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3" r:id="rId5"/>
    <p:sldId id="259" r:id="rId6"/>
    <p:sldId id="257" r:id="rId7"/>
    <p:sldId id="260" r:id="rId8"/>
    <p:sldId id="264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99" d="100"/>
          <a:sy n="99" d="100"/>
        </p:scale>
        <p:origin x="-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cuments\&#919;%20&#921;&#955;&#953;&#940;&#948;&#945;%20&#945;&#955;&#955;&#953;&#974;&#962;\ektoras%20k%20andromaxi\&#924;&#940;&#957;&#959;&#962;%20&#935;&#945;&#964;&#950;&#953;&#948;&#940;&#954;&#953;&#962;%20&#904;&#954;&#964;&#959;&#961;&#945;&#962;%20&#913;&#957;&#948;&#961;&#959;&#956;&#940;&#967;&#951;%20.wmv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u039Cu03ACu03BDu03BFu03C2%20u03A7u03B1u03C4u03B6u03B9u03B4u03ACu03BAu03B9u03C2%20u0388u03BAu03C4u03BFu03C1u03B1u03C2%20%20u0391u03BDu03B4u03C1u03BFu03BCu03ACu03C7u03B7%20.wmv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ΑΠΟ ΤΟΥΣ ΜΑΘΗΤΕΣ:</a:t>
            </a:r>
          </a:p>
          <a:p>
            <a:r>
              <a:rPr lang="el-GR" sz="2400" dirty="0" smtClean="0"/>
              <a:t>ΓλεΝτζη</a:t>
            </a:r>
            <a:r>
              <a:rPr lang="en-US" sz="2400" dirty="0" smtClean="0"/>
              <a:t> e</a:t>
            </a:r>
            <a:r>
              <a:rPr lang="el-GR" sz="2400" dirty="0" smtClean="0"/>
              <a:t>λευθερια</a:t>
            </a:r>
          </a:p>
          <a:p>
            <a:r>
              <a:rPr lang="el-GR" sz="2400" dirty="0" smtClean="0"/>
              <a:t>Ευθυμιου ευστρατιοσ</a:t>
            </a:r>
          </a:p>
          <a:p>
            <a:r>
              <a:rPr lang="el-GR" sz="2400" dirty="0" smtClean="0"/>
              <a:t>Ιγνατιου ανεστησ</a:t>
            </a:r>
          </a:p>
          <a:p>
            <a:r>
              <a:rPr lang="el-GR" sz="2400" dirty="0" smtClean="0"/>
              <a:t>Ιωαννα καλομενιδου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 smtClean="0"/>
              <a:t>Εργασία στο μάθημα «Ιλιάδα»:</a:t>
            </a:r>
            <a:br>
              <a:rPr lang="el-GR" sz="3100" dirty="0" smtClean="0"/>
            </a:br>
            <a:r>
              <a:rPr lang="el-GR" sz="3100" dirty="0" smtClean="0"/>
              <a:t>Απεικόνιση της συνάντησης Έκτορα και Ανδρομάχης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Μάνος Χατζιδάκις Έκτορας Ανδρομάχη .wm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39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 Ο αποχαιρετισμός του Έκτορα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600" dirty="0" smtClean="0"/>
              <a:t>Πηγή: Postnikov, 1863</a:t>
            </a:r>
            <a:br>
              <a:rPr lang="el-GR" sz="1600" dirty="0" smtClean="0"/>
            </a:br>
            <a:endParaRPr lang="el-GR" sz="1600" dirty="0"/>
          </a:p>
        </p:txBody>
      </p:sp>
      <p:pic>
        <p:nvPicPr>
          <p:cNvPr id="4" name="lbImage" descr="http://users.sch.gr/ipap/Ellinikos%20Politismos/Yliko/OMHROS-ILIADA/Iliada/1/Hector-Andromache,Postnikov,1863,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04689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788024" y="1556792"/>
            <a:ext cx="360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ΣΤ.490-494:                                                                                                                                                  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Αλλ' άμε σπίτι,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έχε στον νουν τα έργα τα δικά σου, 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την </a:t>
            </a:r>
            <a:r>
              <a:rPr kumimoji="0" lang="el-GR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ηλακάτην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τ' αργαλειό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και πρόσταζε τες κόρες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να εργάζονται·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στον πόλεμον θα καταγίνουν όλοι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οι άνδρες που εγεννήθησαν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στην Τροίαν κι εγώ πρώτος».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Είπε και πάλι εφόρεσε την περικεφαλαίαν. 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471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ΑΠΟ ΤΟΥΣ ΜΑΘΗΤΕΣ:</a:t>
            </a:r>
          </a:p>
          <a:p>
            <a:r>
              <a:rPr lang="el-GR" sz="2400" dirty="0" smtClean="0"/>
              <a:t>Γλεντζη</a:t>
            </a:r>
            <a:r>
              <a:rPr lang="en-US" sz="2400" dirty="0" smtClean="0"/>
              <a:t> e</a:t>
            </a:r>
            <a:r>
              <a:rPr lang="el-GR" sz="2400" dirty="0" smtClean="0"/>
              <a:t>λευθερια</a:t>
            </a:r>
          </a:p>
          <a:p>
            <a:r>
              <a:rPr lang="el-GR" sz="2400" dirty="0" smtClean="0"/>
              <a:t>Ευθυμιου ευστρατιοσ</a:t>
            </a:r>
          </a:p>
          <a:p>
            <a:r>
              <a:rPr lang="el-GR" sz="2400" dirty="0" smtClean="0"/>
              <a:t>Ιγνατιου ανεστησ</a:t>
            </a:r>
          </a:p>
          <a:p>
            <a:r>
              <a:rPr lang="el-GR" sz="2400" dirty="0" smtClean="0"/>
              <a:t>Ιωαννα καλομενιδου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 smtClean="0"/>
              <a:t>Εργασία στο μάθημα «Ιλιάδα»:</a:t>
            </a:r>
            <a:br>
              <a:rPr lang="el-GR" sz="3100" dirty="0" smtClean="0"/>
            </a:br>
            <a:r>
              <a:rPr lang="el-GR" sz="3100" dirty="0" smtClean="0"/>
              <a:t>Απεικόνιση της συνάντησης Έκτορα και Ανδρομάχης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u039Cu03ACu03BDu03BFu03C2 u03A7u03B1u03C4u03B6u03B9u03B4u03ACu03BAu03B9u03C2 u0388u03BAu03C4u03BFu03C1u03B1u03C2  u0391u03BDu03B4u03C1u03BFu03BCu03ACu03C7u03B7 .wm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4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34400" cy="758952"/>
          </a:xfrm>
        </p:spPr>
        <p:txBody>
          <a:bodyPr>
            <a:noAutofit/>
          </a:bodyPr>
          <a:lstStyle/>
          <a:p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Τίτλος: Ανδρομάχη και Αστυάνακτας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Πηγή: Prud'hon, Pierre-</a:t>
            </a:r>
            <a:r>
              <a:rPr lang="el-GR" sz="1600" dirty="0" err="1" smtClean="0"/>
              <a:t>Paul</a:t>
            </a:r>
            <a:r>
              <a:rPr lang="el-GR" sz="1600" dirty="0" smtClean="0"/>
              <a:t>, 1798</a:t>
            </a:r>
            <a:br>
              <a:rPr lang="el-GR" sz="1600" dirty="0" smtClean="0"/>
            </a:br>
            <a:r>
              <a:rPr lang="el-GR" sz="1600" dirty="0" smtClean="0"/>
              <a:t>Νέα Υόρκη, Μητροπολιτικό Μουσείο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4" name="lbImage" descr="http://users.sch.gr/ipap/Ellinikos%20Politismos/Yliko/OMHROS-ILIADA/Iliada/1/Andromache-Astyanax,Pierre-Paul%20Prud%27ho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5076056" y="2348880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ΣΤ.372-374:                                                                                                                                                                                                    εκείνη με το βρέφος της και την καλήν βυζάστραν</a:t>
            </a:r>
          </a:p>
          <a:p>
            <a:r>
              <a:rPr lang="el-GR" dirty="0" smtClean="0"/>
              <a:t>άνω στον πύργον έστεκε να οδύρεται, να κλαίει.</a:t>
            </a:r>
            <a:endParaRPr lang="el-GR" dirty="0"/>
          </a:p>
        </p:txBody>
      </p:sp>
    </p:spTree>
  </p:cSld>
  <p:clrMapOvr>
    <a:masterClrMapping/>
  </p:clrMapOvr>
  <p:transition advTm="6848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 Τα επιχειρήματα της Ανδρομάχης </a:t>
            </a:r>
            <a:br>
              <a:rPr lang="el-GR" sz="2000" dirty="0" smtClean="0"/>
            </a:br>
            <a:r>
              <a:rPr lang="el-GR" sz="1600" dirty="0" smtClean="0"/>
              <a:t>Πηγή:Benzoni</a:t>
            </a:r>
            <a:r>
              <a:rPr lang="el-GR" sz="1600" dirty="0" smtClean="0"/>
              <a:t>, Giovanni Maria, 1871</a:t>
            </a:r>
            <a:br>
              <a:rPr lang="el-GR" sz="1600" dirty="0" smtClean="0"/>
            </a:br>
            <a:r>
              <a:rPr lang="el-GR" sz="1600" dirty="0" smtClean="0"/>
              <a:t>Νέα Υόρκη, Μητροπολιτικό Μουσείο </a:t>
            </a:r>
            <a:endParaRPr lang="el-GR" sz="1600" dirty="0"/>
          </a:p>
        </p:txBody>
      </p:sp>
      <p:pic>
        <p:nvPicPr>
          <p:cNvPr id="4" name="lbImage" descr="http://users.sch.gr/ipap/Ellinikos%20Politismos/Yliko/OMHROS-ILIADA/Iliada/1/Hector-Andromache,Giovanni-Maria-Benzoni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8024" y="1659377"/>
            <a:ext cx="417646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ΣΤ. 431-432: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                                                                                      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Αλλά λυπήσου μας,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αυτού μείνε στον πύργον,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ήπως ορφανό κάμεις το παιδί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χήραν την γυναίκα.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411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800" dirty="0" smtClean="0"/>
              <a:t>Τίτλος:Έκτορας και Ανδρομάχη</a:t>
            </a:r>
            <a:br>
              <a:rPr lang="el-GR" sz="1800" dirty="0" smtClean="0"/>
            </a:br>
            <a:r>
              <a:rPr lang="el-GR" sz="1600" dirty="0" smtClean="0"/>
              <a:t>Πηγή:Landi, Gaspare</a:t>
            </a:r>
            <a:endParaRPr lang="el-GR" sz="1600" dirty="0"/>
          </a:p>
        </p:txBody>
      </p:sp>
      <p:pic>
        <p:nvPicPr>
          <p:cNvPr id="4" name="lbImage" descr="http://users.sch.gr/ipap/Ellinikos%20Politismos/Yliko/OMHROS-ILIADA/Iliada/1/Gaspare_Land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085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932040" y="1544851"/>
            <a:ext cx="46805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ΣΤ.475-481:                                                                                                                                                    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κι έπειτα ευχήθη στους θεούς κι είπε: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«Ω πατέρα Δία, κι όλ' οι επουράνιοι θεοί,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δώσετε εις το παιδί μου τούτο,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ως εδώκατε εις εμέ,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στο γένος του να λάμπει,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στ' άρματα μέγας,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δυνατός στην Ίλιον βασιλέας,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ως έρχεται απ' τον πόλεμον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μ' άρματα αιματωμένα εχθρού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που εφόνευσε,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να ειπούν: καλύτερος εδείχθη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του πατρός του,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χαράν θα αισθάνεται η μητέρα».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516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 Ο Έκτορας, η Ανδρομάχη και η παραμάνα με τον Αστυάνακτα</a:t>
            </a:r>
            <a:br>
              <a:rPr lang="el-GR" sz="2000" dirty="0" smtClean="0"/>
            </a:br>
            <a:r>
              <a:rPr lang="el-GR" sz="1800" dirty="0" smtClean="0"/>
              <a:t>Πηγή:</a:t>
            </a:r>
            <a:r>
              <a:rPr lang="en-US" sz="1800" dirty="0" smtClean="0"/>
              <a:t>Tischbein</a:t>
            </a:r>
            <a:r>
              <a:rPr lang="el-GR" sz="1800" dirty="0" smtClean="0"/>
              <a:t>, </a:t>
            </a:r>
            <a:r>
              <a:rPr lang="en-US" sz="1800" dirty="0" smtClean="0"/>
              <a:t>Johann Heinrich</a:t>
            </a:r>
            <a:r>
              <a:rPr lang="el-GR" sz="1800" dirty="0" smtClean="0"/>
              <a:t> (1751-1829)</a:t>
            </a:r>
            <a:br>
              <a:rPr lang="el-GR" sz="1800" dirty="0" smtClean="0"/>
            </a:br>
            <a:endParaRPr lang="el-GR" sz="1800" dirty="0"/>
          </a:p>
        </p:txBody>
      </p:sp>
      <p:pic>
        <p:nvPicPr>
          <p:cNvPr id="4" name="lbImage" descr="http://users.sch.gr/ipap/Ellinikos%20Politismos/Yliko/OMHROS-ILIADA/Iliada/1/Hektor-Andromache-Tischbein_1751-1829%2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6758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950948"/>
            <a:ext cx="4320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ΣΤ.466-470:                                                                                                                                                  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Και ο μέγας Έκτωρ άπλωσε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τα χέρια στο παιδί του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·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έσκουξ' εκείνο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κι έγειρε στο στήθος της βυζάστρας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· 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φοβήθη τον πατέρα του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καθώς είδε ν' αστράφτουν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</a:t>
            </a:r>
            <a:r>
              <a:rPr lang="el-GR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τ' άρματα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και απ' την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 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κόρυθα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της περικεφαλαίας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την χαίτην που τρομακτικώς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επάνω του εσειόνταν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360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000" dirty="0" smtClean="0"/>
              <a:t>Τίτλος: Η Ανδρομάχη, ο μικρός Αστυάνακτας και ο Έκτορας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Πηγή: Απουλικός ερυθρόμορφος κιονωτός κρατήρας, περίπου 370-360 </a:t>
            </a:r>
            <a:r>
              <a:rPr lang="el-GR" sz="1800" dirty="0" err="1" smtClean="0"/>
              <a:t>π.Χ.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Museo Nazionale of the Palazzo Jatta in Ruvo di Puglia (Bari)</a:t>
            </a:r>
            <a:endParaRPr lang="el-GR" sz="1800" dirty="0"/>
          </a:p>
        </p:txBody>
      </p:sp>
      <p:pic>
        <p:nvPicPr>
          <p:cNvPr id="4" name="lbImage" descr="http://users.sch.gr/ipap/Ellinikos%20Politismos/Yliko/OMHROS-ILIADA/Iliada/1/Hector_Astyanax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484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292080" y="2204864"/>
            <a:ext cx="3596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ΣΤ.472-473 : </a:t>
            </a:r>
            <a:br>
              <a:rPr lang="el-GR" dirty="0" smtClean="0"/>
            </a:br>
            <a:r>
              <a:rPr lang="el-GR" dirty="0" smtClean="0"/>
              <a:t>και ο μέγας Έκτωρ </a:t>
            </a:r>
          </a:p>
          <a:p>
            <a:r>
              <a:rPr lang="el-GR" dirty="0" smtClean="0"/>
              <a:t>έβγαλε την περικεφαλαίαν</a:t>
            </a:r>
            <a:br>
              <a:rPr lang="el-GR" dirty="0" smtClean="0"/>
            </a:br>
            <a:r>
              <a:rPr lang="el-GR" dirty="0" smtClean="0"/>
              <a:t>και καταγής την έθεσεν, </a:t>
            </a:r>
          </a:p>
          <a:p>
            <a:r>
              <a:rPr lang="el-GR" dirty="0" smtClean="0"/>
              <a:t>όπου λαμποκοπούσε.</a:t>
            </a:r>
          </a:p>
          <a:p>
            <a:endParaRPr lang="el-GR" dirty="0"/>
          </a:p>
        </p:txBody>
      </p:sp>
    </p:spTree>
  </p:cSld>
  <p:clrMapOvr>
    <a:masterClrMapping/>
  </p:clrMapOvr>
  <p:transition spd="med" advTm="8424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 Ο Έκτορας με την Ανδρομάχη, από πίσω ακολουθεί η παραμάνα </a:t>
            </a:r>
            <a:br>
              <a:rPr lang="el-GR" sz="2000" dirty="0" smtClean="0"/>
            </a:br>
            <a:r>
              <a:rPr lang="el-GR" sz="2000" dirty="0" smtClean="0"/>
              <a:t>με τον Αστυάνακτα.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 </a:t>
            </a:r>
            <a:r>
              <a:rPr lang="el-GR" sz="1800" dirty="0" smtClean="0"/>
              <a:t>Πηγή: Kauffman, Angelica, 1775 </a:t>
            </a:r>
            <a:br>
              <a:rPr lang="el-GR" sz="1800" dirty="0" smtClean="0"/>
            </a:br>
            <a:endParaRPr lang="el-GR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860032" y="1772816"/>
            <a:ext cx="3970784" cy="396044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1800" dirty="0" smtClean="0"/>
              <a:t>ΣΤ.494-496:                                                                                                                                                      Είπε και πάλι εφόρεσε </a:t>
            </a:r>
          </a:p>
          <a:p>
            <a:pPr>
              <a:buNone/>
            </a:pPr>
            <a:r>
              <a:rPr lang="el-GR" sz="1800" dirty="0" smtClean="0"/>
              <a:t>     την περικεφαλαίαν. </a:t>
            </a:r>
            <a:br>
              <a:rPr lang="el-GR" sz="1800" dirty="0" smtClean="0"/>
            </a:br>
            <a:r>
              <a:rPr lang="el-GR" sz="1800" dirty="0" smtClean="0"/>
              <a:t>Και προς το σπίτι εκίνησεν </a:t>
            </a:r>
          </a:p>
          <a:p>
            <a:pPr>
              <a:buNone/>
            </a:pPr>
            <a:r>
              <a:rPr lang="el-GR" sz="1800" dirty="0" smtClean="0"/>
              <a:t>     η αγαπητή γυνή του</a:t>
            </a:r>
            <a:br>
              <a:rPr lang="el-GR" sz="1800" dirty="0" smtClean="0"/>
            </a:br>
            <a:r>
              <a:rPr lang="el-GR" sz="1800" dirty="0" smtClean="0"/>
              <a:t>κι εσυχνογύριζε να ιδεί </a:t>
            </a:r>
          </a:p>
          <a:p>
            <a:pPr>
              <a:buNone/>
            </a:pPr>
            <a:r>
              <a:rPr lang="el-GR" sz="1800" dirty="0" smtClean="0"/>
              <a:t>     με μάτια δακρυσμένα</a:t>
            </a:r>
            <a:endParaRPr lang="el-GR" sz="1800" dirty="0"/>
          </a:p>
        </p:txBody>
      </p:sp>
      <p:pic>
        <p:nvPicPr>
          <p:cNvPr id="4" name="lbImage" descr="http://users.sch.gr/ipap/Ellinikos%20Politismos/Yliko/OMHROS-ILIADA/Iliada/1/Angelica_Kauffm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53650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 Η </a:t>
            </a:r>
            <a:r>
              <a:rPr lang="el-GR" sz="2000" dirty="0" smtClean="0"/>
              <a:t>απάντηση </a:t>
            </a:r>
            <a:r>
              <a:rPr lang="el-GR" sz="2000" dirty="0" smtClean="0"/>
              <a:t>του Έκτορα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Πηγή:</a:t>
            </a:r>
            <a:r>
              <a:rPr lang="en-US" sz="1800" dirty="0" smtClean="0"/>
              <a:t>Losenko, Anton, 1773</a:t>
            </a:r>
            <a:br>
              <a:rPr lang="en-US" sz="1800" dirty="0" smtClean="0"/>
            </a:br>
            <a:r>
              <a:rPr lang="el-GR" sz="1800" dirty="0" smtClean="0"/>
              <a:t>Μόσχα</a:t>
            </a:r>
            <a:r>
              <a:rPr lang="en-US" sz="1800" dirty="0" smtClean="0"/>
              <a:t>, The State Tretyakov Gallery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4" name="lbImage" descr="http://users.sch.gr/ipap/Ellinikos%20Politismos/Yliko/OMHROS-ILIADA/Iliada/1/Farewell%20of%20Hector%20and%20Andromache,LosenkoAnton,177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89654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220072" y="1467451"/>
            <a:ext cx="37444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ΣΤ.450-456:                                                                                                                                            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Αλλά των Τρώων η φθορά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δεν με πληγώνει τόσο 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του πατρός μου ο θάνατος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της σεμνής μητρός μου 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των γλυκών μου αδελφών,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οπού πολλοί και ανδρείοι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από τες λόγχες των εχθρών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θα κυλισθούν στο χώμα,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όσ' ο καημός σου,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όταν κανείς των Αχαιών σε πάρει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εις την δουλείαν,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ενώ συ θα οδύρεσαι, θα κλαίεις,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εις τ' Άργος 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ξένον ύφασμα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θα υφαίνεις προσταγμένη·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8548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sz="2000" dirty="0" smtClean="0"/>
              <a:t>Τίτλος:Ο Έκτορας αποχαιρετάει την οικογένειά του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Πηγή:Huntington, Lucy C., 1810</a:t>
            </a:r>
            <a:br>
              <a:rPr lang="el-GR" sz="1800" dirty="0" smtClean="0"/>
            </a:br>
            <a:r>
              <a:rPr lang="el-GR" sz="1800" dirty="0" smtClean="0"/>
              <a:t>Νέα Υόρκη, Μητροπολιτικό Μουσείο</a:t>
            </a:r>
            <a:br>
              <a:rPr lang="el-GR" sz="1800" dirty="0" smtClean="0"/>
            </a:br>
            <a:endParaRPr lang="el-GR" sz="1800" dirty="0"/>
          </a:p>
        </p:txBody>
      </p:sp>
      <p:pic>
        <p:nvPicPr>
          <p:cNvPr id="4" name="lbImage" descr="http://users.sch.gr/ipap/Ellinikos%20Politismos/Yliko/OMHROS-ILIADA/Iliada/1/Hector-Family,Lucy-Huntington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44008" y="1767299"/>
            <a:ext cx="38884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ΣΤ.485-489: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                                                                                                             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εχάιδευσέ την κι έλεγε: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«Αγαπητή, μη θέλεις 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τόσο δι' εμέ να θλίβεσαι,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στοχάσου ότι στον Άδη 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δεν θα με στείλει άνθρωπος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η ώρα μου πριν φθάσει·</a:t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και άνθρωπος άμα γεννηθεί,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είτε γενναίος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είναι είτε δειλός,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δεν δύναται τη 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μοίρα </a:t>
            </a:r>
            <a:r>
              <a:rPr kumimoji="0" lang="el-GR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ν' αποφύγει</a:t>
            </a:r>
            <a:r>
              <a:rPr kumimoji="0" lang="el-GR" sz="11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. </a:t>
            </a:r>
            <a:endParaRPr kumimoji="0" lang="el-GR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9329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</TotalTime>
  <Words>228</Words>
  <Application>Microsoft Office PowerPoint</Application>
  <PresentationFormat>Προβολή στην οθόνη (4:3)</PresentationFormat>
  <Paragraphs>68</Paragraphs>
  <Slides>11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Δημοτικός</vt:lpstr>
      <vt:lpstr>Εργασία στο μάθημα «Ιλιάδα»: Απεικόνιση της συνάντησης Έκτορα και Ανδρομάχης </vt:lpstr>
      <vt:lpstr> Τίτλος: Ανδρομάχη και Αστυάνακτας Πηγή: Prud'hon, Pierre-Paul, 1798 Νέα Υόρκη, Μητροπολιτικό Μουσείο </vt:lpstr>
      <vt:lpstr>Τίτλος: Τα επιχειρήματα της Ανδρομάχης  Πηγή:Benzoni, Giovanni Maria, 1871 Νέα Υόρκη, Μητροπολιτικό Μουσείο </vt:lpstr>
      <vt:lpstr>Τίτλος:Έκτορας και Ανδρομάχη Πηγή:Landi, Gaspare</vt:lpstr>
      <vt:lpstr>Τίτλος: Ο Έκτορας, η Ανδρομάχη και η παραμάνα με τον Αστυάνακτα Πηγή:Tischbein, Johann Heinrich (1751-1829) </vt:lpstr>
      <vt:lpstr>Τίτλος: Η Ανδρομάχη, ο μικρός Αστυάνακτας και ο Έκτορας Πηγή: Απουλικός ερυθρόμορφος κιονωτός κρατήρας, περίπου 370-360 π.Χ. Museo Nazionale of the Palazzo Jatta in Ruvo di Puglia (Bari)</vt:lpstr>
      <vt:lpstr>Τίτλος: Ο Έκτορας με την Ανδρομάχη, από πίσω ακολουθεί η παραμάνα  με τον Αστυάνακτα.  Πηγή: Kauffman, Angelica, 1775  </vt:lpstr>
      <vt:lpstr>Τίτλος: Η απάντηση του Έκτορα  Πηγή:Losenko, Anton, 1773 Μόσχα, The State Tretyakov Gallery </vt:lpstr>
      <vt:lpstr>Τίτλος:Ο Έκτορας αποχαιρετάει την οικογένειά του Πηγή:Huntington, Lucy C., 1810 Νέα Υόρκη, Μητροπολιτικό Μουσείο </vt:lpstr>
      <vt:lpstr>Τίτλος: Ο αποχαιρετισμός του Έκτορα  Πηγή: Postnikov, 1863 </vt:lpstr>
      <vt:lpstr>Εργασία στο μάθημα «Ιλιάδα»: Απεικόνιση της συνάντησης Έκτορα και Ανδρομάχης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Εργασία στο μάθημα «Ιλιάδα»: Απεικόνιση της συνάντησης Έκτορα και Ανδρομάχης </dc:title>
  <dc:creator>Stratos</dc:creator>
  <cp:lastModifiedBy>user</cp:lastModifiedBy>
  <cp:revision>56</cp:revision>
  <dcterms:created xsi:type="dcterms:W3CDTF">2015-02-27T14:49:33Z</dcterms:created>
  <dcterms:modified xsi:type="dcterms:W3CDTF">2015-03-27T18:33:17Z</dcterms:modified>
</cp:coreProperties>
</file>