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1" r:id="rId6"/>
    <p:sldId id="262" r:id="rId7"/>
    <p:sldId id="260" r:id="rId8"/>
    <p:sldId id="263" r:id="rId9"/>
    <p:sldId id="264" r:id="rId10"/>
    <p:sldId id="265" r:id="rId11"/>
    <p:sldId id="266" r:id="rId12"/>
    <p:sldId id="268"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slideLayouts/_rels/slideLayout1.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3.pn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3.png"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2.png" /></Relationships>
</file>

<file path=ppt/slideLayouts/_rels/slideLayout9.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2.png"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3/28/2026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3/28/2026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3/28/2026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A16AA21-1863-4931-97CB-99D0A168701B}" type="datetimeFigureOut">
              <a:rPr lang="en-US" dirty="0"/>
              <a:t>3/28/2026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772C379-9A7C-4C87-A116-CBE9F58B04C5}" type="datetimeFigureOut">
              <a:rPr lang="en-US" dirty="0"/>
              <a:t>3/28/2026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microsoft.com/office/2007/relationships/hdphoto" Target="../media/hdphoto1.wdp"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3/28/2026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p3" /><Relationship Id="rId1" Type="http://schemas.microsoft.com/office/2007/relationships/media" Target="../media/media5.mp3" /><Relationship Id="rId5" Type="http://schemas.openxmlformats.org/officeDocument/2006/relationships/image" Target="../media/image8.png" /><Relationship Id="rId4" Type="http://schemas.openxmlformats.org/officeDocument/2006/relationships/image" Target="../media/image15.jpeg" /></Relationships>
</file>

<file path=ppt/slides/_rels/slide12.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mp3" /><Relationship Id="rId1" Type="http://schemas.microsoft.com/office/2007/relationships/media" Target="../media/media6.mp3" /><Relationship Id="rId5" Type="http://schemas.openxmlformats.org/officeDocument/2006/relationships/image" Target="../media/image8.png" /><Relationship Id="rId4" Type="http://schemas.openxmlformats.org/officeDocument/2006/relationships/image" Target="../media/image17.jpe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p3" /><Relationship Id="rId1" Type="http://schemas.microsoft.com/office/2007/relationships/media" Target="../media/media7.mp3" /><Relationship Id="rId5" Type="http://schemas.openxmlformats.org/officeDocument/2006/relationships/image" Target="../media/image8.png" /><Relationship Id="rId4" Type="http://schemas.openxmlformats.org/officeDocument/2006/relationships/image" Target="../media/image18.jpeg" /></Relationships>
</file>

<file path=ppt/slides/_rels/slide2.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mp3" /><Relationship Id="rId1" Type="http://schemas.microsoft.com/office/2007/relationships/media" Target="../media/media1.mp3" /><Relationship Id="rId5" Type="http://schemas.openxmlformats.org/officeDocument/2006/relationships/image" Target="../media/image8.png" /><Relationship Id="rId4" Type="http://schemas.openxmlformats.org/officeDocument/2006/relationships/image" Target="../media/image7.jpe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p3" /><Relationship Id="rId1" Type="http://schemas.microsoft.com/office/2007/relationships/media" Target="../media/media2.mp3" /><Relationship Id="rId5" Type="http://schemas.openxmlformats.org/officeDocument/2006/relationships/image" Target="../media/image8.png" /><Relationship Id="rId4" Type="http://schemas.openxmlformats.org/officeDocument/2006/relationships/image" Target="../media/image9.jpeg" /></Relationships>
</file>

<file path=ppt/slides/_rels/slide6.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mp3" /><Relationship Id="rId1" Type="http://schemas.microsoft.com/office/2007/relationships/media" Target="../media/media3.mp3" /><Relationship Id="rId5" Type="http://schemas.openxmlformats.org/officeDocument/2006/relationships/image" Target="../media/image8.png" /><Relationship Id="rId4" Type="http://schemas.openxmlformats.org/officeDocument/2006/relationships/image" Target="../media/image11.jpe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mp3" /><Relationship Id="rId1" Type="http://schemas.microsoft.com/office/2007/relationships/media" Target="../media/media4.mp3" /><Relationship Id="rId5" Type="http://schemas.openxmlformats.org/officeDocument/2006/relationships/image" Target="../media/image12.jpeg" /><Relationship Id="rId4" Type="http://schemas.openxmlformats.org/officeDocument/2006/relationships/image" Target="../media/image8.png" /></Relationships>
</file>

<file path=ppt/slides/_rels/slide9.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6C37CF-89BE-F503-25D6-2E7C12236D33}"/>
              </a:ext>
            </a:extLst>
          </p:cNvPr>
          <p:cNvSpPr>
            <a:spLocks noGrp="1"/>
          </p:cNvSpPr>
          <p:nvPr>
            <p:ph type="ctrTitle"/>
          </p:nvPr>
        </p:nvSpPr>
        <p:spPr/>
        <p:txBody>
          <a:bodyPr/>
          <a:lstStyle/>
          <a:p>
            <a:r>
              <a:rPr lang="el-GR" dirty="0"/>
              <a:t>ΟΔΥΣΣΕΙΑ</a:t>
            </a:r>
          </a:p>
        </p:txBody>
      </p:sp>
      <p:sp>
        <p:nvSpPr>
          <p:cNvPr id="3" name="Υπότιτλος 2">
            <a:extLst>
              <a:ext uri="{FF2B5EF4-FFF2-40B4-BE49-F238E27FC236}">
                <a16:creationId xmlns:a16="http://schemas.microsoft.com/office/drawing/2014/main" id="{561D9266-80FD-EE21-CEA3-1E01F570CEBE}"/>
              </a:ext>
            </a:extLst>
          </p:cNvPr>
          <p:cNvSpPr>
            <a:spLocks noGrp="1"/>
          </p:cNvSpPr>
          <p:nvPr>
            <p:ph type="subTitle" idx="1"/>
          </p:nvPr>
        </p:nvSpPr>
        <p:spPr>
          <a:xfrm>
            <a:off x="1069848" y="4389119"/>
            <a:ext cx="7891272" cy="1718975"/>
          </a:xfrm>
        </p:spPr>
        <p:txBody>
          <a:bodyPr/>
          <a:lstStyle/>
          <a:p>
            <a:r>
              <a:rPr lang="el-GR" dirty="0"/>
              <a:t>Οι περιπέτειες του Οδυσσέα</a:t>
            </a:r>
          </a:p>
          <a:p>
            <a:r>
              <a:rPr lang="el-GR" dirty="0"/>
              <a:t>ΛΑΜΠΑΔΑΡΙΟΣ ΠΑΝΑΓΙΩΤΗΣ   Α3</a:t>
            </a:r>
          </a:p>
          <a:p>
            <a:r>
              <a:rPr lang="el-GR" dirty="0"/>
              <a:t>Σχολικό Έτος: 2025-2026</a:t>
            </a:r>
          </a:p>
          <a:p>
            <a:endParaRPr lang="el-GR" dirty="0"/>
          </a:p>
          <a:p>
            <a:endParaRPr lang="el-GR" dirty="0"/>
          </a:p>
        </p:txBody>
      </p:sp>
    </p:spTree>
    <p:extLst>
      <p:ext uri="{BB962C8B-B14F-4D97-AF65-F5344CB8AC3E}">
        <p14:creationId xmlns:p14="http://schemas.microsoft.com/office/powerpoint/2010/main" val="78903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5EC5D3-BC9C-649E-1926-2407FAC864CB}"/>
              </a:ext>
            </a:extLst>
          </p:cNvPr>
          <p:cNvSpPr>
            <a:spLocks noGrp="1"/>
          </p:cNvSpPr>
          <p:nvPr>
            <p:ph type="title"/>
          </p:nvPr>
        </p:nvSpPr>
        <p:spPr/>
        <p:txBody>
          <a:bodyPr/>
          <a:lstStyle/>
          <a:p>
            <a:r>
              <a:rPr lang="el-GR" dirty="0"/>
              <a:t>ΤΟ ΝΗΣΙ ΤΟΥ ΗΛΙΟΥ</a:t>
            </a:r>
          </a:p>
        </p:txBody>
      </p:sp>
      <p:pic>
        <p:nvPicPr>
          <p:cNvPr id="4" name="Θέση περιεχομένου 3">
            <a:extLst>
              <a:ext uri="{FF2B5EF4-FFF2-40B4-BE49-F238E27FC236}">
                <a16:creationId xmlns:a16="http://schemas.microsoft.com/office/drawing/2014/main" id="{F5F0CDFC-5ABF-6796-8A8D-64FE75DF66F7}"/>
              </a:ext>
            </a:extLst>
          </p:cNvPr>
          <p:cNvPicPr>
            <a:picLocks noGrp="1" noChangeAspect="1"/>
          </p:cNvPicPr>
          <p:nvPr>
            <p:ph idx="1"/>
          </p:nvPr>
        </p:nvPicPr>
        <p:blipFill>
          <a:blip r:embed="rId2"/>
          <a:stretch>
            <a:fillRect/>
          </a:stretch>
        </p:blipFill>
        <p:spPr>
          <a:xfrm>
            <a:off x="1063752" y="1810732"/>
            <a:ext cx="5491238" cy="3812731"/>
          </a:xfrm>
          <a:prstGeom prst="rect">
            <a:avLst/>
          </a:prstGeom>
        </p:spPr>
      </p:pic>
      <p:sp>
        <p:nvSpPr>
          <p:cNvPr id="5" name="TextBox 4">
            <a:extLst>
              <a:ext uri="{FF2B5EF4-FFF2-40B4-BE49-F238E27FC236}">
                <a16:creationId xmlns:a16="http://schemas.microsoft.com/office/drawing/2014/main" id="{C1862DA8-B44F-5195-5EFD-6A0F120B4F81}"/>
              </a:ext>
            </a:extLst>
          </p:cNvPr>
          <p:cNvSpPr txBox="1"/>
          <p:nvPr/>
        </p:nvSpPr>
        <p:spPr>
          <a:xfrm>
            <a:off x="7124095" y="2093976"/>
            <a:ext cx="3628571" cy="2677656"/>
          </a:xfrm>
          <a:prstGeom prst="rect">
            <a:avLst/>
          </a:prstGeom>
          <a:noFill/>
        </p:spPr>
        <p:txBody>
          <a:bodyPr wrap="square" rtlCol="0">
            <a:spAutoFit/>
          </a:bodyPr>
          <a:lstStyle/>
          <a:p>
            <a:pPr algn="l"/>
            <a:r>
              <a:rPr lang="el-GR" sz="2400" dirty="0"/>
              <a:t>Οι σύντροφοι έσφαξαν τα ιερά βόδια του θεού Ήλιου λόγω πείνας, με αποτέλεσμα τον θάνατό τους από κεραυνό του Δία, ενώ ο Οδυσσέας επέζησε μόνος…</a:t>
            </a:r>
          </a:p>
        </p:txBody>
      </p:sp>
    </p:spTree>
    <p:extLst>
      <p:ext uri="{BB962C8B-B14F-4D97-AF65-F5344CB8AC3E}">
        <p14:creationId xmlns:p14="http://schemas.microsoft.com/office/powerpoint/2010/main" val="172952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9E9B4F-AB44-5752-CA98-3AECBBDB9EB1}"/>
              </a:ext>
            </a:extLst>
          </p:cNvPr>
          <p:cNvSpPr>
            <a:spLocks noGrp="1"/>
          </p:cNvSpPr>
          <p:nvPr>
            <p:ph type="title"/>
          </p:nvPr>
        </p:nvSpPr>
        <p:spPr/>
        <p:txBody>
          <a:bodyPr/>
          <a:lstStyle/>
          <a:p>
            <a:r>
              <a:rPr lang="el-GR" dirty="0"/>
              <a:t>Το </a:t>
            </a:r>
            <a:r>
              <a:rPr lang="el-GR" dirty="0" err="1"/>
              <a:t>νησι</a:t>
            </a:r>
            <a:r>
              <a:rPr lang="el-GR" dirty="0"/>
              <a:t> της </a:t>
            </a:r>
            <a:r>
              <a:rPr lang="el-GR" dirty="0" err="1"/>
              <a:t>καλυψουσ</a:t>
            </a:r>
            <a:endParaRPr lang="el-GR" dirty="0"/>
          </a:p>
        </p:txBody>
      </p:sp>
      <p:pic>
        <p:nvPicPr>
          <p:cNvPr id="4" name="Θέση περιεχομένου 3">
            <a:extLst>
              <a:ext uri="{FF2B5EF4-FFF2-40B4-BE49-F238E27FC236}">
                <a16:creationId xmlns:a16="http://schemas.microsoft.com/office/drawing/2014/main" id="{9427A652-50E0-601D-CDAE-23337F34AAD8}"/>
              </a:ext>
            </a:extLst>
          </p:cNvPr>
          <p:cNvPicPr>
            <a:picLocks noGrp="1" noChangeAspect="1"/>
          </p:cNvPicPr>
          <p:nvPr>
            <p:ph idx="1"/>
          </p:nvPr>
        </p:nvPicPr>
        <p:blipFill>
          <a:blip r:embed="rId4"/>
          <a:stretch>
            <a:fillRect/>
          </a:stretch>
        </p:blipFill>
        <p:spPr>
          <a:xfrm>
            <a:off x="846667" y="2225524"/>
            <a:ext cx="5249333" cy="3946676"/>
          </a:xfrm>
          <a:prstGeom prst="rect">
            <a:avLst/>
          </a:prstGeom>
        </p:spPr>
      </p:pic>
      <p:sp>
        <p:nvSpPr>
          <p:cNvPr id="5" name="TextBox 4">
            <a:extLst>
              <a:ext uri="{FF2B5EF4-FFF2-40B4-BE49-F238E27FC236}">
                <a16:creationId xmlns:a16="http://schemas.microsoft.com/office/drawing/2014/main" id="{6C82432B-F48E-DEFD-9D77-F6E1987205DE}"/>
              </a:ext>
            </a:extLst>
          </p:cNvPr>
          <p:cNvSpPr txBox="1"/>
          <p:nvPr/>
        </p:nvSpPr>
        <p:spPr>
          <a:xfrm>
            <a:off x="5181600" y="2514600"/>
            <a:ext cx="1828800" cy="1828800"/>
          </a:xfrm>
          <a:prstGeom prst="rect">
            <a:avLst/>
          </a:prstGeom>
          <a:noFill/>
        </p:spPr>
        <p:txBody>
          <a:bodyPr wrap="square" rtlCol="0">
            <a:spAutoFit/>
          </a:bodyPr>
          <a:lstStyle/>
          <a:p>
            <a:pPr algn="l"/>
            <a:endParaRPr lang="el-GR" dirty="0"/>
          </a:p>
        </p:txBody>
      </p:sp>
      <p:sp>
        <p:nvSpPr>
          <p:cNvPr id="6" name="TextBox 5">
            <a:extLst>
              <a:ext uri="{FF2B5EF4-FFF2-40B4-BE49-F238E27FC236}">
                <a16:creationId xmlns:a16="http://schemas.microsoft.com/office/drawing/2014/main" id="{F44B0F76-BAB9-483C-33A5-C01C4537C385}"/>
              </a:ext>
            </a:extLst>
          </p:cNvPr>
          <p:cNvSpPr txBox="1"/>
          <p:nvPr/>
        </p:nvSpPr>
        <p:spPr>
          <a:xfrm>
            <a:off x="6634238" y="1820333"/>
            <a:ext cx="4862286" cy="4524315"/>
          </a:xfrm>
          <a:prstGeom prst="rect">
            <a:avLst/>
          </a:prstGeom>
          <a:noFill/>
        </p:spPr>
        <p:txBody>
          <a:bodyPr wrap="square" rtlCol="0">
            <a:spAutoFit/>
          </a:bodyPr>
          <a:lstStyle/>
          <a:p>
            <a:pPr algn="l"/>
            <a:r>
              <a:rPr lang="el-GR" sz="2400" dirty="0"/>
              <a:t>Εκεί η νύμφη Καλυψώ κράτησε τον Οδυσσέα αιχμάλωτο για επτά χρόνια. Η Καλυψώ του πρόσφερε αθανασία και αιώνια νιότη για να μείνει μαζί της, αλλά εκείνος περνούσε τις μέρες του στην ακτή κλαίγοντας και κοιτάζοντας προς την Ιθάκη. Τελικά, με εντολή του Δία, ο Ερμής ανάγκασε τη νύμφη να τον αφήσει να φύγει, βοηθώντας τον μάλιστα να κατασκευάσει μια σχεδία.</a:t>
            </a:r>
          </a:p>
        </p:txBody>
      </p:sp>
      <p:pic>
        <p:nvPicPr>
          <p:cNvPr id="3" name="Οδύσσεια 15 - Καλυψώ (τραγούδι) - Laboratory of Music Acoustics and Technology, Μusic Department, University of Athens.mp3">
            <a:hlinkClick r:id="" action="ppaction://media"/>
            <a:extLst>
              <a:ext uri="{FF2B5EF4-FFF2-40B4-BE49-F238E27FC236}">
                <a16:creationId xmlns:a16="http://schemas.microsoft.com/office/drawing/2014/main" id="{1315CD8F-CB97-4008-3D3A-A318C5979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063238" y="484631"/>
            <a:ext cx="1249148" cy="1249148"/>
          </a:xfrm>
          <a:prstGeom prst="rect">
            <a:avLst/>
          </a:prstGeom>
        </p:spPr>
      </p:pic>
    </p:spTree>
    <p:extLst>
      <p:ext uri="{BB962C8B-B14F-4D97-AF65-F5344CB8AC3E}">
        <p14:creationId xmlns:p14="http://schemas.microsoft.com/office/powerpoint/2010/main" val="9080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0CE446-50BA-B1EA-3F97-30E6A5F07AB9}"/>
              </a:ext>
            </a:extLst>
          </p:cNvPr>
          <p:cNvSpPr>
            <a:spLocks noGrp="1"/>
          </p:cNvSpPr>
          <p:nvPr>
            <p:ph type="title"/>
          </p:nvPr>
        </p:nvSpPr>
        <p:spPr/>
        <p:txBody>
          <a:bodyPr/>
          <a:lstStyle/>
          <a:p>
            <a:r>
              <a:rPr lang="el-GR" dirty="0"/>
              <a:t>Το </a:t>
            </a:r>
            <a:r>
              <a:rPr lang="el-GR" dirty="0" err="1"/>
              <a:t>νησι</a:t>
            </a:r>
            <a:r>
              <a:rPr lang="el-GR" dirty="0"/>
              <a:t> των </a:t>
            </a:r>
            <a:r>
              <a:rPr lang="el-GR" dirty="0" err="1"/>
              <a:t>φαιακων</a:t>
            </a:r>
            <a:endParaRPr lang="el-GR" dirty="0"/>
          </a:p>
        </p:txBody>
      </p:sp>
      <p:pic>
        <p:nvPicPr>
          <p:cNvPr id="4" name="Θέση περιεχομένου 3">
            <a:extLst>
              <a:ext uri="{FF2B5EF4-FFF2-40B4-BE49-F238E27FC236}">
                <a16:creationId xmlns:a16="http://schemas.microsoft.com/office/drawing/2014/main" id="{916A03CE-8115-BF04-483A-A5A7CDD3DDEC}"/>
              </a:ext>
            </a:extLst>
          </p:cNvPr>
          <p:cNvPicPr>
            <a:picLocks noGrp="1" noChangeAspect="1"/>
          </p:cNvPicPr>
          <p:nvPr>
            <p:ph idx="1"/>
          </p:nvPr>
        </p:nvPicPr>
        <p:blipFill>
          <a:blip r:embed="rId2"/>
          <a:stretch>
            <a:fillRect/>
          </a:stretch>
        </p:blipFill>
        <p:spPr>
          <a:xfrm>
            <a:off x="1245811" y="2120900"/>
            <a:ext cx="4995332" cy="4051300"/>
          </a:xfrm>
          <a:prstGeom prst="rect">
            <a:avLst/>
          </a:prstGeom>
        </p:spPr>
      </p:pic>
      <p:sp>
        <p:nvSpPr>
          <p:cNvPr id="5" name="TextBox 4">
            <a:extLst>
              <a:ext uri="{FF2B5EF4-FFF2-40B4-BE49-F238E27FC236}">
                <a16:creationId xmlns:a16="http://schemas.microsoft.com/office/drawing/2014/main" id="{E830D113-F592-3A08-4C6E-19A129C0E65E}"/>
              </a:ext>
            </a:extLst>
          </p:cNvPr>
          <p:cNvSpPr txBox="1"/>
          <p:nvPr/>
        </p:nvSpPr>
        <p:spPr>
          <a:xfrm>
            <a:off x="6724952" y="2648856"/>
            <a:ext cx="5152572" cy="2585323"/>
          </a:xfrm>
          <a:prstGeom prst="rect">
            <a:avLst/>
          </a:prstGeom>
          <a:noFill/>
        </p:spPr>
        <p:txBody>
          <a:bodyPr wrap="square" rtlCol="0">
            <a:spAutoFit/>
          </a:bodyPr>
          <a:lstStyle/>
          <a:p>
            <a:pPr algn="l"/>
            <a:r>
              <a:rPr lang="el-GR" dirty="0"/>
              <a:t>Πρόκειται για το μέρος όπου ο Οδυσσέας ναυάγησε και τον υποδέχθηκαν και τον φιλοξένησαν η Ναυσικά και ο βασιλιάς Αλκίνοος. Στο νησί αυτό ο Οδυσσέας διηγήθηκε τις περιπέτειές του πριν επιστρέψει στην Ιθάκη. Ο </a:t>
            </a:r>
            <a:r>
              <a:rPr lang="el-GR" dirty="0" err="1"/>
              <a:t>Ποσειδώνας</a:t>
            </a:r>
            <a:r>
              <a:rPr lang="el-GR" dirty="0"/>
              <a:t> οργισμένος που οι Φαίακες βοήθησαν τον εχθρό του, Οδυσσέα, να επιστρέψει στην Ιθάκη, πέτρωσε το πλοίο τους καθώς επέστρεφε στο λιμάνι.</a:t>
            </a:r>
          </a:p>
        </p:txBody>
      </p:sp>
    </p:spTree>
    <p:extLst>
      <p:ext uri="{BB962C8B-B14F-4D97-AF65-F5344CB8AC3E}">
        <p14:creationId xmlns:p14="http://schemas.microsoft.com/office/powerpoint/2010/main" val="363800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D49983-DF0D-EE69-4B09-6332F019CDA8}"/>
              </a:ext>
            </a:extLst>
          </p:cNvPr>
          <p:cNvSpPr>
            <a:spLocks noGrp="1"/>
          </p:cNvSpPr>
          <p:nvPr>
            <p:ph type="title"/>
          </p:nvPr>
        </p:nvSpPr>
        <p:spPr/>
        <p:txBody>
          <a:bodyPr/>
          <a:lstStyle/>
          <a:p>
            <a:r>
              <a:rPr lang="el-GR" dirty="0"/>
              <a:t>Η ΕΠΙΣΤΡΟΦΗ ΣΤΗΝ ΙΘΑΚΗ!</a:t>
            </a:r>
          </a:p>
        </p:txBody>
      </p:sp>
      <p:pic>
        <p:nvPicPr>
          <p:cNvPr id="4" name="Θέση περιεχομένου 3">
            <a:extLst>
              <a:ext uri="{FF2B5EF4-FFF2-40B4-BE49-F238E27FC236}">
                <a16:creationId xmlns:a16="http://schemas.microsoft.com/office/drawing/2014/main" id="{E3473BFB-12A5-F7D2-F89B-8D26A7DDD23E}"/>
              </a:ext>
            </a:extLst>
          </p:cNvPr>
          <p:cNvPicPr>
            <a:picLocks noGrp="1" noChangeAspect="1"/>
          </p:cNvPicPr>
          <p:nvPr>
            <p:ph idx="1"/>
          </p:nvPr>
        </p:nvPicPr>
        <p:blipFill>
          <a:blip r:embed="rId4"/>
          <a:stretch>
            <a:fillRect/>
          </a:stretch>
        </p:blipFill>
        <p:spPr>
          <a:xfrm>
            <a:off x="1063752" y="1928132"/>
            <a:ext cx="6277580" cy="3871174"/>
          </a:xfrm>
          <a:prstGeom prst="rect">
            <a:avLst/>
          </a:prstGeom>
        </p:spPr>
      </p:pic>
      <p:sp>
        <p:nvSpPr>
          <p:cNvPr id="5" name="TextBox 4">
            <a:extLst>
              <a:ext uri="{FF2B5EF4-FFF2-40B4-BE49-F238E27FC236}">
                <a16:creationId xmlns:a16="http://schemas.microsoft.com/office/drawing/2014/main" id="{CE5E0B38-20AA-1483-BB8B-64892FFADCE4}"/>
              </a:ext>
            </a:extLst>
          </p:cNvPr>
          <p:cNvSpPr txBox="1"/>
          <p:nvPr/>
        </p:nvSpPr>
        <p:spPr>
          <a:xfrm>
            <a:off x="5181600" y="2514600"/>
            <a:ext cx="1828800" cy="1828800"/>
          </a:xfrm>
          <a:prstGeom prst="rect">
            <a:avLst/>
          </a:prstGeom>
          <a:noFill/>
        </p:spPr>
        <p:txBody>
          <a:bodyPr wrap="square" rtlCol="0">
            <a:spAutoFit/>
          </a:bodyPr>
          <a:lstStyle/>
          <a:p>
            <a:pPr algn="l"/>
            <a:endParaRPr lang="el-GR" dirty="0"/>
          </a:p>
        </p:txBody>
      </p:sp>
      <p:sp>
        <p:nvSpPr>
          <p:cNvPr id="8" name="TextBox 7">
            <a:extLst>
              <a:ext uri="{FF2B5EF4-FFF2-40B4-BE49-F238E27FC236}">
                <a16:creationId xmlns:a16="http://schemas.microsoft.com/office/drawing/2014/main" id="{9211BA3C-9185-02DF-8F61-D67948608D6B}"/>
              </a:ext>
            </a:extLst>
          </p:cNvPr>
          <p:cNvSpPr txBox="1"/>
          <p:nvPr/>
        </p:nvSpPr>
        <p:spPr>
          <a:xfrm>
            <a:off x="7523237" y="1786227"/>
            <a:ext cx="4293810" cy="4154984"/>
          </a:xfrm>
          <a:prstGeom prst="rect">
            <a:avLst/>
          </a:prstGeom>
          <a:noFill/>
        </p:spPr>
        <p:txBody>
          <a:bodyPr wrap="square" rtlCol="0">
            <a:spAutoFit/>
          </a:bodyPr>
          <a:lstStyle/>
          <a:p>
            <a:pPr algn="l"/>
            <a:r>
              <a:rPr lang="el-GR" sz="2400" dirty="0"/>
              <a:t>Εκπληρώνεται ο νόστος του. Μετά από 20 έτη περιπλάνησης και συμφορών…φθάνει μεταμφιεσμένος σε ζητιάνο, με τη βοήθεια της θεάς Αθηνάς, στο παλάτι. Σκοτώνει 108 μνηστήρες και διαγωνίζεται να περάσει το τόξο του μέσα από 12 τσεκούρια.</a:t>
            </a:r>
          </a:p>
          <a:p>
            <a:pPr algn="l"/>
            <a:r>
              <a:rPr lang="el-GR" sz="2400" dirty="0"/>
              <a:t>Ξανασμίγει με την Πηνελόπη…</a:t>
            </a:r>
          </a:p>
        </p:txBody>
      </p:sp>
      <p:pic>
        <p:nvPicPr>
          <p:cNvPr id="3" name="Οδύσσεια 17 - Γυρισμός στην Ιθάκη (τραγούδι) - Laboratory of Music Acoustics and Technology, Μusic Department, University of Athens.mp3">
            <a:hlinkClick r:id="" action="ppaction://media"/>
            <a:extLst>
              <a:ext uri="{FF2B5EF4-FFF2-40B4-BE49-F238E27FC236}">
                <a16:creationId xmlns:a16="http://schemas.microsoft.com/office/drawing/2014/main" id="{AC5F7FD9-E955-7A9E-3D08-95F7CBBAF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10236441" y="484633"/>
            <a:ext cx="1301594" cy="1301594"/>
          </a:xfrm>
          <a:prstGeom prst="rect">
            <a:avLst/>
          </a:prstGeom>
        </p:spPr>
      </p:pic>
    </p:spTree>
    <p:extLst>
      <p:ext uri="{BB962C8B-B14F-4D97-AF65-F5344CB8AC3E}">
        <p14:creationId xmlns:p14="http://schemas.microsoft.com/office/powerpoint/2010/main" val="348441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54532A-04CF-1717-5458-B318AACE3F32}"/>
              </a:ext>
            </a:extLst>
          </p:cNvPr>
          <p:cNvSpPr>
            <a:spLocks noGrp="1"/>
          </p:cNvSpPr>
          <p:nvPr>
            <p:ph type="title"/>
          </p:nvPr>
        </p:nvSpPr>
        <p:spPr/>
        <p:txBody>
          <a:bodyPr/>
          <a:lstStyle/>
          <a:p>
            <a:r>
              <a:rPr lang="el-GR" dirty="0"/>
              <a:t>ΤΑ ΟΝΕΙΡΑ ΜΑΣ…ΟΙ ΙΘΑΚΕΣ ΜΑΣ…</a:t>
            </a:r>
          </a:p>
        </p:txBody>
      </p:sp>
      <p:pic>
        <p:nvPicPr>
          <p:cNvPr id="4" name="Θέση περιεχομένου 3">
            <a:extLst>
              <a:ext uri="{FF2B5EF4-FFF2-40B4-BE49-F238E27FC236}">
                <a16:creationId xmlns:a16="http://schemas.microsoft.com/office/drawing/2014/main" id="{C1573C3C-EB33-4AD7-B239-D6170C11850E}"/>
              </a:ext>
            </a:extLst>
          </p:cNvPr>
          <p:cNvPicPr>
            <a:picLocks noGrp="1" noChangeAspect="1"/>
          </p:cNvPicPr>
          <p:nvPr>
            <p:ph idx="1"/>
          </p:nvPr>
        </p:nvPicPr>
        <p:blipFill>
          <a:blip r:embed="rId4"/>
          <a:stretch>
            <a:fillRect/>
          </a:stretch>
        </p:blipFill>
        <p:spPr>
          <a:xfrm>
            <a:off x="749437" y="2093976"/>
            <a:ext cx="6151666" cy="4051300"/>
          </a:xfrm>
          <a:prstGeom prst="rect">
            <a:avLst/>
          </a:prstGeom>
        </p:spPr>
      </p:pic>
      <p:pic>
        <p:nvPicPr>
          <p:cNvPr id="3" name="Έλλη Λαμπέτη  Ιθάκη (Κωνσταντίνος Καβάφης) 1981 - Smile.mp3">
            <a:hlinkClick r:id="" action="ppaction://media"/>
            <a:extLst>
              <a:ext uri="{FF2B5EF4-FFF2-40B4-BE49-F238E27FC236}">
                <a16:creationId xmlns:a16="http://schemas.microsoft.com/office/drawing/2014/main" id="{C707F488-C0E5-A8F7-4973-5C4B32FBF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2725" y="2887058"/>
            <a:ext cx="1635062" cy="1635062"/>
          </a:xfrm>
          <a:prstGeom prst="rect">
            <a:avLst/>
          </a:prstGeom>
        </p:spPr>
      </p:pic>
    </p:spTree>
    <p:extLst>
      <p:ext uri="{BB962C8B-B14F-4D97-AF65-F5344CB8AC3E}">
        <p14:creationId xmlns:p14="http://schemas.microsoft.com/office/powerpoint/2010/main" val="422679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BDE86B-F4AA-E91F-39E9-3A8723CC24B2}"/>
              </a:ext>
            </a:extLst>
          </p:cNvPr>
          <p:cNvSpPr>
            <a:spLocks noGrp="1"/>
          </p:cNvSpPr>
          <p:nvPr>
            <p:ph type="title"/>
          </p:nvPr>
        </p:nvSpPr>
        <p:spPr/>
        <p:txBody>
          <a:bodyPr/>
          <a:lstStyle/>
          <a:p>
            <a:r>
              <a:rPr lang="el-GR" dirty="0"/>
              <a:t>Η </a:t>
            </a:r>
            <a:r>
              <a:rPr lang="el-GR" dirty="0" err="1"/>
              <a:t>χωρα</a:t>
            </a:r>
            <a:r>
              <a:rPr lang="el-GR" dirty="0"/>
              <a:t> των </a:t>
            </a:r>
            <a:r>
              <a:rPr lang="el-GR" dirty="0" err="1"/>
              <a:t>κικονων</a:t>
            </a:r>
            <a:endParaRPr lang="el-GR" dirty="0"/>
          </a:p>
        </p:txBody>
      </p:sp>
      <p:sp>
        <p:nvSpPr>
          <p:cNvPr id="3" name="Θέση περιεχομένου 2">
            <a:extLst>
              <a:ext uri="{FF2B5EF4-FFF2-40B4-BE49-F238E27FC236}">
                <a16:creationId xmlns:a16="http://schemas.microsoft.com/office/drawing/2014/main" id="{69D09203-FCE9-03D8-9742-52F7DB481871}"/>
              </a:ext>
            </a:extLst>
          </p:cNvPr>
          <p:cNvSpPr>
            <a:spLocks noGrp="1"/>
          </p:cNvSpPr>
          <p:nvPr>
            <p:ph idx="1"/>
          </p:nvPr>
        </p:nvSpPr>
        <p:spPr>
          <a:xfrm>
            <a:off x="1066800" y="2093976"/>
            <a:ext cx="10058400" cy="4050792"/>
          </a:xfrm>
        </p:spPr>
        <p:txBody>
          <a:bodyPr/>
          <a:lstStyle/>
          <a:p>
            <a:pPr marL="0" indent="0">
              <a:buNone/>
            </a:pPr>
            <a:endParaRPr lang="el-GR" dirty="0"/>
          </a:p>
        </p:txBody>
      </p:sp>
      <p:pic>
        <p:nvPicPr>
          <p:cNvPr id="4" name="Εικόνα 3">
            <a:extLst>
              <a:ext uri="{FF2B5EF4-FFF2-40B4-BE49-F238E27FC236}">
                <a16:creationId xmlns:a16="http://schemas.microsoft.com/office/drawing/2014/main" id="{3721C1C1-0A0E-78BA-EFCF-D70354B70AF8}"/>
              </a:ext>
            </a:extLst>
          </p:cNvPr>
          <p:cNvPicPr>
            <a:picLocks noChangeAspect="1"/>
          </p:cNvPicPr>
          <p:nvPr/>
        </p:nvPicPr>
        <p:blipFill>
          <a:blip r:embed="rId2"/>
          <a:stretch>
            <a:fillRect/>
          </a:stretch>
        </p:blipFill>
        <p:spPr>
          <a:xfrm>
            <a:off x="1149049" y="2201333"/>
            <a:ext cx="5334000" cy="3822096"/>
          </a:xfrm>
          <a:prstGeom prst="rect">
            <a:avLst/>
          </a:prstGeom>
        </p:spPr>
      </p:pic>
      <p:sp>
        <p:nvSpPr>
          <p:cNvPr id="5" name="TextBox 4">
            <a:extLst>
              <a:ext uri="{FF2B5EF4-FFF2-40B4-BE49-F238E27FC236}">
                <a16:creationId xmlns:a16="http://schemas.microsoft.com/office/drawing/2014/main" id="{C361EC1A-2337-A92B-FB72-3BF6773DAC9B}"/>
              </a:ext>
            </a:extLst>
          </p:cNvPr>
          <p:cNvSpPr txBox="1"/>
          <p:nvPr/>
        </p:nvSpPr>
        <p:spPr>
          <a:xfrm>
            <a:off x="6773333" y="2514599"/>
            <a:ext cx="3742265" cy="1754326"/>
          </a:xfrm>
          <a:prstGeom prst="rect">
            <a:avLst/>
          </a:prstGeom>
          <a:noFill/>
        </p:spPr>
        <p:txBody>
          <a:bodyPr wrap="square" rtlCol="0">
            <a:spAutoFit/>
          </a:bodyPr>
          <a:lstStyle/>
          <a:p>
            <a:pPr algn="l"/>
            <a:r>
              <a:rPr lang="el-GR" dirty="0"/>
              <a:t>Στην Οδύσσεια, ο Οδυσσέας λεηλατεί την </a:t>
            </a:r>
            <a:r>
              <a:rPr lang="el-GR" dirty="0" err="1"/>
              <a:t>Ίσμαρο</a:t>
            </a:r>
            <a:r>
              <a:rPr lang="el-GR" dirty="0"/>
              <a:t>, αλλά οι </a:t>
            </a:r>
            <a:r>
              <a:rPr lang="el-GR" dirty="0" err="1"/>
              <a:t>Κίκονες</a:t>
            </a:r>
            <a:r>
              <a:rPr lang="el-GR" dirty="0"/>
              <a:t>  σκοτώνουν αρκετούς συντρόφους του και αναγκάζουν τους υπόλοιπους να φύγουν νύχτα…</a:t>
            </a:r>
          </a:p>
        </p:txBody>
      </p:sp>
    </p:spTree>
    <p:extLst>
      <p:ext uri="{BB962C8B-B14F-4D97-AF65-F5344CB8AC3E}">
        <p14:creationId xmlns:p14="http://schemas.microsoft.com/office/powerpoint/2010/main" val="2297912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7B048D-D17A-88E7-35D8-55F4973B8A72}"/>
              </a:ext>
            </a:extLst>
          </p:cNvPr>
          <p:cNvSpPr>
            <a:spLocks noGrp="1"/>
          </p:cNvSpPr>
          <p:nvPr>
            <p:ph type="title"/>
          </p:nvPr>
        </p:nvSpPr>
        <p:spPr/>
        <p:txBody>
          <a:bodyPr/>
          <a:lstStyle/>
          <a:p>
            <a:r>
              <a:rPr lang="el-GR" dirty="0"/>
              <a:t>Η ΧΩΡΑ ΤΩΝ ΛΩΤΟΦΑΓΩΝ</a:t>
            </a:r>
          </a:p>
        </p:txBody>
      </p:sp>
      <p:pic>
        <p:nvPicPr>
          <p:cNvPr id="4" name="Θέση περιεχομένου 3">
            <a:extLst>
              <a:ext uri="{FF2B5EF4-FFF2-40B4-BE49-F238E27FC236}">
                <a16:creationId xmlns:a16="http://schemas.microsoft.com/office/drawing/2014/main" id="{33B66D2A-8189-BBC0-85BD-5AF6A12F07D6}"/>
              </a:ext>
            </a:extLst>
          </p:cNvPr>
          <p:cNvPicPr>
            <a:picLocks noGrp="1" noChangeAspect="1"/>
          </p:cNvPicPr>
          <p:nvPr>
            <p:ph idx="1"/>
          </p:nvPr>
        </p:nvPicPr>
        <p:blipFill>
          <a:blip r:embed="rId2"/>
          <a:stretch>
            <a:fillRect/>
          </a:stretch>
        </p:blipFill>
        <p:spPr>
          <a:xfrm>
            <a:off x="1475619" y="2120900"/>
            <a:ext cx="5515429" cy="3612243"/>
          </a:xfrm>
          <a:prstGeom prst="rect">
            <a:avLst/>
          </a:prstGeom>
        </p:spPr>
      </p:pic>
      <p:sp>
        <p:nvSpPr>
          <p:cNvPr id="5" name="TextBox 4">
            <a:extLst>
              <a:ext uri="{FF2B5EF4-FFF2-40B4-BE49-F238E27FC236}">
                <a16:creationId xmlns:a16="http://schemas.microsoft.com/office/drawing/2014/main" id="{97DACB8A-DF23-608D-3A5D-BD47676CA2C5}"/>
              </a:ext>
            </a:extLst>
          </p:cNvPr>
          <p:cNvSpPr txBox="1"/>
          <p:nvPr/>
        </p:nvSpPr>
        <p:spPr>
          <a:xfrm>
            <a:off x="7529867" y="2093976"/>
            <a:ext cx="3592285" cy="2554545"/>
          </a:xfrm>
          <a:prstGeom prst="rect">
            <a:avLst/>
          </a:prstGeom>
          <a:noFill/>
        </p:spPr>
        <p:txBody>
          <a:bodyPr wrap="square" rtlCol="0">
            <a:spAutoFit/>
          </a:bodyPr>
          <a:lstStyle/>
          <a:p>
            <a:pPr algn="l"/>
            <a:r>
              <a:rPr lang="el-GR" sz="2000" dirty="0"/>
              <a:t>Τρεις από τους συντρόφους του δοκίμασαν τον μαγικό λωτό και αρνήθηκαν να φύγουν… Αναγκάστηκε τότε ο Οδυσσέας να τους πάρει με τη βία και να τους δέσει στα πλοία για να συνεχίσουν το ταξίδι προς την Ιθάκη.</a:t>
            </a:r>
          </a:p>
        </p:txBody>
      </p:sp>
    </p:spTree>
    <p:extLst>
      <p:ext uri="{BB962C8B-B14F-4D97-AF65-F5344CB8AC3E}">
        <p14:creationId xmlns:p14="http://schemas.microsoft.com/office/powerpoint/2010/main" val="216747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F38BF3-F977-5F95-0E74-8676705A355E}"/>
              </a:ext>
            </a:extLst>
          </p:cNvPr>
          <p:cNvSpPr>
            <a:spLocks noGrp="1"/>
          </p:cNvSpPr>
          <p:nvPr>
            <p:ph type="title"/>
          </p:nvPr>
        </p:nvSpPr>
        <p:spPr/>
        <p:txBody>
          <a:bodyPr/>
          <a:lstStyle/>
          <a:p>
            <a:r>
              <a:rPr lang="el-GR" dirty="0"/>
              <a:t>ΤΟ ΝΗΣΙ ΤΩΝ ΚΥΚΛΩΠΩΝ</a:t>
            </a:r>
          </a:p>
        </p:txBody>
      </p:sp>
      <p:pic>
        <p:nvPicPr>
          <p:cNvPr id="4" name="Θέση περιεχομένου 3">
            <a:extLst>
              <a:ext uri="{FF2B5EF4-FFF2-40B4-BE49-F238E27FC236}">
                <a16:creationId xmlns:a16="http://schemas.microsoft.com/office/drawing/2014/main" id="{3343126C-AF48-B133-D9CD-C09A690683E8}"/>
              </a:ext>
            </a:extLst>
          </p:cNvPr>
          <p:cNvPicPr>
            <a:picLocks noGrp="1" noChangeAspect="1"/>
          </p:cNvPicPr>
          <p:nvPr>
            <p:ph idx="1"/>
          </p:nvPr>
        </p:nvPicPr>
        <p:blipFill>
          <a:blip r:embed="rId4"/>
          <a:stretch>
            <a:fillRect/>
          </a:stretch>
        </p:blipFill>
        <p:spPr>
          <a:xfrm>
            <a:off x="1422852" y="2390309"/>
            <a:ext cx="3366861" cy="3875023"/>
          </a:xfrm>
          <a:prstGeom prst="rect">
            <a:avLst/>
          </a:prstGeom>
        </p:spPr>
      </p:pic>
      <p:sp>
        <p:nvSpPr>
          <p:cNvPr id="5" name="TextBox 4">
            <a:extLst>
              <a:ext uri="{FF2B5EF4-FFF2-40B4-BE49-F238E27FC236}">
                <a16:creationId xmlns:a16="http://schemas.microsoft.com/office/drawing/2014/main" id="{2F6595A3-9F2F-6DDC-67A8-24DA26B12236}"/>
              </a:ext>
            </a:extLst>
          </p:cNvPr>
          <p:cNvSpPr txBox="1"/>
          <p:nvPr/>
        </p:nvSpPr>
        <p:spPr>
          <a:xfrm>
            <a:off x="5425310" y="3067010"/>
            <a:ext cx="3461982" cy="2031325"/>
          </a:xfrm>
          <a:prstGeom prst="rect">
            <a:avLst/>
          </a:prstGeom>
          <a:noFill/>
        </p:spPr>
        <p:txBody>
          <a:bodyPr wrap="square" rtlCol="0">
            <a:spAutoFit/>
          </a:bodyPr>
          <a:lstStyle/>
          <a:p>
            <a:pPr algn="l"/>
            <a:r>
              <a:rPr lang="el-GR" dirty="0"/>
              <a:t>Ο Οδυσσέας μεθά τον Πολύφημο. Τον τυφλώνει και τον ξεγελά για να ξεφύγει, λέγοντάς του πως είναι ο Κανένας! Μετά εκείνος θυμώνει του πετά βράχους και </a:t>
            </a:r>
            <a:r>
              <a:rPr lang="el-GR" dirty="0" err="1"/>
              <a:t>παρακαλά</a:t>
            </a:r>
            <a:r>
              <a:rPr lang="el-GR" dirty="0"/>
              <a:t> τον πατέρα του τον </a:t>
            </a:r>
            <a:r>
              <a:rPr lang="el-GR" dirty="0" err="1"/>
              <a:t>Ποσειδώνα</a:t>
            </a:r>
            <a:r>
              <a:rPr lang="el-GR" dirty="0"/>
              <a:t> να τον τιμωρήσει…</a:t>
            </a:r>
          </a:p>
        </p:txBody>
      </p:sp>
      <p:pic>
        <p:nvPicPr>
          <p:cNvPr id="3" name="Οδύσσεια 03 - Οδυσσέας -Κύκλωπες (τραγούδι) - Laboratory of Music Acoustics and Technology, Μusic Department, University of Athens.mp3">
            <a:hlinkClick r:id="" action="ppaction://media"/>
            <a:extLst>
              <a:ext uri="{FF2B5EF4-FFF2-40B4-BE49-F238E27FC236}">
                <a16:creationId xmlns:a16="http://schemas.microsoft.com/office/drawing/2014/main" id="{47306B91-9C57-DF65-E648-6F9552CA4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9629372" y="1819655"/>
            <a:ext cx="2233467" cy="1155774"/>
          </a:xfrm>
          <a:prstGeom prst="rect">
            <a:avLst/>
          </a:prstGeom>
        </p:spPr>
      </p:pic>
    </p:spTree>
    <p:extLst>
      <p:ext uri="{BB962C8B-B14F-4D97-AF65-F5344CB8AC3E}">
        <p14:creationId xmlns:p14="http://schemas.microsoft.com/office/powerpoint/2010/main" val="410139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85DBEA-0707-0008-B66C-02EF8306D013}"/>
              </a:ext>
            </a:extLst>
          </p:cNvPr>
          <p:cNvSpPr>
            <a:spLocks noGrp="1"/>
          </p:cNvSpPr>
          <p:nvPr>
            <p:ph type="title"/>
          </p:nvPr>
        </p:nvSpPr>
        <p:spPr/>
        <p:txBody>
          <a:bodyPr/>
          <a:lstStyle/>
          <a:p>
            <a:r>
              <a:rPr lang="el-GR" dirty="0"/>
              <a:t>ΤΟ ΝΗΣΙ ΤΟΥ ΑΙΟΛΟΥ</a:t>
            </a:r>
          </a:p>
        </p:txBody>
      </p:sp>
      <p:pic>
        <p:nvPicPr>
          <p:cNvPr id="7" name="Θέση περιεχομένου 6">
            <a:extLst>
              <a:ext uri="{FF2B5EF4-FFF2-40B4-BE49-F238E27FC236}">
                <a16:creationId xmlns:a16="http://schemas.microsoft.com/office/drawing/2014/main" id="{0496045E-268C-3B4A-66EE-A99E3F5B1100}"/>
              </a:ext>
            </a:extLst>
          </p:cNvPr>
          <p:cNvPicPr>
            <a:picLocks noGrp="1" noChangeAspect="1"/>
          </p:cNvPicPr>
          <p:nvPr>
            <p:ph idx="1"/>
          </p:nvPr>
        </p:nvPicPr>
        <p:blipFill>
          <a:blip r:embed="rId4"/>
          <a:stretch>
            <a:fillRect/>
          </a:stretch>
        </p:blipFill>
        <p:spPr>
          <a:xfrm>
            <a:off x="1197429" y="2279650"/>
            <a:ext cx="5309809" cy="3733800"/>
          </a:xfrm>
          <a:prstGeom prst="rect">
            <a:avLst/>
          </a:prstGeom>
        </p:spPr>
      </p:pic>
      <p:sp>
        <p:nvSpPr>
          <p:cNvPr id="8" name="TextBox 7">
            <a:extLst>
              <a:ext uri="{FF2B5EF4-FFF2-40B4-BE49-F238E27FC236}">
                <a16:creationId xmlns:a16="http://schemas.microsoft.com/office/drawing/2014/main" id="{90D28D58-CF6E-F9A4-2CBC-1213B8B1E948}"/>
              </a:ext>
            </a:extLst>
          </p:cNvPr>
          <p:cNvSpPr txBox="1"/>
          <p:nvPr/>
        </p:nvSpPr>
        <p:spPr>
          <a:xfrm>
            <a:off x="7511143" y="2279650"/>
            <a:ext cx="3617105" cy="3477875"/>
          </a:xfrm>
          <a:prstGeom prst="rect">
            <a:avLst/>
          </a:prstGeom>
          <a:noFill/>
        </p:spPr>
        <p:txBody>
          <a:bodyPr wrap="square" rtlCol="0">
            <a:spAutoFit/>
          </a:bodyPr>
          <a:lstStyle/>
          <a:p>
            <a:pPr algn="l"/>
            <a:r>
              <a:rPr lang="el-GR" sz="2000" dirty="0"/>
              <a:t>Εκεί ο Αίολος, ο ταμίας των ανέμων, φιλοξένησε τον Οδυσσέα και του έδωσε τον περίφημο </a:t>
            </a:r>
            <a:r>
              <a:rPr lang="el-GR" sz="2000" u="none" strike="noStrike" dirty="0">
                <a:effectLst/>
                <a:latin typeface="Google Sans"/>
              </a:rPr>
              <a:t>ασκό</a:t>
            </a:r>
            <a:r>
              <a:rPr lang="el-GR" sz="2000" dirty="0"/>
              <a:t> που έκλεινε μέσα όλους τους ανέμους εκτός από τον Ζέφυρο. Ήθελε λοιπόν έτσι να τον βοηθήσει να επιστρέψει με ασφάλεια στην Ιθάκη, αλλά οι σύντροφοί του τον άνοιξαν από περιέργεια, προκαλώντας θύελλα!</a:t>
            </a:r>
          </a:p>
        </p:txBody>
      </p:sp>
      <p:pic>
        <p:nvPicPr>
          <p:cNvPr id="3" name="Οδύσσεια 07 - Αίολος (τραγούδι) - Laboratory of Music Acoustics and Technology, Μusic Department, University of Athens.mp3">
            <a:hlinkClick r:id="" action="ppaction://media"/>
            <a:extLst>
              <a:ext uri="{FF2B5EF4-FFF2-40B4-BE49-F238E27FC236}">
                <a16:creationId xmlns:a16="http://schemas.microsoft.com/office/drawing/2014/main" id="{6EE2D0EC-7A78-B1F2-1C48-323026FF7A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9289142" y="344073"/>
            <a:ext cx="1585105" cy="1585105"/>
          </a:xfrm>
          <a:prstGeom prst="rect">
            <a:avLst/>
          </a:prstGeom>
        </p:spPr>
      </p:pic>
    </p:spTree>
    <p:extLst>
      <p:ext uri="{BB962C8B-B14F-4D97-AF65-F5344CB8AC3E}">
        <p14:creationId xmlns:p14="http://schemas.microsoft.com/office/powerpoint/2010/main" val="278670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6764A-2B15-DEBC-9B45-3AA8185984B0}"/>
              </a:ext>
            </a:extLst>
          </p:cNvPr>
          <p:cNvSpPr>
            <a:spLocks noGrp="1"/>
          </p:cNvSpPr>
          <p:nvPr>
            <p:ph type="title"/>
          </p:nvPr>
        </p:nvSpPr>
        <p:spPr/>
        <p:txBody>
          <a:bodyPr/>
          <a:lstStyle/>
          <a:p>
            <a:r>
              <a:rPr lang="el-GR" dirty="0"/>
              <a:t>Η ΓΗ ΤΩΝ ΛΑΙΣΤΡΥΓΟΝΩΝ</a:t>
            </a:r>
          </a:p>
        </p:txBody>
      </p:sp>
      <p:pic>
        <p:nvPicPr>
          <p:cNvPr id="4" name="Θέση περιεχομένου 3">
            <a:extLst>
              <a:ext uri="{FF2B5EF4-FFF2-40B4-BE49-F238E27FC236}">
                <a16:creationId xmlns:a16="http://schemas.microsoft.com/office/drawing/2014/main" id="{5371741B-FCFE-F89A-1641-933D800DEEF5}"/>
              </a:ext>
            </a:extLst>
          </p:cNvPr>
          <p:cNvPicPr>
            <a:picLocks noGrp="1" noChangeAspect="1"/>
          </p:cNvPicPr>
          <p:nvPr>
            <p:ph idx="1"/>
          </p:nvPr>
        </p:nvPicPr>
        <p:blipFill>
          <a:blip r:embed="rId2"/>
          <a:stretch>
            <a:fillRect/>
          </a:stretch>
        </p:blipFill>
        <p:spPr>
          <a:xfrm>
            <a:off x="1185333" y="2120900"/>
            <a:ext cx="5297715" cy="4051300"/>
          </a:xfrm>
          <a:prstGeom prst="rect">
            <a:avLst/>
          </a:prstGeom>
        </p:spPr>
      </p:pic>
      <p:sp>
        <p:nvSpPr>
          <p:cNvPr id="5" name="TextBox 4">
            <a:extLst>
              <a:ext uri="{FF2B5EF4-FFF2-40B4-BE49-F238E27FC236}">
                <a16:creationId xmlns:a16="http://schemas.microsoft.com/office/drawing/2014/main" id="{C61E30AD-216D-E103-488A-C29AFCA285F2}"/>
              </a:ext>
            </a:extLst>
          </p:cNvPr>
          <p:cNvSpPr txBox="1"/>
          <p:nvPr/>
        </p:nvSpPr>
        <p:spPr>
          <a:xfrm>
            <a:off x="5181600" y="2514600"/>
            <a:ext cx="1828800" cy="1828800"/>
          </a:xfrm>
          <a:prstGeom prst="rect">
            <a:avLst/>
          </a:prstGeom>
          <a:noFill/>
        </p:spPr>
        <p:txBody>
          <a:bodyPr wrap="square" rtlCol="0">
            <a:spAutoFit/>
          </a:bodyPr>
          <a:lstStyle/>
          <a:p>
            <a:pPr algn="l"/>
            <a:endParaRPr lang="el-GR" dirty="0"/>
          </a:p>
        </p:txBody>
      </p:sp>
      <p:sp>
        <p:nvSpPr>
          <p:cNvPr id="6" name="TextBox 5">
            <a:extLst>
              <a:ext uri="{FF2B5EF4-FFF2-40B4-BE49-F238E27FC236}">
                <a16:creationId xmlns:a16="http://schemas.microsoft.com/office/drawing/2014/main" id="{7D9CAACF-C91E-3419-3B97-1A8DB71D34FC}"/>
              </a:ext>
            </a:extLst>
          </p:cNvPr>
          <p:cNvSpPr txBox="1"/>
          <p:nvPr/>
        </p:nvSpPr>
        <p:spPr>
          <a:xfrm>
            <a:off x="7499047" y="2898019"/>
            <a:ext cx="3217333" cy="3046988"/>
          </a:xfrm>
          <a:prstGeom prst="rect">
            <a:avLst/>
          </a:prstGeom>
          <a:noFill/>
        </p:spPr>
        <p:txBody>
          <a:bodyPr wrap="square" rtlCol="0">
            <a:spAutoFit/>
          </a:bodyPr>
          <a:lstStyle/>
          <a:p>
            <a:pPr algn="l"/>
            <a:r>
              <a:rPr lang="el-GR" sz="2400" b="0" u="none" strike="noStrike" dirty="0">
                <a:effectLst/>
                <a:latin typeface="Google Sans"/>
              </a:rPr>
              <a:t>Η στάση αυτή αποτελεί μία από τις πιο καταστροφικές περιπέτειες του Οδυσσέα, όπου οι Λαιστρυγόνες γκρεμίζουν τα πλοία με τεράστιους βράχους.</a:t>
            </a:r>
            <a:r>
              <a:rPr lang="el-GR" sz="2400" dirty="0"/>
              <a:t> </a:t>
            </a:r>
          </a:p>
        </p:txBody>
      </p:sp>
    </p:spTree>
    <p:extLst>
      <p:ext uri="{BB962C8B-B14F-4D97-AF65-F5344CB8AC3E}">
        <p14:creationId xmlns:p14="http://schemas.microsoft.com/office/powerpoint/2010/main" val="2974674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45F8B9-E94E-5F7F-662F-1A72A72414C2}"/>
              </a:ext>
            </a:extLst>
          </p:cNvPr>
          <p:cNvSpPr>
            <a:spLocks noGrp="1"/>
          </p:cNvSpPr>
          <p:nvPr>
            <p:ph type="title"/>
          </p:nvPr>
        </p:nvSpPr>
        <p:spPr/>
        <p:txBody>
          <a:bodyPr/>
          <a:lstStyle/>
          <a:p>
            <a:r>
              <a:rPr lang="el-GR" dirty="0"/>
              <a:t>ΤΟ ΝΗΣΙ ΤΗΣ ΜΑΓΙΣΣΑΣ ΚΙΡΚΗΣ</a:t>
            </a:r>
          </a:p>
        </p:txBody>
      </p:sp>
      <p:pic>
        <p:nvPicPr>
          <p:cNvPr id="4" name="Θέση περιεχομένου 3">
            <a:extLst>
              <a:ext uri="{FF2B5EF4-FFF2-40B4-BE49-F238E27FC236}">
                <a16:creationId xmlns:a16="http://schemas.microsoft.com/office/drawing/2014/main" id="{99CD7D53-23D9-FB44-DC41-F73E2B3B1978}"/>
              </a:ext>
            </a:extLst>
          </p:cNvPr>
          <p:cNvPicPr>
            <a:picLocks noGrp="1" noChangeAspect="1"/>
          </p:cNvPicPr>
          <p:nvPr>
            <p:ph idx="1"/>
          </p:nvPr>
        </p:nvPicPr>
        <p:blipFill>
          <a:blip r:embed="rId4"/>
          <a:stretch>
            <a:fillRect/>
          </a:stretch>
        </p:blipFill>
        <p:spPr>
          <a:xfrm>
            <a:off x="1989668" y="2093913"/>
            <a:ext cx="3616476" cy="4051300"/>
          </a:xfrm>
          <a:prstGeom prst="rect">
            <a:avLst/>
          </a:prstGeom>
        </p:spPr>
      </p:pic>
      <p:sp>
        <p:nvSpPr>
          <p:cNvPr id="5" name="TextBox 4">
            <a:extLst>
              <a:ext uri="{FF2B5EF4-FFF2-40B4-BE49-F238E27FC236}">
                <a16:creationId xmlns:a16="http://schemas.microsoft.com/office/drawing/2014/main" id="{1329196A-219E-E00E-81D8-8219E5800AF2}"/>
              </a:ext>
            </a:extLst>
          </p:cNvPr>
          <p:cNvSpPr txBox="1"/>
          <p:nvPr/>
        </p:nvSpPr>
        <p:spPr>
          <a:xfrm>
            <a:off x="6095999" y="2514600"/>
            <a:ext cx="3374571" cy="3416320"/>
          </a:xfrm>
          <a:prstGeom prst="rect">
            <a:avLst/>
          </a:prstGeom>
          <a:noFill/>
        </p:spPr>
        <p:txBody>
          <a:bodyPr wrap="square" rtlCol="0">
            <a:spAutoFit/>
          </a:bodyPr>
          <a:lstStyle/>
          <a:p>
            <a:pPr algn="l"/>
            <a:r>
              <a:rPr lang="el-GR" sz="2400" dirty="0"/>
              <a:t>Ο Οδυσσέας και οι σύντροφοί του έμειναν εκεί για έναν χρόνο, φιλοξενούμενοι της Κίρκης. Η μάγισσα τούς μεταμόρφωσε σε γουρούνια και στη συνέχεια συμφιλιώθηκε μαζί τους.</a:t>
            </a:r>
          </a:p>
        </p:txBody>
      </p:sp>
      <p:pic>
        <p:nvPicPr>
          <p:cNvPr id="3" name="Οδύσσεια 09 - Κίρκη (τραγούδι) - Laboratory of Music Acoustics and Technology, Μusic Department, University of Athens.mp3">
            <a:hlinkClick r:id="" action="ppaction://media"/>
            <a:extLst>
              <a:ext uri="{FF2B5EF4-FFF2-40B4-BE49-F238E27FC236}">
                <a16:creationId xmlns:a16="http://schemas.microsoft.com/office/drawing/2014/main" id="{4FDF98DB-584E-3CAF-A70C-AD593744E1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8079" y="2314803"/>
            <a:ext cx="1609344" cy="1609344"/>
          </a:xfrm>
          <a:prstGeom prst="rect">
            <a:avLst/>
          </a:prstGeom>
        </p:spPr>
      </p:pic>
    </p:spTree>
    <p:extLst>
      <p:ext uri="{BB962C8B-B14F-4D97-AF65-F5344CB8AC3E}">
        <p14:creationId xmlns:p14="http://schemas.microsoft.com/office/powerpoint/2010/main" val="39501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3C2AF6-48F0-0078-485C-AC005BE934FE}"/>
              </a:ext>
            </a:extLst>
          </p:cNvPr>
          <p:cNvSpPr>
            <a:spLocks noGrp="1"/>
          </p:cNvSpPr>
          <p:nvPr>
            <p:ph type="title"/>
          </p:nvPr>
        </p:nvSpPr>
        <p:spPr/>
        <p:txBody>
          <a:bodyPr/>
          <a:lstStyle/>
          <a:p>
            <a:r>
              <a:rPr lang="el-GR" dirty="0"/>
              <a:t>Οι </a:t>
            </a:r>
            <a:r>
              <a:rPr lang="el-GR" dirty="0" err="1"/>
              <a:t>σειρηνες</a:t>
            </a:r>
            <a:r>
              <a:rPr lang="el-GR" dirty="0"/>
              <a:t>!</a:t>
            </a:r>
          </a:p>
        </p:txBody>
      </p:sp>
      <p:sp>
        <p:nvSpPr>
          <p:cNvPr id="5" name="TextBox 4">
            <a:extLst>
              <a:ext uri="{FF2B5EF4-FFF2-40B4-BE49-F238E27FC236}">
                <a16:creationId xmlns:a16="http://schemas.microsoft.com/office/drawing/2014/main" id="{FCEEC1C6-6B49-4F8B-BF40-E39BC8A81389}"/>
              </a:ext>
            </a:extLst>
          </p:cNvPr>
          <p:cNvSpPr txBox="1"/>
          <p:nvPr/>
        </p:nvSpPr>
        <p:spPr>
          <a:xfrm>
            <a:off x="6579811" y="1990296"/>
            <a:ext cx="4668762" cy="3416320"/>
          </a:xfrm>
          <a:prstGeom prst="rect">
            <a:avLst/>
          </a:prstGeom>
          <a:noFill/>
        </p:spPr>
        <p:txBody>
          <a:bodyPr wrap="square" rtlCol="0">
            <a:spAutoFit/>
          </a:bodyPr>
          <a:lstStyle/>
          <a:p>
            <a:pPr algn="l"/>
            <a:r>
              <a:rPr lang="el-GR" sz="2400" dirty="0"/>
              <a:t>Διέταξε τους συντρόφους του να βουλώσουν τα αυτιά τους με </a:t>
            </a:r>
            <a:r>
              <a:rPr lang="el-GR" sz="2400" u="none" strike="noStrike" dirty="0">
                <a:effectLst/>
                <a:latin typeface="Google Sans"/>
              </a:rPr>
              <a:t>μαλακό κερί μέλισσας</a:t>
            </a:r>
            <a:r>
              <a:rPr lang="el-GR" sz="2400" dirty="0"/>
              <a:t>, ώστε να μην ακούσουν το τραγούδι και παρασυρθούν. Ο ίδιος, θέλοντας να ακούσει τη θεσπέσια φωνή τους χωρίς να πεθάνει, ζήτησε να τον δέσουν χειροπόδαρα στο </a:t>
            </a:r>
            <a:r>
              <a:rPr lang="el-GR" sz="2400" u="none" strike="noStrike" dirty="0">
                <a:effectLst/>
                <a:latin typeface="Google Sans"/>
              </a:rPr>
              <a:t>κατάρτι</a:t>
            </a:r>
            <a:r>
              <a:rPr lang="el-GR" sz="2400" dirty="0"/>
              <a:t> του πλοίου.</a:t>
            </a:r>
          </a:p>
        </p:txBody>
      </p:sp>
      <p:pic>
        <p:nvPicPr>
          <p:cNvPr id="3" name="Οδύσσεια 13 - Σειρήνες (τραγούδι) - Laboratory of Music Acoustics and Technology, Μusic Department, University of Athens.mp3">
            <a:hlinkClick r:id="" action="ppaction://media"/>
            <a:extLst>
              <a:ext uri="{FF2B5EF4-FFF2-40B4-BE49-F238E27FC236}">
                <a16:creationId xmlns:a16="http://schemas.microsoft.com/office/drawing/2014/main" id="{D04EEB4E-5E6D-B35C-0018-5761069DCC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7068" y="5406615"/>
            <a:ext cx="1062837" cy="1062837"/>
          </a:xfrm>
          <a:prstGeom prst="rect">
            <a:avLst/>
          </a:prstGeom>
        </p:spPr>
      </p:pic>
      <p:pic>
        <p:nvPicPr>
          <p:cNvPr id="8" name="Θέση περιεχομένου 7">
            <a:extLst>
              <a:ext uri="{FF2B5EF4-FFF2-40B4-BE49-F238E27FC236}">
                <a16:creationId xmlns:a16="http://schemas.microsoft.com/office/drawing/2014/main" id="{16F779F4-E187-D4AD-B935-118BE5467D71}"/>
              </a:ext>
            </a:extLst>
          </p:cNvPr>
          <p:cNvPicPr>
            <a:picLocks noGrp="1" noChangeAspect="1"/>
          </p:cNvPicPr>
          <p:nvPr>
            <p:ph idx="1"/>
          </p:nvPr>
        </p:nvPicPr>
        <p:blipFill>
          <a:blip r:embed="rId5"/>
          <a:stretch>
            <a:fillRect/>
          </a:stretch>
        </p:blipFill>
        <p:spPr>
          <a:xfrm>
            <a:off x="1282094" y="1990296"/>
            <a:ext cx="4813906" cy="4051300"/>
          </a:xfrm>
          <a:prstGeom prst="rect">
            <a:avLst/>
          </a:prstGeom>
        </p:spPr>
      </p:pic>
    </p:spTree>
    <p:extLst>
      <p:ext uri="{BB962C8B-B14F-4D97-AF65-F5344CB8AC3E}">
        <p14:creationId xmlns:p14="http://schemas.microsoft.com/office/powerpoint/2010/main" val="9119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536F61-8107-CCFD-6AE0-E6326F5036A1}"/>
              </a:ext>
            </a:extLst>
          </p:cNvPr>
          <p:cNvSpPr>
            <a:spLocks noGrp="1"/>
          </p:cNvSpPr>
          <p:nvPr>
            <p:ph type="title"/>
          </p:nvPr>
        </p:nvSpPr>
        <p:spPr/>
        <p:txBody>
          <a:bodyPr/>
          <a:lstStyle/>
          <a:p>
            <a:r>
              <a:rPr lang="el-GR" dirty="0"/>
              <a:t>Η ΣΚΥΛΛΑ ΚΑΙ Η ΧΑΡΥΒΔΗ</a:t>
            </a:r>
          </a:p>
        </p:txBody>
      </p:sp>
      <p:sp>
        <p:nvSpPr>
          <p:cNvPr id="5" name="TextBox 4">
            <a:extLst>
              <a:ext uri="{FF2B5EF4-FFF2-40B4-BE49-F238E27FC236}">
                <a16:creationId xmlns:a16="http://schemas.microsoft.com/office/drawing/2014/main" id="{6E8F11D8-3D9B-B3D6-3D3C-550432D044EC}"/>
              </a:ext>
            </a:extLst>
          </p:cNvPr>
          <p:cNvSpPr txBox="1"/>
          <p:nvPr/>
        </p:nvSpPr>
        <p:spPr>
          <a:xfrm>
            <a:off x="6773333" y="2514599"/>
            <a:ext cx="4656667" cy="2677656"/>
          </a:xfrm>
          <a:prstGeom prst="rect">
            <a:avLst/>
          </a:prstGeom>
          <a:noFill/>
        </p:spPr>
        <p:txBody>
          <a:bodyPr wrap="square" rtlCol="0">
            <a:spAutoFit/>
          </a:bodyPr>
          <a:lstStyle/>
          <a:p>
            <a:pPr algn="l"/>
            <a:r>
              <a:rPr lang="el-GR" sz="2400" dirty="0"/>
              <a:t>Στην </a:t>
            </a:r>
            <a:r>
              <a:rPr lang="el-GR" sz="2400" b="0" u="none" strike="noStrike" dirty="0">
                <a:effectLst/>
                <a:latin typeface="Google Sans"/>
              </a:rPr>
              <a:t>Οδύσσεια</a:t>
            </a:r>
            <a:r>
              <a:rPr lang="el-GR" sz="2400" dirty="0"/>
              <a:t>, ο Οδυσσέας αναγκάστηκε να περάσει ανάμεσά τους. Επέλεξε να πλησιάσει τη Σκύλλα, θυσιάζοντας έξι συντρόφους, παρά να χάσει ολόκληρο το πλοίο από τη Χάρυβδη.</a:t>
            </a:r>
          </a:p>
        </p:txBody>
      </p:sp>
      <p:pic>
        <p:nvPicPr>
          <p:cNvPr id="8" name="Θέση περιεχομένου 7">
            <a:extLst>
              <a:ext uri="{FF2B5EF4-FFF2-40B4-BE49-F238E27FC236}">
                <a16:creationId xmlns:a16="http://schemas.microsoft.com/office/drawing/2014/main" id="{C1DF54C6-848B-1CDD-C6A7-7011EEE0BF6C}"/>
              </a:ext>
            </a:extLst>
          </p:cNvPr>
          <p:cNvPicPr>
            <a:picLocks noGrp="1" noChangeAspect="1"/>
          </p:cNvPicPr>
          <p:nvPr>
            <p:ph idx="1"/>
          </p:nvPr>
        </p:nvPicPr>
        <p:blipFill>
          <a:blip r:embed="rId2"/>
          <a:stretch>
            <a:fillRect/>
          </a:stretch>
        </p:blipFill>
        <p:spPr>
          <a:xfrm>
            <a:off x="1161142" y="1891277"/>
            <a:ext cx="5290457" cy="3924300"/>
          </a:xfrm>
          <a:prstGeom prst="rect">
            <a:avLst/>
          </a:prstGeom>
        </p:spPr>
      </p:pic>
    </p:spTree>
    <p:extLst>
      <p:ext uri="{BB962C8B-B14F-4D97-AF65-F5344CB8AC3E}">
        <p14:creationId xmlns:p14="http://schemas.microsoft.com/office/powerpoint/2010/main" val="18705414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Ξυλογραφία">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Ευρεία οθόνη</PresentationFormat>
  <Slides>14</Slides>
  <Notes>0</Notes>
  <HiddenSlides>0</HiddenSlides>
  <ScaleCrop>false</ScaleCrop>
  <HeadingPairs>
    <vt:vector size="4" baseType="variant">
      <vt:variant>
        <vt:lpstr>Θέμα</vt:lpstr>
      </vt:variant>
      <vt:variant>
        <vt:i4>1</vt:i4>
      </vt:variant>
      <vt:variant>
        <vt:lpstr>Τίτλοι διαφανειών</vt:lpstr>
      </vt:variant>
      <vt:variant>
        <vt:i4>14</vt:i4>
      </vt:variant>
    </vt:vector>
  </HeadingPairs>
  <TitlesOfParts>
    <vt:vector size="15" baseType="lpstr">
      <vt:lpstr>Ξυλογραφία</vt:lpstr>
      <vt:lpstr>ΟΔΥΣΣΕΙΑ</vt:lpstr>
      <vt:lpstr>Η χωρα των κικονων</vt:lpstr>
      <vt:lpstr>Η ΧΩΡΑ ΤΩΝ ΛΩΤΟΦΑΓΩΝ</vt:lpstr>
      <vt:lpstr>ΤΟ ΝΗΣΙ ΤΩΝ ΚΥΚΛΩΠΩΝ</vt:lpstr>
      <vt:lpstr>ΤΟ ΝΗΣΙ ΤΟΥ ΑΙΟΛΟΥ</vt:lpstr>
      <vt:lpstr>Η ΓΗ ΤΩΝ ΛΑΙΣΤΡΥΓΟΝΩΝ</vt:lpstr>
      <vt:lpstr>ΤΟ ΝΗΣΙ ΤΗΣ ΜΑΓΙΣΣΑΣ ΚΙΡΚΗΣ</vt:lpstr>
      <vt:lpstr>Οι σειρηνες!</vt:lpstr>
      <vt:lpstr>Η ΣΚΥΛΛΑ ΚΑΙ Η ΧΑΡΥΒΔΗ</vt:lpstr>
      <vt:lpstr>ΤΟ ΝΗΣΙ ΤΟΥ ΗΛΙΟΥ</vt:lpstr>
      <vt:lpstr>Το νησι της καλυψουσ</vt:lpstr>
      <vt:lpstr>Το νησι των φαιακων</vt:lpstr>
      <vt:lpstr>Η ΕΠΙΣΤΡΟΦΗ ΣΤΗΝ ΙΘΑΚΗ!</vt:lpstr>
      <vt:lpstr>ΤΑ ΟΝΕΙΡΑ ΜΑΣ…ΟΙ ΙΘΑΚΕΣ ΜΑΣ…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ΟΔΥΣΣΕΙΑ</dc:title>
  <dc:creator>ΜΑΡΙΑ ΚΑΛΟΥΔΗ</dc:creator>
  <cp:lastModifiedBy>ΜΑΡΙΑ ΚΑΛΟΥΔΗ</cp:lastModifiedBy>
  <cp:revision>17</cp:revision>
  <dcterms:created xsi:type="dcterms:W3CDTF">2026-03-27T18:31:17Z</dcterms:created>
  <dcterms:modified xsi:type="dcterms:W3CDTF">2026-03-28T05:51:02Z</dcterms:modified>
</cp:coreProperties>
</file>