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0" r:id="rId3"/>
    <p:sldId id="266" r:id="rId4"/>
    <p:sldId id="268" r:id="rId5"/>
    <p:sldId id="265" r:id="rId6"/>
    <p:sldId id="269" r:id="rId7"/>
    <p:sldId id="260" r:id="rId8"/>
    <p:sldId id="257" r:id="rId9"/>
    <p:sldId id="258" r:id="rId10"/>
    <p:sldId id="263" r:id="rId11"/>
    <p:sldId id="259" r:id="rId12"/>
    <p:sldId id="261" r:id="rId13"/>
    <p:sldId id="264" r:id="rId14"/>
    <p:sldId id="272" r:id="rId15"/>
    <p:sldId id="273" r:id="rId16"/>
    <p:sldId id="271" r:id="rId17"/>
    <p:sldId id="27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30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6 - Ισοσκελές τρίγωνο"/>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540544" y="776288"/>
            <a:ext cx="8062912" cy="1470025"/>
          </a:xfrm>
        </p:spPr>
        <p:txBody>
          <a:bodyPr anchor="b">
            <a:normAutofit/>
          </a:bodyPr>
          <a:lstStyle>
            <a:lvl1pPr algn="r">
              <a:defRPr sz="440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1371600" y="6012656"/>
            <a:ext cx="5791200" cy="365125"/>
          </a:xfrm>
        </p:spPr>
        <p:txBody>
          <a:bodyPr tIns="0" bIns="0" anchor="t"/>
          <a:lstStyle>
            <a:lvl1pPr algn="r">
              <a:defRPr sz="1000"/>
            </a:lvl1pPr>
          </a:lstStyle>
          <a:p>
            <a:fld id="{E5585C74-EDFD-4A4F-8349-64494D3EA937}" type="datetimeFigureOut">
              <a:rPr lang="en-US" smtClean="0"/>
              <a:t>10/30/2017</a:t>
            </a:fld>
            <a:endParaRPr lang="en-US"/>
          </a:p>
        </p:txBody>
      </p:sp>
      <p:sp>
        <p:nvSpPr>
          <p:cNvPr id="17" name="16 - Θέση υποσέλιδου"/>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28 - Θέση αριθμού διαφάνειας"/>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64CEDF8-0E82-415B-9FB1-2829BB60B3F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E5585C74-EDFD-4A4F-8349-64494D3EA937}" type="datetimeFigureOut">
              <a:rPr lang="en-US" smtClean="0"/>
              <a:t>10/30/2017</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p>
            <a:fld id="{B64CEDF8-0E82-415B-9FB1-2829BB60B3F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381000"/>
            <a:ext cx="1905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381000"/>
            <a:ext cx="62484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E5585C74-EDFD-4A4F-8349-64494D3EA937}" type="datetimeFigureOut">
              <a:rPr lang="en-US" smtClean="0"/>
              <a:t>10/30/2017</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p>
            <a:fld id="{B64CEDF8-0E82-415B-9FB1-2829BB60B3F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4"/>
            <a:ext cx="8229600" cy="1399032"/>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a:xfrm>
            <a:off x="457200" y="1882808"/>
            <a:ext cx="8229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4791456" y="6480048"/>
            <a:ext cx="2133600" cy="301752"/>
          </a:xfrm>
        </p:spPr>
        <p:txBody>
          <a:bodyPr/>
          <a:lstStyle/>
          <a:p>
            <a:fld id="{E5585C74-EDFD-4A4F-8349-64494D3EA937}" type="datetimeFigureOut">
              <a:rPr lang="en-US" smtClean="0"/>
              <a:t>10/30/2017</a:t>
            </a:fld>
            <a:endParaRPr lang="en-US"/>
          </a:p>
        </p:txBody>
      </p:sp>
      <p:sp>
        <p:nvSpPr>
          <p:cNvPr id="5" name="4 - Θέση υποσέλιδου"/>
          <p:cNvSpPr>
            <a:spLocks noGrp="1"/>
          </p:cNvSpPr>
          <p:nvPr>
            <p:ph type="ftr" sz="quarter" idx="11"/>
          </p:nvPr>
        </p:nvSpPr>
        <p:spPr>
          <a:xfrm>
            <a:off x="457200" y="6480969"/>
            <a:ext cx="4260056" cy="300831"/>
          </a:xfrm>
        </p:spPr>
        <p:txBody>
          <a:bodyPr/>
          <a:lstStyle/>
          <a:p>
            <a:endParaRPr lang="en-US"/>
          </a:p>
        </p:txBody>
      </p:sp>
      <p:sp>
        <p:nvSpPr>
          <p:cNvPr id="6" name="5 - Θέση αριθμού διαφάνειας"/>
          <p:cNvSpPr>
            <a:spLocks noGrp="1"/>
          </p:cNvSpPr>
          <p:nvPr>
            <p:ph type="sldNum" sz="quarter" idx="12"/>
          </p:nvPr>
        </p:nvSpPr>
        <p:spPr/>
        <p:txBody>
          <a:bodyPr/>
          <a:lstStyle/>
          <a:p>
            <a:fld id="{B64CEDF8-0E82-415B-9FB1-2829BB60B3F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9" name="8 - Ορθογώνιο τρίγωνο"/>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 Ισοσκελές τρίγωνο"/>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 Θέση ημερομηνίας"/>
          <p:cNvSpPr>
            <a:spLocks noGrp="1"/>
          </p:cNvSpPr>
          <p:nvPr>
            <p:ph type="dt" sz="half" idx="10"/>
          </p:nvPr>
        </p:nvSpPr>
        <p:spPr>
          <a:xfrm>
            <a:off x="6955632" y="6477000"/>
            <a:ext cx="2133600" cy="304800"/>
          </a:xfrm>
        </p:spPr>
        <p:txBody>
          <a:bodyPr/>
          <a:lstStyle/>
          <a:p>
            <a:fld id="{E5585C74-EDFD-4A4F-8349-64494D3EA937}" type="datetimeFigureOut">
              <a:rPr lang="en-US" smtClean="0"/>
              <a:t>10/30/2017</a:t>
            </a:fld>
            <a:endParaRPr lang="en-US"/>
          </a:p>
        </p:txBody>
      </p:sp>
      <p:sp>
        <p:nvSpPr>
          <p:cNvPr id="5" name="4 - Θέση υποσέλιδου"/>
          <p:cNvSpPr>
            <a:spLocks noGrp="1"/>
          </p:cNvSpPr>
          <p:nvPr>
            <p:ph type="ftr" sz="quarter" idx="11"/>
          </p:nvPr>
        </p:nvSpPr>
        <p:spPr>
          <a:xfrm>
            <a:off x="2619376" y="6480969"/>
            <a:ext cx="4260056" cy="300831"/>
          </a:xfrm>
        </p:spPr>
        <p:txBody>
          <a:bodyPr/>
          <a:lstStyle/>
          <a:p>
            <a:endParaRPr lang="en-US"/>
          </a:p>
        </p:txBody>
      </p:sp>
      <p:sp>
        <p:nvSpPr>
          <p:cNvPr id="6" name="5 - Θέση αριθμού διαφάνειας"/>
          <p:cNvSpPr>
            <a:spLocks noGrp="1"/>
          </p:cNvSpPr>
          <p:nvPr>
            <p:ph type="sldNum" sz="quarter" idx="12"/>
          </p:nvPr>
        </p:nvSpPr>
        <p:spPr>
          <a:xfrm>
            <a:off x="8451056" y="809624"/>
            <a:ext cx="502920" cy="300831"/>
          </a:xfrm>
        </p:spPr>
        <p:txBody>
          <a:bodyPr/>
          <a:lstStyle/>
          <a:p>
            <a:fld id="{B64CEDF8-0E82-415B-9FB1-2829BB60B3F8}" type="slidenum">
              <a:rPr lang="en-US" smtClean="0"/>
              <a:t>‹#›</a:t>
            </a:fld>
            <a:endParaRPr lang="en-US"/>
          </a:p>
        </p:txBody>
      </p:sp>
      <p:cxnSp>
        <p:nvCxnSpPr>
          <p:cNvPr id="11" name="10 - Ευθεία γραμμή σύνδεσης"/>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 Ευθεία γραμμή σύνδεσης"/>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 Τίτλος"/>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marL="0" algn="l">
              <a:defRPr/>
            </a:lvl1p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4791456" y="6480969"/>
            <a:ext cx="2133600" cy="301752"/>
          </a:xfrm>
        </p:spPr>
        <p:txBody>
          <a:bodyPr/>
          <a:lstStyle/>
          <a:p>
            <a:fld id="{E5585C74-EDFD-4A4F-8349-64494D3EA937}" type="datetimeFigureOut">
              <a:rPr lang="en-US" smtClean="0"/>
              <a:t>10/30/2017</a:t>
            </a:fld>
            <a:endParaRPr lang="en-US"/>
          </a:p>
        </p:txBody>
      </p:sp>
      <p:sp>
        <p:nvSpPr>
          <p:cNvPr id="6" name="5 - Θέση υποσέλιδου"/>
          <p:cNvSpPr>
            <a:spLocks noGrp="1"/>
          </p:cNvSpPr>
          <p:nvPr>
            <p:ph type="ftr" sz="quarter" idx="11"/>
          </p:nvPr>
        </p:nvSpPr>
        <p:spPr>
          <a:xfrm>
            <a:off x="457200" y="6480969"/>
            <a:ext cx="4260056" cy="301752"/>
          </a:xfrm>
        </p:spPr>
        <p:txBody>
          <a:bodyPr/>
          <a:lstStyle/>
          <a:p>
            <a:endParaRPr lang="en-US"/>
          </a:p>
        </p:txBody>
      </p:sp>
      <p:sp>
        <p:nvSpPr>
          <p:cNvPr id="7" name="6 - Θέση αριθμού διαφάνειας"/>
          <p:cNvSpPr>
            <a:spLocks noGrp="1"/>
          </p:cNvSpPr>
          <p:nvPr>
            <p:ph type="sldNum" sz="quarter" idx="12"/>
          </p:nvPr>
        </p:nvSpPr>
        <p:spPr>
          <a:xfrm>
            <a:off x="7589520" y="6480969"/>
            <a:ext cx="502920" cy="301752"/>
          </a:xfrm>
        </p:spPr>
        <p:txBody>
          <a:bodyPr/>
          <a:lstStyle/>
          <a:p>
            <a:fld id="{B64CEDF8-0E82-415B-9FB1-2829BB60B3F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a:xfrm>
            <a:off x="4791456" y="6480969"/>
            <a:ext cx="2130552" cy="301752"/>
          </a:xfrm>
        </p:spPr>
        <p:txBody>
          <a:bodyPr/>
          <a:lstStyle/>
          <a:p>
            <a:fld id="{E5585C74-EDFD-4A4F-8349-64494D3EA937}" type="datetimeFigureOut">
              <a:rPr lang="en-US" smtClean="0"/>
              <a:t>10/30/2017</a:t>
            </a:fld>
            <a:endParaRPr lang="en-US"/>
          </a:p>
        </p:txBody>
      </p:sp>
      <p:sp>
        <p:nvSpPr>
          <p:cNvPr id="8" name="7 - Θέση υποσέλιδου"/>
          <p:cNvSpPr>
            <a:spLocks noGrp="1"/>
          </p:cNvSpPr>
          <p:nvPr>
            <p:ph type="ftr" sz="quarter" idx="11"/>
          </p:nvPr>
        </p:nvSpPr>
        <p:spPr>
          <a:xfrm>
            <a:off x="457200" y="6480969"/>
            <a:ext cx="4261104" cy="301752"/>
          </a:xfrm>
        </p:spPr>
        <p:txBody>
          <a:bodyPr/>
          <a:lstStyle/>
          <a:p>
            <a:endParaRPr lang="en-US"/>
          </a:p>
        </p:txBody>
      </p:sp>
      <p:sp>
        <p:nvSpPr>
          <p:cNvPr id="9" name="8 - Θέση αριθμού διαφάνειας"/>
          <p:cNvSpPr>
            <a:spLocks noGrp="1"/>
          </p:cNvSpPr>
          <p:nvPr>
            <p:ph type="sldNum" sz="quarter" idx="12"/>
          </p:nvPr>
        </p:nvSpPr>
        <p:spPr>
          <a:xfrm>
            <a:off x="7589520" y="6483096"/>
            <a:ext cx="502920" cy="301752"/>
          </a:xfrm>
        </p:spPr>
        <p:txBody>
          <a:bodyPr/>
          <a:lstStyle>
            <a:lvl1pPr algn="ctr">
              <a:defRPr/>
            </a:lvl1pPr>
          </a:lstStyle>
          <a:p>
            <a:fld id="{B64CEDF8-0E82-415B-9FB1-2829BB60B3F8}"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b="0"/>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E5585C74-EDFD-4A4F-8349-64494D3EA937}" type="datetimeFigureOut">
              <a:rPr lang="en-US" smtClean="0"/>
              <a:t>10/30/2017</a:t>
            </a:fld>
            <a:endParaRPr lang="en-US"/>
          </a:p>
        </p:txBody>
      </p:sp>
      <p:sp>
        <p:nvSpPr>
          <p:cNvPr id="4" name="3 - Θέση υποσέλιδου"/>
          <p:cNvSpPr>
            <a:spLocks noGrp="1"/>
          </p:cNvSpPr>
          <p:nvPr>
            <p:ph type="ftr" sz="quarter" idx="11"/>
          </p:nvPr>
        </p:nvSpPr>
        <p:spPr/>
        <p:txBody>
          <a:bodyPr/>
          <a:lstStyle/>
          <a:p>
            <a:endParaRPr lang="en-US"/>
          </a:p>
        </p:txBody>
      </p:sp>
      <p:sp>
        <p:nvSpPr>
          <p:cNvPr id="5" name="4 - Θέση αριθμού διαφάνειας"/>
          <p:cNvSpPr>
            <a:spLocks noGrp="1"/>
          </p:cNvSpPr>
          <p:nvPr>
            <p:ph type="sldNum" sz="quarter" idx="12"/>
          </p:nvPr>
        </p:nvSpPr>
        <p:spPr/>
        <p:txBody>
          <a:bodyPr/>
          <a:lstStyle/>
          <a:p>
            <a:fld id="{B64CEDF8-0E82-415B-9FB1-2829BB60B3F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4791456" y="6480969"/>
            <a:ext cx="2133600" cy="301752"/>
          </a:xfrm>
        </p:spPr>
        <p:txBody>
          <a:bodyPr/>
          <a:lstStyle/>
          <a:p>
            <a:fld id="{E5585C74-EDFD-4A4F-8349-64494D3EA937}" type="datetimeFigureOut">
              <a:rPr lang="en-US" smtClean="0"/>
              <a:t>10/30/2017</a:t>
            </a:fld>
            <a:endParaRPr lang="en-US"/>
          </a:p>
        </p:txBody>
      </p:sp>
      <p:sp>
        <p:nvSpPr>
          <p:cNvPr id="3" name="2 - Θέση υποσέλιδου"/>
          <p:cNvSpPr>
            <a:spLocks noGrp="1"/>
          </p:cNvSpPr>
          <p:nvPr>
            <p:ph type="ftr" sz="quarter" idx="11"/>
          </p:nvPr>
        </p:nvSpPr>
        <p:spPr>
          <a:xfrm>
            <a:off x="457200" y="6481890"/>
            <a:ext cx="4260056" cy="300831"/>
          </a:xfrm>
        </p:spPr>
        <p:txBody>
          <a:bodyPr/>
          <a:lstStyle/>
          <a:p>
            <a:endParaRPr lang="en-US"/>
          </a:p>
        </p:txBody>
      </p:sp>
      <p:sp>
        <p:nvSpPr>
          <p:cNvPr id="4" name="3 - Θέση αριθμού διαφάνειας"/>
          <p:cNvSpPr>
            <a:spLocks noGrp="1"/>
          </p:cNvSpPr>
          <p:nvPr>
            <p:ph type="sldNum" sz="quarter" idx="12"/>
          </p:nvPr>
        </p:nvSpPr>
        <p:spPr>
          <a:xfrm>
            <a:off x="7589520" y="6480969"/>
            <a:ext cx="502920" cy="301752"/>
          </a:xfrm>
        </p:spPr>
        <p:txBody>
          <a:bodyPr/>
          <a:lstStyle/>
          <a:p>
            <a:fld id="{B64CEDF8-0E82-415B-9FB1-2829BB60B3F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278976" y="6556248"/>
            <a:ext cx="2133600" cy="301752"/>
          </a:xfrm>
        </p:spPr>
        <p:txBody>
          <a:bodyPr/>
          <a:lstStyle>
            <a:lvl1pPr>
              <a:defRPr sz="900"/>
            </a:lvl1pPr>
          </a:lstStyle>
          <a:p>
            <a:fld id="{E5585C74-EDFD-4A4F-8349-64494D3EA937}" type="datetimeFigureOut">
              <a:rPr lang="en-US" smtClean="0"/>
              <a:t>10/30/2017</a:t>
            </a:fld>
            <a:endParaRPr lang="en-US"/>
          </a:p>
        </p:txBody>
      </p:sp>
      <p:sp>
        <p:nvSpPr>
          <p:cNvPr id="6" name="5 - Θέση υποσέλιδου"/>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6 - Θέση αριθμού διαφάνειας"/>
          <p:cNvSpPr>
            <a:spLocks noGrp="1"/>
          </p:cNvSpPr>
          <p:nvPr>
            <p:ph type="sldNum" sz="quarter" idx="12"/>
          </p:nvPr>
        </p:nvSpPr>
        <p:spPr>
          <a:xfrm>
            <a:off x="8410576" y="6556248"/>
            <a:ext cx="502920" cy="301752"/>
          </a:xfrm>
        </p:spPr>
        <p:txBody>
          <a:bodyPr/>
          <a:lstStyle>
            <a:lvl1pPr>
              <a:defRPr sz="900"/>
            </a:lvl1pPr>
          </a:lstStyle>
          <a:p>
            <a:fld id="{B64CEDF8-0E82-415B-9FB1-2829BB60B3F8}"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a:xfrm>
            <a:off x="6108192" y="6556248"/>
            <a:ext cx="2103120" cy="301752"/>
          </a:xfrm>
        </p:spPr>
        <p:txBody>
          <a:bodyPr/>
          <a:lstStyle>
            <a:lvl1pPr>
              <a:defRPr sz="900"/>
            </a:lvl1pPr>
          </a:lstStyle>
          <a:p>
            <a:fld id="{E5585C74-EDFD-4A4F-8349-64494D3EA937}" type="datetimeFigureOut">
              <a:rPr lang="en-US" smtClean="0"/>
              <a:t>10/30/2017</a:t>
            </a:fld>
            <a:endParaRPr lang="en-US"/>
          </a:p>
        </p:txBody>
      </p:sp>
      <p:sp>
        <p:nvSpPr>
          <p:cNvPr id="6" name="5 - Θέση υποσέλιδου"/>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6 - Θέση αριθμού διαφάνειας"/>
          <p:cNvSpPr>
            <a:spLocks noGrp="1"/>
          </p:cNvSpPr>
          <p:nvPr>
            <p:ph type="sldNum" sz="quarter" idx="12"/>
          </p:nvPr>
        </p:nvSpPr>
        <p:spPr>
          <a:xfrm>
            <a:off x="8217192" y="6556248"/>
            <a:ext cx="365760" cy="301752"/>
          </a:xfrm>
        </p:spPr>
        <p:txBody>
          <a:bodyPr/>
          <a:lstStyle>
            <a:lvl1pPr algn="ctr">
              <a:defRPr sz="900"/>
            </a:lvl1pPr>
          </a:lstStyle>
          <a:p>
            <a:fld id="{B64CEDF8-0E82-415B-9FB1-2829BB60B3F8}"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 Ορθογώνιο τρίγωνο"/>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 Ευθεία γραμμή σύνδεσης"/>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 Ευθεία γραμμή σύνδεσης"/>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 Θέση τίτλου"/>
          <p:cNvSpPr>
            <a:spLocks noGrp="1"/>
          </p:cNvSpPr>
          <p:nvPr>
            <p:ph type="title"/>
          </p:nvPr>
        </p:nvSpPr>
        <p:spPr>
          <a:xfrm>
            <a:off x="457200" y="267494"/>
            <a:ext cx="8229600" cy="1399032"/>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E5585C74-EDFD-4A4F-8349-64494D3EA937}" type="datetimeFigureOut">
              <a:rPr lang="en-US" smtClean="0"/>
              <a:t>10/30/2017</a:t>
            </a:fld>
            <a:endParaRPr lang="en-US"/>
          </a:p>
        </p:txBody>
      </p:sp>
      <p:sp>
        <p:nvSpPr>
          <p:cNvPr id="3" name="2 - Θέση υποσέλιδου"/>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22 - Θέση αριθμού διαφάνειας"/>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64CEDF8-0E82-415B-9FB1-2829BB60B3F8}"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Refining" TargetMode="External"/><Relationship Id="rId2" Type="http://schemas.openxmlformats.org/officeDocument/2006/relationships/hyperlink" Target="https://en.wikipedia.org/wiki/Factor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pPr algn="ctr"/>
            <a:r>
              <a:rPr lang="el-GR" dirty="0" smtClean="0"/>
              <a:t>Γραμμή παραγωγής</a:t>
            </a:r>
            <a:endParaRPr lang="en-US" dirty="0"/>
          </a:p>
        </p:txBody>
      </p:sp>
      <p:sp>
        <p:nvSpPr>
          <p:cNvPr id="3" name="2 - Υπότιτλος"/>
          <p:cNvSpPr>
            <a:spLocks noGrp="1"/>
          </p:cNvSpPr>
          <p:nvPr>
            <p:ph type="subTitle" idx="1"/>
          </p:nvPr>
        </p:nvSpPr>
        <p:spPr/>
        <p:txBody>
          <a:bodyPr>
            <a:normAutofit/>
          </a:bodyPr>
          <a:lstStyle/>
          <a:p>
            <a:r>
              <a:rPr lang="el-GR" b="1" dirty="0" smtClean="0"/>
              <a:t>Τεχνολογία β’ γυμνασίου</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33400"/>
          </a:xfrm>
        </p:spPr>
        <p:txBody>
          <a:bodyPr>
            <a:normAutofit fontScale="90000"/>
          </a:bodyPr>
          <a:lstStyle/>
          <a:p>
            <a:r>
              <a:rPr lang="el-GR" sz="3200" dirty="0" smtClean="0"/>
              <a:t>Γραμμή παραγωγής χυμού</a:t>
            </a:r>
            <a:endParaRPr lang="en-US" sz="3200"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0" y="552773"/>
            <a:ext cx="9067800" cy="6762427"/>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90600" y="0"/>
            <a:ext cx="8077200" cy="609600"/>
          </a:xfrm>
        </p:spPr>
        <p:txBody>
          <a:bodyPr>
            <a:normAutofit/>
          </a:bodyPr>
          <a:lstStyle/>
          <a:p>
            <a:r>
              <a:rPr lang="el-GR" sz="2400" dirty="0" smtClean="0"/>
              <a:t>Γραμμή παραγωγής αναψυκτικών</a:t>
            </a:r>
            <a:endParaRPr lang="en-US" sz="2400" dirty="0"/>
          </a:p>
        </p:txBody>
      </p:sp>
      <p:pic>
        <p:nvPicPr>
          <p:cNvPr id="4" name="3 - Θέση περιεχομένου" descr="C:\Users\χριστινα\Desktop\site-H_istoselida_mou\02_TEXNOLOGIA_B!_TAKSIS\06_Images_b\cocacola (1).jpg"/>
          <p:cNvPicPr>
            <a:picLocks noGrp="1"/>
          </p:cNvPicPr>
          <p:nvPr>
            <p:ph idx="1"/>
          </p:nvPr>
        </p:nvPicPr>
        <p:blipFill>
          <a:blip r:embed="rId2" cstate="email">
            <a:lum contrast="-10000"/>
          </a:blip>
          <a:srcRect/>
          <a:stretch>
            <a:fillRect/>
          </a:stretch>
        </p:blipFill>
        <p:spPr bwMode="auto">
          <a:xfrm>
            <a:off x="25052" y="457200"/>
            <a:ext cx="8991600" cy="67818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2964"/>
            <a:ext cx="7772400" cy="494506"/>
          </a:xfrm>
        </p:spPr>
        <p:txBody>
          <a:bodyPr>
            <a:normAutofit/>
          </a:bodyPr>
          <a:lstStyle/>
          <a:p>
            <a:pPr algn="ctr"/>
            <a:r>
              <a:rPr lang="el-GR" sz="2000" dirty="0" smtClean="0"/>
              <a:t>Γραμμή παραγωγής</a:t>
            </a:r>
            <a:endParaRPr lang="en-US" sz="2000" dirty="0"/>
          </a:p>
        </p:txBody>
      </p:sp>
      <p:pic>
        <p:nvPicPr>
          <p:cNvPr id="2050" name="Picture 2"/>
          <p:cNvPicPr>
            <a:picLocks noGrp="1" noChangeAspect="1" noChangeArrowheads="1"/>
          </p:cNvPicPr>
          <p:nvPr>
            <p:ph idx="1"/>
          </p:nvPr>
        </p:nvPicPr>
        <p:blipFill>
          <a:blip r:embed="rId2" cstate="print"/>
          <a:stretch>
            <a:fillRect/>
          </a:stretch>
        </p:blipFill>
        <p:spPr bwMode="auto">
          <a:xfrm>
            <a:off x="152400" y="609601"/>
            <a:ext cx="8763000" cy="62484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81000" y="609600"/>
            <a:ext cx="8153400" cy="2667000"/>
          </a:xfrm>
        </p:spPr>
        <p:txBody>
          <a:bodyPr>
            <a:normAutofit lnSpcReduction="10000"/>
          </a:bodyPr>
          <a:lstStyle/>
          <a:p>
            <a:pPr algn="just">
              <a:buNone/>
            </a:pPr>
            <a:r>
              <a:rPr lang="el-GR" dirty="0"/>
              <a:t> </a:t>
            </a:r>
            <a:r>
              <a:rPr lang="el-GR" dirty="0" smtClean="0"/>
              <a:t>   Σήμερα η αυτοματοποιημένη γραμμή παραγωγής καθώς και </a:t>
            </a:r>
            <a:r>
              <a:rPr lang="el-GR" b="1" dirty="0" smtClean="0">
                <a:solidFill>
                  <a:srgbClr val="FF0000"/>
                </a:solidFill>
              </a:rPr>
              <a:t>η εφαρμογή των ρομποτικών κυψελών</a:t>
            </a:r>
            <a:r>
              <a:rPr lang="el-GR" dirty="0" smtClean="0"/>
              <a:t>, δίνουν τη δυνατότητα για περαιτέρω βελτίωση της ταχύτητας παραγωγής και του ελέγχου ποιότητας των προϊόντων. </a:t>
            </a:r>
            <a:endParaRPr lang="en-US" dirty="0"/>
          </a:p>
        </p:txBody>
      </p:sp>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1161" y="3429000"/>
            <a:ext cx="4265359" cy="286665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140"/>
            <a:ext cx="8144974" cy="865340"/>
          </a:xfrm>
        </p:spPr>
        <p:txBody>
          <a:bodyPr>
            <a:normAutofit/>
          </a:bodyPr>
          <a:lstStyle/>
          <a:p>
            <a:pPr algn="ctr"/>
            <a:r>
              <a:rPr lang="el-GR" sz="2400" b="1" dirty="0" smtClean="0"/>
              <a:t>Τα ρομπότ χρησιμοποιούνται παντού</a:t>
            </a:r>
            <a:endParaRPr lang="el-GR" sz="24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914400"/>
            <a:ext cx="3276600" cy="2790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633" y="3945890"/>
            <a:ext cx="4624143" cy="2744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14400"/>
            <a:ext cx="3276600" cy="2773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3886200"/>
            <a:ext cx="3276600" cy="2864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6886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864143"/>
            <a:ext cx="3092748" cy="3022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7507" y="865186"/>
            <a:ext cx="3408123" cy="3126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72000"/>
            <a:ext cx="7467600" cy="793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33400" y="4572000"/>
            <a:ext cx="7592230" cy="2062103"/>
          </a:xfrm>
          <a:prstGeom prst="rect">
            <a:avLst/>
          </a:prstGeom>
          <a:noFill/>
        </p:spPr>
        <p:txBody>
          <a:bodyPr wrap="square" rtlCol="0">
            <a:spAutoFit/>
          </a:bodyPr>
          <a:lstStyle/>
          <a:p>
            <a:pPr marL="64008" lvl="0" algn="ctr">
              <a:spcBef>
                <a:spcPct val="20000"/>
              </a:spcBef>
              <a:buClr>
                <a:srgbClr val="FF388C"/>
              </a:buClr>
              <a:buSzPct val="80000"/>
            </a:pPr>
            <a:r>
              <a:rPr lang="el-GR" sz="2000" b="1" dirty="0">
                <a:solidFill>
                  <a:prstClr val="white"/>
                </a:solidFill>
              </a:rPr>
              <a:t>Τόσο παντού,  που η χρήση βιομηχανικών ρομπότ σε εξελιγμένες βιομηχανικές γραμμές παραγωγής έχουν αλλάξει τα δεδομένα </a:t>
            </a:r>
            <a:r>
              <a:rPr lang="el-GR" sz="2000" b="1" dirty="0" smtClean="0">
                <a:solidFill>
                  <a:prstClr val="white"/>
                </a:solidFill>
              </a:rPr>
              <a:t>και την εικόνα  της </a:t>
            </a:r>
            <a:r>
              <a:rPr lang="el-GR" sz="2000" b="1" dirty="0">
                <a:solidFill>
                  <a:prstClr val="white"/>
                </a:solidFill>
              </a:rPr>
              <a:t>παραγωγικής διαδικασίας των προϊόντων.</a:t>
            </a:r>
          </a:p>
          <a:p>
            <a:pPr marL="64008" lvl="0" algn="ctr">
              <a:spcBef>
                <a:spcPct val="20000"/>
              </a:spcBef>
              <a:buClr>
                <a:srgbClr val="FF388C"/>
              </a:buClr>
              <a:buSzPct val="80000"/>
            </a:pPr>
            <a:r>
              <a:rPr lang="en-US" sz="2000" b="1" dirty="0">
                <a:solidFill>
                  <a:prstClr val="white"/>
                </a:solidFill>
              </a:rPr>
              <a:t> </a:t>
            </a:r>
            <a:r>
              <a:rPr lang="el-GR" sz="2000" b="1" dirty="0">
                <a:solidFill>
                  <a:prstClr val="white"/>
                </a:solidFill>
              </a:rPr>
              <a:t> Σε σημείο που γίνεται πλέον αντιληπτή </a:t>
            </a:r>
            <a:r>
              <a:rPr lang="el-GR" sz="2000" b="1" dirty="0">
                <a:solidFill>
                  <a:srgbClr val="FF0000"/>
                </a:solidFill>
              </a:rPr>
              <a:t>η απουσία του ανθρώπου</a:t>
            </a:r>
            <a:r>
              <a:rPr lang="el-GR" sz="2000" b="1" dirty="0">
                <a:solidFill>
                  <a:prstClr val="white"/>
                </a:solidFill>
              </a:rPr>
              <a:t> από τον χώρο παραγωγής</a:t>
            </a:r>
            <a:r>
              <a:rPr lang="el-GR" sz="2400" b="1" dirty="0">
                <a:solidFill>
                  <a:prstClr val="white"/>
                </a:solidFill>
              </a:rPr>
              <a:t>.</a:t>
            </a:r>
            <a:endParaRPr lang="en-US" sz="2400" b="1" dirty="0">
              <a:solidFill>
                <a:prstClr val="white"/>
              </a:solidFill>
            </a:endParaRPr>
          </a:p>
        </p:txBody>
      </p:sp>
    </p:spTree>
    <p:extLst>
      <p:ext uri="{BB962C8B-B14F-4D97-AF65-F5344CB8AC3E}">
        <p14:creationId xmlns:p14="http://schemas.microsoft.com/office/powerpoint/2010/main" val="2336718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381000"/>
            <a:ext cx="8229600" cy="5867400"/>
          </a:xfrm>
        </p:spPr>
        <p:txBody>
          <a:bodyPr>
            <a:normAutofit/>
          </a:bodyPr>
          <a:lstStyle/>
          <a:p>
            <a:pPr marL="64008" indent="0">
              <a:buNone/>
            </a:pPr>
            <a:endParaRPr lang="en-US" sz="2400" b="1" dirty="0"/>
          </a:p>
          <a:p>
            <a:pPr marL="64008" indent="0">
              <a:buNone/>
            </a:pPr>
            <a:r>
              <a:rPr lang="el-GR" sz="2400" b="1" u="sng" dirty="0" smtClean="0"/>
              <a:t>Πριν από τα ρομπότ</a:t>
            </a:r>
            <a:r>
              <a:rPr lang="el-GR" sz="2400" b="1" dirty="0" smtClean="0"/>
              <a:t>                       </a:t>
            </a:r>
            <a:r>
              <a:rPr lang="el-GR" sz="2400" b="1" u="sng" dirty="0" smtClean="0"/>
              <a:t>Εποχή των ρομπότ</a:t>
            </a:r>
          </a:p>
          <a:p>
            <a:pPr marL="64008" indent="0">
              <a:buNone/>
            </a:pPr>
            <a:endParaRPr lang="el-GR" sz="2400" b="1" u="sng" dirty="0"/>
          </a:p>
          <a:p>
            <a:pPr marL="64008" indent="0">
              <a:buNone/>
            </a:pPr>
            <a:endParaRPr lang="el-GR" sz="2400" b="1" u="sng"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04507"/>
            <a:ext cx="4474029" cy="4491493"/>
          </a:xfrm>
          <a:prstGeom prst="rect">
            <a:avLst/>
          </a:prstGeom>
        </p:spPr>
      </p:pic>
      <p:pic>
        <p:nvPicPr>
          <p:cNvPr id="6" name="Εικόνα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604507"/>
            <a:ext cx="4343400" cy="4491493"/>
          </a:xfrm>
          <a:prstGeom prst="rect">
            <a:avLst/>
          </a:prstGeom>
        </p:spPr>
      </p:pic>
    </p:spTree>
    <p:extLst>
      <p:ext uri="{BB962C8B-B14F-4D97-AF65-F5344CB8AC3E}">
        <p14:creationId xmlns:p14="http://schemas.microsoft.com/office/powerpoint/2010/main" val="4168384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28600" y="685800"/>
            <a:ext cx="8610600" cy="5715000"/>
          </a:xfrm>
        </p:spPr>
        <p:txBody>
          <a:bodyPr>
            <a:normAutofit fontScale="85000" lnSpcReduction="20000"/>
          </a:bodyPr>
          <a:lstStyle/>
          <a:p>
            <a:pPr marL="64008" indent="0">
              <a:buNone/>
            </a:pPr>
            <a:endParaRPr lang="el-GR" dirty="0" smtClean="0"/>
          </a:p>
          <a:p>
            <a:pPr marL="64008" indent="0" algn="ctr">
              <a:buNone/>
            </a:pPr>
            <a:r>
              <a:rPr lang="el-GR" b="1" dirty="0" smtClean="0"/>
              <a:t>Πλέον έχουμε τοποθετήσεις ανθρώπων των γραμμάτων για φορολόγηση των ρομπότ.</a:t>
            </a:r>
          </a:p>
          <a:p>
            <a:pPr marL="64008" indent="0">
              <a:buNone/>
            </a:pPr>
            <a:r>
              <a:rPr lang="el-GR" dirty="0" smtClean="0"/>
              <a:t> </a:t>
            </a:r>
          </a:p>
          <a:p>
            <a:pPr marL="64008" indent="0">
              <a:buNone/>
            </a:pPr>
            <a:r>
              <a:rPr lang="el-GR" b="1" dirty="0"/>
              <a:t>Ο «πατέρας» της Microsoft Μπιλ </a:t>
            </a:r>
            <a:r>
              <a:rPr lang="el-GR" b="1" dirty="0" smtClean="0"/>
              <a:t>Γκέιτς υποστήριξε </a:t>
            </a:r>
            <a:r>
              <a:rPr lang="el-GR" b="1" dirty="0"/>
              <a:t>σε συνέντευξή του στο περιοδικό </a:t>
            </a:r>
            <a:r>
              <a:rPr lang="el-GR" b="1" dirty="0" err="1"/>
              <a:t>Quartz</a:t>
            </a:r>
            <a:r>
              <a:rPr lang="el-GR" b="1" dirty="0"/>
              <a:t> ότι οι κυβερνήσεις θα πρέπει να φορολογήσουν τη χρήση ρομπότ.</a:t>
            </a:r>
          </a:p>
          <a:p>
            <a:pPr marL="64008" indent="0">
              <a:buNone/>
            </a:pPr>
            <a:endParaRPr lang="el-GR" dirty="0"/>
          </a:p>
          <a:p>
            <a:pPr marL="64008" indent="0" algn="ctr">
              <a:buNone/>
            </a:pPr>
            <a:r>
              <a:rPr lang="el-GR" b="1" dirty="0"/>
              <a:t>Έτσι, θα συνεχίσει να χρηματοδοτείται η απασχόληση ανθρώπων στην εξυπηρέτηση των γηραιότερων, των ασθενών ή στην εκπαίδευση, όπως συνέβαινε από το φόρο εισοδήματος και τις ασφαλιστικές εισφορές των εργαζόμενων που ανέλαβαν τις δουλειές τους τα ρομπότ</a:t>
            </a:r>
            <a:r>
              <a:rPr lang="el-GR" b="1" dirty="0" smtClean="0"/>
              <a:t>.</a:t>
            </a:r>
          </a:p>
          <a:p>
            <a:pPr marL="64008" indent="0" algn="ctr">
              <a:buNone/>
            </a:pPr>
            <a:r>
              <a:rPr lang="el-GR" b="1" dirty="0" smtClean="0"/>
              <a:t>Σκεφτείτε το…. </a:t>
            </a:r>
            <a:r>
              <a:rPr lang="el-GR" b="1" dirty="0" smtClean="0">
                <a:sym typeface="Wingdings" pitchFamily="2" charset="2"/>
              </a:rPr>
              <a:t></a:t>
            </a:r>
            <a:endParaRPr lang="el-GR" b="1" dirty="0"/>
          </a:p>
        </p:txBody>
      </p:sp>
      <p:sp>
        <p:nvSpPr>
          <p:cNvPr id="5" name="Τίτλος 1"/>
          <p:cNvSpPr>
            <a:spLocks noGrp="1"/>
          </p:cNvSpPr>
          <p:nvPr>
            <p:ph type="title"/>
          </p:nvPr>
        </p:nvSpPr>
        <p:spPr>
          <a:xfrm>
            <a:off x="609600" y="-27140"/>
            <a:ext cx="8144974" cy="865340"/>
          </a:xfrm>
        </p:spPr>
        <p:txBody>
          <a:bodyPr>
            <a:normAutofit/>
          </a:bodyPr>
          <a:lstStyle/>
          <a:p>
            <a:pPr algn="ctr"/>
            <a:r>
              <a:rPr lang="el-GR" sz="2400" b="1" dirty="0" smtClean="0"/>
              <a:t>Αυτό προβλημάτισε πολλούς…..</a:t>
            </a:r>
            <a:endParaRPr lang="el-GR" sz="2400" b="1" dirty="0"/>
          </a:p>
        </p:txBody>
      </p:sp>
    </p:spTree>
    <p:extLst>
      <p:ext uri="{BB962C8B-B14F-4D97-AF65-F5344CB8AC3E}">
        <p14:creationId xmlns:p14="http://schemas.microsoft.com/office/powerpoint/2010/main" val="2040642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Ορισμός</a:t>
            </a:r>
            <a:endParaRPr lang="en-US" dirty="0"/>
          </a:p>
        </p:txBody>
      </p:sp>
      <p:sp>
        <p:nvSpPr>
          <p:cNvPr id="3" name="2 - Θέση περιεχομένου"/>
          <p:cNvSpPr>
            <a:spLocks noGrp="1"/>
          </p:cNvSpPr>
          <p:nvPr>
            <p:ph idx="1"/>
          </p:nvPr>
        </p:nvSpPr>
        <p:spPr>
          <a:xfrm>
            <a:off x="152400" y="1905000"/>
            <a:ext cx="8229600" cy="4572000"/>
          </a:xfrm>
        </p:spPr>
        <p:txBody>
          <a:bodyPr>
            <a:normAutofit lnSpcReduction="10000"/>
          </a:bodyPr>
          <a:lstStyle/>
          <a:p>
            <a:pPr algn="ctr">
              <a:buNone/>
            </a:pPr>
            <a:r>
              <a:rPr lang="el-GR" dirty="0" smtClean="0"/>
              <a:t>    </a:t>
            </a:r>
            <a:r>
              <a:rPr lang="el-GR" dirty="0"/>
              <a:t>Η</a:t>
            </a:r>
            <a:r>
              <a:rPr lang="el-GR" dirty="0"/>
              <a:t> </a:t>
            </a:r>
            <a:r>
              <a:rPr lang="el-GR" b="1" dirty="0">
                <a:solidFill>
                  <a:srgbClr val="FF0000"/>
                </a:solidFill>
              </a:rPr>
              <a:t>γραμμή παραγωγής</a:t>
            </a:r>
            <a:r>
              <a:rPr lang="el-GR" dirty="0"/>
              <a:t> είναι ένα σύνολο διαδοχικών λειτουργιών εγκατεστημένων σε ένα </a:t>
            </a:r>
            <a:r>
              <a:rPr lang="el-GR" dirty="0">
                <a:hlinkClick r:id="rId2" tooltip="Εργοστάσιο"/>
              </a:rPr>
              <a:t>εργοστάσιο,</a:t>
            </a:r>
            <a:r>
              <a:rPr lang="el-GR" dirty="0"/>
              <a:t> όπου τα υλικά τίθενται μέσω διεργασίας </a:t>
            </a:r>
            <a:r>
              <a:rPr lang="el-GR" dirty="0">
                <a:hlinkClick r:id="rId3" tooltip="Διύλιση"/>
              </a:rPr>
              <a:t>εξευγενισμού</a:t>
            </a:r>
            <a:r>
              <a:rPr lang="el-GR" dirty="0"/>
              <a:t> για την παραγωγή ενός τελικού προϊόντος κατάλληλο για περαιτέρω </a:t>
            </a:r>
            <a:r>
              <a:rPr lang="el-GR" dirty="0" smtClean="0"/>
              <a:t>κατανάλωση,</a:t>
            </a:r>
            <a:r>
              <a:rPr lang="el-GR" dirty="0"/>
              <a:t> ή </a:t>
            </a:r>
            <a:r>
              <a:rPr lang="el-GR" dirty="0" smtClean="0"/>
              <a:t>σε άλλη περίπτωση εξαρτήματα </a:t>
            </a:r>
            <a:r>
              <a:rPr lang="el-GR" dirty="0"/>
              <a:t>συναρμολογούνται για να φτιάξουν ένα τελικό αντικείμενο</a:t>
            </a:r>
            <a:endParaRPr lang="en-US" dirty="0"/>
          </a:p>
        </p:txBody>
      </p:sp>
    </p:spTree>
    <p:extLst>
      <p:ext uri="{BB962C8B-B14F-4D97-AF65-F5344CB8AC3E}">
        <p14:creationId xmlns:p14="http://schemas.microsoft.com/office/powerpoint/2010/main" val="596498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smtClean="0"/>
              <a:t>Γραμμή παραγωγής</a:t>
            </a:r>
            <a:endParaRPr lang="en-US" dirty="0"/>
          </a:p>
        </p:txBody>
      </p:sp>
      <p:sp>
        <p:nvSpPr>
          <p:cNvPr id="3" name="2 - Θέση περιεχομένου"/>
          <p:cNvSpPr>
            <a:spLocks noGrp="1"/>
          </p:cNvSpPr>
          <p:nvPr>
            <p:ph idx="1"/>
          </p:nvPr>
        </p:nvSpPr>
        <p:spPr/>
        <p:txBody>
          <a:bodyPr/>
          <a:lstStyle/>
          <a:p>
            <a:pPr>
              <a:buNone/>
            </a:pPr>
            <a:r>
              <a:rPr lang="el-GR" dirty="0" smtClean="0"/>
              <a:t>    </a:t>
            </a:r>
            <a:endParaRPr lang="en-US" dirty="0"/>
          </a:p>
        </p:txBody>
      </p:sp>
      <p:sp>
        <p:nvSpPr>
          <p:cNvPr id="4" name="Ορθογώνιο 3"/>
          <p:cNvSpPr/>
          <p:nvPr/>
        </p:nvSpPr>
        <p:spPr>
          <a:xfrm>
            <a:off x="457200" y="1447800"/>
            <a:ext cx="3048000" cy="5262979"/>
          </a:xfrm>
          <a:prstGeom prst="rect">
            <a:avLst/>
          </a:prstGeom>
        </p:spPr>
        <p:txBody>
          <a:bodyPr wrap="square">
            <a:spAutoFit/>
          </a:bodyPr>
          <a:lstStyle/>
          <a:p>
            <a:pPr marL="285750" indent="-285750">
              <a:buFont typeface="Arial" pitchFamily="34" charset="0"/>
              <a:buChar char="•"/>
            </a:pPr>
            <a:r>
              <a:rPr lang="el-GR" sz="2000" b="1" dirty="0"/>
              <a:t>Η γραμμή παραγωγής οφείλεται στον </a:t>
            </a:r>
            <a:r>
              <a:rPr lang="el-GR" sz="2000" b="1" dirty="0" err="1"/>
              <a:t>Χένρι</a:t>
            </a:r>
            <a:r>
              <a:rPr lang="el-GR" sz="2000" b="1" dirty="0"/>
              <a:t> Φορντ ο οποίος ίδρυσε το 1903 την εταιρία </a:t>
            </a:r>
            <a:r>
              <a:rPr lang="el-GR" sz="2000" b="1" dirty="0" err="1"/>
              <a:t>Ford</a:t>
            </a:r>
            <a:r>
              <a:rPr lang="el-GR" sz="2000" b="1" dirty="0"/>
              <a:t> </a:t>
            </a:r>
            <a:r>
              <a:rPr lang="el-GR" sz="2000" b="1" dirty="0" err="1"/>
              <a:t>motor</a:t>
            </a:r>
            <a:r>
              <a:rPr lang="el-GR" sz="2000" b="1" dirty="0"/>
              <a:t> </a:t>
            </a:r>
            <a:r>
              <a:rPr lang="el-GR" sz="2000" b="1" dirty="0" err="1"/>
              <a:t>co</a:t>
            </a:r>
            <a:r>
              <a:rPr lang="el-GR" sz="2000" b="1" dirty="0"/>
              <a:t>.</a:t>
            </a:r>
          </a:p>
          <a:p>
            <a:pPr marL="64008" indent="0">
              <a:buNone/>
            </a:pPr>
            <a:endParaRPr lang="el-GR" sz="2000" b="1" dirty="0" smtClean="0"/>
          </a:p>
          <a:p>
            <a:pPr marL="64008" indent="0">
              <a:buNone/>
            </a:pPr>
            <a:endParaRPr lang="el-GR" sz="2000" b="1" dirty="0"/>
          </a:p>
          <a:p>
            <a:pPr marL="285750" indent="-285750">
              <a:buFont typeface="Arial" pitchFamily="34" charset="0"/>
              <a:buChar char="•"/>
            </a:pPr>
            <a:r>
              <a:rPr lang="el-GR" sz="2000" b="1" dirty="0"/>
              <a:t>Η συμβολή του </a:t>
            </a:r>
            <a:r>
              <a:rPr lang="el-GR" sz="2000" b="1" dirty="0" err="1"/>
              <a:t>Φόρντ</a:t>
            </a:r>
            <a:r>
              <a:rPr lang="el-GR" sz="2000" b="1" dirty="0"/>
              <a:t> στην εργοστασιακή παραγωγή ήταν επαναστατική. </a:t>
            </a:r>
            <a:endParaRPr lang="el-GR" sz="2000" b="1" dirty="0" smtClean="0"/>
          </a:p>
          <a:p>
            <a:pPr marL="285750" indent="-285750">
              <a:buFont typeface="Arial" pitchFamily="34" charset="0"/>
              <a:buChar char="•"/>
            </a:pPr>
            <a:endParaRPr lang="el-GR" sz="2000" b="1" dirty="0" smtClean="0"/>
          </a:p>
          <a:p>
            <a:r>
              <a:rPr lang="el-GR" b="1" dirty="0"/>
              <a:t/>
            </a:r>
            <a:br>
              <a:rPr lang="el-GR" b="1" dirty="0"/>
            </a:br>
            <a:endParaRPr lang="el-GR" dirty="0"/>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505200" y="3048000"/>
            <a:ext cx="5262880" cy="3289300"/>
          </a:xfrm>
          <a:prstGeom prst="rect">
            <a:avLst/>
          </a:prstGeom>
        </p:spPr>
      </p:pic>
    </p:spTree>
    <p:extLst>
      <p:ext uri="{BB962C8B-B14F-4D97-AF65-F5344CB8AC3E}">
        <p14:creationId xmlns:p14="http://schemas.microsoft.com/office/powerpoint/2010/main" val="630902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4"/>
            <a:ext cx="8229600" cy="951706"/>
          </a:xfrm>
        </p:spPr>
        <p:txBody>
          <a:bodyPr>
            <a:normAutofit/>
          </a:bodyPr>
          <a:lstStyle/>
          <a:p>
            <a:pPr algn="ctr"/>
            <a:r>
              <a:rPr lang="el-GR" sz="3200" dirty="0" smtClean="0"/>
              <a:t>Η Γραμμή παραγωγής</a:t>
            </a:r>
            <a:r>
              <a:rPr lang="en-US" sz="3200" dirty="0" smtClean="0"/>
              <a:t> </a:t>
            </a:r>
            <a:r>
              <a:rPr lang="el-GR" sz="3200" dirty="0" smtClean="0"/>
              <a:t>του </a:t>
            </a:r>
            <a:r>
              <a:rPr lang="en-US" sz="3200" dirty="0" smtClean="0"/>
              <a:t>Ford</a:t>
            </a:r>
            <a:endParaRPr lang="en-US" sz="3200" dirty="0"/>
          </a:p>
        </p:txBody>
      </p:sp>
      <p:sp>
        <p:nvSpPr>
          <p:cNvPr id="3" name="2 - Θέση περιεχομένου"/>
          <p:cNvSpPr>
            <a:spLocks noGrp="1"/>
          </p:cNvSpPr>
          <p:nvPr>
            <p:ph idx="1"/>
          </p:nvPr>
        </p:nvSpPr>
        <p:spPr>
          <a:xfrm>
            <a:off x="228600" y="1371600"/>
            <a:ext cx="8458200" cy="5029200"/>
          </a:xfrm>
        </p:spPr>
        <p:txBody>
          <a:bodyPr>
            <a:noAutofit/>
          </a:bodyPr>
          <a:lstStyle/>
          <a:p>
            <a:pPr marL="64008" indent="0">
              <a:buNone/>
            </a:pPr>
            <a:endParaRPr lang="el-GR" sz="2000" b="1" dirty="0" smtClean="0"/>
          </a:p>
          <a:p>
            <a:endParaRPr lang="en-US" sz="2000" b="1" dirty="0"/>
          </a:p>
        </p:txBody>
      </p:sp>
      <p:sp>
        <p:nvSpPr>
          <p:cNvPr id="5" name="TextBox 4"/>
          <p:cNvSpPr txBox="1"/>
          <p:nvPr/>
        </p:nvSpPr>
        <p:spPr>
          <a:xfrm>
            <a:off x="223381" y="1524000"/>
            <a:ext cx="8311019" cy="5847755"/>
          </a:xfrm>
          <a:prstGeom prst="rect">
            <a:avLst/>
          </a:prstGeom>
          <a:noFill/>
        </p:spPr>
        <p:txBody>
          <a:bodyPr wrap="square" rtlCol="0">
            <a:spAutoFit/>
          </a:bodyPr>
          <a:lstStyle/>
          <a:p>
            <a:pPr marL="285750" lvl="0" indent="-285750">
              <a:buFont typeface="Arial" pitchFamily="34" charset="0"/>
              <a:buChar char="•"/>
            </a:pPr>
            <a:r>
              <a:rPr lang="el-GR" sz="2000" b="1" dirty="0">
                <a:solidFill>
                  <a:prstClr val="white"/>
                </a:solidFill>
              </a:rPr>
              <a:t>Τον πρώτο καιρό, ο </a:t>
            </a:r>
            <a:r>
              <a:rPr lang="el-GR" sz="2000" b="1" dirty="0" err="1">
                <a:solidFill>
                  <a:prstClr val="white"/>
                </a:solidFill>
              </a:rPr>
              <a:t>Ford</a:t>
            </a:r>
            <a:r>
              <a:rPr lang="el-GR" sz="2000" b="1" dirty="0">
                <a:solidFill>
                  <a:prstClr val="white"/>
                </a:solidFill>
              </a:rPr>
              <a:t> κατασκεύαζε αυτοκίνητα όπως όλοι οι άλλοι. Ένα-ένα. Το αυτοκίνητο έμενε στο ίδιο σημείο σε όλη τη διάρκεια της κατασκευής και οι μηχανικοί με τους εργάτες πήγαιναν να πάρουν τα εξαρτήματα και επέστρεφαν στο αυτοκίνητο για να τα συναρμολογήσουν από το σασί και πάνω.</a:t>
            </a:r>
          </a:p>
          <a:p>
            <a:endParaRPr lang="el-GR" sz="2000" b="1" dirty="0">
              <a:solidFill>
                <a:prstClr val="white"/>
              </a:solidFill>
            </a:endParaRPr>
          </a:p>
          <a:p>
            <a:pPr marL="285750" indent="-285750">
              <a:buFont typeface="Arial" pitchFamily="34" charset="0"/>
              <a:buChar char="•"/>
            </a:pPr>
            <a:r>
              <a:rPr lang="el-GR" sz="2000" b="1" dirty="0" smtClean="0">
                <a:solidFill>
                  <a:prstClr val="white"/>
                </a:solidFill>
              </a:rPr>
              <a:t>Όλα </a:t>
            </a:r>
            <a:r>
              <a:rPr lang="el-GR" sz="2000" b="1" dirty="0">
                <a:solidFill>
                  <a:prstClr val="white"/>
                </a:solidFill>
              </a:rPr>
              <a:t>ξεκίνησαν  όταν είδε τη λειτουργία ενός σφαγείου. </a:t>
            </a:r>
            <a:endParaRPr lang="el-GR" sz="2000" b="1" dirty="0" smtClean="0">
              <a:solidFill>
                <a:prstClr val="white"/>
              </a:solidFill>
            </a:endParaRPr>
          </a:p>
          <a:p>
            <a:pPr marL="285750" indent="-285750">
              <a:buFont typeface="Arial" pitchFamily="34" charset="0"/>
              <a:buChar char="•"/>
            </a:pPr>
            <a:endParaRPr lang="el-GR" sz="2000" b="1" dirty="0">
              <a:solidFill>
                <a:prstClr val="white"/>
              </a:solidFill>
            </a:endParaRPr>
          </a:p>
          <a:p>
            <a:pPr marL="285750" indent="-285750">
              <a:buFont typeface="Arial" pitchFamily="34" charset="0"/>
              <a:buChar char="•"/>
            </a:pPr>
            <a:endParaRPr lang="el-GR" sz="2000" b="1" dirty="0" smtClean="0">
              <a:solidFill>
                <a:prstClr val="white"/>
              </a:solidFill>
            </a:endParaRPr>
          </a:p>
          <a:p>
            <a:pPr marL="285750" indent="-285750">
              <a:buFont typeface="Arial" pitchFamily="34" charset="0"/>
              <a:buChar char="•"/>
            </a:pPr>
            <a:r>
              <a:rPr lang="el-GR" sz="2000" b="1" dirty="0" smtClean="0">
                <a:solidFill>
                  <a:prstClr val="white"/>
                </a:solidFill>
              </a:rPr>
              <a:t>Εμπνευσμένος </a:t>
            </a:r>
            <a:r>
              <a:rPr lang="el-GR" sz="2000" b="1" dirty="0">
                <a:solidFill>
                  <a:prstClr val="white"/>
                </a:solidFill>
              </a:rPr>
              <a:t>από την διαδικασία σφαγής των χοίρων, ο Φορντ καθιέρωσε τη «γραμμή παραγωγής», σύμφωνα με την οποία ο κάθε εργαζόμενος είχε μία πολύ συγκεκριμένη εργασία στο αυτοκίνητο, καθώς αυτό περνούσε από μπροστά του, πάνω στην αλυσίδα που το μετέφερε. Αυτή η αλυσίδα άλλαξε εντελώς τη δομή των εργοστασίων, ανεξαρτήτως προϊόντων. Ήταν η είσοδος σε μία νέα εποχή.... </a:t>
            </a:r>
            <a:br>
              <a:rPr lang="el-GR" sz="2000" b="1" dirty="0">
                <a:solidFill>
                  <a:prstClr val="white"/>
                </a:solidFill>
              </a:rPr>
            </a:br>
            <a:r>
              <a:rPr lang="el-GR" b="1" dirty="0">
                <a:solidFill>
                  <a:prstClr val="white"/>
                </a:solidFill>
              </a:rPr>
              <a:t/>
            </a:r>
            <a:br>
              <a:rPr lang="el-GR" b="1" dirty="0">
                <a:solidFill>
                  <a:prstClr val="white"/>
                </a:solidFill>
              </a:rPr>
            </a:br>
            <a:r>
              <a:rPr lang="el-GR" dirty="0">
                <a:solidFill>
                  <a:prstClr val="white"/>
                </a:solidFill>
              </a:rPr>
              <a:t/>
            </a:r>
            <a:br>
              <a:rPr lang="el-GR" dirty="0">
                <a:solidFill>
                  <a:prstClr val="white"/>
                </a:solidFill>
              </a:rPr>
            </a:br>
            <a:endParaRPr lang="el-GR" dirty="0">
              <a:solidFill>
                <a:prstClr val="white"/>
              </a:solidFill>
            </a:endParaRPr>
          </a:p>
        </p:txBody>
      </p:sp>
    </p:spTree>
    <p:extLst>
      <p:ext uri="{BB962C8B-B14F-4D97-AF65-F5344CB8AC3E}">
        <p14:creationId xmlns:p14="http://schemas.microsoft.com/office/powerpoint/2010/main" val="1950581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4"/>
            <a:ext cx="8229600" cy="951706"/>
          </a:xfrm>
        </p:spPr>
        <p:txBody>
          <a:bodyPr>
            <a:normAutofit/>
          </a:bodyPr>
          <a:lstStyle/>
          <a:p>
            <a:pPr algn="ctr"/>
            <a:r>
              <a:rPr lang="el-GR" sz="3200" dirty="0" smtClean="0"/>
              <a:t>Η Γραμμή παραγωγής</a:t>
            </a:r>
            <a:r>
              <a:rPr lang="en-US" sz="3200" dirty="0" smtClean="0"/>
              <a:t> </a:t>
            </a:r>
            <a:r>
              <a:rPr lang="el-GR" sz="3200" dirty="0" smtClean="0"/>
              <a:t>του </a:t>
            </a:r>
            <a:r>
              <a:rPr lang="en-US" sz="3200" dirty="0" smtClean="0"/>
              <a:t>Ford</a:t>
            </a:r>
            <a:endParaRPr lang="en-US" sz="3200" dirty="0"/>
          </a:p>
        </p:txBody>
      </p:sp>
      <p:sp>
        <p:nvSpPr>
          <p:cNvPr id="3" name="2 - Θέση περιεχομένου"/>
          <p:cNvSpPr>
            <a:spLocks noGrp="1"/>
          </p:cNvSpPr>
          <p:nvPr>
            <p:ph idx="1"/>
          </p:nvPr>
        </p:nvSpPr>
        <p:spPr>
          <a:xfrm>
            <a:off x="228600" y="1371600"/>
            <a:ext cx="8458200" cy="5029200"/>
          </a:xfrm>
        </p:spPr>
        <p:txBody>
          <a:bodyPr>
            <a:noAutofit/>
          </a:bodyPr>
          <a:lstStyle/>
          <a:p>
            <a:pPr marL="64008" indent="0">
              <a:buNone/>
            </a:pPr>
            <a:endParaRPr lang="el-GR" sz="2000" b="1" dirty="0" smtClean="0"/>
          </a:p>
          <a:p>
            <a:endParaRPr lang="en-US" sz="2000" b="1" dirty="0"/>
          </a:p>
        </p:txBody>
      </p:sp>
      <p:pic>
        <p:nvPicPr>
          <p:cNvPr id="4" name="Εικόνα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5200" y="1867584"/>
            <a:ext cx="5147679" cy="4380815"/>
          </a:xfrm>
          <a:prstGeom prst="rect">
            <a:avLst/>
          </a:prstGeom>
        </p:spPr>
      </p:pic>
      <p:sp>
        <p:nvSpPr>
          <p:cNvPr id="5" name="TextBox 4"/>
          <p:cNvSpPr txBox="1"/>
          <p:nvPr/>
        </p:nvSpPr>
        <p:spPr>
          <a:xfrm>
            <a:off x="228600" y="1905000"/>
            <a:ext cx="3276600" cy="3970318"/>
          </a:xfrm>
          <a:prstGeom prst="rect">
            <a:avLst/>
          </a:prstGeom>
          <a:noFill/>
        </p:spPr>
        <p:txBody>
          <a:bodyPr wrap="square" rtlCol="0">
            <a:spAutoFit/>
          </a:bodyPr>
          <a:lstStyle/>
          <a:p>
            <a:pPr marL="285750" indent="-285750">
              <a:buFont typeface="Arial" pitchFamily="34" charset="0"/>
              <a:buChar char="•"/>
            </a:pPr>
            <a:r>
              <a:rPr lang="el-GR" b="1" dirty="0"/>
              <a:t>Η γραμμή παραγωγής και η </a:t>
            </a:r>
            <a:r>
              <a:rPr lang="el-GR" b="1" dirty="0" smtClean="0"/>
              <a:t>εξειδίκευση </a:t>
            </a:r>
            <a:r>
              <a:rPr lang="el-GR" b="1" dirty="0"/>
              <a:t>μείωσαν τον χρόνο παραγωγής ανά αυτοκίνητο, από τις δώδεκα ώρες στη μιάμιση και το κόστος της </a:t>
            </a:r>
            <a:r>
              <a:rPr lang="el-GR" b="1" dirty="0" smtClean="0"/>
              <a:t>μονάδ</a:t>
            </a:r>
            <a:r>
              <a:rPr lang="el-GR" b="1" dirty="0"/>
              <a:t>ε</a:t>
            </a:r>
            <a:r>
              <a:rPr lang="el-GR" b="1" dirty="0" smtClean="0"/>
              <a:t>ς </a:t>
            </a:r>
            <a:r>
              <a:rPr lang="el-GR" b="1" dirty="0"/>
              <a:t>στα 260 δολάρια</a:t>
            </a:r>
            <a:r>
              <a:rPr lang="el-GR" b="1" dirty="0" smtClean="0"/>
              <a:t>... </a:t>
            </a:r>
          </a:p>
          <a:p>
            <a:pPr marL="285750" indent="-285750">
              <a:buFont typeface="Arial" pitchFamily="34" charset="0"/>
              <a:buChar char="•"/>
            </a:pPr>
            <a:r>
              <a:rPr lang="el-GR" b="1" dirty="0" smtClean="0"/>
              <a:t>Έτσι κατάφεραν να έχουν μαζική παραγωγή προϊόντων.</a:t>
            </a:r>
            <a:r>
              <a:rPr lang="el-GR" b="1" dirty="0"/>
              <a:t> </a:t>
            </a:r>
            <a:br>
              <a:rPr lang="el-GR" b="1" dirty="0"/>
            </a:br>
            <a:r>
              <a:rPr lang="el-GR" dirty="0"/>
              <a:t/>
            </a:r>
            <a:br>
              <a:rPr lang="el-GR" dirty="0"/>
            </a:br>
            <a:endParaRPr lang="el-GR" dirty="0"/>
          </a:p>
        </p:txBody>
      </p:sp>
    </p:spTree>
    <p:extLst>
      <p:ext uri="{BB962C8B-B14F-4D97-AF65-F5344CB8AC3E}">
        <p14:creationId xmlns:p14="http://schemas.microsoft.com/office/powerpoint/2010/main" val="2133647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 y="2612755"/>
            <a:ext cx="4267200" cy="3913023"/>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800" y="2667000"/>
            <a:ext cx="4419055" cy="3861910"/>
          </a:xfrm>
          <a:prstGeom prst="rect">
            <a:avLst/>
          </a:prstGeom>
        </p:spPr>
      </p:pic>
      <p:sp>
        <p:nvSpPr>
          <p:cNvPr id="6" name="TextBox 5"/>
          <p:cNvSpPr txBox="1"/>
          <p:nvPr/>
        </p:nvSpPr>
        <p:spPr>
          <a:xfrm>
            <a:off x="733840" y="685800"/>
            <a:ext cx="8001000" cy="1569660"/>
          </a:xfrm>
          <a:prstGeom prst="rect">
            <a:avLst/>
          </a:prstGeom>
          <a:noFill/>
        </p:spPr>
        <p:txBody>
          <a:bodyPr wrap="square" rtlCol="0">
            <a:spAutoFit/>
          </a:bodyPr>
          <a:lstStyle/>
          <a:p>
            <a:pPr algn="ctr"/>
            <a:r>
              <a:rPr lang="el-GR" sz="2400" dirty="0" smtClean="0"/>
              <a:t>Πλέον ένα από τα κύρια χαρακτηριστικά </a:t>
            </a:r>
            <a:r>
              <a:rPr lang="el-GR" sz="2400" dirty="0"/>
              <a:t>της μαζικής παραγωγής είναι η τμηματοποίηση των παραγωγικών διαδικασιών και η εξέλιξη των εργασιών σε </a:t>
            </a:r>
            <a:r>
              <a:rPr lang="el-GR" sz="2400" b="1" dirty="0">
                <a:solidFill>
                  <a:srgbClr val="FF0000"/>
                </a:solidFill>
              </a:rPr>
              <a:t>γραμμές παραγωγής</a:t>
            </a:r>
            <a:r>
              <a:rPr lang="el-GR" sz="2400" dirty="0"/>
              <a:t>.</a:t>
            </a:r>
          </a:p>
        </p:txBody>
      </p:sp>
    </p:spTree>
    <p:extLst>
      <p:ext uri="{BB962C8B-B14F-4D97-AF65-F5344CB8AC3E}">
        <p14:creationId xmlns:p14="http://schemas.microsoft.com/office/powerpoint/2010/main" val="312986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lgn="ctr">
              <a:buNone/>
            </a:pPr>
            <a:r>
              <a:rPr lang="el-GR" dirty="0" smtClean="0"/>
              <a:t>Η γραμμή παραγωγής</a:t>
            </a:r>
            <a:endParaRPr lang="el-GR" dirty="0" smtClean="0"/>
          </a:p>
          <a:p>
            <a:pPr algn="ctr">
              <a:buNone/>
            </a:pPr>
            <a:r>
              <a:rPr lang="el-GR" dirty="0" smtClean="0"/>
              <a:t>περιλαμβάνει </a:t>
            </a:r>
            <a:r>
              <a:rPr lang="el-GR" b="1" dirty="0" smtClean="0">
                <a:solidFill>
                  <a:srgbClr val="FF0000"/>
                </a:solidFill>
              </a:rPr>
              <a:t>μηχανήματα</a:t>
            </a:r>
            <a:r>
              <a:rPr lang="el-GR" dirty="0" smtClean="0"/>
              <a:t> και </a:t>
            </a:r>
            <a:r>
              <a:rPr lang="el-GR" b="1" dirty="0" smtClean="0">
                <a:solidFill>
                  <a:srgbClr val="FF0000"/>
                </a:solidFill>
              </a:rPr>
              <a:t>λειτουργίες</a:t>
            </a:r>
            <a:r>
              <a:rPr lang="el-GR" dirty="0" smtClean="0"/>
              <a:t>, </a:t>
            </a:r>
            <a:r>
              <a:rPr lang="el-GR" b="1" dirty="0" smtClean="0">
                <a:solidFill>
                  <a:srgbClr val="FF0000"/>
                </a:solidFill>
              </a:rPr>
              <a:t>οργανωμένα και συντονισμένα σε σειρά</a:t>
            </a:r>
            <a:r>
              <a:rPr lang="el-GR" dirty="0" smtClean="0"/>
              <a:t>, με σκοπό την καλύτερη και </a:t>
            </a:r>
            <a:r>
              <a:rPr lang="el-GR" b="1" dirty="0" smtClean="0">
                <a:solidFill>
                  <a:srgbClr val="FF0000"/>
                </a:solidFill>
              </a:rPr>
              <a:t>ταχύτερη παραγωγή </a:t>
            </a:r>
            <a:r>
              <a:rPr lang="el-GR" dirty="0" smtClean="0"/>
              <a:t>των προϊόντων καθώς και τη μείωση του κόστους.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0877"/>
            <a:ext cx="8305800" cy="418306"/>
          </a:xfrm>
        </p:spPr>
        <p:txBody>
          <a:bodyPr>
            <a:normAutofit/>
          </a:bodyPr>
          <a:lstStyle/>
          <a:p>
            <a:pPr algn="ctr"/>
            <a:r>
              <a:rPr lang="el-GR" sz="2000" dirty="0" smtClean="0"/>
              <a:t>Γραμμή παραγωγής </a:t>
            </a:r>
            <a:r>
              <a:rPr lang="en-US" sz="2000" dirty="0" smtClean="0"/>
              <a:t>Audi</a:t>
            </a:r>
            <a:endParaRPr lang="en-US" sz="2000" dirty="0"/>
          </a:p>
        </p:txBody>
      </p:sp>
      <p:pic>
        <p:nvPicPr>
          <p:cNvPr id="1026" name="Picture 2"/>
          <p:cNvPicPr>
            <a:picLocks noGrp="1" noChangeAspect="1" noChangeArrowheads="1"/>
          </p:cNvPicPr>
          <p:nvPr>
            <p:ph idx="1"/>
          </p:nvPr>
        </p:nvPicPr>
        <p:blipFill>
          <a:blip r:embed="rId2" cstate="print"/>
          <a:stretch>
            <a:fillRect/>
          </a:stretch>
        </p:blipFill>
        <p:spPr bwMode="auto">
          <a:xfrm>
            <a:off x="152400" y="457200"/>
            <a:ext cx="8839200" cy="6400800"/>
          </a:xfrm>
          <a:prstGeom prst="rect">
            <a:avLst/>
          </a:prstGeom>
          <a:noFill/>
          <a:ln w="9525">
            <a:noFill/>
            <a:miter lim="800000"/>
            <a:headEnd/>
            <a:tailEnd/>
          </a:ln>
        </p:spPr>
      </p:pic>
      <p:sp>
        <p:nvSpPr>
          <p:cNvPr id="5" name="4 - Ορθογώνιο"/>
          <p:cNvSpPr/>
          <p:nvPr/>
        </p:nvSpPr>
        <p:spPr>
          <a:xfrm>
            <a:off x="0" y="6488668"/>
            <a:ext cx="4572000" cy="369332"/>
          </a:xfrm>
          <a:prstGeom prst="rect">
            <a:avLst/>
          </a:prstGeom>
        </p:spPr>
        <p:txBody>
          <a:bodyPr>
            <a:spAutoFit/>
          </a:bodyPr>
          <a:lstStyle/>
          <a:p>
            <a:r>
              <a:rPr lang="en-US" dirty="0" smtClean="0"/>
              <a:t>http://www.caroto.gr</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228600"/>
            <a:ext cx="3276600" cy="990600"/>
          </a:xfrm>
        </p:spPr>
        <p:txBody>
          <a:bodyPr>
            <a:normAutofit/>
          </a:bodyPr>
          <a:lstStyle/>
          <a:p>
            <a:r>
              <a:rPr lang="el-GR" sz="2000" dirty="0" smtClean="0"/>
              <a:t>Γραμμή παραγωγής εμφιάλωσης νερού</a:t>
            </a:r>
            <a:endParaRPr lang="en-US" sz="2000" dirty="0"/>
          </a:p>
        </p:txBody>
      </p:sp>
      <p:pic>
        <p:nvPicPr>
          <p:cNvPr id="4" name="3 - Θέση περιεχομένου" descr="C:\Users\χριστινα\Documents\02ΤΕΧΝΟΛΟΓΙΑ Β! ΤΑΞΗΣ\ΓΡΑΜΜΕΣ ΠΑΡΑΓΩΓΗΣ ΕΠΙΧΕΙΡΗΣΕΩΝ\nero.jpg"/>
          <p:cNvPicPr>
            <a:picLocks noGrp="1"/>
          </p:cNvPicPr>
          <p:nvPr>
            <p:ph idx="1"/>
          </p:nvPr>
        </p:nvPicPr>
        <p:blipFill>
          <a:blip r:embed="rId2" cstate="email">
            <a:lum contrast="-10000"/>
          </a:blip>
          <a:srcRect/>
          <a:stretch>
            <a:fillRect/>
          </a:stretch>
        </p:blipFill>
        <p:spPr bwMode="auto">
          <a:xfrm>
            <a:off x="16701" y="1143000"/>
            <a:ext cx="9144000" cy="60960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Ζωντάνια">
  <a:themeElements>
    <a:clrScheme name="Ζωντάνι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Ζωντάνι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Ζωντάνι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244</TotalTime>
  <Words>454</Words>
  <Application>Microsoft Office PowerPoint</Application>
  <PresentationFormat>Προβολή στην οθόνη (4:3)</PresentationFormat>
  <Paragraphs>45</Paragraphs>
  <Slides>17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Ζωντάνια</vt:lpstr>
      <vt:lpstr>Γραμμή παραγωγής</vt:lpstr>
      <vt:lpstr>Ορισμός</vt:lpstr>
      <vt:lpstr>Γραμμή παραγωγής</vt:lpstr>
      <vt:lpstr>Η Γραμμή παραγωγής του Ford</vt:lpstr>
      <vt:lpstr>Η Γραμμή παραγωγής του Ford</vt:lpstr>
      <vt:lpstr>Παρουσίαση του PowerPoint</vt:lpstr>
      <vt:lpstr>Παρουσίαση του PowerPoint</vt:lpstr>
      <vt:lpstr>Γραμμή παραγωγής Audi</vt:lpstr>
      <vt:lpstr>Γραμμή παραγωγής εμφιάλωσης νερού</vt:lpstr>
      <vt:lpstr>Γραμμή παραγωγής χυμού</vt:lpstr>
      <vt:lpstr>Γραμμή παραγωγής αναψυκτικών</vt:lpstr>
      <vt:lpstr>Γραμμή παραγωγής</vt:lpstr>
      <vt:lpstr>Παρουσίαση του PowerPoint</vt:lpstr>
      <vt:lpstr>Τα ρομπότ χρησιμοποιούνται παντού</vt:lpstr>
      <vt:lpstr>Παρουσίαση του PowerPoint</vt:lpstr>
      <vt:lpstr>Παρουσίαση του PowerPoint</vt:lpstr>
      <vt:lpstr>Αυτό προβλημάτισε πολλούς…..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Γραμμή παραγωγής</dc:title>
  <dc:creator>stavroula</dc:creator>
  <cp:lastModifiedBy>A</cp:lastModifiedBy>
  <cp:revision>23</cp:revision>
  <dcterms:created xsi:type="dcterms:W3CDTF">2015-11-15T15:24:11Z</dcterms:created>
  <dcterms:modified xsi:type="dcterms:W3CDTF">2017-10-30T20:30:54Z</dcterms:modified>
</cp:coreProperties>
</file>