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Lst>
  <p:sldSz cx="9144000" cy="6858000" type="screen4x3"/>
  <p:notesSz cx="7559675" cy="1069181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720"/>
  </p:normalViewPr>
  <p:slideViewPr>
    <p:cSldViewPr snapToGrid="0">
      <p:cViewPr varScale="1">
        <p:scale>
          <a:sx n="105" d="100"/>
          <a:sy n="105" d="100"/>
        </p:scale>
        <p:origin x="174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2640"/>
          </a:xfrm>
          <a:prstGeom prst="rect">
            <a:avLst/>
          </a:prstGeom>
        </p:spPr>
        <p:txBody>
          <a:bodyPr lIns="0" tIns="0" rIns="0" bIns="0" anchor="ctr"/>
          <a:lstStyle/>
          <a:p>
            <a:endParaRPr lang="el-GR" sz="1800" b="0" strike="noStrike" spc="-1">
              <a:solidFill>
                <a:srgbClr val="000000"/>
              </a:solidFill>
              <a:latin typeface="Calibri"/>
            </a:endParaRPr>
          </a:p>
        </p:txBody>
      </p:sp>
      <p:sp>
        <p:nvSpPr>
          <p:cNvPr id="27" name="PlaceHolder 2"/>
          <p:cNvSpPr>
            <a:spLocks noGrp="1"/>
          </p:cNvSpPr>
          <p:nvPr>
            <p:ph type="body"/>
          </p:nvPr>
        </p:nvSpPr>
        <p:spPr>
          <a:xfrm>
            <a:off x="457200" y="1600200"/>
            <a:ext cx="822924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28" name="PlaceHolder 3"/>
          <p:cNvSpPr>
            <a:spLocks noGrp="1"/>
          </p:cNvSpPr>
          <p:nvPr>
            <p:ph type="body"/>
          </p:nvPr>
        </p:nvSpPr>
        <p:spPr>
          <a:xfrm>
            <a:off x="457200" y="3964320"/>
            <a:ext cx="822924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9240" cy="1142640"/>
          </a:xfrm>
          <a:prstGeom prst="rect">
            <a:avLst/>
          </a:prstGeom>
        </p:spPr>
        <p:txBody>
          <a:bodyPr lIns="0" tIns="0" rIns="0" bIns="0" anchor="ctr"/>
          <a:lstStyle/>
          <a:p>
            <a:endParaRPr lang="el-GR" sz="1800" b="0" strike="noStrike" spc="-1">
              <a:solidFill>
                <a:srgbClr val="000000"/>
              </a:solidFill>
              <a:latin typeface="Calibri"/>
            </a:endParaRPr>
          </a:p>
        </p:txBody>
      </p:sp>
      <p:sp>
        <p:nvSpPr>
          <p:cNvPr id="30"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31"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32"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33" name="PlaceHolder 5"/>
          <p:cNvSpPr>
            <a:spLocks noGrp="1"/>
          </p:cNvSpPr>
          <p:nvPr>
            <p:ph type="body"/>
          </p:nvPr>
        </p:nvSpPr>
        <p:spPr>
          <a:xfrm>
            <a:off x="4674240" y="396432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2640"/>
          </a:xfrm>
          <a:prstGeom prst="rect">
            <a:avLst/>
          </a:prstGeom>
        </p:spPr>
        <p:txBody>
          <a:bodyPr lIns="0" tIns="0" rIns="0" bIns="0" anchor="ctr"/>
          <a:lstStyle/>
          <a:p>
            <a:endParaRPr lang="el-GR" sz="1800" b="0" strike="noStrike" spc="-1">
              <a:solidFill>
                <a:srgbClr val="000000"/>
              </a:solidFill>
              <a:latin typeface="Calibri"/>
            </a:endParaRPr>
          </a:p>
        </p:txBody>
      </p:sp>
      <p:sp>
        <p:nvSpPr>
          <p:cNvPr id="35" name="PlaceHolder 2"/>
          <p:cNvSpPr>
            <a:spLocks noGrp="1"/>
          </p:cNvSpPr>
          <p:nvPr>
            <p:ph type="body"/>
          </p:nvPr>
        </p:nvSpPr>
        <p:spPr>
          <a:xfrm>
            <a:off x="457200" y="160020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36" name="PlaceHolder 3"/>
          <p:cNvSpPr>
            <a:spLocks noGrp="1"/>
          </p:cNvSpPr>
          <p:nvPr>
            <p:ph type="body"/>
          </p:nvPr>
        </p:nvSpPr>
        <p:spPr>
          <a:xfrm>
            <a:off x="3239640" y="160020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37" name="PlaceHolder 4"/>
          <p:cNvSpPr>
            <a:spLocks noGrp="1"/>
          </p:cNvSpPr>
          <p:nvPr>
            <p:ph type="body"/>
          </p:nvPr>
        </p:nvSpPr>
        <p:spPr>
          <a:xfrm>
            <a:off x="6022080" y="160020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38" name="PlaceHolder 5"/>
          <p:cNvSpPr>
            <a:spLocks noGrp="1"/>
          </p:cNvSpPr>
          <p:nvPr>
            <p:ph type="body"/>
          </p:nvPr>
        </p:nvSpPr>
        <p:spPr>
          <a:xfrm>
            <a:off x="457200" y="396432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39" name="PlaceHolder 6"/>
          <p:cNvSpPr>
            <a:spLocks noGrp="1"/>
          </p:cNvSpPr>
          <p:nvPr>
            <p:ph type="body"/>
          </p:nvPr>
        </p:nvSpPr>
        <p:spPr>
          <a:xfrm>
            <a:off x="3239640" y="396432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40" name="PlaceHolder 7"/>
          <p:cNvSpPr>
            <a:spLocks noGrp="1"/>
          </p:cNvSpPr>
          <p:nvPr>
            <p:ph type="body"/>
          </p:nvPr>
        </p:nvSpPr>
        <p:spPr>
          <a:xfrm>
            <a:off x="6022080" y="396432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2640"/>
          </a:xfrm>
          <a:prstGeom prst="rect">
            <a:avLst/>
          </a:prstGeom>
        </p:spPr>
        <p:txBody>
          <a:bodyPr lIns="0" tIns="0" rIns="0" bIns="0" anchor="ctr"/>
          <a:lstStyle/>
          <a:p>
            <a:endParaRPr lang="el-GR" sz="1800" b="0" strike="noStrike" spc="-1">
              <a:solidFill>
                <a:srgbClr val="000000"/>
              </a:solidFill>
              <a:latin typeface="Calibri"/>
            </a:endParaRPr>
          </a:p>
        </p:txBody>
      </p:sp>
      <p:sp>
        <p:nvSpPr>
          <p:cNvPr id="47" name="PlaceHolder 2"/>
          <p:cNvSpPr>
            <a:spLocks noGrp="1"/>
          </p:cNvSpPr>
          <p:nvPr>
            <p:ph type="subTitle"/>
          </p:nvPr>
        </p:nvSpPr>
        <p:spPr>
          <a:xfrm>
            <a:off x="457200" y="1600200"/>
            <a:ext cx="8229240" cy="452556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4680"/>
            <a:ext cx="8229240" cy="1142640"/>
          </a:xfrm>
          <a:prstGeom prst="rect">
            <a:avLst/>
          </a:prstGeom>
        </p:spPr>
        <p:txBody>
          <a:bodyPr lIns="0" tIns="0" rIns="0" bIns="0" anchor="ctr"/>
          <a:lstStyle/>
          <a:p>
            <a:endParaRPr lang="el-GR" sz="1800" b="0" strike="noStrike" spc="-1">
              <a:solidFill>
                <a:srgbClr val="000000"/>
              </a:solidFill>
              <a:latin typeface="Calibri"/>
            </a:endParaRPr>
          </a:p>
        </p:txBody>
      </p:sp>
      <p:sp>
        <p:nvSpPr>
          <p:cNvPr id="49" name="PlaceHolder 2"/>
          <p:cNvSpPr>
            <a:spLocks noGrp="1"/>
          </p:cNvSpPr>
          <p:nvPr>
            <p:ph type="body"/>
          </p:nvPr>
        </p:nvSpPr>
        <p:spPr>
          <a:xfrm>
            <a:off x="457200" y="1600200"/>
            <a:ext cx="8229240" cy="4525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4680"/>
            <a:ext cx="8229240" cy="1142640"/>
          </a:xfrm>
          <a:prstGeom prst="rect">
            <a:avLst/>
          </a:prstGeom>
        </p:spPr>
        <p:txBody>
          <a:bodyPr lIns="0" tIns="0" rIns="0" bIns="0" anchor="ctr"/>
          <a:lstStyle/>
          <a:p>
            <a:endParaRPr lang="el-GR" sz="1800" b="0" strike="noStrike" spc="-1">
              <a:solidFill>
                <a:srgbClr val="000000"/>
              </a:solidFill>
              <a:latin typeface="Calibri"/>
            </a:endParaRPr>
          </a:p>
        </p:txBody>
      </p:sp>
      <p:sp>
        <p:nvSpPr>
          <p:cNvPr id="51"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52"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4680"/>
            <a:ext cx="8229240" cy="1142640"/>
          </a:xfrm>
          <a:prstGeom prst="rect">
            <a:avLst/>
          </a:prstGeom>
        </p:spPr>
        <p:txBody>
          <a:bodyPr lIns="0" tIns="0" rIns="0" bIns="0" anchor="ctr"/>
          <a:lstStyle/>
          <a:p>
            <a:endParaRPr lang="el-GR"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4680"/>
            <a:ext cx="8229240" cy="529776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4680"/>
            <a:ext cx="8229240" cy="1142640"/>
          </a:xfrm>
          <a:prstGeom prst="rect">
            <a:avLst/>
          </a:prstGeom>
        </p:spPr>
        <p:txBody>
          <a:bodyPr lIns="0" tIns="0" rIns="0" bIns="0" anchor="ctr"/>
          <a:lstStyle/>
          <a:p>
            <a:endParaRPr lang="el-GR" sz="1800" b="0" strike="noStrike" spc="-1">
              <a:solidFill>
                <a:srgbClr val="000000"/>
              </a:solidFill>
              <a:latin typeface="Calibri"/>
            </a:endParaRPr>
          </a:p>
        </p:txBody>
      </p:sp>
      <p:sp>
        <p:nvSpPr>
          <p:cNvPr id="56"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57"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58"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p:spPr>
        <p:txBody>
          <a:bodyPr lIns="0" tIns="0" rIns="0" bIns="0" anchor="ctr"/>
          <a:lstStyle/>
          <a:p>
            <a:endParaRPr lang="el-GR" sz="1800" b="0" strike="noStrike" spc="-1">
              <a:solidFill>
                <a:srgbClr val="000000"/>
              </a:solidFill>
              <a:latin typeface="Calibri"/>
            </a:endParaRPr>
          </a:p>
        </p:txBody>
      </p:sp>
      <p:sp>
        <p:nvSpPr>
          <p:cNvPr id="6" name="PlaceHolder 2"/>
          <p:cNvSpPr>
            <a:spLocks noGrp="1"/>
          </p:cNvSpPr>
          <p:nvPr>
            <p:ph type="subTitle"/>
          </p:nvPr>
        </p:nvSpPr>
        <p:spPr>
          <a:xfrm>
            <a:off x="457200" y="1600200"/>
            <a:ext cx="8229240" cy="452556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4680"/>
            <a:ext cx="8229240" cy="1142640"/>
          </a:xfrm>
          <a:prstGeom prst="rect">
            <a:avLst/>
          </a:prstGeom>
        </p:spPr>
        <p:txBody>
          <a:bodyPr lIns="0" tIns="0" rIns="0" bIns="0" anchor="ctr"/>
          <a:lstStyle/>
          <a:p>
            <a:endParaRPr lang="el-GR" sz="1800" b="0" strike="noStrike" spc="-1">
              <a:solidFill>
                <a:srgbClr val="000000"/>
              </a:solidFill>
              <a:latin typeface="Calibri"/>
            </a:endParaRPr>
          </a:p>
        </p:txBody>
      </p:sp>
      <p:sp>
        <p:nvSpPr>
          <p:cNvPr id="60"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61"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62" name="PlaceHolder 4"/>
          <p:cNvSpPr>
            <a:spLocks noGrp="1"/>
          </p:cNvSpPr>
          <p:nvPr>
            <p:ph type="body"/>
          </p:nvPr>
        </p:nvSpPr>
        <p:spPr>
          <a:xfrm>
            <a:off x="4674240" y="396432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4680"/>
            <a:ext cx="8229240" cy="1142640"/>
          </a:xfrm>
          <a:prstGeom prst="rect">
            <a:avLst/>
          </a:prstGeom>
        </p:spPr>
        <p:txBody>
          <a:bodyPr lIns="0" tIns="0" rIns="0" bIns="0" anchor="ctr"/>
          <a:lstStyle/>
          <a:p>
            <a:endParaRPr lang="el-GR" sz="1800" b="0" strike="noStrike" spc="-1">
              <a:solidFill>
                <a:srgbClr val="000000"/>
              </a:solidFill>
              <a:latin typeface="Calibri"/>
            </a:endParaRPr>
          </a:p>
        </p:txBody>
      </p:sp>
      <p:sp>
        <p:nvSpPr>
          <p:cNvPr id="64"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65"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66" name="PlaceHolder 4"/>
          <p:cNvSpPr>
            <a:spLocks noGrp="1"/>
          </p:cNvSpPr>
          <p:nvPr>
            <p:ph type="body"/>
          </p:nvPr>
        </p:nvSpPr>
        <p:spPr>
          <a:xfrm>
            <a:off x="457200" y="3964320"/>
            <a:ext cx="822924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4680"/>
            <a:ext cx="8229240" cy="1142640"/>
          </a:xfrm>
          <a:prstGeom prst="rect">
            <a:avLst/>
          </a:prstGeom>
        </p:spPr>
        <p:txBody>
          <a:bodyPr lIns="0" tIns="0" rIns="0" bIns="0" anchor="ctr"/>
          <a:lstStyle/>
          <a:p>
            <a:endParaRPr lang="el-GR" sz="1800" b="0" strike="noStrike" spc="-1">
              <a:solidFill>
                <a:srgbClr val="000000"/>
              </a:solidFill>
              <a:latin typeface="Calibri"/>
            </a:endParaRPr>
          </a:p>
        </p:txBody>
      </p:sp>
      <p:sp>
        <p:nvSpPr>
          <p:cNvPr id="68" name="PlaceHolder 2"/>
          <p:cNvSpPr>
            <a:spLocks noGrp="1"/>
          </p:cNvSpPr>
          <p:nvPr>
            <p:ph type="body"/>
          </p:nvPr>
        </p:nvSpPr>
        <p:spPr>
          <a:xfrm>
            <a:off x="457200" y="1600200"/>
            <a:ext cx="822924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69" name="PlaceHolder 3"/>
          <p:cNvSpPr>
            <a:spLocks noGrp="1"/>
          </p:cNvSpPr>
          <p:nvPr>
            <p:ph type="body"/>
          </p:nvPr>
        </p:nvSpPr>
        <p:spPr>
          <a:xfrm>
            <a:off x="457200" y="3964320"/>
            <a:ext cx="822924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4680"/>
            <a:ext cx="8229240" cy="1142640"/>
          </a:xfrm>
          <a:prstGeom prst="rect">
            <a:avLst/>
          </a:prstGeom>
        </p:spPr>
        <p:txBody>
          <a:bodyPr lIns="0" tIns="0" rIns="0" bIns="0" anchor="ctr"/>
          <a:lstStyle/>
          <a:p>
            <a:endParaRPr lang="el-GR" sz="1800" b="0" strike="noStrike" spc="-1">
              <a:solidFill>
                <a:srgbClr val="000000"/>
              </a:solidFill>
              <a:latin typeface="Calibri"/>
            </a:endParaRPr>
          </a:p>
        </p:txBody>
      </p:sp>
      <p:sp>
        <p:nvSpPr>
          <p:cNvPr id="71"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72"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73"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74" name="PlaceHolder 5"/>
          <p:cNvSpPr>
            <a:spLocks noGrp="1"/>
          </p:cNvSpPr>
          <p:nvPr>
            <p:ph type="body"/>
          </p:nvPr>
        </p:nvSpPr>
        <p:spPr>
          <a:xfrm>
            <a:off x="4674240" y="396432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4680"/>
            <a:ext cx="8229240" cy="1142640"/>
          </a:xfrm>
          <a:prstGeom prst="rect">
            <a:avLst/>
          </a:prstGeom>
        </p:spPr>
        <p:txBody>
          <a:bodyPr lIns="0" tIns="0" rIns="0" bIns="0" anchor="ctr"/>
          <a:lstStyle/>
          <a:p>
            <a:endParaRPr lang="el-GR" sz="1800" b="0" strike="noStrike" spc="-1">
              <a:solidFill>
                <a:srgbClr val="000000"/>
              </a:solidFill>
              <a:latin typeface="Calibri"/>
            </a:endParaRPr>
          </a:p>
        </p:txBody>
      </p:sp>
      <p:sp>
        <p:nvSpPr>
          <p:cNvPr id="76" name="PlaceHolder 2"/>
          <p:cNvSpPr>
            <a:spLocks noGrp="1"/>
          </p:cNvSpPr>
          <p:nvPr>
            <p:ph type="body"/>
          </p:nvPr>
        </p:nvSpPr>
        <p:spPr>
          <a:xfrm>
            <a:off x="457200" y="160020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77" name="PlaceHolder 3"/>
          <p:cNvSpPr>
            <a:spLocks noGrp="1"/>
          </p:cNvSpPr>
          <p:nvPr>
            <p:ph type="body"/>
          </p:nvPr>
        </p:nvSpPr>
        <p:spPr>
          <a:xfrm>
            <a:off x="3239640" y="160020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78" name="PlaceHolder 4"/>
          <p:cNvSpPr>
            <a:spLocks noGrp="1"/>
          </p:cNvSpPr>
          <p:nvPr>
            <p:ph type="body"/>
          </p:nvPr>
        </p:nvSpPr>
        <p:spPr>
          <a:xfrm>
            <a:off x="6022080" y="160020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79" name="PlaceHolder 5"/>
          <p:cNvSpPr>
            <a:spLocks noGrp="1"/>
          </p:cNvSpPr>
          <p:nvPr>
            <p:ph type="body"/>
          </p:nvPr>
        </p:nvSpPr>
        <p:spPr>
          <a:xfrm>
            <a:off x="457200" y="396432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80" name="PlaceHolder 6"/>
          <p:cNvSpPr>
            <a:spLocks noGrp="1"/>
          </p:cNvSpPr>
          <p:nvPr>
            <p:ph type="body"/>
          </p:nvPr>
        </p:nvSpPr>
        <p:spPr>
          <a:xfrm>
            <a:off x="3239640" y="396432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81" name="PlaceHolder 7"/>
          <p:cNvSpPr>
            <a:spLocks noGrp="1"/>
          </p:cNvSpPr>
          <p:nvPr>
            <p:ph type="body"/>
          </p:nvPr>
        </p:nvSpPr>
        <p:spPr>
          <a:xfrm>
            <a:off x="6022080" y="396432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9240" cy="1142640"/>
          </a:xfrm>
          <a:prstGeom prst="rect">
            <a:avLst/>
          </a:prstGeom>
        </p:spPr>
        <p:txBody>
          <a:bodyPr lIns="0" tIns="0" rIns="0" bIns="0" anchor="ctr"/>
          <a:lstStyle/>
          <a:p>
            <a:endParaRPr lang="el-GR" sz="1800" b="0" strike="noStrike" spc="-1">
              <a:solidFill>
                <a:srgbClr val="000000"/>
              </a:solidFill>
              <a:latin typeface="Calibri"/>
            </a:endParaRPr>
          </a:p>
        </p:txBody>
      </p:sp>
      <p:sp>
        <p:nvSpPr>
          <p:cNvPr id="8" name="PlaceHolder 2"/>
          <p:cNvSpPr>
            <a:spLocks noGrp="1"/>
          </p:cNvSpPr>
          <p:nvPr>
            <p:ph type="body"/>
          </p:nvPr>
        </p:nvSpPr>
        <p:spPr>
          <a:xfrm>
            <a:off x="457200" y="1600200"/>
            <a:ext cx="8229240" cy="4525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2640"/>
          </a:xfrm>
          <a:prstGeom prst="rect">
            <a:avLst/>
          </a:prstGeom>
        </p:spPr>
        <p:txBody>
          <a:bodyPr lIns="0" tIns="0" rIns="0" bIns="0" anchor="ctr"/>
          <a:lstStyle/>
          <a:p>
            <a:endParaRPr lang="el-GR" sz="1800" b="0" strike="noStrike" spc="-1">
              <a:solidFill>
                <a:srgbClr val="000000"/>
              </a:solidFill>
              <a:latin typeface="Calibri"/>
            </a:endParaRPr>
          </a:p>
        </p:txBody>
      </p:sp>
      <p:sp>
        <p:nvSpPr>
          <p:cNvPr id="10"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11"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9240" cy="1142640"/>
          </a:xfrm>
          <a:prstGeom prst="rect">
            <a:avLst/>
          </a:prstGeom>
        </p:spPr>
        <p:txBody>
          <a:bodyPr lIns="0" tIns="0" rIns="0" bIns="0" anchor="ctr"/>
          <a:lstStyle/>
          <a:p>
            <a:endParaRPr lang="el-GR"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29776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2640"/>
          </a:xfrm>
          <a:prstGeom prst="rect">
            <a:avLst/>
          </a:prstGeom>
        </p:spPr>
        <p:txBody>
          <a:bodyPr lIns="0" tIns="0" rIns="0" bIns="0" anchor="ctr"/>
          <a:lstStyle/>
          <a:p>
            <a:endParaRPr lang="el-GR" sz="1800" b="0" strike="noStrike" spc="-1">
              <a:solidFill>
                <a:srgbClr val="000000"/>
              </a:solidFill>
              <a:latin typeface="Calibri"/>
            </a:endParaRPr>
          </a:p>
        </p:txBody>
      </p:sp>
      <p:sp>
        <p:nvSpPr>
          <p:cNvPr id="15"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16"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17"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2640"/>
          </a:xfrm>
          <a:prstGeom prst="rect">
            <a:avLst/>
          </a:prstGeom>
        </p:spPr>
        <p:txBody>
          <a:bodyPr lIns="0" tIns="0" rIns="0" bIns="0" anchor="ctr"/>
          <a:lstStyle/>
          <a:p>
            <a:endParaRPr lang="el-GR" sz="1800" b="0" strike="noStrike" spc="-1">
              <a:solidFill>
                <a:srgbClr val="000000"/>
              </a:solidFill>
              <a:latin typeface="Calibri"/>
            </a:endParaRPr>
          </a:p>
        </p:txBody>
      </p:sp>
      <p:sp>
        <p:nvSpPr>
          <p:cNvPr id="19"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20"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21" name="PlaceHolder 4"/>
          <p:cNvSpPr>
            <a:spLocks noGrp="1"/>
          </p:cNvSpPr>
          <p:nvPr>
            <p:ph type="body"/>
          </p:nvPr>
        </p:nvSpPr>
        <p:spPr>
          <a:xfrm>
            <a:off x="4674240" y="396432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2640"/>
          </a:xfrm>
          <a:prstGeom prst="rect">
            <a:avLst/>
          </a:prstGeom>
        </p:spPr>
        <p:txBody>
          <a:bodyPr lIns="0" tIns="0" rIns="0" bIns="0" anchor="ctr"/>
          <a:lstStyle/>
          <a:p>
            <a:endParaRPr lang="el-GR" sz="1800" b="0" strike="noStrike" spc="-1">
              <a:solidFill>
                <a:srgbClr val="000000"/>
              </a:solidFill>
              <a:latin typeface="Calibri"/>
            </a:endParaRPr>
          </a:p>
        </p:txBody>
      </p:sp>
      <p:sp>
        <p:nvSpPr>
          <p:cNvPr id="23"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24"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25" name="PlaceHolder 4"/>
          <p:cNvSpPr>
            <a:spLocks noGrp="1"/>
          </p:cNvSpPr>
          <p:nvPr>
            <p:ph type="body"/>
          </p:nvPr>
        </p:nvSpPr>
        <p:spPr>
          <a:xfrm>
            <a:off x="457200" y="3964320"/>
            <a:ext cx="822924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76092"/>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520"/>
          </a:xfrm>
          <a:prstGeom prst="rect">
            <a:avLst/>
          </a:prstGeom>
        </p:spPr>
        <p:txBody>
          <a:bodyPr anchor="ctr"/>
          <a:lstStyle/>
          <a:p>
            <a:pPr algn="ctr">
              <a:lnSpc>
                <a:spcPct val="100000"/>
              </a:lnSpc>
            </a:pPr>
            <a:r>
              <a:rPr lang="el-GR" sz="4400" b="0" strike="noStrike" spc="-1">
                <a:solidFill>
                  <a:srgbClr val="000000"/>
                </a:solidFill>
                <a:latin typeface="Calibri"/>
              </a:rPr>
              <a:t>Στυλ κύριου τίτλου</a:t>
            </a:r>
          </a:p>
        </p:txBody>
      </p:sp>
      <p:sp>
        <p:nvSpPr>
          <p:cNvPr id="6" name="PlaceHolder 2"/>
          <p:cNvSpPr>
            <a:spLocks noGrp="1"/>
          </p:cNvSpPr>
          <p:nvPr>
            <p:ph type="dt"/>
          </p:nvPr>
        </p:nvSpPr>
        <p:spPr>
          <a:xfrm>
            <a:off x="457200" y="6356520"/>
            <a:ext cx="2133360" cy="364680"/>
          </a:xfrm>
          <a:prstGeom prst="rect">
            <a:avLst/>
          </a:prstGeom>
        </p:spPr>
        <p:txBody>
          <a:bodyPr anchor="ctr"/>
          <a:lstStyle/>
          <a:p>
            <a:pPr>
              <a:lnSpc>
                <a:spcPct val="100000"/>
              </a:lnSpc>
            </a:pPr>
            <a:fld id="{FACAC0CF-EE3D-4953-A8B4-9CB79E49B1B5}" type="datetime">
              <a:rPr lang="el-GR" sz="1200" b="0" strike="noStrike" spc="-1">
                <a:solidFill>
                  <a:srgbClr val="8B8B8B"/>
                </a:solidFill>
                <a:latin typeface="Calibri"/>
              </a:rPr>
              <a:t>19/2/26</a:t>
            </a:fld>
            <a:endParaRPr lang="el-GR" sz="1200" b="0" strike="noStrike" spc="-1">
              <a:latin typeface="Times New Roman"/>
            </a:endParaRPr>
          </a:p>
        </p:txBody>
      </p:sp>
      <p:sp>
        <p:nvSpPr>
          <p:cNvPr id="2" name="PlaceHolder 3"/>
          <p:cNvSpPr>
            <a:spLocks noGrp="1"/>
          </p:cNvSpPr>
          <p:nvPr>
            <p:ph type="ftr"/>
          </p:nvPr>
        </p:nvSpPr>
        <p:spPr>
          <a:xfrm>
            <a:off x="3124080" y="6356520"/>
            <a:ext cx="2895120" cy="364680"/>
          </a:xfrm>
          <a:prstGeom prst="rect">
            <a:avLst/>
          </a:prstGeom>
        </p:spPr>
        <p:txBody>
          <a:bodyPr anchor="ctr"/>
          <a:lstStyle/>
          <a:p>
            <a:endParaRPr lang="el-GR" sz="2400" b="0" strike="noStrike" spc="-1">
              <a:latin typeface="Times New Roman"/>
            </a:endParaRPr>
          </a:p>
        </p:txBody>
      </p:sp>
      <p:sp>
        <p:nvSpPr>
          <p:cNvPr id="3" name="PlaceHolder 4"/>
          <p:cNvSpPr>
            <a:spLocks noGrp="1"/>
          </p:cNvSpPr>
          <p:nvPr>
            <p:ph type="sldNum"/>
          </p:nvPr>
        </p:nvSpPr>
        <p:spPr>
          <a:xfrm>
            <a:off x="6553080" y="6356520"/>
            <a:ext cx="2133360" cy="364680"/>
          </a:xfrm>
          <a:prstGeom prst="rect">
            <a:avLst/>
          </a:prstGeom>
        </p:spPr>
        <p:txBody>
          <a:bodyPr anchor="ctr"/>
          <a:lstStyle/>
          <a:p>
            <a:pPr algn="r">
              <a:lnSpc>
                <a:spcPct val="100000"/>
              </a:lnSpc>
            </a:pPr>
            <a:fld id="{21B8CE84-E9DF-44ED-8B0C-45A64278BD87}" type="slidenum">
              <a:rPr lang="el-GR" sz="1200" b="0" strike="noStrike" spc="-1">
                <a:solidFill>
                  <a:srgbClr val="8B8B8B"/>
                </a:solidFill>
                <a:latin typeface="Calibri"/>
              </a:rPr>
              <a:t>‹#›</a:t>
            </a:fld>
            <a:endParaRPr lang="el-GR" sz="1200" b="0" strike="noStrike" spc="-1">
              <a:latin typeface="Times New Roman"/>
            </a:endParaRPr>
          </a:p>
        </p:txBody>
      </p:sp>
      <p:sp>
        <p:nvSpPr>
          <p:cNvPr id="4"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3200" b="0" strike="noStrike" spc="-1">
                <a:solidFill>
                  <a:srgbClr val="000000"/>
                </a:solidFill>
                <a:latin typeface="Calibri"/>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2400" b="0" strike="noStrike" spc="-1">
                <a:solidFill>
                  <a:srgbClr val="000000"/>
                </a:solidFill>
                <a:latin typeface="Calibri"/>
              </a:rPr>
              <a:t>Δεύτερο επίπεδο διάρθρωσης</a:t>
            </a:r>
          </a:p>
          <a:p>
            <a:pPr marL="1296000" lvl="2" indent="-288000">
              <a:spcBef>
                <a:spcPts val="850"/>
              </a:spcBef>
              <a:buClr>
                <a:srgbClr val="000000"/>
              </a:buClr>
              <a:buSzPct val="45000"/>
              <a:buFont typeface="Wingdings" charset="2"/>
              <a:buChar char=""/>
            </a:pPr>
            <a:r>
              <a:rPr lang="el-GR" sz="2000" b="0" strike="noStrike" spc="-1">
                <a:solidFill>
                  <a:srgbClr val="000000"/>
                </a:solidFill>
                <a:latin typeface="Calibri"/>
              </a:rPr>
              <a:t>Τρίτο επίπεδο διάρθρωσης</a:t>
            </a:r>
          </a:p>
          <a:p>
            <a:pPr marL="1728000" lvl="3" indent="-216000">
              <a:spcBef>
                <a:spcPts val="567"/>
              </a:spcBef>
              <a:buClr>
                <a:srgbClr val="000000"/>
              </a:buClr>
              <a:buSzPct val="75000"/>
              <a:buFont typeface="Symbol" charset="2"/>
              <a:buChar char=""/>
            </a:pPr>
            <a:r>
              <a:rPr lang="el-GR" sz="2000" b="0" strike="noStrike" spc="-1">
                <a:solidFill>
                  <a:srgbClr val="000000"/>
                </a:solidFill>
                <a:latin typeface="Calibri"/>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solidFill>
                  <a:srgbClr val="000000"/>
                </a:solidFill>
                <a:latin typeface="Calibri"/>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solidFill>
                  <a:srgbClr val="000000"/>
                </a:solidFill>
                <a:latin typeface="Calibri"/>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solidFill>
                  <a:srgbClr val="000000"/>
                </a:solidFill>
                <a:latin typeface="Calibri"/>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76092"/>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4680"/>
            <a:ext cx="8229240" cy="1142640"/>
          </a:xfrm>
          <a:prstGeom prst="rect">
            <a:avLst/>
          </a:prstGeom>
        </p:spPr>
        <p:txBody>
          <a:bodyPr anchor="ctr"/>
          <a:lstStyle/>
          <a:p>
            <a:pPr algn="ctr">
              <a:lnSpc>
                <a:spcPct val="100000"/>
              </a:lnSpc>
            </a:pPr>
            <a:r>
              <a:rPr lang="el-GR" sz="4400" b="0" strike="noStrike" spc="-1">
                <a:solidFill>
                  <a:srgbClr val="000000"/>
                </a:solidFill>
                <a:latin typeface="Calibri"/>
              </a:rPr>
              <a:t>Στυλ κύριου τίτλου</a:t>
            </a:r>
          </a:p>
        </p:txBody>
      </p:sp>
      <p:sp>
        <p:nvSpPr>
          <p:cNvPr id="42" name="PlaceHolder 2"/>
          <p:cNvSpPr>
            <a:spLocks noGrp="1"/>
          </p:cNvSpPr>
          <p:nvPr>
            <p:ph type="body"/>
          </p:nvPr>
        </p:nvSpPr>
        <p:spPr>
          <a:xfrm>
            <a:off x="457200" y="1600200"/>
            <a:ext cx="8229240" cy="4525560"/>
          </a:xfrm>
          <a:prstGeom prst="rect">
            <a:avLst/>
          </a:prstGeom>
        </p:spPr>
        <p:txBody>
          <a:bodyPr/>
          <a:lstStyle/>
          <a:p>
            <a:pPr marL="343080" indent="-342720">
              <a:lnSpc>
                <a:spcPct val="100000"/>
              </a:lnSpc>
              <a:spcBef>
                <a:spcPts val="641"/>
              </a:spcBef>
              <a:buClr>
                <a:srgbClr val="000000"/>
              </a:buClr>
              <a:buFont typeface="Arial"/>
              <a:buChar char="•"/>
            </a:pPr>
            <a:r>
              <a:rPr lang="el-GR" sz="3200" b="0" strike="noStrike" spc="-1">
                <a:solidFill>
                  <a:srgbClr val="000000"/>
                </a:solidFill>
                <a:latin typeface="Calibri"/>
              </a:rPr>
              <a:t>Στυλ υποδείγματος κειμένου</a:t>
            </a:r>
          </a:p>
          <a:p>
            <a:pPr marL="743040" lvl="1" indent="-285480">
              <a:lnSpc>
                <a:spcPct val="100000"/>
              </a:lnSpc>
              <a:spcBef>
                <a:spcPts val="561"/>
              </a:spcBef>
              <a:buClr>
                <a:srgbClr val="000000"/>
              </a:buClr>
              <a:buFont typeface="Arial"/>
              <a:buChar char="–"/>
            </a:pPr>
            <a:r>
              <a:rPr lang="el-GR" sz="2800" b="0" strike="noStrike" spc="-1">
                <a:solidFill>
                  <a:srgbClr val="000000"/>
                </a:solidFill>
                <a:latin typeface="Calibri"/>
              </a:rPr>
              <a:t>Δεύτερου επιπέδου</a:t>
            </a:r>
          </a:p>
          <a:p>
            <a:pPr marL="1143000" lvl="2" indent="-228240">
              <a:lnSpc>
                <a:spcPct val="100000"/>
              </a:lnSpc>
              <a:spcBef>
                <a:spcPts val="479"/>
              </a:spcBef>
              <a:buClr>
                <a:srgbClr val="000000"/>
              </a:buClr>
              <a:buFont typeface="Arial"/>
              <a:buChar char="•"/>
            </a:pPr>
            <a:r>
              <a:rPr lang="el-GR" sz="2400" b="0" strike="noStrike" spc="-1">
                <a:solidFill>
                  <a:srgbClr val="000000"/>
                </a:solidFill>
                <a:latin typeface="Calibri"/>
              </a:rPr>
              <a:t>Τρίτου επιπέδου</a:t>
            </a:r>
          </a:p>
          <a:p>
            <a:pPr marL="1600200" lvl="3" indent="-228240">
              <a:lnSpc>
                <a:spcPct val="100000"/>
              </a:lnSpc>
              <a:spcBef>
                <a:spcPts val="400"/>
              </a:spcBef>
              <a:buClr>
                <a:srgbClr val="000000"/>
              </a:buClr>
              <a:buFont typeface="Arial"/>
              <a:buChar char="–"/>
            </a:pPr>
            <a:r>
              <a:rPr lang="el-GR" sz="2000" b="0" strike="noStrike" spc="-1">
                <a:solidFill>
                  <a:srgbClr val="000000"/>
                </a:solidFill>
                <a:latin typeface="Calibri"/>
              </a:rPr>
              <a:t>Τέταρτου επιπέδου</a:t>
            </a:r>
          </a:p>
          <a:p>
            <a:pPr marL="2057400" lvl="4" indent="-228240">
              <a:lnSpc>
                <a:spcPct val="100000"/>
              </a:lnSpc>
              <a:spcBef>
                <a:spcPts val="400"/>
              </a:spcBef>
              <a:buClr>
                <a:srgbClr val="000000"/>
              </a:buClr>
              <a:buFont typeface="Arial"/>
              <a:buChar char="»"/>
            </a:pPr>
            <a:r>
              <a:rPr lang="el-GR" sz="2000" b="0" strike="noStrike" spc="-1">
                <a:solidFill>
                  <a:srgbClr val="000000"/>
                </a:solidFill>
                <a:latin typeface="Calibri"/>
              </a:rPr>
              <a:t>Πέμπτου επιπέδου</a:t>
            </a:r>
          </a:p>
        </p:txBody>
      </p:sp>
      <p:sp>
        <p:nvSpPr>
          <p:cNvPr id="43" name="PlaceHolder 3"/>
          <p:cNvSpPr>
            <a:spLocks noGrp="1"/>
          </p:cNvSpPr>
          <p:nvPr>
            <p:ph type="dt"/>
          </p:nvPr>
        </p:nvSpPr>
        <p:spPr>
          <a:xfrm>
            <a:off x="457200" y="6356520"/>
            <a:ext cx="2133360" cy="364680"/>
          </a:xfrm>
          <a:prstGeom prst="rect">
            <a:avLst/>
          </a:prstGeom>
        </p:spPr>
        <p:txBody>
          <a:bodyPr anchor="ctr"/>
          <a:lstStyle/>
          <a:p>
            <a:pPr>
              <a:lnSpc>
                <a:spcPct val="100000"/>
              </a:lnSpc>
            </a:pPr>
            <a:fld id="{ABC393ED-408B-4EE8-A11A-C4D559114BE5}" type="datetime">
              <a:rPr lang="el-GR" sz="1200" b="0" strike="noStrike" spc="-1">
                <a:solidFill>
                  <a:srgbClr val="8B8B8B"/>
                </a:solidFill>
                <a:latin typeface="Calibri"/>
              </a:rPr>
              <a:t>19/2/26</a:t>
            </a:fld>
            <a:endParaRPr lang="el-GR" sz="1200" b="0" strike="noStrike" spc="-1">
              <a:latin typeface="Times New Roman"/>
            </a:endParaRPr>
          </a:p>
        </p:txBody>
      </p:sp>
      <p:sp>
        <p:nvSpPr>
          <p:cNvPr id="44" name="PlaceHolder 4"/>
          <p:cNvSpPr>
            <a:spLocks noGrp="1"/>
          </p:cNvSpPr>
          <p:nvPr>
            <p:ph type="ftr"/>
          </p:nvPr>
        </p:nvSpPr>
        <p:spPr>
          <a:xfrm>
            <a:off x="3124080" y="6356520"/>
            <a:ext cx="2895120" cy="364680"/>
          </a:xfrm>
          <a:prstGeom prst="rect">
            <a:avLst/>
          </a:prstGeom>
        </p:spPr>
        <p:txBody>
          <a:bodyPr anchor="ctr"/>
          <a:lstStyle/>
          <a:p>
            <a:endParaRPr lang="el-GR" sz="2400" b="0" strike="noStrike" spc="-1">
              <a:latin typeface="Times New Roman"/>
            </a:endParaRPr>
          </a:p>
        </p:txBody>
      </p:sp>
      <p:sp>
        <p:nvSpPr>
          <p:cNvPr id="45" name="PlaceHolder 5"/>
          <p:cNvSpPr>
            <a:spLocks noGrp="1"/>
          </p:cNvSpPr>
          <p:nvPr>
            <p:ph type="sldNum"/>
          </p:nvPr>
        </p:nvSpPr>
        <p:spPr>
          <a:xfrm>
            <a:off x="6553080" y="6356520"/>
            <a:ext cx="2133360" cy="364680"/>
          </a:xfrm>
          <a:prstGeom prst="rect">
            <a:avLst/>
          </a:prstGeom>
        </p:spPr>
        <p:txBody>
          <a:bodyPr anchor="ctr"/>
          <a:lstStyle/>
          <a:p>
            <a:pPr algn="r">
              <a:lnSpc>
                <a:spcPct val="100000"/>
              </a:lnSpc>
            </a:pPr>
            <a:fld id="{34A1EE12-3BEE-4C01-BEE0-AA42FC9A0C24}" type="slidenum">
              <a:rPr lang="el-GR" sz="1200" b="0" strike="noStrike" spc="-1">
                <a:solidFill>
                  <a:srgbClr val="8B8B8B"/>
                </a:solidFill>
                <a:latin typeface="Calibri"/>
              </a:rPr>
              <a:t>‹#›</a:t>
            </a:fld>
            <a:endParaRPr lang="el-GR"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39.jpe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wmf"/><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jpe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Shape 1"/>
          <p:cNvSpPr txBox="1"/>
          <p:nvPr/>
        </p:nvSpPr>
        <p:spPr>
          <a:xfrm>
            <a:off x="323640" y="332640"/>
            <a:ext cx="8496720" cy="6264360"/>
          </a:xfrm>
          <a:prstGeom prst="rect">
            <a:avLst/>
          </a:prstGeom>
          <a:noFill/>
          <a:ln>
            <a:noFill/>
          </a:ln>
        </p:spPr>
        <p:txBody>
          <a:bodyPr>
            <a:normAutofit/>
          </a:bodyPr>
          <a:lstStyle/>
          <a:p>
            <a:pPr algn="ctr">
              <a:lnSpc>
                <a:spcPct val="100000"/>
              </a:lnSpc>
              <a:spcBef>
                <a:spcPts val="479"/>
              </a:spcBef>
            </a:pPr>
            <a:r>
              <a:rPr lang="el-GR" sz="2400" b="0" strike="noStrike" spc="-1">
                <a:solidFill>
                  <a:srgbClr val="FFFF00"/>
                </a:solidFill>
                <a:latin typeface="Calibri"/>
              </a:rPr>
              <a:t>Εγκλήματα πολέμου</a:t>
            </a:r>
            <a:endParaRPr lang="el-GR" sz="2400" b="0" strike="noStrike" spc="-1">
              <a:latin typeface="Arial"/>
            </a:endParaRPr>
          </a:p>
          <a:p>
            <a:pPr algn="ctr">
              <a:lnSpc>
                <a:spcPct val="100000"/>
              </a:lnSpc>
              <a:spcBef>
                <a:spcPts val="479"/>
              </a:spcBef>
            </a:pPr>
            <a:r>
              <a:rPr lang="el-GR" sz="2400" b="0" strike="noStrike" spc="-1">
                <a:solidFill>
                  <a:srgbClr val="FFFF00"/>
                </a:solidFill>
                <a:latin typeface="Calibri"/>
              </a:rPr>
              <a:t>Εγκλήματα κατά της ανθρωπότητας</a:t>
            </a:r>
            <a:endParaRPr lang="el-GR" sz="2400" b="0" strike="noStrike" spc="-1">
              <a:latin typeface="Arial"/>
            </a:endParaRPr>
          </a:p>
          <a:p>
            <a:pPr algn="ctr">
              <a:lnSpc>
                <a:spcPct val="100000"/>
              </a:lnSpc>
              <a:spcBef>
                <a:spcPts val="479"/>
              </a:spcBef>
            </a:pPr>
            <a:r>
              <a:rPr lang="el-GR" sz="2400" b="0" strike="noStrike" spc="-1">
                <a:solidFill>
                  <a:srgbClr val="FFFF00"/>
                </a:solidFill>
                <a:latin typeface="Calibri"/>
              </a:rPr>
              <a:t>Το Ολοκαύτωμα</a:t>
            </a:r>
            <a:endParaRPr lang="el-GR" sz="2400" b="0" strike="noStrike" spc="-1">
              <a:latin typeface="Arial"/>
            </a:endParaRPr>
          </a:p>
        </p:txBody>
      </p:sp>
      <p:pic>
        <p:nvPicPr>
          <p:cNvPr id="83" name="Picture 2"/>
          <p:cNvPicPr/>
          <p:nvPr/>
        </p:nvPicPr>
        <p:blipFill>
          <a:blip r:embed="rId2"/>
          <a:stretch/>
        </p:blipFill>
        <p:spPr>
          <a:xfrm>
            <a:off x="683640" y="1947240"/>
            <a:ext cx="3836520" cy="2537640"/>
          </a:xfrm>
          <a:prstGeom prst="rect">
            <a:avLst/>
          </a:prstGeom>
          <a:ln>
            <a:noFill/>
          </a:ln>
        </p:spPr>
      </p:pic>
      <p:pic>
        <p:nvPicPr>
          <p:cNvPr id="84" name="Picture 3"/>
          <p:cNvPicPr/>
          <p:nvPr/>
        </p:nvPicPr>
        <p:blipFill>
          <a:blip r:embed="rId3"/>
          <a:stretch/>
        </p:blipFill>
        <p:spPr>
          <a:xfrm>
            <a:off x="4880160" y="1947240"/>
            <a:ext cx="3580200" cy="2990520"/>
          </a:xfrm>
          <a:prstGeom prst="rect">
            <a:avLst/>
          </a:prstGeom>
          <a:ln>
            <a:noFill/>
          </a:ln>
        </p:spPr>
      </p:pic>
      <p:pic>
        <p:nvPicPr>
          <p:cNvPr id="85" name="Picture 4"/>
          <p:cNvPicPr/>
          <p:nvPr/>
        </p:nvPicPr>
        <p:blipFill>
          <a:blip r:embed="rId4"/>
          <a:stretch/>
        </p:blipFill>
        <p:spPr>
          <a:xfrm>
            <a:off x="2746440" y="4649760"/>
            <a:ext cx="2947680" cy="220788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Θέση περιεχομένου 1"/>
          <p:cNvPicPr/>
          <p:nvPr/>
        </p:nvPicPr>
        <p:blipFill>
          <a:blip r:embed="rId2"/>
          <a:stretch/>
        </p:blipFill>
        <p:spPr>
          <a:xfrm>
            <a:off x="323640" y="476640"/>
            <a:ext cx="8496720" cy="596232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Θέση περιεχομένου 1"/>
          <p:cNvPicPr/>
          <p:nvPr/>
        </p:nvPicPr>
        <p:blipFill>
          <a:blip r:embed="rId2"/>
          <a:stretch/>
        </p:blipFill>
        <p:spPr>
          <a:xfrm>
            <a:off x="168120" y="473040"/>
            <a:ext cx="3168000" cy="4235760"/>
          </a:xfrm>
          <a:prstGeom prst="rect">
            <a:avLst/>
          </a:prstGeom>
          <a:ln>
            <a:noFill/>
          </a:ln>
        </p:spPr>
      </p:pic>
      <p:sp>
        <p:nvSpPr>
          <p:cNvPr id="111" name="CustomShape 1"/>
          <p:cNvSpPr/>
          <p:nvPr/>
        </p:nvSpPr>
        <p:spPr>
          <a:xfrm>
            <a:off x="3060000" y="116640"/>
            <a:ext cx="309600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l-GR" sz="2400" b="0" strike="noStrike" spc="-1">
                <a:solidFill>
                  <a:srgbClr val="FFFF00"/>
                </a:solidFill>
                <a:latin typeface="Calibri"/>
              </a:rPr>
              <a:t>Πογκρόμ</a:t>
            </a:r>
            <a:endParaRPr lang="el-GR" sz="2400" b="0" strike="noStrike" spc="-1">
              <a:latin typeface="Arial"/>
            </a:endParaRPr>
          </a:p>
        </p:txBody>
      </p:sp>
      <p:sp>
        <p:nvSpPr>
          <p:cNvPr id="112" name="CustomShape 2"/>
          <p:cNvSpPr/>
          <p:nvPr/>
        </p:nvSpPr>
        <p:spPr>
          <a:xfrm>
            <a:off x="95760" y="4834800"/>
            <a:ext cx="331200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l-GR" sz="2400" b="0" strike="noStrike" spc="-1">
                <a:solidFill>
                  <a:srgbClr val="FFFF00"/>
                </a:solidFill>
                <a:latin typeface="Calibri"/>
              </a:rPr>
              <a:t>1614, Φρανκφούρτη </a:t>
            </a:r>
            <a:endParaRPr lang="el-GR" sz="2400" b="0" strike="noStrike" spc="-1">
              <a:latin typeface="Arial"/>
            </a:endParaRPr>
          </a:p>
        </p:txBody>
      </p:sp>
      <p:pic>
        <p:nvPicPr>
          <p:cNvPr id="113" name="Εικόνα 5"/>
          <p:cNvPicPr/>
          <p:nvPr/>
        </p:nvPicPr>
        <p:blipFill>
          <a:blip r:embed="rId3"/>
          <a:stretch/>
        </p:blipFill>
        <p:spPr>
          <a:xfrm>
            <a:off x="3708000" y="578160"/>
            <a:ext cx="3196800" cy="2536200"/>
          </a:xfrm>
          <a:prstGeom prst="rect">
            <a:avLst/>
          </a:prstGeom>
          <a:ln>
            <a:noFill/>
          </a:ln>
        </p:spPr>
      </p:pic>
      <p:sp>
        <p:nvSpPr>
          <p:cNvPr id="114" name="CustomShape 3"/>
          <p:cNvSpPr/>
          <p:nvPr/>
        </p:nvSpPr>
        <p:spPr>
          <a:xfrm>
            <a:off x="3808440" y="3097800"/>
            <a:ext cx="309600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l-GR" sz="2400" b="0" strike="noStrike" spc="-1">
                <a:solidFill>
                  <a:srgbClr val="FFFF00"/>
                </a:solidFill>
                <a:latin typeface="Calibri"/>
              </a:rPr>
              <a:t>1819, Φρανκφούρτη</a:t>
            </a:r>
            <a:endParaRPr lang="el-GR" sz="2400" b="0" strike="noStrike" spc="-1">
              <a:latin typeface="Arial"/>
            </a:endParaRPr>
          </a:p>
        </p:txBody>
      </p:sp>
      <p:sp>
        <p:nvSpPr>
          <p:cNvPr id="115" name="CustomShape 4"/>
          <p:cNvSpPr/>
          <p:nvPr/>
        </p:nvSpPr>
        <p:spPr>
          <a:xfrm>
            <a:off x="3456360" y="5742360"/>
            <a:ext cx="25714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l-GR" sz="2400" b="0" strike="noStrike" spc="-1">
                <a:solidFill>
                  <a:srgbClr val="FFFF00"/>
                </a:solidFill>
                <a:latin typeface="Calibri"/>
              </a:rPr>
              <a:t>1506, Λισαβόνα</a:t>
            </a:r>
            <a:endParaRPr lang="el-GR" sz="2400" b="0" strike="noStrike" spc="-1">
              <a:latin typeface="Arial"/>
            </a:endParaRPr>
          </a:p>
        </p:txBody>
      </p:sp>
      <p:pic>
        <p:nvPicPr>
          <p:cNvPr id="116" name="Εικόνα 9"/>
          <p:cNvPicPr/>
          <p:nvPr/>
        </p:nvPicPr>
        <p:blipFill>
          <a:blip r:embed="rId4"/>
          <a:stretch/>
        </p:blipFill>
        <p:spPr>
          <a:xfrm>
            <a:off x="3508920" y="3531960"/>
            <a:ext cx="2278080" cy="2209680"/>
          </a:xfrm>
          <a:prstGeom prst="rect">
            <a:avLst/>
          </a:prstGeom>
          <a:ln>
            <a:noFill/>
          </a:ln>
        </p:spPr>
      </p:pic>
      <p:pic>
        <p:nvPicPr>
          <p:cNvPr id="117" name="Εικόνα 10"/>
          <p:cNvPicPr/>
          <p:nvPr/>
        </p:nvPicPr>
        <p:blipFill>
          <a:blip r:embed="rId5"/>
          <a:stretch/>
        </p:blipFill>
        <p:spPr>
          <a:xfrm>
            <a:off x="5960160" y="3737160"/>
            <a:ext cx="3333240" cy="1800000"/>
          </a:xfrm>
          <a:prstGeom prst="rect">
            <a:avLst/>
          </a:prstGeom>
          <a:ln>
            <a:noFill/>
          </a:ln>
        </p:spPr>
      </p:pic>
      <p:sp>
        <p:nvSpPr>
          <p:cNvPr id="118" name="CustomShape 5"/>
          <p:cNvSpPr/>
          <p:nvPr/>
        </p:nvSpPr>
        <p:spPr>
          <a:xfrm>
            <a:off x="5960160" y="5537160"/>
            <a:ext cx="31834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l-GR" sz="2400" b="0" strike="noStrike" spc="-1">
                <a:solidFill>
                  <a:srgbClr val="FFFF00"/>
                </a:solidFill>
                <a:latin typeface="Calibri"/>
              </a:rPr>
              <a:t>1905, Αικατερίνοσλαβ</a:t>
            </a:r>
            <a:endParaRPr lang="el-GR" sz="24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Shape 1"/>
          <p:cNvSpPr txBox="1"/>
          <p:nvPr/>
        </p:nvSpPr>
        <p:spPr>
          <a:xfrm>
            <a:off x="323640" y="332640"/>
            <a:ext cx="8568720" cy="6264360"/>
          </a:xfrm>
          <a:prstGeom prst="rect">
            <a:avLst/>
          </a:prstGeom>
          <a:noFill/>
          <a:ln>
            <a:noFill/>
          </a:ln>
        </p:spPr>
        <p:txBody>
          <a:bodyPr>
            <a:normAutofit/>
          </a:bodyPr>
          <a:lstStyle/>
          <a:p>
            <a:pPr algn="ctr">
              <a:lnSpc>
                <a:spcPct val="100000"/>
              </a:lnSpc>
              <a:spcBef>
                <a:spcPts val="479"/>
              </a:spcBef>
            </a:pPr>
            <a:r>
              <a:rPr lang="el-GR" sz="2400" b="0" strike="noStrike" spc="-1">
                <a:solidFill>
                  <a:srgbClr val="FFFF00"/>
                </a:solidFill>
                <a:latin typeface="Calibri"/>
              </a:rPr>
              <a:t>Στα νεότερα χρόνια ο Αντισημιτισμός δε σχετίζεται τόσο με τη θρησκεία. Είναι περισσότερο ρατσιστικός.</a:t>
            </a:r>
            <a:endParaRPr lang="el-GR" sz="2400" b="0" strike="noStrike" spc="-1">
              <a:solidFill>
                <a:srgbClr val="000000"/>
              </a:solidFill>
              <a:latin typeface="Calibri"/>
            </a:endParaRPr>
          </a:p>
        </p:txBody>
      </p:sp>
      <p:pic>
        <p:nvPicPr>
          <p:cNvPr id="120" name="Εικόνα 1"/>
          <p:cNvPicPr/>
          <p:nvPr/>
        </p:nvPicPr>
        <p:blipFill>
          <a:blip r:embed="rId2"/>
          <a:stretch/>
        </p:blipFill>
        <p:spPr>
          <a:xfrm>
            <a:off x="99000" y="1196640"/>
            <a:ext cx="2518560" cy="3688920"/>
          </a:xfrm>
          <a:prstGeom prst="rect">
            <a:avLst/>
          </a:prstGeom>
          <a:ln>
            <a:noFill/>
          </a:ln>
        </p:spPr>
      </p:pic>
      <p:pic>
        <p:nvPicPr>
          <p:cNvPr id="121" name="Εικόνα 3"/>
          <p:cNvPicPr/>
          <p:nvPr/>
        </p:nvPicPr>
        <p:blipFill>
          <a:blip r:embed="rId3"/>
          <a:stretch/>
        </p:blipFill>
        <p:spPr>
          <a:xfrm>
            <a:off x="3047040" y="1196640"/>
            <a:ext cx="2707920" cy="3289320"/>
          </a:xfrm>
          <a:prstGeom prst="rect">
            <a:avLst/>
          </a:prstGeom>
          <a:ln>
            <a:noFill/>
          </a:ln>
        </p:spPr>
      </p:pic>
      <p:pic>
        <p:nvPicPr>
          <p:cNvPr id="122" name="Εικόνα 4"/>
          <p:cNvPicPr/>
          <p:nvPr/>
        </p:nvPicPr>
        <p:blipFill>
          <a:blip r:embed="rId4"/>
          <a:stretch/>
        </p:blipFill>
        <p:spPr>
          <a:xfrm>
            <a:off x="5949720" y="1196640"/>
            <a:ext cx="3167280" cy="42069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Shape 1"/>
          <p:cNvSpPr txBox="1"/>
          <p:nvPr/>
        </p:nvSpPr>
        <p:spPr>
          <a:xfrm>
            <a:off x="323640" y="332640"/>
            <a:ext cx="8568720" cy="6264360"/>
          </a:xfrm>
          <a:prstGeom prst="rect">
            <a:avLst/>
          </a:prstGeom>
          <a:noFill/>
          <a:ln>
            <a:noFill/>
          </a:ln>
        </p:spPr>
        <p:txBody>
          <a:bodyPr>
            <a:normAutofit/>
          </a:bodyPr>
          <a:lstStyle/>
          <a:p>
            <a:pPr algn="ctr">
              <a:lnSpc>
                <a:spcPct val="100000"/>
              </a:lnSpc>
              <a:spcBef>
                <a:spcPts val="479"/>
              </a:spcBef>
            </a:pPr>
            <a:r>
              <a:rPr lang="el-GR" sz="2400" b="0" strike="noStrike" spc="-1">
                <a:solidFill>
                  <a:srgbClr val="FFFF00"/>
                </a:solidFill>
                <a:latin typeface="Calibri"/>
              </a:rPr>
              <a:t>Στη Γερμανία οι Εβραίοι ήταν αρκετοί (περ. 500.000) και συνήθως απόλυτα ενταγμένοι στη γερμανική κοινωνία.</a:t>
            </a: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Με την άνοδο του Χίτλερ, οι πιέσεις αυξάνονται.</a:t>
            </a: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-Μποϊκοτάζ (1933)</a:t>
            </a:r>
            <a:endParaRPr lang="el-GR" sz="2400" b="0" strike="noStrike" spc="-1">
              <a:solidFill>
                <a:srgbClr val="000000"/>
              </a:solidFill>
              <a:latin typeface="Calibri"/>
            </a:endParaRPr>
          </a:p>
        </p:txBody>
      </p:sp>
      <p:pic>
        <p:nvPicPr>
          <p:cNvPr id="124" name="Εικόνα 1"/>
          <p:cNvPicPr/>
          <p:nvPr/>
        </p:nvPicPr>
        <p:blipFill>
          <a:blip r:embed="rId2"/>
          <a:stretch/>
        </p:blipFill>
        <p:spPr>
          <a:xfrm>
            <a:off x="179640" y="2421000"/>
            <a:ext cx="4169520" cy="2751840"/>
          </a:xfrm>
          <a:prstGeom prst="rect">
            <a:avLst/>
          </a:prstGeom>
          <a:ln>
            <a:noFill/>
          </a:ln>
        </p:spPr>
      </p:pic>
      <p:pic>
        <p:nvPicPr>
          <p:cNvPr id="125" name="Content Placeholder 3"/>
          <p:cNvPicPr/>
          <p:nvPr/>
        </p:nvPicPr>
        <p:blipFill>
          <a:blip r:embed="rId3"/>
          <a:stretch/>
        </p:blipFill>
        <p:spPr>
          <a:xfrm>
            <a:off x="5004000" y="2637000"/>
            <a:ext cx="2816640" cy="374544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extShape 1"/>
          <p:cNvSpPr txBox="1"/>
          <p:nvPr/>
        </p:nvSpPr>
        <p:spPr>
          <a:xfrm>
            <a:off x="323640" y="332640"/>
            <a:ext cx="8568720" cy="6264360"/>
          </a:xfrm>
          <a:prstGeom prst="rect">
            <a:avLst/>
          </a:prstGeom>
          <a:noFill/>
          <a:ln>
            <a:noFill/>
          </a:ln>
        </p:spPr>
        <p:txBody>
          <a:bodyPr>
            <a:normAutofit/>
          </a:bodyPr>
          <a:lstStyle/>
          <a:p>
            <a:pPr algn="ctr">
              <a:lnSpc>
                <a:spcPct val="100000"/>
              </a:lnSpc>
              <a:spcBef>
                <a:spcPts val="479"/>
              </a:spcBef>
            </a:pPr>
            <a:r>
              <a:rPr lang="el-GR" sz="2400" b="0" strike="noStrike" spc="-1">
                <a:solidFill>
                  <a:srgbClr val="FFFF00"/>
                </a:solidFill>
                <a:latin typeface="Calibri"/>
              </a:rPr>
              <a:t>Νόμοι ενάντια σε μικτούς γάμους</a:t>
            </a: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Ρατσισμός και στέρηση πολιτικών δικαιωμάτων (1935)</a:t>
            </a: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Οι Γερμανοί Εβραίοι, εκτός των άλλων, δεν μπορούν να είναι δάσκαλοι, γιατροί</a:t>
            </a:r>
            <a:endParaRPr lang="el-GR" sz="2400" b="0" strike="noStrike" spc="-1">
              <a:solidFill>
                <a:srgbClr val="000000"/>
              </a:solidFill>
              <a:latin typeface="Calibri"/>
            </a:endParaRPr>
          </a:p>
        </p:txBody>
      </p:sp>
      <p:pic>
        <p:nvPicPr>
          <p:cNvPr id="127" name="Content Placeholder 3"/>
          <p:cNvPicPr/>
          <p:nvPr/>
        </p:nvPicPr>
        <p:blipFill>
          <a:blip r:embed="rId2"/>
          <a:stretch/>
        </p:blipFill>
        <p:spPr>
          <a:xfrm>
            <a:off x="323640" y="2565000"/>
            <a:ext cx="3510000" cy="2476800"/>
          </a:xfrm>
          <a:prstGeom prst="rect">
            <a:avLst/>
          </a:prstGeom>
          <a:ln>
            <a:noFill/>
          </a:ln>
          <a:effectLst>
            <a:outerShdw blurRad="190500" algn="tl" rotWithShape="0">
              <a:srgbClr val="000000">
                <a:alpha val="70000"/>
              </a:srgbClr>
            </a:outerShdw>
          </a:effectLst>
        </p:spPr>
      </p:pic>
      <p:pic>
        <p:nvPicPr>
          <p:cNvPr id="128" name="Picture 6"/>
          <p:cNvPicPr/>
          <p:nvPr/>
        </p:nvPicPr>
        <p:blipFill>
          <a:blip r:embed="rId3"/>
          <a:stretch/>
        </p:blipFill>
        <p:spPr>
          <a:xfrm>
            <a:off x="4325040" y="2565000"/>
            <a:ext cx="4495320" cy="328428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extShape 1"/>
          <p:cNvSpPr txBox="1"/>
          <p:nvPr/>
        </p:nvSpPr>
        <p:spPr>
          <a:xfrm>
            <a:off x="323640" y="332640"/>
            <a:ext cx="8568720" cy="6264360"/>
          </a:xfrm>
          <a:prstGeom prst="rect">
            <a:avLst/>
          </a:prstGeom>
          <a:noFill/>
          <a:ln>
            <a:noFill/>
          </a:ln>
        </p:spPr>
        <p:txBody>
          <a:bodyPr>
            <a:normAutofit/>
          </a:bodyPr>
          <a:lstStyle/>
          <a:p>
            <a:pPr algn="ctr">
              <a:lnSpc>
                <a:spcPct val="100000"/>
              </a:lnSpc>
              <a:spcBef>
                <a:spcPts val="479"/>
              </a:spcBef>
            </a:pPr>
            <a:r>
              <a:rPr lang="el-GR" sz="2400" b="0" strike="noStrike" spc="-1" dirty="0">
                <a:solidFill>
                  <a:srgbClr val="FFFF00"/>
                </a:solidFill>
                <a:latin typeface="Calibri"/>
              </a:rPr>
              <a:t>Η νύχτα των Κρυστάλλων (9-10 Νοεμβρίου 1938)</a:t>
            </a:r>
            <a:endParaRPr lang="el-GR" sz="2400" b="0" strike="noStrike" spc="-1" dirty="0">
              <a:solidFill>
                <a:srgbClr val="000000"/>
              </a:solidFill>
              <a:latin typeface="Calibri"/>
            </a:endParaRPr>
          </a:p>
        </p:txBody>
      </p:sp>
      <p:pic>
        <p:nvPicPr>
          <p:cNvPr id="130" name="Εικόνα 1"/>
          <p:cNvPicPr/>
          <p:nvPr/>
        </p:nvPicPr>
        <p:blipFill>
          <a:blip r:embed="rId2"/>
          <a:stretch/>
        </p:blipFill>
        <p:spPr>
          <a:xfrm>
            <a:off x="290160" y="1369800"/>
            <a:ext cx="3949920" cy="2823120"/>
          </a:xfrm>
          <a:prstGeom prst="rect">
            <a:avLst/>
          </a:prstGeom>
          <a:ln>
            <a:noFill/>
          </a:ln>
        </p:spPr>
      </p:pic>
      <p:pic>
        <p:nvPicPr>
          <p:cNvPr id="131" name="Εικόνα 3"/>
          <p:cNvPicPr/>
          <p:nvPr/>
        </p:nvPicPr>
        <p:blipFill>
          <a:blip r:embed="rId3"/>
          <a:stretch/>
        </p:blipFill>
        <p:spPr>
          <a:xfrm>
            <a:off x="776160" y="4393080"/>
            <a:ext cx="2977560" cy="2400120"/>
          </a:xfrm>
          <a:prstGeom prst="rect">
            <a:avLst/>
          </a:prstGeom>
          <a:ln>
            <a:noFill/>
          </a:ln>
        </p:spPr>
      </p:pic>
      <p:pic>
        <p:nvPicPr>
          <p:cNvPr id="132" name="Εικόνα 4"/>
          <p:cNvPicPr/>
          <p:nvPr/>
        </p:nvPicPr>
        <p:blipFill>
          <a:blip r:embed="rId4"/>
          <a:stretch/>
        </p:blipFill>
        <p:spPr>
          <a:xfrm>
            <a:off x="4445460" y="1369800"/>
            <a:ext cx="4241520" cy="31068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Shape 1"/>
          <p:cNvSpPr txBox="1"/>
          <p:nvPr/>
        </p:nvSpPr>
        <p:spPr>
          <a:xfrm>
            <a:off x="323640" y="332640"/>
            <a:ext cx="8568720" cy="6264360"/>
          </a:xfrm>
          <a:prstGeom prst="rect">
            <a:avLst/>
          </a:prstGeom>
          <a:noFill/>
          <a:ln>
            <a:noFill/>
          </a:ln>
        </p:spPr>
        <p:txBody>
          <a:bodyPr>
            <a:normAutofit/>
          </a:bodyPr>
          <a:lstStyle/>
          <a:p>
            <a:pPr algn="ctr">
              <a:lnSpc>
                <a:spcPct val="100000"/>
              </a:lnSpc>
              <a:spcBef>
                <a:spcPts val="479"/>
              </a:spcBef>
            </a:pPr>
            <a:r>
              <a:rPr lang="el-GR" sz="2400" b="0" strike="noStrike" spc="-1" dirty="0">
                <a:solidFill>
                  <a:srgbClr val="FFFF00"/>
                </a:solidFill>
                <a:latin typeface="Calibri"/>
              </a:rPr>
              <a:t>Γίνονται δημεύσεις. Αρκετοί καταφέρνουν να φύγουν.</a:t>
            </a:r>
            <a:endParaRPr lang="el-GR" sz="2400" b="0" strike="noStrike" spc="-1" dirty="0">
              <a:solidFill>
                <a:srgbClr val="000000"/>
              </a:solidFill>
              <a:latin typeface="Calibri"/>
            </a:endParaRPr>
          </a:p>
          <a:p>
            <a:pPr algn="ctr">
              <a:lnSpc>
                <a:spcPct val="100000"/>
              </a:lnSpc>
              <a:spcBef>
                <a:spcPts val="479"/>
              </a:spcBef>
            </a:pPr>
            <a:r>
              <a:rPr lang="el-GR" sz="2400" b="0" strike="noStrike" spc="-1" dirty="0">
                <a:solidFill>
                  <a:srgbClr val="FFFF00"/>
                </a:solidFill>
                <a:latin typeface="Calibri"/>
              </a:rPr>
              <a:t>Αρχίζουν και οι πρώτες συλλήψεις (περ. 30</a:t>
            </a:r>
            <a:r>
              <a:rPr lang="en-US" sz="2400" b="0" strike="noStrike" spc="-1" dirty="0">
                <a:solidFill>
                  <a:srgbClr val="FFFF00"/>
                </a:solidFill>
                <a:latin typeface="Calibri"/>
              </a:rPr>
              <a:t>.</a:t>
            </a:r>
            <a:r>
              <a:rPr lang="el-GR" sz="2400" b="0" strike="noStrike" spc="-1" dirty="0">
                <a:solidFill>
                  <a:srgbClr val="FFFF00"/>
                </a:solidFill>
                <a:latin typeface="Calibri"/>
              </a:rPr>
              <a:t>000).</a:t>
            </a:r>
            <a:endParaRPr lang="el-GR" sz="2400" b="0" strike="noStrike" spc="-1" dirty="0">
              <a:solidFill>
                <a:srgbClr val="000000"/>
              </a:solidFill>
              <a:latin typeface="Calibri"/>
            </a:endParaRPr>
          </a:p>
          <a:p>
            <a:pPr algn="ctr">
              <a:lnSpc>
                <a:spcPct val="100000"/>
              </a:lnSpc>
              <a:spcBef>
                <a:spcPts val="479"/>
              </a:spcBef>
            </a:pPr>
            <a:r>
              <a:rPr lang="el-GR" sz="2400" b="0" strike="noStrike" spc="-1" dirty="0">
                <a:solidFill>
                  <a:srgbClr val="FFFF00"/>
                </a:solidFill>
                <a:latin typeface="Calibri"/>
              </a:rPr>
              <a:t>Εβραίοι αρχίζουν να στέλνονται σε στρατόπεδα συγκέντρωσης.</a:t>
            </a:r>
            <a:endParaRPr lang="el-GR" sz="2400" b="0" strike="noStrike" spc="-1" dirty="0">
              <a:solidFill>
                <a:srgbClr val="000000"/>
              </a:solidFill>
              <a:latin typeface="Calibri"/>
            </a:endParaRPr>
          </a:p>
          <a:p>
            <a:pPr algn="ctr">
              <a:lnSpc>
                <a:spcPct val="100000"/>
              </a:lnSpc>
              <a:spcBef>
                <a:spcPts val="479"/>
              </a:spcBef>
            </a:pPr>
            <a:r>
              <a:rPr lang="el-GR" sz="2400" b="0" strike="noStrike" spc="-1" dirty="0">
                <a:solidFill>
                  <a:srgbClr val="FFFF00"/>
                </a:solidFill>
                <a:latin typeface="Calibri"/>
              </a:rPr>
              <a:t>Μαζί τους στέλνονται </a:t>
            </a:r>
            <a:r>
              <a:rPr lang="el-GR" sz="2400" b="0" strike="noStrike" spc="-1" dirty="0" err="1">
                <a:solidFill>
                  <a:srgbClr val="FFFF00"/>
                </a:solidFill>
                <a:latin typeface="Calibri"/>
              </a:rPr>
              <a:t>Ρομά</a:t>
            </a:r>
            <a:r>
              <a:rPr lang="el-GR" sz="2400" b="0" strike="noStrike" spc="-1" dirty="0">
                <a:solidFill>
                  <a:srgbClr val="FFFF00"/>
                </a:solidFill>
                <a:latin typeface="Calibri"/>
              </a:rPr>
              <a:t> και άτομα με ψυχικά και σωματικά προβλήματα</a:t>
            </a:r>
            <a:endParaRPr lang="el-GR" sz="2400" b="0" strike="noStrike" spc="-1" dirty="0">
              <a:solidFill>
                <a:srgbClr val="000000"/>
              </a:solidFill>
              <a:latin typeface="Calibri"/>
            </a:endParaRPr>
          </a:p>
        </p:txBody>
      </p:sp>
      <p:pic>
        <p:nvPicPr>
          <p:cNvPr id="134" name="Content Placeholder 3"/>
          <p:cNvPicPr/>
          <p:nvPr/>
        </p:nvPicPr>
        <p:blipFill>
          <a:blip r:embed="rId2"/>
          <a:stretch/>
        </p:blipFill>
        <p:spPr>
          <a:xfrm>
            <a:off x="1080000" y="2376000"/>
            <a:ext cx="6811560" cy="435024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extShape 1"/>
          <p:cNvSpPr txBox="1"/>
          <p:nvPr/>
        </p:nvSpPr>
        <p:spPr>
          <a:xfrm>
            <a:off x="323640" y="332640"/>
            <a:ext cx="8568720" cy="6264360"/>
          </a:xfrm>
          <a:prstGeom prst="rect">
            <a:avLst/>
          </a:prstGeom>
          <a:noFill/>
          <a:ln>
            <a:noFill/>
          </a:ln>
        </p:spPr>
        <p:txBody>
          <a:bodyPr>
            <a:normAutofit/>
          </a:bodyPr>
          <a:lstStyle/>
          <a:p>
            <a:pPr algn="ctr">
              <a:lnSpc>
                <a:spcPct val="100000"/>
              </a:lnSpc>
              <a:spcBef>
                <a:spcPts val="400"/>
              </a:spcBef>
            </a:pPr>
            <a:r>
              <a:rPr lang="el-GR" sz="2000" b="0" strike="noStrike" spc="-1" dirty="0">
                <a:solidFill>
                  <a:srgbClr val="FFFF00"/>
                </a:solidFill>
                <a:latin typeface="Calibri"/>
              </a:rPr>
              <a:t>Στην Τσεχοσλοβακία υπήρχαν περ. 350</a:t>
            </a:r>
            <a:r>
              <a:rPr lang="en-US" sz="2000" b="0" strike="noStrike" spc="-1" dirty="0">
                <a:solidFill>
                  <a:srgbClr val="FFFF00"/>
                </a:solidFill>
                <a:latin typeface="Calibri"/>
              </a:rPr>
              <a:t>.</a:t>
            </a:r>
            <a:r>
              <a:rPr lang="el-GR" sz="2000" b="0" strike="noStrike" spc="-1" dirty="0">
                <a:solidFill>
                  <a:srgbClr val="FFFF00"/>
                </a:solidFill>
                <a:latin typeface="Calibri"/>
              </a:rPr>
              <a:t>000 Εβραίοι. </a:t>
            </a:r>
            <a:endParaRPr lang="el-GR" sz="2000" b="0" strike="noStrike" spc="-1" dirty="0">
              <a:solidFill>
                <a:srgbClr val="000000"/>
              </a:solidFill>
              <a:latin typeface="Calibri"/>
            </a:endParaRPr>
          </a:p>
          <a:p>
            <a:pPr algn="ctr">
              <a:lnSpc>
                <a:spcPct val="100000"/>
              </a:lnSpc>
              <a:spcBef>
                <a:spcPts val="400"/>
              </a:spcBef>
            </a:pPr>
            <a:r>
              <a:rPr lang="el-GR" sz="2000" b="0" strike="noStrike" spc="-1" dirty="0">
                <a:solidFill>
                  <a:srgbClr val="FFFF00"/>
                </a:solidFill>
                <a:latin typeface="Calibri"/>
              </a:rPr>
              <a:t>Στην Πολωνία, οι Εβραίοι ήταν περισσότεροι (περ. 3.500.000). </a:t>
            </a:r>
            <a:endParaRPr lang="el-GR" sz="2000" b="0" strike="noStrike" spc="-1" dirty="0">
              <a:solidFill>
                <a:srgbClr val="000000"/>
              </a:solidFill>
              <a:latin typeface="Calibri"/>
            </a:endParaRPr>
          </a:p>
          <a:p>
            <a:pPr algn="ctr">
              <a:lnSpc>
                <a:spcPct val="100000"/>
              </a:lnSpc>
              <a:spcBef>
                <a:spcPts val="400"/>
              </a:spcBef>
            </a:pPr>
            <a:r>
              <a:rPr lang="el-GR" sz="2000" b="0" strike="noStrike" spc="-1" dirty="0">
                <a:solidFill>
                  <a:srgbClr val="FFFF00"/>
                </a:solidFill>
                <a:latin typeface="Calibri"/>
              </a:rPr>
              <a:t>Τον Οκτώβριο 1939, η ναζιστική Γερμανία καταλαμβάνει τη μισή Πολωνία.</a:t>
            </a:r>
            <a:endParaRPr lang="el-GR" sz="2000" b="0" strike="noStrike" spc="-1" dirty="0">
              <a:solidFill>
                <a:srgbClr val="000000"/>
              </a:solidFill>
              <a:latin typeface="Calibri"/>
            </a:endParaRPr>
          </a:p>
          <a:p>
            <a:pPr algn="ctr">
              <a:lnSpc>
                <a:spcPct val="100000"/>
              </a:lnSpc>
              <a:spcBef>
                <a:spcPts val="400"/>
              </a:spcBef>
            </a:pPr>
            <a:r>
              <a:rPr lang="el-GR" sz="2000" b="0" strike="noStrike" spc="-1" dirty="0">
                <a:solidFill>
                  <a:srgbClr val="FFFF00"/>
                </a:solidFill>
                <a:latin typeface="Calibri"/>
              </a:rPr>
              <a:t>Δημιουργείται το γκέτο της Βαρσοβίας, όπου συνωστίστηκαν περ. 500.000</a:t>
            </a:r>
            <a:endParaRPr lang="el-GR" sz="2000" b="0" strike="noStrike" spc="-1" dirty="0">
              <a:solidFill>
                <a:srgbClr val="000000"/>
              </a:solidFill>
              <a:latin typeface="Calibri"/>
            </a:endParaRPr>
          </a:p>
          <a:p>
            <a:pPr algn="ctr">
              <a:lnSpc>
                <a:spcPct val="100000"/>
              </a:lnSpc>
              <a:spcBef>
                <a:spcPts val="400"/>
              </a:spcBef>
            </a:pPr>
            <a:r>
              <a:rPr lang="el-GR" sz="2000" b="0" strike="noStrike" spc="-1" dirty="0">
                <a:solidFill>
                  <a:srgbClr val="FFFF00"/>
                </a:solidFill>
                <a:latin typeface="Calibri"/>
              </a:rPr>
              <a:t>Περίπου 3.000.000 Εβραίοι βρίσκονταν στα εδάφη που κατέλαβαν οι Ναζί στη Σοβιετική Ένωση.</a:t>
            </a:r>
            <a:endParaRPr lang="el-GR" sz="2000" b="0" strike="noStrike" spc="-1" dirty="0">
              <a:solidFill>
                <a:srgbClr val="000000"/>
              </a:solidFill>
              <a:latin typeface="Calibri"/>
            </a:endParaRPr>
          </a:p>
          <a:p>
            <a:pPr algn="ctr">
              <a:lnSpc>
                <a:spcPct val="100000"/>
              </a:lnSpc>
              <a:spcBef>
                <a:spcPts val="400"/>
              </a:spcBef>
            </a:pPr>
            <a:endParaRPr lang="el-GR" sz="2000" b="0" strike="noStrike" spc="-1" dirty="0">
              <a:solidFill>
                <a:srgbClr val="000000"/>
              </a:solidFill>
              <a:latin typeface="Calibri"/>
            </a:endParaRPr>
          </a:p>
        </p:txBody>
      </p:sp>
      <p:pic>
        <p:nvPicPr>
          <p:cNvPr id="136" name="Εικόνα 1"/>
          <p:cNvPicPr/>
          <p:nvPr/>
        </p:nvPicPr>
        <p:blipFill>
          <a:blip r:embed="rId2"/>
          <a:stretch/>
        </p:blipFill>
        <p:spPr>
          <a:xfrm>
            <a:off x="467640" y="2565000"/>
            <a:ext cx="2911320" cy="2180880"/>
          </a:xfrm>
          <a:prstGeom prst="rect">
            <a:avLst/>
          </a:prstGeom>
          <a:ln>
            <a:noFill/>
          </a:ln>
        </p:spPr>
      </p:pic>
      <p:pic>
        <p:nvPicPr>
          <p:cNvPr id="137" name="Εικόνα 3"/>
          <p:cNvPicPr/>
          <p:nvPr/>
        </p:nvPicPr>
        <p:blipFill>
          <a:blip r:embed="rId3"/>
          <a:stretch/>
        </p:blipFill>
        <p:spPr>
          <a:xfrm>
            <a:off x="4284000" y="2709000"/>
            <a:ext cx="3074760" cy="2183400"/>
          </a:xfrm>
          <a:prstGeom prst="rect">
            <a:avLst/>
          </a:prstGeom>
          <a:ln>
            <a:noFill/>
          </a:ln>
        </p:spPr>
      </p:pic>
      <p:pic>
        <p:nvPicPr>
          <p:cNvPr id="138" name="Εικόνα 4"/>
          <p:cNvPicPr/>
          <p:nvPr/>
        </p:nvPicPr>
        <p:blipFill>
          <a:blip r:embed="rId4"/>
          <a:stretch/>
        </p:blipFill>
        <p:spPr>
          <a:xfrm>
            <a:off x="306000" y="5013000"/>
            <a:ext cx="3638160" cy="2228400"/>
          </a:xfrm>
          <a:prstGeom prst="rect">
            <a:avLst/>
          </a:prstGeom>
          <a:ln>
            <a:noFill/>
          </a:ln>
        </p:spPr>
      </p:pic>
      <p:pic>
        <p:nvPicPr>
          <p:cNvPr id="139" name="Content Placeholder 3"/>
          <p:cNvPicPr/>
          <p:nvPr/>
        </p:nvPicPr>
        <p:blipFill>
          <a:blip r:embed="rId5"/>
          <a:stretch/>
        </p:blipFill>
        <p:spPr>
          <a:xfrm>
            <a:off x="5508000" y="5042880"/>
            <a:ext cx="3008880" cy="19872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extShape 1"/>
          <p:cNvSpPr txBox="1"/>
          <p:nvPr/>
        </p:nvSpPr>
        <p:spPr>
          <a:xfrm>
            <a:off x="323640" y="0"/>
            <a:ext cx="8568720" cy="6597000"/>
          </a:xfrm>
          <a:prstGeom prst="rect">
            <a:avLst/>
          </a:prstGeom>
          <a:noFill/>
          <a:ln>
            <a:noFill/>
          </a:ln>
        </p:spPr>
        <p:txBody>
          <a:bodyPr>
            <a:normAutofit/>
          </a:bodyPr>
          <a:lstStyle/>
          <a:p>
            <a:pPr algn="ctr">
              <a:lnSpc>
                <a:spcPct val="100000"/>
              </a:lnSpc>
              <a:spcBef>
                <a:spcPts val="479"/>
              </a:spcBef>
            </a:pPr>
            <a:r>
              <a:rPr lang="el-GR" sz="2400" b="0" strike="noStrike" spc="-1">
                <a:solidFill>
                  <a:srgbClr val="FFFF00"/>
                </a:solidFill>
                <a:latin typeface="Calibri"/>
              </a:rPr>
              <a:t>Παράλληλα, οργανώνονται τα πολυάριθμα στρατόπεδα συγκέντρωσης, όπου στέλνονται εκατομμύρια Εβραίοι, Τσιγγάνοι, Ομοφυλόφιλοι, αριστεροί και αιχμάλωτοι.</a:t>
            </a: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Πάρα πολλοί εξοντώνονται (παιδιά, ηλικιωμένοι, άρρωστοι). Οι υπόλοιποι τίθενται σε καθεστώς εξαναγκαστικής εργασίας κι εξόντωσης</a:t>
            </a:r>
            <a:endParaRPr lang="el-GR" sz="2400" b="0" strike="noStrike" spc="-1">
              <a:solidFill>
                <a:srgbClr val="000000"/>
              </a:solidFill>
              <a:latin typeface="Calibri"/>
            </a:endParaRPr>
          </a:p>
        </p:txBody>
      </p:sp>
      <p:pic>
        <p:nvPicPr>
          <p:cNvPr id="141" name="Picture 2"/>
          <p:cNvPicPr/>
          <p:nvPr/>
        </p:nvPicPr>
        <p:blipFill>
          <a:blip r:embed="rId2"/>
          <a:stretch/>
        </p:blipFill>
        <p:spPr>
          <a:xfrm>
            <a:off x="1551960" y="2349000"/>
            <a:ext cx="6112080" cy="45086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Picture 4"/>
          <p:cNvPicPr/>
          <p:nvPr/>
        </p:nvPicPr>
        <p:blipFill>
          <a:blip r:embed="rId2"/>
          <a:stretch/>
        </p:blipFill>
        <p:spPr>
          <a:xfrm>
            <a:off x="642960" y="410400"/>
            <a:ext cx="8179560" cy="45576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Shape 1"/>
          <p:cNvSpPr txBox="1"/>
          <p:nvPr/>
        </p:nvSpPr>
        <p:spPr>
          <a:xfrm>
            <a:off x="323640" y="332640"/>
            <a:ext cx="8568720" cy="6264360"/>
          </a:xfrm>
          <a:prstGeom prst="rect">
            <a:avLst/>
          </a:prstGeom>
          <a:noFill/>
          <a:ln>
            <a:noFill/>
          </a:ln>
        </p:spPr>
        <p:txBody>
          <a:bodyPr>
            <a:normAutofit/>
          </a:bodyPr>
          <a:lstStyle/>
          <a:p>
            <a:pPr algn="ctr">
              <a:lnSpc>
                <a:spcPct val="100000"/>
              </a:lnSpc>
              <a:spcBef>
                <a:spcPts val="479"/>
              </a:spcBef>
            </a:pPr>
            <a:r>
              <a:rPr lang="el-GR" sz="2400" b="0" strike="noStrike" spc="-1">
                <a:solidFill>
                  <a:srgbClr val="FFFF00"/>
                </a:solidFill>
                <a:latin typeface="Calibri"/>
              </a:rPr>
              <a:t>Η έννοια του εγκλήματος πολέμου ορίστηκε ουσιαστικά κατά τον 19</a:t>
            </a:r>
            <a:r>
              <a:rPr lang="el-GR" sz="2400" b="0" strike="noStrike" spc="-1" baseline="30000">
                <a:solidFill>
                  <a:srgbClr val="FFFF00"/>
                </a:solidFill>
                <a:latin typeface="Calibri"/>
              </a:rPr>
              <a:t>ο</a:t>
            </a:r>
            <a:r>
              <a:rPr lang="el-GR" sz="2400" b="0" strike="noStrike" spc="-1">
                <a:solidFill>
                  <a:srgbClr val="FFFF00"/>
                </a:solidFill>
                <a:latin typeface="Calibri"/>
              </a:rPr>
              <a:t>  και το πρώτο μισό του 20</a:t>
            </a:r>
            <a:r>
              <a:rPr lang="el-GR" sz="2400" b="0" strike="noStrike" spc="-1" baseline="30000">
                <a:solidFill>
                  <a:srgbClr val="FFFF00"/>
                </a:solidFill>
                <a:latin typeface="Calibri"/>
              </a:rPr>
              <a:t>ου</a:t>
            </a:r>
            <a:r>
              <a:rPr lang="el-GR" sz="2400" b="0" strike="noStrike" spc="-1">
                <a:solidFill>
                  <a:srgbClr val="FFFF00"/>
                </a:solidFill>
                <a:latin typeface="Calibri"/>
              </a:rPr>
              <a:t>  αι. στις Συνδιασκέψεις στη Χάγη (1899 και 1907) και στη Γενεύη (1864, 1906, 1929, 1949).</a:t>
            </a:r>
            <a:endParaRPr lang="el-GR" sz="2400" b="0" strike="noStrike" spc="-1">
              <a:solidFill>
                <a:srgbClr val="000000"/>
              </a:solidFill>
              <a:latin typeface="Calibri"/>
            </a:endParaRPr>
          </a:p>
          <a:p>
            <a:pPr algn="ctr">
              <a:lnSpc>
                <a:spcPct val="100000"/>
              </a:lnSpc>
              <a:spcBef>
                <a:spcPts val="479"/>
              </a:spcBef>
            </a:pPr>
            <a:endParaRPr lang="el-GR" sz="2400" b="0" strike="noStrike" spc="-1">
              <a:solidFill>
                <a:srgbClr val="000000"/>
              </a:solidFill>
              <a:latin typeface="Calibri"/>
            </a:endParaRPr>
          </a:p>
          <a:p>
            <a:pPr algn="ctr">
              <a:lnSpc>
                <a:spcPct val="100000"/>
              </a:lnSpc>
              <a:spcBef>
                <a:spcPts val="479"/>
              </a:spcBef>
            </a:pP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Ως εγκλήματα πολέμου, ανάμεσα σε άλλα, θεωρούνται:</a:t>
            </a: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-Επιθέσεις, ομηρεία, εκτοπίσεις, βασανιστήρια, κακομεταχείριση (βιασμοί, δουλεία) κι εκτέλεση άμαχου πληθυσμού</a:t>
            </a: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-Κακομεταχείριση κι εκτέλεση αιχμαλώτων χωρίς δίκαιη δίκη </a:t>
            </a: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-Χρήση δηλητηριωδών ουσιών</a:t>
            </a: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-Χρήση πολιτών ως ασπίδα</a:t>
            </a:r>
            <a:endParaRPr lang="el-GR" sz="2400" b="0" strike="noStrike" spc="-1">
              <a:solidFill>
                <a:srgbClr val="000000"/>
              </a:solidFill>
              <a:latin typeface="Calibri"/>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Picture 4"/>
          <p:cNvPicPr/>
          <p:nvPr/>
        </p:nvPicPr>
        <p:blipFill>
          <a:blip r:embed="rId2"/>
          <a:stretch/>
        </p:blipFill>
        <p:spPr>
          <a:xfrm>
            <a:off x="467640" y="353520"/>
            <a:ext cx="5256360" cy="3096000"/>
          </a:xfrm>
          <a:prstGeom prst="rect">
            <a:avLst/>
          </a:prstGeom>
          <a:ln>
            <a:noFill/>
          </a:ln>
        </p:spPr>
      </p:pic>
      <p:pic>
        <p:nvPicPr>
          <p:cNvPr id="144" name="Picture 5"/>
          <p:cNvPicPr/>
          <p:nvPr/>
        </p:nvPicPr>
        <p:blipFill>
          <a:blip r:embed="rId3"/>
          <a:stretch/>
        </p:blipFill>
        <p:spPr>
          <a:xfrm>
            <a:off x="755640" y="3674880"/>
            <a:ext cx="4013280" cy="2892240"/>
          </a:xfrm>
          <a:prstGeom prst="rect">
            <a:avLst/>
          </a:prstGeom>
          <a:ln>
            <a:noFill/>
          </a:ln>
        </p:spPr>
      </p:pic>
      <p:pic>
        <p:nvPicPr>
          <p:cNvPr id="145" name="Picture 8"/>
          <p:cNvPicPr/>
          <p:nvPr/>
        </p:nvPicPr>
        <p:blipFill>
          <a:blip r:embed="rId4"/>
          <a:stretch/>
        </p:blipFill>
        <p:spPr>
          <a:xfrm>
            <a:off x="6156000" y="1124640"/>
            <a:ext cx="2562480" cy="34977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TextShape 1"/>
          <p:cNvSpPr txBox="1"/>
          <p:nvPr/>
        </p:nvSpPr>
        <p:spPr>
          <a:xfrm>
            <a:off x="323640" y="332640"/>
            <a:ext cx="8568720" cy="6264360"/>
          </a:xfrm>
          <a:prstGeom prst="rect">
            <a:avLst/>
          </a:prstGeom>
          <a:noFill/>
          <a:ln>
            <a:noFill/>
          </a:ln>
        </p:spPr>
        <p:txBody>
          <a:bodyPr>
            <a:normAutofit/>
          </a:bodyPr>
          <a:lstStyle/>
          <a:p>
            <a:pPr algn="ctr">
              <a:lnSpc>
                <a:spcPct val="100000"/>
              </a:lnSpc>
              <a:spcBef>
                <a:spcPts val="479"/>
              </a:spcBef>
            </a:pPr>
            <a:r>
              <a:rPr lang="el-GR" sz="2400" b="0" strike="noStrike" spc="-1">
                <a:solidFill>
                  <a:srgbClr val="FFFF00"/>
                </a:solidFill>
                <a:latin typeface="Calibri"/>
              </a:rPr>
              <a:t>«Η Τελική Λύση»</a:t>
            </a:r>
            <a:endParaRPr lang="el-GR" sz="2400" b="0" strike="noStrike" spc="-1">
              <a:solidFill>
                <a:srgbClr val="000000"/>
              </a:solidFill>
              <a:latin typeface="Calibri"/>
            </a:endParaRPr>
          </a:p>
          <a:p>
            <a:pPr algn="ctr">
              <a:lnSpc>
                <a:spcPct val="100000"/>
              </a:lnSpc>
              <a:spcBef>
                <a:spcPts val="479"/>
              </a:spcBef>
            </a:pPr>
            <a:endParaRPr lang="el-GR" sz="2400" b="0" strike="noStrike" spc="-1">
              <a:solidFill>
                <a:srgbClr val="000000"/>
              </a:solidFill>
              <a:latin typeface="Calibri"/>
            </a:endParaRPr>
          </a:p>
        </p:txBody>
      </p:sp>
      <p:pic>
        <p:nvPicPr>
          <p:cNvPr id="147" name="Content Placeholder 3"/>
          <p:cNvPicPr/>
          <p:nvPr/>
        </p:nvPicPr>
        <p:blipFill>
          <a:blip r:embed="rId2"/>
          <a:stretch/>
        </p:blipFill>
        <p:spPr>
          <a:xfrm>
            <a:off x="179640" y="908640"/>
            <a:ext cx="3068640" cy="4207320"/>
          </a:xfrm>
          <a:prstGeom prst="rect">
            <a:avLst/>
          </a:prstGeom>
          <a:ln>
            <a:noFill/>
          </a:ln>
          <a:effectLst>
            <a:outerShdw blurRad="190500" algn="tl" rotWithShape="0">
              <a:srgbClr val="000000">
                <a:alpha val="70000"/>
              </a:srgbClr>
            </a:outerShdw>
          </a:effectLst>
        </p:spPr>
      </p:pic>
      <p:sp>
        <p:nvSpPr>
          <p:cNvPr id="148" name="CustomShape 2"/>
          <p:cNvSpPr/>
          <p:nvPr/>
        </p:nvSpPr>
        <p:spPr>
          <a:xfrm>
            <a:off x="179640" y="5157360"/>
            <a:ext cx="3096000" cy="14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l-GR" sz="1800" b="0" strike="noStrike" spc="-1">
                <a:solidFill>
                  <a:srgbClr val="FFFF00"/>
                </a:solidFill>
                <a:latin typeface="Calibri"/>
              </a:rPr>
              <a:t>Ουκρανία, 1942</a:t>
            </a:r>
            <a:endParaRPr lang="el-GR" sz="1800" b="0" strike="noStrike" spc="-1">
              <a:latin typeface="Arial"/>
            </a:endParaRPr>
          </a:p>
          <a:p>
            <a:pPr algn="ctr">
              <a:lnSpc>
                <a:spcPct val="100000"/>
              </a:lnSpc>
            </a:pPr>
            <a:r>
              <a:rPr lang="el-GR" sz="1800" b="0" strike="noStrike" spc="-1">
                <a:solidFill>
                  <a:srgbClr val="FFFF00"/>
                </a:solidFill>
                <a:latin typeface="Calibri"/>
              </a:rPr>
              <a:t>Υπολογίζεται ότι περίπου το ¼ των Εβραίων που σκοτώθηκαν εκτελέστηκαν με σφαίρες στις περιοχές όπου βρέθηκαν</a:t>
            </a:r>
            <a:endParaRPr lang="el-GR" sz="1800" b="0" strike="noStrike" spc="-1">
              <a:latin typeface="Arial"/>
            </a:endParaRPr>
          </a:p>
        </p:txBody>
      </p:sp>
      <p:pic>
        <p:nvPicPr>
          <p:cNvPr id="149" name="Picture 6"/>
          <p:cNvPicPr/>
          <p:nvPr/>
        </p:nvPicPr>
        <p:blipFill>
          <a:blip r:embed="rId3"/>
          <a:stretch/>
        </p:blipFill>
        <p:spPr>
          <a:xfrm>
            <a:off x="3780000" y="1183680"/>
            <a:ext cx="4876560" cy="3657240"/>
          </a:xfrm>
          <a:prstGeom prst="rect">
            <a:avLst/>
          </a:prstGeom>
          <a:ln>
            <a:noFill/>
          </a:ln>
        </p:spPr>
      </p:pic>
      <p:sp>
        <p:nvSpPr>
          <p:cNvPr id="150" name="CustomShape 3"/>
          <p:cNvSpPr/>
          <p:nvPr/>
        </p:nvSpPr>
        <p:spPr>
          <a:xfrm>
            <a:off x="3704040" y="5102280"/>
            <a:ext cx="482400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l-GR" sz="1800" b="0" strike="noStrike" spc="-1">
                <a:solidFill>
                  <a:srgbClr val="FFFF00"/>
                </a:solidFill>
                <a:latin typeface="Calibri"/>
              </a:rPr>
              <a:t>Περ. 700.000 Εβραίοι σκοτώθηκαν σε ειδικά διαμορφωμένα φορτηγά</a:t>
            </a:r>
            <a:endParaRPr lang="el-GR" sz="1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Content Placeholder 3"/>
          <p:cNvPicPr/>
          <p:nvPr/>
        </p:nvPicPr>
        <p:blipFill>
          <a:blip r:embed="rId2"/>
          <a:stretch/>
        </p:blipFill>
        <p:spPr>
          <a:xfrm>
            <a:off x="249120" y="1604880"/>
            <a:ext cx="2880000" cy="2288160"/>
          </a:xfrm>
          <a:prstGeom prst="rect">
            <a:avLst/>
          </a:prstGeom>
          <a:ln>
            <a:noFill/>
          </a:ln>
          <a:effectLst>
            <a:outerShdw blurRad="190500" algn="tl" rotWithShape="0">
              <a:srgbClr val="000000">
                <a:alpha val="70000"/>
              </a:srgbClr>
            </a:outerShdw>
          </a:effectLst>
        </p:spPr>
      </p:pic>
      <p:sp>
        <p:nvSpPr>
          <p:cNvPr id="152" name="TextShape 1"/>
          <p:cNvSpPr txBox="1"/>
          <p:nvPr/>
        </p:nvSpPr>
        <p:spPr>
          <a:xfrm>
            <a:off x="251640" y="404640"/>
            <a:ext cx="8569080" cy="3978720"/>
          </a:xfrm>
          <a:prstGeom prst="rect">
            <a:avLst/>
          </a:prstGeom>
          <a:noFill/>
          <a:ln>
            <a:noFill/>
          </a:ln>
        </p:spPr>
        <p:txBody>
          <a:bodyPr/>
          <a:lstStyle/>
          <a:p>
            <a:pPr algn="ctr">
              <a:lnSpc>
                <a:spcPct val="100000"/>
              </a:lnSpc>
              <a:spcBef>
                <a:spcPts val="479"/>
              </a:spcBef>
            </a:pPr>
            <a:r>
              <a:rPr lang="el-GR" sz="2400" b="0" strike="noStrike" spc="-1">
                <a:solidFill>
                  <a:srgbClr val="FFFF00"/>
                </a:solidFill>
                <a:latin typeface="Calibri"/>
              </a:rPr>
              <a:t>Από τα 1942, οι Εβραίοι μεταφέρονται μαζικά πια στα στρατόπεδα συγκέντρωσης. Κάποιοι πέθαιναν κατά τη μεταφορά. Από εκεί στέλνονταν σε στρατόπεδα μαζικής εξόντωσης.</a:t>
            </a:r>
            <a:endParaRPr lang="el-GR" sz="2400" b="0" strike="noStrike" spc="-1">
              <a:solidFill>
                <a:srgbClr val="000000"/>
              </a:solidFill>
              <a:latin typeface="Calibri"/>
            </a:endParaRPr>
          </a:p>
        </p:txBody>
      </p:sp>
      <p:pic>
        <p:nvPicPr>
          <p:cNvPr id="153" name="Picture 2"/>
          <p:cNvPicPr/>
          <p:nvPr/>
        </p:nvPicPr>
        <p:blipFill>
          <a:blip r:embed="rId3"/>
          <a:stretch/>
        </p:blipFill>
        <p:spPr>
          <a:xfrm>
            <a:off x="4284000" y="2349000"/>
            <a:ext cx="4787640" cy="3531960"/>
          </a:xfrm>
          <a:prstGeom prst="rect">
            <a:avLst/>
          </a:prstGeom>
          <a:ln>
            <a:noFill/>
          </a:ln>
        </p:spPr>
      </p:pic>
      <p:pic>
        <p:nvPicPr>
          <p:cNvPr id="154" name="Εικόνα 7"/>
          <p:cNvPicPr/>
          <p:nvPr/>
        </p:nvPicPr>
        <p:blipFill>
          <a:blip r:embed="rId4"/>
          <a:stretch/>
        </p:blipFill>
        <p:spPr>
          <a:xfrm>
            <a:off x="467640" y="4077000"/>
            <a:ext cx="3626280" cy="25686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extShape 1"/>
          <p:cNvSpPr txBox="1"/>
          <p:nvPr/>
        </p:nvSpPr>
        <p:spPr>
          <a:xfrm>
            <a:off x="323640" y="332640"/>
            <a:ext cx="8568720" cy="6264360"/>
          </a:xfrm>
          <a:prstGeom prst="rect">
            <a:avLst/>
          </a:prstGeom>
          <a:noFill/>
          <a:ln>
            <a:noFill/>
          </a:ln>
        </p:spPr>
        <p:txBody>
          <a:bodyPr>
            <a:normAutofit/>
          </a:bodyPr>
          <a:lstStyle/>
          <a:p>
            <a:pPr algn="ctr">
              <a:lnSpc>
                <a:spcPct val="100000"/>
              </a:lnSpc>
              <a:spcBef>
                <a:spcPts val="479"/>
              </a:spcBef>
            </a:pPr>
            <a:r>
              <a:rPr lang="el-GR" sz="2400" b="1" strike="noStrike" spc="-1" dirty="0">
                <a:solidFill>
                  <a:srgbClr val="FFFF00"/>
                </a:solidFill>
                <a:latin typeface="Calibri"/>
              </a:rPr>
              <a:t>Μαρτυρία ενός Έλληνα Εβραίου από τη Θεσσαλονίκη που επέζησε από το Άουσβιτς</a:t>
            </a:r>
            <a:endParaRPr lang="el-GR" sz="2400" b="0" strike="noStrike" spc="-1" dirty="0">
              <a:solidFill>
                <a:srgbClr val="000000"/>
              </a:solidFill>
              <a:latin typeface="Calibri"/>
            </a:endParaRPr>
          </a:p>
          <a:p>
            <a:pPr algn="ctr">
              <a:lnSpc>
                <a:spcPct val="100000"/>
              </a:lnSpc>
              <a:spcBef>
                <a:spcPts val="479"/>
              </a:spcBef>
            </a:pPr>
            <a:r>
              <a:rPr lang="el-GR" b="0" i="1" strike="noStrike" spc="-1" dirty="0">
                <a:solidFill>
                  <a:srgbClr val="FFFF00"/>
                </a:solidFill>
                <a:latin typeface="Calibri"/>
              </a:rPr>
              <a:t>«Μετά την άφιξή μας στο στρατόπεδο και την εξαφάνιση της γυναίκας μου και των γονιών μου, η μουσική ήταν αυτή που βοήθησε να μη βουλιάξω στην απελπισία. Γιατί ένας άνθρωπος απελπισμένος είναι ήδη ένας άνθρωπος νεκρός. Η μουσική μου επέτρεψε να υποφέρω το ανυπόφορο, αυτή την ανείπωτη φρίκη που ένιωσα από την πρώτη κιόλας στιγμή που μπήκα στο στρατόπεδο και έμαθα για την τύχη των δικών μου. Τα περισσότερα μέλη της οικογένειάς μου είχαν χαθεί [...]. Τότε, παρά τον πόνο που αισθανόμουνα, κατάφερνα να διατηρήσω το ηθικό μου, κι αυτό χάρη στη μουσική. Μου είχαν πάρει το βιολί μου, όμως μου είχαν δώσει σχεδόν αμέσως ένα άλλο. Εκείνη την πρώτη μέρα, ήταν σαν να είχα δεχτεί ένα χτύπημα στο κεφάλι. Όμως, ακόμη και σ' εκείνη την κατάσταση, μου ζήτησαν να παίξω μουσική. Και έπαιξα. Το πρώτο αίσθημα απελπισίας πούμε είχε πλημμυρίσει μεταμορφώθηκε σε αίσθημα ελπίδας χάρη στα προφητικά εκείνα λόγια του </a:t>
            </a:r>
            <a:r>
              <a:rPr lang="el-GR" b="0" i="1" strike="noStrike" spc="-1" dirty="0" err="1">
                <a:solidFill>
                  <a:srgbClr val="FFFF00"/>
                </a:solidFill>
                <a:latin typeface="Calibri"/>
              </a:rPr>
              <a:t>Blockaster</a:t>
            </a:r>
            <a:r>
              <a:rPr lang="el-GR" b="0" i="1" strike="noStrike" spc="-1" dirty="0">
                <a:solidFill>
                  <a:srgbClr val="FFFF00"/>
                </a:solidFill>
                <a:latin typeface="Calibri"/>
              </a:rPr>
              <a:t>, το πρώτο βράδυ που έφτασα στο μπλοκ: "Ελπίζω ότι δε θα πεθάνεις εδώ μέσα"».</a:t>
            </a:r>
            <a:endParaRPr lang="el-GR" b="0" strike="noStrike" spc="-1" dirty="0">
              <a:solidFill>
                <a:srgbClr val="000000"/>
              </a:solidFill>
              <a:latin typeface="Calibri"/>
            </a:endParaRPr>
          </a:p>
          <a:p>
            <a:pPr marL="343080" indent="-342720" algn="ctr">
              <a:lnSpc>
                <a:spcPct val="100000"/>
              </a:lnSpc>
              <a:spcBef>
                <a:spcPts val="479"/>
              </a:spcBef>
              <a:buClr>
                <a:srgbClr val="FFFF00"/>
              </a:buClr>
              <a:buFont typeface="Arial"/>
              <a:buChar char="•"/>
            </a:pPr>
            <a:r>
              <a:rPr lang="el-GR" b="0" strike="noStrike" spc="-1" dirty="0">
                <a:solidFill>
                  <a:srgbClr val="FFFF00"/>
                </a:solidFill>
                <a:latin typeface="Calibri"/>
              </a:rPr>
              <a:t>Ιάκωβος </a:t>
            </a:r>
            <a:r>
              <a:rPr lang="el-GR" b="0" strike="noStrike" spc="-1" dirty="0" err="1">
                <a:solidFill>
                  <a:srgbClr val="FFFF00"/>
                </a:solidFill>
                <a:latin typeface="Calibri"/>
              </a:rPr>
              <a:t>Στρούμσα</a:t>
            </a:r>
            <a:r>
              <a:rPr lang="el-GR" b="0" strike="noStrike" spc="-1" dirty="0">
                <a:solidFill>
                  <a:srgbClr val="FFFF00"/>
                </a:solidFill>
                <a:latin typeface="Calibri"/>
              </a:rPr>
              <a:t>, </a:t>
            </a:r>
            <a:r>
              <a:rPr lang="el-GR" b="0" i="1" strike="noStrike" spc="-1" dirty="0">
                <a:solidFill>
                  <a:srgbClr val="FFFF00"/>
                </a:solidFill>
                <a:latin typeface="Calibri"/>
              </a:rPr>
              <a:t>Διάλεξα τη ζωή. Από τη Θεσσαλονίκη στο Άουσβιτς</a:t>
            </a:r>
            <a:r>
              <a:rPr lang="el-GR" b="0" strike="noStrike" spc="-1" dirty="0">
                <a:solidFill>
                  <a:srgbClr val="FFFF00"/>
                </a:solidFill>
                <a:latin typeface="Calibri"/>
              </a:rPr>
              <a:t>, Ίδρυμα ΕΤΣ ΑΧΑΪΜ/</a:t>
            </a:r>
            <a:r>
              <a:rPr lang="el-GR" b="0" strike="noStrike" spc="-1" dirty="0" err="1">
                <a:solidFill>
                  <a:srgbClr val="FFFF00"/>
                </a:solidFill>
                <a:latin typeface="Calibri"/>
              </a:rPr>
              <a:t>εκδ</a:t>
            </a:r>
            <a:r>
              <a:rPr lang="el-GR" b="0" strike="noStrike" spc="-1" dirty="0">
                <a:solidFill>
                  <a:srgbClr val="FFFF00"/>
                </a:solidFill>
                <a:latin typeface="Calibri"/>
              </a:rPr>
              <a:t>. Παρατηρητής, Θεσσαλονίκη 1997, σ. 55-56.</a:t>
            </a:r>
            <a:endParaRPr lang="el-GR" b="0" strike="noStrike" spc="-1" dirty="0">
              <a:solidFill>
                <a:srgbClr val="000000"/>
              </a:solidFill>
              <a:latin typeface="Calibri"/>
            </a:endParaRPr>
          </a:p>
          <a:p>
            <a:pPr algn="ctr">
              <a:lnSpc>
                <a:spcPct val="100000"/>
              </a:lnSpc>
              <a:spcBef>
                <a:spcPts val="479"/>
              </a:spcBef>
            </a:pPr>
            <a:endParaRPr lang="el-GR" sz="2400" b="0" strike="noStrike" spc="-1" dirty="0">
              <a:solidFill>
                <a:srgbClr val="000000"/>
              </a:solidFill>
              <a:latin typeface="Calibri"/>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Content Placeholder 3"/>
          <p:cNvPicPr/>
          <p:nvPr/>
        </p:nvPicPr>
        <p:blipFill>
          <a:blip r:embed="rId2"/>
          <a:stretch/>
        </p:blipFill>
        <p:spPr>
          <a:xfrm>
            <a:off x="1331640" y="47520"/>
            <a:ext cx="5178960" cy="3413520"/>
          </a:xfrm>
          <a:prstGeom prst="rect">
            <a:avLst/>
          </a:prstGeom>
          <a:ln>
            <a:noFill/>
          </a:ln>
          <a:effectLst>
            <a:outerShdw blurRad="190500" algn="tl" rotWithShape="0">
              <a:srgbClr val="000000">
                <a:alpha val="70000"/>
              </a:srgbClr>
            </a:outerShdw>
          </a:effectLst>
        </p:spPr>
      </p:pic>
      <p:pic>
        <p:nvPicPr>
          <p:cNvPr id="157" name="Content Placeholder 3"/>
          <p:cNvPicPr/>
          <p:nvPr/>
        </p:nvPicPr>
        <p:blipFill>
          <a:blip r:embed="rId3"/>
          <a:stretch/>
        </p:blipFill>
        <p:spPr>
          <a:xfrm>
            <a:off x="899640" y="3746520"/>
            <a:ext cx="2407320" cy="3013200"/>
          </a:xfrm>
          <a:prstGeom prst="rect">
            <a:avLst/>
          </a:prstGeom>
          <a:ln>
            <a:noFill/>
          </a:ln>
          <a:effectLst>
            <a:outerShdw blurRad="190500" algn="tl" rotWithShape="0">
              <a:srgbClr val="000000">
                <a:alpha val="70000"/>
              </a:srgbClr>
            </a:outerShdw>
          </a:effectLst>
        </p:spPr>
      </p:pic>
      <p:pic>
        <p:nvPicPr>
          <p:cNvPr id="158" name="Picture 4"/>
          <p:cNvPicPr/>
          <p:nvPr/>
        </p:nvPicPr>
        <p:blipFill>
          <a:blip r:embed="rId4"/>
          <a:stretch/>
        </p:blipFill>
        <p:spPr>
          <a:xfrm>
            <a:off x="4548960" y="3623760"/>
            <a:ext cx="4343040" cy="31716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Θέση περιεχομένου 1"/>
          <p:cNvPicPr/>
          <p:nvPr/>
        </p:nvPicPr>
        <p:blipFill>
          <a:blip r:embed="rId2"/>
          <a:stretch/>
        </p:blipFill>
        <p:spPr>
          <a:xfrm>
            <a:off x="827640" y="764640"/>
            <a:ext cx="7619760" cy="55242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Θέση περιεχομένου 1"/>
          <p:cNvPicPr/>
          <p:nvPr/>
        </p:nvPicPr>
        <p:blipFill>
          <a:blip r:embed="rId2"/>
          <a:stretch/>
        </p:blipFill>
        <p:spPr>
          <a:xfrm>
            <a:off x="4212000" y="404640"/>
            <a:ext cx="3341160" cy="2401200"/>
          </a:xfrm>
          <a:prstGeom prst="rect">
            <a:avLst/>
          </a:prstGeom>
          <a:ln>
            <a:noFill/>
          </a:ln>
        </p:spPr>
      </p:pic>
      <p:pic>
        <p:nvPicPr>
          <p:cNvPr id="161" name="Picture 4"/>
          <p:cNvPicPr/>
          <p:nvPr/>
        </p:nvPicPr>
        <p:blipFill>
          <a:blip r:embed="rId3"/>
          <a:stretch/>
        </p:blipFill>
        <p:spPr>
          <a:xfrm>
            <a:off x="5724000" y="4005000"/>
            <a:ext cx="1979640" cy="2492640"/>
          </a:xfrm>
          <a:prstGeom prst="rect">
            <a:avLst/>
          </a:prstGeom>
          <a:ln>
            <a:noFill/>
          </a:ln>
        </p:spPr>
      </p:pic>
      <p:pic>
        <p:nvPicPr>
          <p:cNvPr id="162" name="Εικόνα 4"/>
          <p:cNvPicPr/>
          <p:nvPr/>
        </p:nvPicPr>
        <p:blipFill>
          <a:blip r:embed="rId4"/>
          <a:stretch/>
        </p:blipFill>
        <p:spPr>
          <a:xfrm>
            <a:off x="251640" y="212760"/>
            <a:ext cx="3713760" cy="2784960"/>
          </a:xfrm>
          <a:prstGeom prst="rect">
            <a:avLst/>
          </a:prstGeom>
          <a:ln>
            <a:noFill/>
          </a:ln>
        </p:spPr>
      </p:pic>
      <p:pic>
        <p:nvPicPr>
          <p:cNvPr id="163" name="Εικόνα 5"/>
          <p:cNvPicPr/>
          <p:nvPr/>
        </p:nvPicPr>
        <p:blipFill>
          <a:blip r:embed="rId5"/>
          <a:stretch/>
        </p:blipFill>
        <p:spPr>
          <a:xfrm>
            <a:off x="1331640" y="3789000"/>
            <a:ext cx="3333240" cy="223812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Θέση περιεχομένου 1"/>
          <p:cNvPicPr/>
          <p:nvPr/>
        </p:nvPicPr>
        <p:blipFill>
          <a:blip r:embed="rId2"/>
          <a:stretch/>
        </p:blipFill>
        <p:spPr>
          <a:xfrm>
            <a:off x="827640" y="1196640"/>
            <a:ext cx="7619760" cy="460008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extShape 1"/>
          <p:cNvSpPr txBox="1"/>
          <p:nvPr/>
        </p:nvSpPr>
        <p:spPr>
          <a:xfrm>
            <a:off x="323640" y="332640"/>
            <a:ext cx="8568720" cy="6264360"/>
          </a:xfrm>
          <a:prstGeom prst="rect">
            <a:avLst/>
          </a:prstGeom>
          <a:noFill/>
          <a:ln>
            <a:noFill/>
          </a:ln>
        </p:spPr>
        <p:txBody>
          <a:bodyPr>
            <a:normAutofit/>
          </a:bodyPr>
          <a:lstStyle/>
          <a:p>
            <a:pPr algn="ctr">
              <a:lnSpc>
                <a:spcPct val="100000"/>
              </a:lnSpc>
              <a:spcBef>
                <a:spcPts val="479"/>
              </a:spcBef>
            </a:pPr>
            <a:r>
              <a:rPr lang="el-GR" sz="2400" b="1" strike="noStrike" spc="-1" dirty="0">
                <a:solidFill>
                  <a:srgbClr val="FFFF00"/>
                </a:solidFill>
                <a:latin typeface="Calibri"/>
              </a:rPr>
              <a:t>Η τύχη των Εβραίων της Θεσσαλονίκης </a:t>
            </a:r>
            <a:endParaRPr lang="el-GR" sz="2400" b="0" strike="noStrike" spc="-1" dirty="0">
              <a:solidFill>
                <a:srgbClr val="000000"/>
              </a:solidFill>
              <a:latin typeface="Calibri"/>
            </a:endParaRPr>
          </a:p>
          <a:p>
            <a:pPr algn="ctr">
              <a:lnSpc>
                <a:spcPct val="100000"/>
              </a:lnSpc>
              <a:spcBef>
                <a:spcPts val="479"/>
              </a:spcBef>
            </a:pPr>
            <a:r>
              <a:rPr lang="el-GR" b="0" i="1" strike="noStrike" spc="-1" dirty="0">
                <a:solidFill>
                  <a:srgbClr val="FFFF00"/>
                </a:solidFill>
                <a:latin typeface="Calibri"/>
              </a:rPr>
              <a:t>«Οι Γερμανοί είχαν ζητήσει από τον </a:t>
            </a:r>
            <a:r>
              <a:rPr lang="el-GR" b="0" i="1" strike="noStrike" spc="-1" dirty="0" err="1">
                <a:solidFill>
                  <a:srgbClr val="FFFF00"/>
                </a:solidFill>
                <a:latin typeface="Calibri"/>
              </a:rPr>
              <a:t>Αρχιραβίνο</a:t>
            </a:r>
            <a:r>
              <a:rPr lang="el-GR" b="0" i="1" strike="noStrike" spc="-1" dirty="0">
                <a:solidFill>
                  <a:srgbClr val="FFFF00"/>
                </a:solidFill>
                <a:latin typeface="Calibri"/>
              </a:rPr>
              <a:t> της Κοινότητος, </a:t>
            </a:r>
            <a:r>
              <a:rPr lang="el-GR" b="0" i="1" strike="noStrike" spc="-1" dirty="0" err="1">
                <a:solidFill>
                  <a:srgbClr val="FFFF00"/>
                </a:solidFill>
                <a:latin typeface="Calibri"/>
              </a:rPr>
              <a:t>Τσβι</a:t>
            </a:r>
            <a:r>
              <a:rPr lang="el-GR" b="0" i="1" strike="noStrike" spc="-1" dirty="0">
                <a:solidFill>
                  <a:srgbClr val="FFFF00"/>
                </a:solidFill>
                <a:latin typeface="Calibri"/>
              </a:rPr>
              <a:t> </a:t>
            </a:r>
            <a:r>
              <a:rPr lang="el-GR" b="0" i="1" strike="noStrike" spc="-1" dirty="0" err="1">
                <a:solidFill>
                  <a:srgbClr val="FFFF00"/>
                </a:solidFill>
                <a:latin typeface="Calibri"/>
              </a:rPr>
              <a:t>Κόρετς</a:t>
            </a:r>
            <a:r>
              <a:rPr lang="el-GR" b="0" i="1" strike="noStrike" spc="-1" dirty="0">
                <a:solidFill>
                  <a:srgbClr val="FFFF00"/>
                </a:solidFill>
                <a:latin typeface="Calibri"/>
              </a:rPr>
              <a:t>, να τους παραδώσει κατάλογο με τα ονόματα όλων των μελών της Εβραϊκής Κοινότητας και εκείνος, πιθανώς ελπίζοντας ότι αυτό θα τους κατευνάσει, τον παρέδωσε. Το σκηνικό για τα όσα θα επακολουθούσαν ήταν τώρα έτοιμο: Το Σάββατο, 14 Μαρτίου του 1943 [...], 2.800 άτομα περίπου συνελήφθησαν και την επόμενη ημέρα εκτοπίστηκαν με τρένο στην Πολωνία, στοιβαγμένοι σε βαγόνια μεταφοράς ζώων, υπό αθλιότατες συνθήκες. Οι ναζί κατέτρεχαν κυρίως τα μικρά παιδιά, αφού ο σχεδιασμός τους προέβλεπε να εμποδιστεί η συνέχεια του εβραϊκού λαού. Είναι γνωστές, από περιγραφές των ελάχιστων επιζώντων, οι εικόνες των υπερπλήρων βαγονιών, με 70-75 άτομα το καθένα, χωρίς καν χώρο να καθίσουν, με ένα βαρέλι νερό για τη διαδρομή και ένα για τις φυσικές τους ανάγκες, και όλ' αυτά για ταξίδι που διαρκούσε τουλάχιστον τέσσερις μέρες. Πολλοί πέθαναν στη διαδρομή και τα πτώματα απλώς πετάγονταν στην άκρη της γραμμής, όποτε υπήρχε στάση. Οι Έλληνες σιδηροδρομικοί υπάλληλοι ταράχτηκαν από τα όσα είδαν, και φήμες για εξόντωση των Εβραίων άρχισαν να διαρρέουν. Ήταν όμως ήδη πολύ αργά, η παγίδα είχε κλείσει: μέχρι τις 2 Αυγούστου 1943, σε συνολικά 19 σιδηροδρομικές αποστολές, 56.000 περίπου Εβραίοι της Θεσσαλονίκης εκτοπίστηκαν. Προορισμός για τους περισσοτέρους ήταν το στρατόπεδο του Άουσβιτς-</a:t>
            </a:r>
            <a:r>
              <a:rPr lang="el-GR" b="0" i="1" strike="noStrike" spc="-1" dirty="0" err="1">
                <a:solidFill>
                  <a:srgbClr val="FFFF00"/>
                </a:solidFill>
                <a:latin typeface="Calibri"/>
              </a:rPr>
              <a:t>Μπίρκεναου</a:t>
            </a:r>
            <a:r>
              <a:rPr lang="el-GR" b="0" i="1" strike="noStrike" spc="-1" dirty="0">
                <a:solidFill>
                  <a:srgbClr val="FFFF00"/>
                </a:solidFill>
                <a:latin typeface="Calibri"/>
              </a:rPr>
              <a:t>. Από αυτούς δε θα ξαναγύριζαν παρά μόνο περί τους 1.950. Η Ισραηλιτική Κοινότητα της Θεσσαλονίκης δε θα ήταν ποτέ πια η ίδια [.. .]». </a:t>
            </a:r>
            <a:endParaRPr lang="el-GR" b="0" strike="noStrike" spc="-1" dirty="0">
              <a:solidFill>
                <a:srgbClr val="000000"/>
              </a:solidFill>
              <a:latin typeface="Calibri"/>
            </a:endParaRPr>
          </a:p>
          <a:p>
            <a:pPr algn="ctr">
              <a:lnSpc>
                <a:spcPct val="100000"/>
              </a:lnSpc>
              <a:spcBef>
                <a:spcPts val="479"/>
              </a:spcBef>
            </a:pPr>
            <a:endParaRPr lang="el-GR" sz="2400" b="0" strike="noStrike" spc="-1" dirty="0">
              <a:solidFill>
                <a:srgbClr val="000000"/>
              </a:solidFill>
              <a:latin typeface="Calibri"/>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TextShape 1"/>
          <p:cNvSpPr txBox="1"/>
          <p:nvPr/>
        </p:nvSpPr>
        <p:spPr>
          <a:xfrm>
            <a:off x="323640" y="332640"/>
            <a:ext cx="8568720" cy="6264360"/>
          </a:xfrm>
          <a:prstGeom prst="rect">
            <a:avLst/>
          </a:prstGeom>
          <a:noFill/>
          <a:ln>
            <a:noFill/>
          </a:ln>
        </p:spPr>
        <p:txBody>
          <a:bodyPr>
            <a:normAutofit/>
          </a:bodyPr>
          <a:lstStyle/>
          <a:p>
            <a:pPr algn="ctr">
              <a:lnSpc>
                <a:spcPct val="100000"/>
              </a:lnSpc>
              <a:spcBef>
                <a:spcPts val="479"/>
              </a:spcBef>
            </a:pPr>
            <a:r>
              <a:rPr lang="el-GR" sz="2400" b="0" strike="noStrike" spc="-1">
                <a:solidFill>
                  <a:srgbClr val="FFFF00"/>
                </a:solidFill>
                <a:latin typeface="Calibri"/>
              </a:rPr>
              <a:t>Τα πειράματα του Δρα Μένγκελε</a:t>
            </a:r>
            <a:endParaRPr lang="el-GR" sz="2400" b="0" strike="noStrike" spc="-1">
              <a:solidFill>
                <a:srgbClr val="000000"/>
              </a:solidFill>
              <a:latin typeface="Calibri"/>
            </a:endParaRPr>
          </a:p>
        </p:txBody>
      </p:sp>
      <p:pic>
        <p:nvPicPr>
          <p:cNvPr id="167" name="Picture 6"/>
          <p:cNvPicPr/>
          <p:nvPr/>
        </p:nvPicPr>
        <p:blipFill>
          <a:blip r:embed="rId2"/>
          <a:stretch/>
        </p:blipFill>
        <p:spPr>
          <a:xfrm>
            <a:off x="104400" y="1124640"/>
            <a:ext cx="4495320" cy="3371400"/>
          </a:xfrm>
          <a:prstGeom prst="rect">
            <a:avLst/>
          </a:prstGeom>
          <a:ln>
            <a:noFill/>
          </a:ln>
        </p:spPr>
      </p:pic>
      <p:pic>
        <p:nvPicPr>
          <p:cNvPr id="168" name="Picture 4"/>
          <p:cNvPicPr/>
          <p:nvPr/>
        </p:nvPicPr>
        <p:blipFill>
          <a:blip r:embed="rId3"/>
          <a:stretch/>
        </p:blipFill>
        <p:spPr>
          <a:xfrm>
            <a:off x="4819320" y="2828160"/>
            <a:ext cx="4190760" cy="333648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Shape 1"/>
          <p:cNvSpPr txBox="1"/>
          <p:nvPr/>
        </p:nvSpPr>
        <p:spPr>
          <a:xfrm>
            <a:off x="323640" y="332640"/>
            <a:ext cx="8568720" cy="6264360"/>
          </a:xfrm>
          <a:prstGeom prst="rect">
            <a:avLst/>
          </a:prstGeom>
          <a:noFill/>
          <a:ln>
            <a:noFill/>
          </a:ln>
        </p:spPr>
        <p:txBody>
          <a:bodyPr>
            <a:normAutofit/>
          </a:bodyPr>
          <a:lstStyle/>
          <a:p>
            <a:pPr algn="ctr">
              <a:lnSpc>
                <a:spcPct val="100000"/>
              </a:lnSpc>
              <a:spcBef>
                <a:spcPts val="479"/>
              </a:spcBef>
            </a:pPr>
            <a:r>
              <a:rPr lang="el-GR" sz="2400" b="0" strike="noStrike" spc="-1">
                <a:solidFill>
                  <a:srgbClr val="FFFF00"/>
                </a:solidFill>
                <a:latin typeface="Calibri"/>
              </a:rPr>
              <a:t>Σημαντικό σημείο η δίκη της Νυρεμβέργης</a:t>
            </a:r>
            <a:endParaRPr lang="el-GR" sz="2400" b="0" strike="noStrike" spc="-1">
              <a:solidFill>
                <a:srgbClr val="000000"/>
              </a:solidFill>
              <a:latin typeface="Calibri"/>
            </a:endParaRPr>
          </a:p>
        </p:txBody>
      </p:sp>
      <p:pic>
        <p:nvPicPr>
          <p:cNvPr id="88" name="Picture 2"/>
          <p:cNvPicPr/>
          <p:nvPr/>
        </p:nvPicPr>
        <p:blipFill>
          <a:blip r:embed="rId2"/>
          <a:stretch/>
        </p:blipFill>
        <p:spPr>
          <a:xfrm>
            <a:off x="3348000" y="1297800"/>
            <a:ext cx="2672640" cy="2060640"/>
          </a:xfrm>
          <a:prstGeom prst="rect">
            <a:avLst/>
          </a:prstGeom>
          <a:ln>
            <a:noFill/>
          </a:ln>
        </p:spPr>
      </p:pic>
      <p:pic>
        <p:nvPicPr>
          <p:cNvPr id="89" name="Picture 3"/>
          <p:cNvPicPr/>
          <p:nvPr/>
        </p:nvPicPr>
        <p:blipFill>
          <a:blip r:embed="rId3"/>
          <a:stretch/>
        </p:blipFill>
        <p:spPr>
          <a:xfrm>
            <a:off x="1905840" y="3807000"/>
            <a:ext cx="5556600" cy="27363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Εικόνα 1"/>
          <p:cNvPicPr/>
          <p:nvPr/>
        </p:nvPicPr>
        <p:blipFill>
          <a:blip r:embed="rId2"/>
          <a:stretch/>
        </p:blipFill>
        <p:spPr>
          <a:xfrm>
            <a:off x="971640" y="1484640"/>
            <a:ext cx="7802640" cy="41756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Εικόνα 1"/>
          <p:cNvPicPr/>
          <p:nvPr/>
        </p:nvPicPr>
        <p:blipFill>
          <a:blip r:embed="rId2"/>
          <a:stretch/>
        </p:blipFill>
        <p:spPr>
          <a:xfrm>
            <a:off x="827640" y="1377000"/>
            <a:ext cx="7802640" cy="41756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Shape 1"/>
          <p:cNvSpPr txBox="1"/>
          <p:nvPr/>
        </p:nvSpPr>
        <p:spPr>
          <a:xfrm>
            <a:off x="457200" y="274680"/>
            <a:ext cx="8229240" cy="1142640"/>
          </a:xfrm>
          <a:prstGeom prst="rect">
            <a:avLst/>
          </a:prstGeom>
          <a:noFill/>
          <a:ln>
            <a:noFill/>
          </a:ln>
        </p:spPr>
        <p:txBody>
          <a:bodyPr anchor="ctr">
            <a:normAutofit/>
          </a:bodyPr>
          <a:lstStyle/>
          <a:p>
            <a:pPr algn="ctr">
              <a:lnSpc>
                <a:spcPct val="100000"/>
              </a:lnSpc>
            </a:pPr>
            <a:r>
              <a:rPr lang="el-GR" sz="4400" b="0" strike="noStrike" spc="-1">
                <a:solidFill>
                  <a:srgbClr val="000000"/>
                </a:solidFill>
                <a:latin typeface="Calibri"/>
              </a:rPr>
              <a:t>A mass grave in Bergen-Belsen concentration camp. </a:t>
            </a:r>
          </a:p>
        </p:txBody>
      </p:sp>
      <p:pic>
        <p:nvPicPr>
          <p:cNvPr id="172" name="Picture 5"/>
          <p:cNvPicPr/>
          <p:nvPr/>
        </p:nvPicPr>
        <p:blipFill>
          <a:blip r:embed="rId2"/>
          <a:stretch/>
        </p:blipFill>
        <p:spPr>
          <a:xfrm>
            <a:off x="1403640" y="1845000"/>
            <a:ext cx="5968800" cy="42890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Θέση περιεχομένου 1"/>
          <p:cNvPicPr/>
          <p:nvPr/>
        </p:nvPicPr>
        <p:blipFill>
          <a:blip r:embed="rId2"/>
          <a:stretch/>
        </p:blipFill>
        <p:spPr>
          <a:xfrm>
            <a:off x="798480" y="1089000"/>
            <a:ext cx="7619760" cy="475272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Θέση περιεχομένου 1"/>
          <p:cNvPicPr/>
          <p:nvPr/>
        </p:nvPicPr>
        <p:blipFill>
          <a:blip r:embed="rId2"/>
          <a:stretch/>
        </p:blipFill>
        <p:spPr>
          <a:xfrm>
            <a:off x="798480" y="669960"/>
            <a:ext cx="7619760" cy="5590800"/>
          </a:xfrm>
          <a:prstGeom prst="rect">
            <a:avLst/>
          </a:prstGeom>
          <a:ln>
            <a:noFill/>
          </a:ln>
        </p:spPr>
      </p:pic>
      <p:sp>
        <p:nvSpPr>
          <p:cNvPr id="175" name="CustomShape 1"/>
          <p:cNvSpPr/>
          <p:nvPr/>
        </p:nvSpPr>
        <p:spPr>
          <a:xfrm>
            <a:off x="798480" y="6261120"/>
            <a:ext cx="76197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l-GR" sz="1800" b="0" strike="noStrike" spc="-1">
                <a:solidFill>
                  <a:srgbClr val="FFFF00"/>
                </a:solidFill>
                <a:latin typeface="Calibri"/>
              </a:rPr>
              <a:t>Επιζώντες από το Μαουτχάουζεν, Αυστρία (Ebensee)</a:t>
            </a:r>
            <a:endParaRPr lang="el-GR" sz="1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extShape 1"/>
          <p:cNvSpPr txBox="1"/>
          <p:nvPr/>
        </p:nvSpPr>
        <p:spPr>
          <a:xfrm>
            <a:off x="323640" y="332640"/>
            <a:ext cx="8568720" cy="6264360"/>
          </a:xfrm>
          <a:prstGeom prst="rect">
            <a:avLst/>
          </a:prstGeom>
          <a:noFill/>
          <a:ln>
            <a:noFill/>
          </a:ln>
        </p:spPr>
        <p:txBody>
          <a:bodyPr>
            <a:normAutofit/>
          </a:bodyPr>
          <a:lstStyle/>
          <a:p>
            <a:pPr algn="ctr">
              <a:lnSpc>
                <a:spcPct val="100000"/>
              </a:lnSpc>
              <a:spcBef>
                <a:spcPts val="479"/>
              </a:spcBef>
            </a:pPr>
            <a:r>
              <a:rPr lang="el-GR" sz="2400" b="0" strike="noStrike" spc="-1">
                <a:solidFill>
                  <a:srgbClr val="FFFF00"/>
                </a:solidFill>
                <a:latin typeface="Calibri"/>
              </a:rPr>
              <a:t>Ο Β΄ Παγκόσμιος Πόλεμος υπήρξε απόλυτα καταστροφικός</a:t>
            </a:r>
            <a:endParaRPr lang="el-GR" sz="2400" b="0" strike="noStrike" spc="-1">
              <a:solidFill>
                <a:srgbClr val="000000"/>
              </a:solidFill>
              <a:latin typeface="Calibri"/>
            </a:endParaRPr>
          </a:p>
          <a:p>
            <a:pPr algn="ctr">
              <a:lnSpc>
                <a:spcPct val="100000"/>
              </a:lnSpc>
              <a:spcBef>
                <a:spcPts val="479"/>
              </a:spcBef>
            </a:pP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-36 εκ. νεκροί στην Ευρώπη</a:t>
            </a: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-Καταστροφές σε υποδομές, πόλεις, πλουτοπαραγωγικές πηγές</a:t>
            </a:r>
            <a:endParaRPr lang="el-GR" sz="2400" b="0" strike="noStrike" spc="-1">
              <a:solidFill>
                <a:srgbClr val="000000"/>
              </a:solidFill>
              <a:latin typeface="Calibri"/>
            </a:endParaRPr>
          </a:p>
          <a:p>
            <a:pPr algn="ctr">
              <a:lnSpc>
                <a:spcPct val="100000"/>
              </a:lnSpc>
              <a:spcBef>
                <a:spcPts val="479"/>
              </a:spcBef>
            </a:pPr>
            <a:endParaRPr lang="el-GR" sz="2400" b="0" strike="noStrike" spc="-1">
              <a:solidFill>
                <a:srgbClr val="000000"/>
              </a:solidFill>
              <a:latin typeface="Calibri"/>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Shape 1"/>
          <p:cNvSpPr txBox="1"/>
          <p:nvPr/>
        </p:nvSpPr>
        <p:spPr>
          <a:xfrm>
            <a:off x="323640" y="332640"/>
            <a:ext cx="8568720" cy="6264360"/>
          </a:xfrm>
          <a:prstGeom prst="rect">
            <a:avLst/>
          </a:prstGeom>
          <a:noFill/>
          <a:ln>
            <a:noFill/>
          </a:ln>
        </p:spPr>
        <p:txBody>
          <a:bodyPr>
            <a:normAutofit/>
          </a:bodyPr>
          <a:lstStyle/>
          <a:p>
            <a:pPr algn="ctr">
              <a:lnSpc>
                <a:spcPct val="100000"/>
              </a:lnSpc>
              <a:spcBef>
                <a:spcPts val="479"/>
              </a:spcBef>
            </a:pPr>
            <a:r>
              <a:rPr lang="el-GR" sz="2400" b="0" strike="noStrike" spc="-1">
                <a:solidFill>
                  <a:srgbClr val="FFFF00"/>
                </a:solidFill>
                <a:latin typeface="Calibri"/>
              </a:rPr>
              <a:t>Μετά τη λήξη του πολέμου ο Ο.Η.Ε. δημιούργησε μια μεικτή διεθνή επιτροπή για εντοπισμό υπευθύνων:</a:t>
            </a:r>
            <a:endParaRPr lang="el-GR" sz="2400" b="0" strike="noStrike" spc="-1">
              <a:solidFill>
                <a:srgbClr val="000000"/>
              </a:solidFill>
              <a:latin typeface="Calibri"/>
            </a:endParaRPr>
          </a:p>
          <a:p>
            <a:pPr algn="ctr">
              <a:lnSpc>
                <a:spcPct val="100000"/>
              </a:lnSpc>
              <a:spcBef>
                <a:spcPts val="479"/>
              </a:spcBef>
            </a:pP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-για την πρόκληση του πολέμου</a:t>
            </a: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-για τη διάπραξη εγκλημάτων πολέμου</a:t>
            </a: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-για τη διάπραξη εγκλημάτων κατά της ανθρωπότητας</a:t>
            </a:r>
            <a:endParaRPr lang="el-GR" sz="2400" b="0" strike="noStrike" spc="-1">
              <a:solidFill>
                <a:srgbClr val="000000"/>
              </a:solidFill>
              <a:latin typeface="Calibri"/>
            </a:endParaRPr>
          </a:p>
          <a:p>
            <a:pPr algn="ctr">
              <a:lnSpc>
                <a:spcPct val="100000"/>
              </a:lnSpc>
              <a:spcBef>
                <a:spcPts val="479"/>
              </a:spcBef>
            </a:pP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Οι υπεύθυνοι αναζητήθηκαν κυρίως στη γερμανική και την ιαπωνική πλευρά.</a:t>
            </a: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Έγιναν δύο δίκες:</a:t>
            </a: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-στη Νυρεμβέργη για τους Γερμανούς εγκληματίες</a:t>
            </a: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-στο Τόκιο για τους Ιάπωνες εγκληματίες</a:t>
            </a:r>
            <a:endParaRPr lang="el-GR" sz="2400" b="0" strike="noStrike" spc="-1">
              <a:solidFill>
                <a:srgbClr val="000000"/>
              </a:solidFill>
              <a:latin typeface="Calibri"/>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Shape 1"/>
          <p:cNvSpPr txBox="1"/>
          <p:nvPr/>
        </p:nvSpPr>
        <p:spPr>
          <a:xfrm>
            <a:off x="323640" y="332640"/>
            <a:ext cx="8568720" cy="6264360"/>
          </a:xfrm>
          <a:prstGeom prst="rect">
            <a:avLst/>
          </a:prstGeom>
          <a:noFill/>
          <a:ln>
            <a:noFill/>
          </a:ln>
        </p:spPr>
        <p:txBody>
          <a:bodyPr>
            <a:normAutofit/>
          </a:bodyPr>
          <a:lstStyle/>
          <a:p>
            <a:pPr algn="ctr">
              <a:lnSpc>
                <a:spcPct val="100000"/>
              </a:lnSpc>
              <a:spcBef>
                <a:spcPts val="479"/>
              </a:spcBef>
            </a:pPr>
            <a:r>
              <a:rPr lang="el-GR" sz="2400" b="0" strike="noStrike" spc="-1">
                <a:solidFill>
                  <a:srgbClr val="FFFF00"/>
                </a:solidFill>
                <a:latin typeface="Calibri"/>
              </a:rPr>
              <a:t>Στη δίκη της Νυρεμβέργης (20-11-1945 ως 1-10-1946)</a:t>
            </a: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διατυπώθηκαν κατηγορίες για:</a:t>
            </a:r>
            <a:endParaRPr lang="el-GR" sz="2400" b="0" strike="noStrike" spc="-1">
              <a:solidFill>
                <a:srgbClr val="000000"/>
              </a:solidFill>
              <a:latin typeface="Calibri"/>
            </a:endParaRPr>
          </a:p>
          <a:p>
            <a:pPr algn="ctr">
              <a:lnSpc>
                <a:spcPct val="100000"/>
              </a:lnSpc>
              <a:spcBef>
                <a:spcPts val="479"/>
              </a:spcBef>
            </a:pPr>
            <a:endParaRPr lang="el-GR" sz="2400" b="0" strike="noStrike" spc="-1">
              <a:solidFill>
                <a:srgbClr val="000000"/>
              </a:solidFill>
              <a:latin typeface="Calibri"/>
            </a:endParaRPr>
          </a:p>
          <a:p>
            <a:pPr algn="ctr">
              <a:lnSpc>
                <a:spcPct val="100000"/>
              </a:lnSpc>
              <a:spcBef>
                <a:spcPts val="479"/>
              </a:spcBef>
            </a:pP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Α) Συνωμοσία ενάντια στην ειρήνη</a:t>
            </a: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Β) Επιθετικό Πόλεμο</a:t>
            </a: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Γ) Εγκλήματα πολέμου</a:t>
            </a: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Δ) Εγκλήματα ενάντια στην ανθρωπότητα </a:t>
            </a:r>
            <a:endParaRPr lang="el-GR" sz="2400" b="0" strike="noStrike" spc="-1">
              <a:solidFill>
                <a:srgbClr val="000000"/>
              </a:solidFill>
              <a:latin typeface="Calibri"/>
            </a:endParaRPr>
          </a:p>
          <a:p>
            <a:pPr algn="ctr">
              <a:lnSpc>
                <a:spcPct val="100000"/>
              </a:lnSpc>
              <a:spcBef>
                <a:spcPts val="479"/>
              </a:spcBef>
            </a:pP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Πολλοί από τους κατηγορούμενους εκτελέστηκαν</a:t>
            </a:r>
            <a:endParaRPr lang="el-GR" sz="2400" b="0" strike="noStrike" spc="-1">
              <a:solidFill>
                <a:srgbClr val="000000"/>
              </a:solidFill>
              <a:latin typeface="Calibri"/>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Shape 1"/>
          <p:cNvSpPr txBox="1"/>
          <p:nvPr/>
        </p:nvSpPr>
        <p:spPr>
          <a:xfrm>
            <a:off x="323640" y="332640"/>
            <a:ext cx="8568720" cy="6264360"/>
          </a:xfrm>
          <a:prstGeom prst="rect">
            <a:avLst/>
          </a:prstGeom>
          <a:noFill/>
          <a:ln>
            <a:noFill/>
          </a:ln>
        </p:spPr>
        <p:txBody>
          <a:bodyPr>
            <a:normAutofit/>
          </a:bodyPr>
          <a:lstStyle/>
          <a:p>
            <a:pPr algn="ctr">
              <a:lnSpc>
                <a:spcPct val="100000"/>
              </a:lnSpc>
              <a:spcBef>
                <a:spcPts val="479"/>
              </a:spcBef>
            </a:pPr>
            <a:r>
              <a:rPr lang="el-GR" sz="2400" b="0" strike="noStrike" spc="-1">
                <a:solidFill>
                  <a:srgbClr val="FFFF00"/>
                </a:solidFill>
                <a:latin typeface="Calibri"/>
              </a:rPr>
              <a:t>Τα θύματα του Ναζισμού:</a:t>
            </a: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Εβραίοι, Αριστεροί, Ρομά, Ομοφυλόφιλοι, αιχμάλωτοι, άμαχοι</a:t>
            </a:r>
            <a:endParaRPr lang="el-GR" sz="2400" b="0" strike="noStrike" spc="-1">
              <a:solidFill>
                <a:srgbClr val="000000"/>
              </a:solidFill>
              <a:latin typeface="Calibri"/>
            </a:endParaRPr>
          </a:p>
          <a:p>
            <a:pPr algn="ctr">
              <a:lnSpc>
                <a:spcPct val="100000"/>
              </a:lnSpc>
              <a:spcBef>
                <a:spcPts val="479"/>
              </a:spcBef>
            </a:pPr>
            <a:endParaRPr lang="el-GR" sz="2400" b="0" strike="noStrike" spc="-1">
              <a:solidFill>
                <a:srgbClr val="000000"/>
              </a:solidFill>
              <a:latin typeface="Calibri"/>
            </a:endParaRPr>
          </a:p>
        </p:txBody>
      </p:sp>
      <p:pic>
        <p:nvPicPr>
          <p:cNvPr id="93" name="Εικόνα 1"/>
          <p:cNvPicPr/>
          <p:nvPr/>
        </p:nvPicPr>
        <p:blipFill>
          <a:blip r:embed="rId2"/>
          <a:stretch/>
        </p:blipFill>
        <p:spPr>
          <a:xfrm>
            <a:off x="1352520" y="5059800"/>
            <a:ext cx="2184120" cy="1602360"/>
          </a:xfrm>
          <a:prstGeom prst="rect">
            <a:avLst/>
          </a:prstGeom>
          <a:ln>
            <a:noFill/>
          </a:ln>
        </p:spPr>
      </p:pic>
      <p:pic>
        <p:nvPicPr>
          <p:cNvPr id="94" name="Εικόνα 3"/>
          <p:cNvPicPr/>
          <p:nvPr/>
        </p:nvPicPr>
        <p:blipFill>
          <a:blip r:embed="rId3"/>
          <a:stretch/>
        </p:blipFill>
        <p:spPr>
          <a:xfrm>
            <a:off x="119160" y="1412640"/>
            <a:ext cx="3417480" cy="2426400"/>
          </a:xfrm>
          <a:prstGeom prst="rect">
            <a:avLst/>
          </a:prstGeom>
          <a:ln>
            <a:noFill/>
          </a:ln>
        </p:spPr>
      </p:pic>
      <p:pic>
        <p:nvPicPr>
          <p:cNvPr id="95" name="Εικόνα 4"/>
          <p:cNvPicPr/>
          <p:nvPr/>
        </p:nvPicPr>
        <p:blipFill>
          <a:blip r:embed="rId4"/>
          <a:stretch/>
        </p:blipFill>
        <p:spPr>
          <a:xfrm>
            <a:off x="231120" y="4324320"/>
            <a:ext cx="952200" cy="1095120"/>
          </a:xfrm>
          <a:prstGeom prst="rect">
            <a:avLst/>
          </a:prstGeom>
          <a:ln>
            <a:noFill/>
          </a:ln>
        </p:spPr>
      </p:pic>
      <p:pic>
        <p:nvPicPr>
          <p:cNvPr id="96" name="Εικόνα 6"/>
          <p:cNvPicPr/>
          <p:nvPr/>
        </p:nvPicPr>
        <p:blipFill>
          <a:blip r:embed="rId5"/>
          <a:stretch/>
        </p:blipFill>
        <p:spPr>
          <a:xfrm>
            <a:off x="4573080" y="1492920"/>
            <a:ext cx="991440" cy="883440"/>
          </a:xfrm>
          <a:prstGeom prst="rect">
            <a:avLst/>
          </a:prstGeom>
          <a:ln>
            <a:noFill/>
          </a:ln>
        </p:spPr>
      </p:pic>
      <p:pic>
        <p:nvPicPr>
          <p:cNvPr id="97" name="Εικόνα 7"/>
          <p:cNvPicPr/>
          <p:nvPr/>
        </p:nvPicPr>
        <p:blipFill>
          <a:blip r:embed="rId6"/>
          <a:stretch/>
        </p:blipFill>
        <p:spPr>
          <a:xfrm>
            <a:off x="3606120" y="4040640"/>
            <a:ext cx="2003400" cy="1265760"/>
          </a:xfrm>
          <a:prstGeom prst="rect">
            <a:avLst/>
          </a:prstGeom>
          <a:ln>
            <a:noFill/>
          </a:ln>
        </p:spPr>
      </p:pic>
      <p:pic>
        <p:nvPicPr>
          <p:cNvPr id="98" name="Εικόνα 8"/>
          <p:cNvPicPr/>
          <p:nvPr/>
        </p:nvPicPr>
        <p:blipFill>
          <a:blip r:embed="rId7"/>
          <a:stretch/>
        </p:blipFill>
        <p:spPr>
          <a:xfrm>
            <a:off x="4146840" y="2748240"/>
            <a:ext cx="921600" cy="816480"/>
          </a:xfrm>
          <a:prstGeom prst="rect">
            <a:avLst/>
          </a:prstGeom>
          <a:ln>
            <a:noFill/>
          </a:ln>
        </p:spPr>
      </p:pic>
      <p:pic>
        <p:nvPicPr>
          <p:cNvPr id="99" name="Εικόνα 9"/>
          <p:cNvPicPr/>
          <p:nvPr/>
        </p:nvPicPr>
        <p:blipFill>
          <a:blip r:embed="rId8"/>
          <a:stretch/>
        </p:blipFill>
        <p:spPr>
          <a:xfrm>
            <a:off x="5817240" y="4707360"/>
            <a:ext cx="3109680" cy="1939680"/>
          </a:xfrm>
          <a:prstGeom prst="rect">
            <a:avLst/>
          </a:prstGeom>
          <a:ln>
            <a:noFill/>
          </a:ln>
        </p:spPr>
      </p:pic>
      <p:pic>
        <p:nvPicPr>
          <p:cNvPr id="100" name="Content Placeholder 3"/>
          <p:cNvPicPr/>
          <p:nvPr/>
        </p:nvPicPr>
        <p:blipFill>
          <a:blip r:embed="rId9"/>
          <a:stretch/>
        </p:blipFill>
        <p:spPr>
          <a:xfrm>
            <a:off x="5990040" y="1765440"/>
            <a:ext cx="2977560" cy="19656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Shape 1"/>
          <p:cNvSpPr txBox="1"/>
          <p:nvPr/>
        </p:nvSpPr>
        <p:spPr>
          <a:xfrm>
            <a:off x="323640" y="332640"/>
            <a:ext cx="8568720" cy="6264360"/>
          </a:xfrm>
          <a:prstGeom prst="rect">
            <a:avLst/>
          </a:prstGeom>
          <a:noFill/>
          <a:ln>
            <a:noFill/>
          </a:ln>
        </p:spPr>
        <p:txBody>
          <a:bodyPr>
            <a:normAutofit/>
          </a:bodyPr>
          <a:lstStyle/>
          <a:p>
            <a:pPr algn="ctr">
              <a:lnSpc>
                <a:spcPct val="100000"/>
              </a:lnSpc>
              <a:spcBef>
                <a:spcPts val="479"/>
              </a:spcBef>
            </a:pPr>
            <a:r>
              <a:rPr lang="el-GR" sz="2400" b="0" strike="noStrike" spc="-1">
                <a:solidFill>
                  <a:srgbClr val="FFFF00"/>
                </a:solidFill>
                <a:latin typeface="Calibri"/>
              </a:rPr>
              <a:t>Το Ολοκαύτωμα (Shoah) </a:t>
            </a: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Η προσπάθεια γενοκτονίας των Εβραίων από τους Ναζί ήταν, αναμφίβολα, μείζον έγκλημα κατά της ανθρωπότητας</a:t>
            </a:r>
            <a:endParaRPr lang="el-GR" sz="2400" b="0" strike="noStrike" spc="-1">
              <a:solidFill>
                <a:srgbClr val="000000"/>
              </a:solidFill>
              <a:latin typeface="Calibri"/>
            </a:endParaRPr>
          </a:p>
        </p:txBody>
      </p:sp>
      <p:pic>
        <p:nvPicPr>
          <p:cNvPr id="102" name="Εικόνα 1"/>
          <p:cNvPicPr/>
          <p:nvPr/>
        </p:nvPicPr>
        <p:blipFill>
          <a:blip r:embed="rId2"/>
          <a:stretch/>
        </p:blipFill>
        <p:spPr>
          <a:xfrm>
            <a:off x="1003680" y="1728000"/>
            <a:ext cx="6628320" cy="498168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Shape 1"/>
          <p:cNvSpPr txBox="1"/>
          <p:nvPr/>
        </p:nvSpPr>
        <p:spPr>
          <a:xfrm>
            <a:off x="323640" y="332640"/>
            <a:ext cx="8568720" cy="6264360"/>
          </a:xfrm>
          <a:prstGeom prst="rect">
            <a:avLst/>
          </a:prstGeom>
          <a:noFill/>
          <a:ln>
            <a:noFill/>
          </a:ln>
        </p:spPr>
        <p:txBody>
          <a:bodyPr>
            <a:normAutofit/>
          </a:bodyPr>
          <a:lstStyle/>
          <a:p>
            <a:pPr algn="ctr">
              <a:lnSpc>
                <a:spcPct val="100000"/>
              </a:lnSpc>
              <a:spcBef>
                <a:spcPts val="479"/>
              </a:spcBef>
            </a:pPr>
            <a:r>
              <a:rPr lang="el-GR" sz="2400" b="0" strike="noStrike" spc="-1">
                <a:solidFill>
                  <a:srgbClr val="FFFF00"/>
                </a:solidFill>
                <a:latin typeface="Calibri"/>
              </a:rPr>
              <a:t>Οι Εβραϊκές κοινότητες της Ευρώπης πέρασαν πάρα πολλές δύσκολες στιγμές</a:t>
            </a: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-Κατά το Μεσαίωνα υπήρχαν πολλοί περιορισμοί</a:t>
            </a:r>
            <a:endParaRPr lang="el-GR" sz="2400" b="0" strike="noStrike" spc="-1">
              <a:solidFill>
                <a:srgbClr val="000000"/>
              </a:solidFill>
              <a:latin typeface="Calibri"/>
            </a:endParaRPr>
          </a:p>
          <a:p>
            <a:pPr algn="ctr">
              <a:lnSpc>
                <a:spcPct val="100000"/>
              </a:lnSpc>
              <a:spcBef>
                <a:spcPts val="479"/>
              </a:spcBef>
            </a:pPr>
            <a:r>
              <a:rPr lang="el-GR" sz="2400" b="0" strike="noStrike" spc="-1">
                <a:solidFill>
                  <a:srgbClr val="FFFF00"/>
                </a:solidFill>
                <a:latin typeface="Calibri"/>
              </a:rPr>
              <a:t>-Την περίοδο των Σταυροφοριών, χιλιάδες Εβραίοι σφαγιάστηκαν από τους εξαγριωμένους Σταυροφόρους ή εξαναγκάστηκαν να φύγουν</a:t>
            </a:r>
            <a:endParaRPr lang="el-GR" sz="2400" b="0" strike="noStrike" spc="-1">
              <a:solidFill>
                <a:srgbClr val="000000"/>
              </a:solidFill>
              <a:latin typeface="Calibri"/>
            </a:endParaRPr>
          </a:p>
        </p:txBody>
      </p:sp>
      <p:pic>
        <p:nvPicPr>
          <p:cNvPr id="104" name="Εικόνα 1"/>
          <p:cNvPicPr/>
          <p:nvPr/>
        </p:nvPicPr>
        <p:blipFill>
          <a:blip r:embed="rId2"/>
          <a:stretch/>
        </p:blipFill>
        <p:spPr>
          <a:xfrm>
            <a:off x="1508400" y="3095640"/>
            <a:ext cx="1914120" cy="3600000"/>
          </a:xfrm>
          <a:prstGeom prst="rect">
            <a:avLst/>
          </a:prstGeom>
          <a:ln>
            <a:noFill/>
          </a:ln>
        </p:spPr>
      </p:pic>
      <p:pic>
        <p:nvPicPr>
          <p:cNvPr id="105" name="Εικόνα 3"/>
          <p:cNvPicPr/>
          <p:nvPr/>
        </p:nvPicPr>
        <p:blipFill>
          <a:blip r:embed="rId3"/>
          <a:stretch/>
        </p:blipFill>
        <p:spPr>
          <a:xfrm>
            <a:off x="5436000" y="2965320"/>
            <a:ext cx="2835720" cy="38606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Θέση περιεχομένου 1"/>
          <p:cNvPicPr/>
          <p:nvPr/>
        </p:nvPicPr>
        <p:blipFill>
          <a:blip r:embed="rId2"/>
          <a:stretch/>
        </p:blipFill>
        <p:spPr>
          <a:xfrm>
            <a:off x="1115640" y="260640"/>
            <a:ext cx="2065680" cy="3024000"/>
          </a:xfrm>
          <a:prstGeom prst="rect">
            <a:avLst/>
          </a:prstGeom>
          <a:ln>
            <a:noFill/>
          </a:ln>
        </p:spPr>
      </p:pic>
      <p:pic>
        <p:nvPicPr>
          <p:cNvPr id="107" name="Εικόνα 3"/>
          <p:cNvPicPr/>
          <p:nvPr/>
        </p:nvPicPr>
        <p:blipFill>
          <a:blip r:embed="rId3"/>
          <a:stretch/>
        </p:blipFill>
        <p:spPr>
          <a:xfrm>
            <a:off x="4644000" y="620640"/>
            <a:ext cx="4118040" cy="5688360"/>
          </a:xfrm>
          <a:prstGeom prst="rect">
            <a:avLst/>
          </a:prstGeom>
          <a:ln>
            <a:noFill/>
          </a:ln>
        </p:spPr>
      </p:pic>
      <p:pic>
        <p:nvPicPr>
          <p:cNvPr id="108" name="Εικόνα 4"/>
          <p:cNvPicPr/>
          <p:nvPr/>
        </p:nvPicPr>
        <p:blipFill>
          <a:blip r:embed="rId4"/>
          <a:stretch/>
        </p:blipFill>
        <p:spPr>
          <a:xfrm>
            <a:off x="467640" y="3645000"/>
            <a:ext cx="3911760" cy="308412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262</TotalTime>
  <Words>1120</Words>
  <Application>Microsoft Macintosh PowerPoint</Application>
  <PresentationFormat>Προβολή στην οθόνη (4:3)</PresentationFormat>
  <Paragraphs>80</Paragraphs>
  <Slides>35</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2</vt:i4>
      </vt:variant>
      <vt:variant>
        <vt:lpstr>Τίτλοι διαφανειών</vt:lpstr>
      </vt:variant>
      <vt:variant>
        <vt:i4>35</vt:i4>
      </vt:variant>
    </vt:vector>
  </HeadingPairs>
  <TitlesOfParts>
    <vt:vector size="42" baseType="lpstr">
      <vt:lpstr>Arial</vt:lpstr>
      <vt:lpstr>Calibri</vt:lpstr>
      <vt:lpstr>Symbol</vt:lpstr>
      <vt:lpstr>Times New Roman</vt:lpstr>
      <vt:lpstr>Wingdings</vt:lpstr>
      <vt:lpstr>Office Theme</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subject/>
  <dc:creator>Georg</dc:creator>
  <dc:description/>
  <cp:lastModifiedBy>Eleni Poulou</cp:lastModifiedBy>
  <cp:revision>26</cp:revision>
  <dcterms:created xsi:type="dcterms:W3CDTF">2015-02-14T08:08:41Z</dcterms:created>
  <dcterms:modified xsi:type="dcterms:W3CDTF">2026-02-19T07:10:10Z</dcterms:modified>
  <dc:language>el-GR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Προβολή στην οθόνη (4:3)</vt:lpwstr>
  </property>
  <property fmtid="{D5CDD505-2E9C-101B-9397-08002B2CF9AE}" pid="9" name="ScaleCrop">
    <vt:bool>false</vt:bool>
  </property>
  <property fmtid="{D5CDD505-2E9C-101B-9397-08002B2CF9AE}" pid="10" name="ShareDoc">
    <vt:bool>false</vt:bool>
  </property>
  <property fmtid="{D5CDD505-2E9C-101B-9397-08002B2CF9AE}" pid="11" name="Slides">
    <vt:i4>38</vt:i4>
  </property>
</Properties>
</file>