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6858000" type="screen4x3"/>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04"/>
  </p:normalViewPr>
  <p:slideViewPr>
    <p:cSldViewPr snapToGrid="0">
      <p:cViewPr varScale="1">
        <p:scale>
          <a:sx n="105" d="100"/>
          <a:sy n="105" d="100"/>
        </p:scale>
        <p:origin x="17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l-GR"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l-GR"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l-GR"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l-GR"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l-GR"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l-GR"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l-GR"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l-GR"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l-GR"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l-GR"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l-GR"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l-GR"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l-GR" sz="3200" b="0" strike="noStrike" spc="-1">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l-GR"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l-GR"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l-GR" sz="3200" b="0" strike="noStrike" spc="-1">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l-GR"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l-GR" sz="3200" b="0" strike="noStrike" spc="-1">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l-GR"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1122480"/>
            <a:ext cx="7771320" cy="2386440"/>
          </a:xfrm>
          <a:prstGeom prst="rect">
            <a:avLst/>
          </a:prstGeom>
        </p:spPr>
        <p:txBody>
          <a:bodyPr lIns="0" tIns="0" rIns="0" bIns="0" anchor="ctr"/>
          <a:lstStyle/>
          <a:p>
            <a:r>
              <a:rPr lang="el-GR" sz="1800" b="0" strike="noStrike" spc="-1">
                <a:latin typeface="Arial"/>
              </a:rPr>
              <a:t>Πατήστε για επεξεργασία της μορφής κειμένου του τίτλου</a:t>
            </a:r>
          </a:p>
        </p:txBody>
      </p:sp>
      <p:sp>
        <p:nvSpPr>
          <p:cNvPr id="3" name="PlaceHolder 2"/>
          <p:cNvSpPr>
            <a:spLocks noGrp="1"/>
          </p:cNvSpPr>
          <p:nvPr>
            <p:ph type="body"/>
          </p:nvPr>
        </p:nvSpPr>
        <p:spPr>
          <a:xfrm>
            <a:off x="457200" y="1604520"/>
            <a:ext cx="8228520" cy="39765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18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1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18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18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18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18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1800" b="0" strike="noStrike" spc="-1">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l-GR" sz="4400" b="0" strike="noStrike" spc="-1">
                <a:latin typeface="Arial"/>
              </a:rPr>
              <a:t>Πατήστε για επεξεργασία της μορφής κειμένου του τίτλου</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24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85800" y="1122480"/>
            <a:ext cx="7771320" cy="2386440"/>
          </a:xfrm>
          <a:prstGeom prst="rect">
            <a:avLst/>
          </a:prstGeom>
        </p:spPr>
        <p:txBody>
          <a:bodyPr lIns="0" tIns="0" rIns="0" bIns="0" anchor="ctr"/>
          <a:lstStyle/>
          <a:p>
            <a:r>
              <a:rPr lang="el-GR" sz="1800" b="0" strike="noStrike" spc="-1">
                <a:latin typeface="Arial"/>
              </a:rPr>
              <a:t>Πατήστε για επεξεργασία της μορφής κειμένου του τίτλου</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24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296640" y="255240"/>
            <a:ext cx="8566200" cy="636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0000"/>
              </a:lnSpc>
              <a:spcBef>
                <a:spcPts val="1001"/>
              </a:spcBef>
            </a:pPr>
            <a:r>
              <a:rPr lang="el-GR" sz="2400" b="0" strike="noStrike" spc="-1">
                <a:solidFill>
                  <a:srgbClr val="FFFF00"/>
                </a:solidFill>
                <a:latin typeface="Calibri"/>
                <a:ea typeface="DejaVu Sans"/>
              </a:rPr>
              <a:t>Η περίοδος του Μεσοπόλεμου (1918-1939)</a:t>
            </a:r>
            <a:endParaRPr lang="el-GR" sz="2400" b="0" strike="noStrike" spc="-1">
              <a:latin typeface="Arial"/>
            </a:endParaRPr>
          </a:p>
        </p:txBody>
      </p:sp>
      <p:pic>
        <p:nvPicPr>
          <p:cNvPr id="115" name="Εικόνα 4"/>
          <p:cNvPicPr/>
          <p:nvPr/>
        </p:nvPicPr>
        <p:blipFill>
          <a:blip r:embed="rId2"/>
          <a:stretch/>
        </p:blipFill>
        <p:spPr>
          <a:xfrm>
            <a:off x="1478160" y="3898800"/>
            <a:ext cx="2132640" cy="2665800"/>
          </a:xfrm>
          <a:prstGeom prst="rect">
            <a:avLst/>
          </a:prstGeom>
          <a:ln>
            <a:noFill/>
          </a:ln>
        </p:spPr>
      </p:pic>
      <p:pic>
        <p:nvPicPr>
          <p:cNvPr id="116" name="Εικόνα 5"/>
          <p:cNvPicPr/>
          <p:nvPr/>
        </p:nvPicPr>
        <p:blipFill>
          <a:blip r:embed="rId3"/>
          <a:stretch/>
        </p:blipFill>
        <p:spPr>
          <a:xfrm>
            <a:off x="4483080" y="4453920"/>
            <a:ext cx="3120480" cy="2146320"/>
          </a:xfrm>
          <a:prstGeom prst="rect">
            <a:avLst/>
          </a:prstGeom>
          <a:ln>
            <a:noFill/>
          </a:ln>
        </p:spPr>
      </p:pic>
      <p:pic>
        <p:nvPicPr>
          <p:cNvPr id="117" name="Εικόνα 6"/>
          <p:cNvPicPr/>
          <p:nvPr/>
        </p:nvPicPr>
        <p:blipFill>
          <a:blip r:embed="rId4"/>
          <a:stretch/>
        </p:blipFill>
        <p:spPr>
          <a:xfrm>
            <a:off x="5873040" y="2005920"/>
            <a:ext cx="2714760" cy="1892520"/>
          </a:xfrm>
          <a:prstGeom prst="rect">
            <a:avLst/>
          </a:prstGeom>
          <a:ln>
            <a:noFill/>
          </a:ln>
        </p:spPr>
      </p:pic>
      <p:pic>
        <p:nvPicPr>
          <p:cNvPr id="118" name="Εικόνα 7"/>
          <p:cNvPicPr/>
          <p:nvPr/>
        </p:nvPicPr>
        <p:blipFill>
          <a:blip r:embed="rId5"/>
          <a:stretch/>
        </p:blipFill>
        <p:spPr>
          <a:xfrm>
            <a:off x="243360" y="762120"/>
            <a:ext cx="2468520" cy="2943720"/>
          </a:xfrm>
          <a:prstGeom prst="rect">
            <a:avLst/>
          </a:prstGeom>
          <a:ln>
            <a:noFill/>
          </a:ln>
        </p:spPr>
      </p:pic>
      <p:pic>
        <p:nvPicPr>
          <p:cNvPr id="119" name="Εικόνα 8"/>
          <p:cNvPicPr/>
          <p:nvPr/>
        </p:nvPicPr>
        <p:blipFill>
          <a:blip r:embed="rId6"/>
          <a:stretch/>
        </p:blipFill>
        <p:spPr>
          <a:xfrm>
            <a:off x="3198240" y="896760"/>
            <a:ext cx="2188440" cy="26737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296640" y="255240"/>
            <a:ext cx="8566200" cy="636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spcBef>
                <a:spcPts val="1001"/>
              </a:spcBef>
            </a:pPr>
            <a:r>
              <a:rPr lang="el-GR" sz="2400" b="0" u="sng" strike="noStrike" spc="-1">
                <a:solidFill>
                  <a:srgbClr val="FFFF00"/>
                </a:solidFill>
                <a:uFillTx/>
                <a:latin typeface="Calibri"/>
                <a:ea typeface="DejaVu Sans"/>
              </a:rPr>
              <a:t>Φασισμός</a:t>
            </a:r>
            <a:endParaRPr lang="el-GR" sz="2400" b="0" strike="noStrike" spc="-1">
              <a:latin typeface="Arial"/>
            </a:endParaRPr>
          </a:p>
          <a:p>
            <a:pPr>
              <a:lnSpc>
                <a:spcPct val="90000"/>
              </a:lnSpc>
              <a:spcBef>
                <a:spcPts val="1001"/>
              </a:spcBef>
            </a:pPr>
            <a:r>
              <a:rPr lang="el-GR" sz="2400" b="0" strike="noStrike" spc="-1">
                <a:solidFill>
                  <a:srgbClr val="FFFF00"/>
                </a:solidFill>
                <a:latin typeface="Calibri"/>
                <a:ea typeface="DejaVu Sans"/>
              </a:rPr>
              <a:t>-Γεννιέται στην Ιταλία με ηγέτη τον Μπενίτο Μουσολίνι.</a:t>
            </a:r>
            <a:endParaRPr lang="el-GR" sz="2400" b="0" strike="noStrike" spc="-1">
              <a:latin typeface="Arial"/>
            </a:endParaRPr>
          </a:p>
          <a:p>
            <a:pPr>
              <a:lnSpc>
                <a:spcPct val="90000"/>
              </a:lnSpc>
              <a:spcBef>
                <a:spcPts val="1001"/>
              </a:spcBef>
            </a:pPr>
            <a:endParaRPr lang="el-GR" sz="2400" b="0" strike="noStrike" spc="-1">
              <a:latin typeface="Arial"/>
            </a:endParaRPr>
          </a:p>
          <a:p>
            <a:pPr>
              <a:lnSpc>
                <a:spcPct val="90000"/>
              </a:lnSpc>
              <a:spcBef>
                <a:spcPts val="1001"/>
              </a:spcBef>
            </a:pPr>
            <a:endParaRPr lang="el-GR" sz="2400" b="0" strike="noStrike" spc="-1">
              <a:latin typeface="Arial"/>
            </a:endParaRPr>
          </a:p>
          <a:p>
            <a:pPr algn="r">
              <a:lnSpc>
                <a:spcPct val="90000"/>
              </a:lnSpc>
              <a:spcBef>
                <a:spcPts val="1001"/>
              </a:spcBef>
            </a:pPr>
            <a:endParaRPr lang="el-GR" sz="2400" b="0" strike="noStrike" spc="-1">
              <a:latin typeface="Arial"/>
            </a:endParaRPr>
          </a:p>
        </p:txBody>
      </p:sp>
      <p:pic>
        <p:nvPicPr>
          <p:cNvPr id="136" name="Εικόνα 5"/>
          <p:cNvPicPr/>
          <p:nvPr/>
        </p:nvPicPr>
        <p:blipFill>
          <a:blip r:embed="rId2"/>
          <a:stretch/>
        </p:blipFill>
        <p:spPr>
          <a:xfrm>
            <a:off x="6976800" y="4029480"/>
            <a:ext cx="2094480" cy="2827800"/>
          </a:xfrm>
          <a:prstGeom prst="rect">
            <a:avLst/>
          </a:prstGeom>
          <a:ln>
            <a:noFill/>
          </a:ln>
        </p:spPr>
      </p:pic>
      <p:sp>
        <p:nvSpPr>
          <p:cNvPr id="137" name="CustomShape 2"/>
          <p:cNvSpPr/>
          <p:nvPr/>
        </p:nvSpPr>
        <p:spPr>
          <a:xfrm>
            <a:off x="296640" y="1152000"/>
            <a:ext cx="8270640" cy="5185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l-GR" sz="2400" b="0" strike="noStrike" spc="-1">
                <a:solidFill>
                  <a:srgbClr val="FFFF00"/>
                </a:solidFill>
                <a:latin typeface="Calibri"/>
                <a:ea typeface="DejaVu Sans"/>
              </a:rPr>
              <a:t>- Ο Μουσολίνι ήταν αρχικά φιλειρηνιστής και σοσιαλιστής. </a:t>
            </a:r>
            <a:endParaRPr lang="el-GR" sz="2400" b="0" strike="noStrike" spc="-1">
              <a:latin typeface="Arial"/>
            </a:endParaRPr>
          </a:p>
          <a:p>
            <a:pPr algn="just">
              <a:lnSpc>
                <a:spcPct val="90000"/>
              </a:lnSpc>
              <a:spcBef>
                <a:spcPts val="1001"/>
              </a:spcBef>
            </a:pPr>
            <a:r>
              <a:rPr lang="el-GR" sz="2400" b="0" strike="noStrike" spc="-1">
                <a:solidFill>
                  <a:srgbClr val="FFFF00"/>
                </a:solidFill>
                <a:latin typeface="Calibri"/>
                <a:ea typeface="DejaVu Sans"/>
              </a:rPr>
              <a:t>- Αργότερα, στον Α΄ Παγκόσμιο Πόλεμο αλλάζει και υποστηρίζει την είσοδο της Ιταλίας στον πόλεμο και αποβάλλεται από το Σοσιαλιστικό Κόμμα και παίρνει μέρος στον Α΄ Παγκόσμιο Πόλεμο </a:t>
            </a:r>
            <a:endParaRPr lang="el-GR" sz="2400" b="0" strike="noStrike" spc="-1">
              <a:latin typeface="Arial"/>
            </a:endParaRPr>
          </a:p>
          <a:p>
            <a:pPr algn="just">
              <a:lnSpc>
                <a:spcPct val="90000"/>
              </a:lnSpc>
              <a:spcBef>
                <a:spcPts val="1001"/>
              </a:spcBef>
            </a:pPr>
            <a:endParaRPr lang="el-GR" sz="2400" b="0" strike="noStrike" spc="-1">
              <a:latin typeface="Arial"/>
            </a:endParaRPr>
          </a:p>
          <a:p>
            <a:pPr algn="just">
              <a:lnSpc>
                <a:spcPct val="90000"/>
              </a:lnSpc>
              <a:spcBef>
                <a:spcPts val="1001"/>
              </a:spcBef>
            </a:pPr>
            <a:r>
              <a:rPr lang="el-GR" sz="2400" b="0" strike="noStrike" spc="-1">
                <a:solidFill>
                  <a:srgbClr val="FFFF00"/>
                </a:solidFill>
                <a:latin typeface="Calibri"/>
                <a:ea typeface="Microsoft YaHei"/>
              </a:rPr>
              <a:t>- Στα 1919 ιδρύει το Φασιστικό Κόμμα με άλλους δυσαρεστημένους από την έκβαση του πολέμου.</a:t>
            </a:r>
            <a:endParaRPr lang="el-GR" sz="2400" b="0" strike="noStrike" spc="-1">
              <a:latin typeface="Arial"/>
            </a:endParaRPr>
          </a:p>
          <a:p>
            <a:pPr algn="just">
              <a:lnSpc>
                <a:spcPct val="90000"/>
              </a:lnSpc>
              <a:spcBef>
                <a:spcPts val="1001"/>
              </a:spcBef>
            </a:pPr>
            <a:r>
              <a:rPr lang="el-GR" sz="2400" b="0" strike="noStrike" spc="-1">
                <a:solidFill>
                  <a:srgbClr val="FFFF00"/>
                </a:solidFill>
                <a:latin typeface="Calibri"/>
                <a:ea typeface="Microsoft YaHei"/>
              </a:rPr>
              <a:t>- Οκτώβριος 1922:  Πορεία προς τη Ρώμη.</a:t>
            </a:r>
            <a:endParaRPr lang="el-GR" sz="2400" b="0" strike="noStrike" spc="-1">
              <a:latin typeface="Arial"/>
            </a:endParaRPr>
          </a:p>
          <a:p>
            <a:pPr algn="just">
              <a:lnSpc>
                <a:spcPct val="90000"/>
              </a:lnSpc>
              <a:spcBef>
                <a:spcPts val="1001"/>
              </a:spcBef>
            </a:pPr>
            <a:endParaRPr lang="el-GR" sz="2400" b="0" strike="noStrike" spc="-1">
              <a:latin typeface="Arial"/>
            </a:endParaRPr>
          </a:p>
          <a:p>
            <a:pPr algn="just">
              <a:lnSpc>
                <a:spcPct val="90000"/>
              </a:lnSpc>
              <a:spcBef>
                <a:spcPts val="1001"/>
              </a:spcBef>
            </a:pPr>
            <a:r>
              <a:rPr lang="el-GR" sz="2400" b="0" strike="noStrike" spc="-1">
                <a:solidFill>
                  <a:srgbClr val="FFFF00"/>
                </a:solidFill>
                <a:latin typeface="Calibri"/>
                <a:ea typeface="Microsoft YaHei"/>
              </a:rPr>
              <a:t>- Οι φασίστες κατακτούν την εξουσία και ο Μουσολίνι γίνεται πρωθυπουργός</a:t>
            </a:r>
            <a:endParaRPr lang="el-GR" sz="2400" b="0" strike="noStrike" spc="-1">
              <a:latin typeface="Arial"/>
            </a:endParaRPr>
          </a:p>
          <a:p>
            <a:pPr algn="just">
              <a:lnSpc>
                <a:spcPct val="90000"/>
              </a:lnSpc>
              <a:spcBef>
                <a:spcPts val="1001"/>
              </a:spcBef>
            </a:pPr>
            <a:endParaRPr lang="el-GR" sz="2400" b="0" strike="noStrike" spc="-1">
              <a:latin typeface="Arial"/>
            </a:endParaRPr>
          </a:p>
          <a:p>
            <a:pPr algn="just">
              <a:lnSpc>
                <a:spcPct val="100000"/>
              </a:lnSpc>
            </a:pPr>
            <a:r>
              <a:rPr lang="el-GR" sz="2400" b="0" strike="noStrike" spc="-1">
                <a:solidFill>
                  <a:srgbClr val="FFFF00"/>
                </a:solidFill>
                <a:latin typeface="Calibri"/>
                <a:ea typeface="Microsoft YaHei"/>
              </a:rPr>
              <a:t>- Στα 1923 επιβάλλεται μονοκομματικό καθεστώς. </a:t>
            </a:r>
            <a:endParaRPr lang="el-GR" sz="2400" b="0" strike="noStrike" spc="-1">
              <a:latin typeface="Arial"/>
            </a:endParaRPr>
          </a:p>
          <a:p>
            <a:pPr algn="just">
              <a:lnSpc>
                <a:spcPct val="100000"/>
              </a:lnSpc>
            </a:pPr>
            <a:endParaRPr lang="el-GR"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296640" y="255240"/>
            <a:ext cx="8566200" cy="636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0000"/>
              </a:lnSpc>
              <a:spcBef>
                <a:spcPts val="1001"/>
              </a:spcBef>
            </a:pPr>
            <a:r>
              <a:rPr lang="el-GR" sz="2400" b="0" u="sng" strike="noStrike" spc="-1" dirty="0">
                <a:solidFill>
                  <a:srgbClr val="FFFF00"/>
                </a:solidFill>
                <a:uFillTx/>
                <a:latin typeface="Calibri"/>
                <a:ea typeface="DejaVu Sans"/>
              </a:rPr>
              <a:t> Χαρακτηριστικά του φασιστικού καθεστώτος</a:t>
            </a:r>
            <a:endParaRPr lang="el-GR" sz="2400" b="0" strike="noStrike" spc="-1" dirty="0">
              <a:latin typeface="Arial"/>
            </a:endParaRPr>
          </a:p>
          <a:p>
            <a:pPr algn="ctr">
              <a:lnSpc>
                <a:spcPct val="90000"/>
              </a:lnSpc>
              <a:spcBef>
                <a:spcPts val="1001"/>
              </a:spcBef>
            </a:pPr>
            <a:endParaRPr lang="el-GR" sz="2400" b="0" strike="noStrike" spc="-1" dirty="0">
              <a:latin typeface="Arial"/>
            </a:endParaRPr>
          </a:p>
          <a:p>
            <a:pPr algn="r">
              <a:lnSpc>
                <a:spcPct val="90000"/>
              </a:lnSpc>
              <a:spcBef>
                <a:spcPts val="1001"/>
              </a:spcBef>
            </a:pPr>
            <a:r>
              <a:rPr lang="el-GR" sz="2000" b="0" strike="noStrike" spc="-1" dirty="0">
                <a:solidFill>
                  <a:srgbClr val="FFFF00"/>
                </a:solidFill>
                <a:latin typeface="Calibri"/>
                <a:ea typeface="DejaVu Sans"/>
              </a:rPr>
              <a:t>- Επιθετικός εθνικισμός, προβολή των ιταλικών διεκδικήσεων, εθνικό μεγαλείο, αίσθηση ότι οι ΜΔ είχαν αδικήσει την Ιταλία</a:t>
            </a:r>
            <a:endParaRPr lang="el-GR" sz="2000" b="0" strike="noStrike" spc="-1" dirty="0">
              <a:latin typeface="Arial"/>
            </a:endParaRPr>
          </a:p>
          <a:p>
            <a:pPr algn="r">
              <a:lnSpc>
                <a:spcPct val="90000"/>
              </a:lnSpc>
              <a:spcBef>
                <a:spcPts val="1001"/>
              </a:spcBef>
            </a:pPr>
            <a:endParaRPr lang="el-GR" sz="2000" b="0" strike="noStrike" spc="-1" dirty="0">
              <a:latin typeface="Arial"/>
            </a:endParaRPr>
          </a:p>
          <a:p>
            <a:pPr algn="r">
              <a:lnSpc>
                <a:spcPct val="90000"/>
              </a:lnSpc>
              <a:spcBef>
                <a:spcPts val="1001"/>
              </a:spcBef>
            </a:pPr>
            <a:r>
              <a:rPr lang="el-GR" sz="2000" b="0" strike="noStrike" spc="-1" dirty="0">
                <a:solidFill>
                  <a:srgbClr val="FFFF00"/>
                </a:solidFill>
                <a:latin typeface="Calibri"/>
                <a:ea typeface="DejaVu Sans"/>
              </a:rPr>
              <a:t>-Λατρεία του Κράτους (και της βίας του), που ταυτίζεται με το (φασιστικό) κόμμα, που ταυτίζεται με τον Ντούτσε </a:t>
            </a:r>
            <a:r>
              <a:rPr lang="el-GR" sz="2000" b="0" strike="noStrike" spc="-1" dirty="0" err="1">
                <a:solidFill>
                  <a:srgbClr val="FFFF00"/>
                </a:solidFill>
                <a:latin typeface="Calibri"/>
                <a:ea typeface="DejaVu Sans"/>
              </a:rPr>
              <a:t>Μουσολίνι</a:t>
            </a:r>
            <a:endParaRPr lang="el-GR" sz="2000" b="0" strike="noStrike" spc="-1" dirty="0">
              <a:latin typeface="Arial"/>
            </a:endParaRPr>
          </a:p>
          <a:p>
            <a:pPr algn="r">
              <a:lnSpc>
                <a:spcPct val="90000"/>
              </a:lnSpc>
              <a:spcBef>
                <a:spcPts val="1001"/>
              </a:spcBef>
            </a:pPr>
            <a:endParaRPr lang="el-GR" sz="2000" b="0" strike="noStrike" spc="-1" dirty="0">
              <a:latin typeface="Arial"/>
            </a:endParaRPr>
          </a:p>
          <a:p>
            <a:pPr algn="r">
              <a:lnSpc>
                <a:spcPct val="90000"/>
              </a:lnSpc>
              <a:spcBef>
                <a:spcPts val="1001"/>
              </a:spcBef>
            </a:pPr>
            <a:r>
              <a:rPr lang="el-GR" sz="2000" b="0" strike="noStrike" spc="-1" dirty="0">
                <a:solidFill>
                  <a:srgbClr val="FFFF00"/>
                </a:solidFill>
                <a:latin typeface="Calibri"/>
                <a:ea typeface="DejaVu Sans"/>
              </a:rPr>
              <a:t>- Μιλιταρισμός – Ιμπεριαλισμός</a:t>
            </a:r>
            <a:endParaRPr lang="el-GR" sz="2000" b="0" strike="noStrike" spc="-1" dirty="0">
              <a:latin typeface="Arial"/>
            </a:endParaRPr>
          </a:p>
          <a:p>
            <a:pPr algn="r">
              <a:lnSpc>
                <a:spcPct val="90000"/>
              </a:lnSpc>
              <a:spcBef>
                <a:spcPts val="1001"/>
              </a:spcBef>
            </a:pPr>
            <a:endParaRPr lang="el-GR" sz="2000" b="0" strike="noStrike" spc="-1" dirty="0">
              <a:latin typeface="Arial"/>
            </a:endParaRPr>
          </a:p>
          <a:p>
            <a:pPr algn="r">
              <a:lnSpc>
                <a:spcPct val="90000"/>
              </a:lnSpc>
              <a:spcBef>
                <a:spcPts val="1001"/>
              </a:spcBef>
            </a:pPr>
            <a:r>
              <a:rPr lang="el-GR" sz="2000" b="0" strike="noStrike" spc="-1" dirty="0">
                <a:solidFill>
                  <a:srgbClr val="FFFF00"/>
                </a:solidFill>
                <a:latin typeface="Calibri"/>
                <a:ea typeface="DejaVu Sans"/>
              </a:rPr>
              <a:t>- </a:t>
            </a:r>
            <a:r>
              <a:rPr lang="el-GR" sz="2000" b="0" strike="noStrike" spc="-1" dirty="0" err="1">
                <a:solidFill>
                  <a:srgbClr val="FFFF00"/>
                </a:solidFill>
                <a:latin typeface="Calibri"/>
                <a:ea typeface="DejaVu Sans"/>
              </a:rPr>
              <a:t>Αντικομμουνισμός</a:t>
            </a:r>
            <a:r>
              <a:rPr lang="el-GR" sz="2000" b="0" strike="noStrike" spc="-1" dirty="0">
                <a:solidFill>
                  <a:srgbClr val="FFFF00"/>
                </a:solidFill>
                <a:latin typeface="Calibri"/>
                <a:ea typeface="DejaVu Sans"/>
              </a:rPr>
              <a:t> (φόβος επιβολής των κομμουνιστών), αντικοινοβουλευτισμός, αντικαπιταλισμός*</a:t>
            </a:r>
            <a:endParaRPr lang="el-GR" sz="2000" b="0" strike="noStrike" spc="-1" dirty="0">
              <a:latin typeface="Arial"/>
            </a:endParaRPr>
          </a:p>
          <a:p>
            <a:pPr algn="r">
              <a:lnSpc>
                <a:spcPct val="90000"/>
              </a:lnSpc>
              <a:spcBef>
                <a:spcPts val="1001"/>
              </a:spcBef>
            </a:pPr>
            <a:endParaRPr lang="el-GR" sz="2000" b="0" strike="noStrike" spc="-1" dirty="0">
              <a:latin typeface="Arial"/>
            </a:endParaRPr>
          </a:p>
          <a:p>
            <a:pPr algn="r">
              <a:lnSpc>
                <a:spcPct val="90000"/>
              </a:lnSpc>
              <a:spcBef>
                <a:spcPts val="1001"/>
              </a:spcBef>
            </a:pPr>
            <a:r>
              <a:rPr lang="el-GR" sz="2000" b="0" strike="noStrike" spc="-1" dirty="0">
                <a:solidFill>
                  <a:srgbClr val="FFFF00"/>
                </a:solidFill>
                <a:latin typeface="Calibri"/>
                <a:ea typeface="DejaVu Sans"/>
              </a:rPr>
              <a:t>- Συνθήματα υπέρ της κοινωνικής ισότητας, αλλά άρνηση της πάλης των τάξεων, απαγόρευση απεργιών και ανεξάρτητου συνδικαλισμού, κοινωνικός συντηρητισμός, εναντίωση στα ανθρώπινα δικαιώματα, περιφρόνηση για τη μοντέρνα τέχνη</a:t>
            </a:r>
            <a:endParaRPr lang="el-GR" sz="2000" b="0" strike="noStrike" spc="-1" dirty="0">
              <a:latin typeface="Arial"/>
            </a:endParaRPr>
          </a:p>
          <a:p>
            <a:pPr algn="r">
              <a:lnSpc>
                <a:spcPct val="90000"/>
              </a:lnSpc>
              <a:spcBef>
                <a:spcPts val="1001"/>
              </a:spcBef>
            </a:pPr>
            <a:endParaRPr lang="el-GR" sz="2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2560680" y="324360"/>
            <a:ext cx="384660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l-GR" sz="2400" b="0" strike="noStrike" spc="-1">
                <a:solidFill>
                  <a:srgbClr val="FFFF00"/>
                </a:solidFill>
                <a:latin typeface="Calibri"/>
                <a:ea typeface="DejaVu Sans"/>
              </a:rPr>
              <a:t>Η Οικονομική Κρίση του 1929</a:t>
            </a:r>
            <a:endParaRPr lang="el-GR" sz="2400" b="0" strike="noStrike" spc="-1">
              <a:latin typeface="Arial"/>
            </a:endParaRPr>
          </a:p>
        </p:txBody>
      </p:sp>
      <p:pic>
        <p:nvPicPr>
          <p:cNvPr id="140" name="Εικόνα 1"/>
          <p:cNvPicPr/>
          <p:nvPr/>
        </p:nvPicPr>
        <p:blipFill>
          <a:blip r:embed="rId2"/>
          <a:stretch/>
        </p:blipFill>
        <p:spPr>
          <a:xfrm>
            <a:off x="1368000" y="1296000"/>
            <a:ext cx="6630120" cy="5137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96120" y="426960"/>
            <a:ext cx="8975160" cy="5578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l-GR" sz="2400" b="0" strike="noStrike" spc="-1">
                <a:solidFill>
                  <a:srgbClr val="FFFF00"/>
                </a:solidFill>
                <a:latin typeface="Calibri"/>
                <a:ea typeface="DejaVu Sans"/>
              </a:rPr>
              <a:t>Πτώση τιμών στο χρηματιστήριο της Νέας Υόρκης.</a:t>
            </a:r>
            <a:endParaRPr lang="el-GR" sz="2400" b="0" strike="noStrike" spc="-1">
              <a:latin typeface="Arial"/>
            </a:endParaRPr>
          </a:p>
          <a:p>
            <a:pPr algn="ctr">
              <a:lnSpc>
                <a:spcPct val="100000"/>
              </a:lnSpc>
            </a:pPr>
            <a:r>
              <a:rPr lang="el-GR" sz="2400" b="0" strike="noStrike" spc="-1">
                <a:solidFill>
                  <a:srgbClr val="FFFF00"/>
                </a:solidFill>
                <a:latin typeface="Calibri"/>
                <a:ea typeface="DejaVu Sans"/>
              </a:rPr>
              <a:t> Οι συνέπειες είναι τεράστιες:</a:t>
            </a:r>
            <a:endParaRPr lang="el-GR" sz="2400" b="0" strike="noStrike" spc="-1">
              <a:latin typeface="Arial"/>
            </a:endParaRPr>
          </a:p>
          <a:p>
            <a:pPr algn="ctr">
              <a:lnSpc>
                <a:spcPct val="100000"/>
              </a:lnSpc>
            </a:pPr>
            <a:r>
              <a:rPr lang="el-GR" sz="2400" b="0" strike="noStrike" spc="-1">
                <a:solidFill>
                  <a:srgbClr val="FFFF00"/>
                </a:solidFill>
                <a:latin typeface="Calibri"/>
                <a:ea typeface="DejaVu Sans"/>
              </a:rPr>
              <a:t>1. Μεγάλη πτώση των τιμών των μετοχών</a:t>
            </a:r>
            <a:endParaRPr lang="el-GR" sz="2400" b="0" strike="noStrike" spc="-1">
              <a:latin typeface="Arial"/>
            </a:endParaRPr>
          </a:p>
          <a:p>
            <a:pPr algn="ctr">
              <a:lnSpc>
                <a:spcPct val="100000"/>
              </a:lnSpc>
            </a:pPr>
            <a:endParaRPr lang="el-GR" sz="2400" b="0" strike="noStrike" spc="-1">
              <a:latin typeface="Arial"/>
            </a:endParaRPr>
          </a:p>
          <a:p>
            <a:pPr algn="ctr">
              <a:lnSpc>
                <a:spcPct val="100000"/>
              </a:lnSpc>
            </a:pPr>
            <a:r>
              <a:rPr lang="el-GR" sz="2400" b="0" strike="noStrike" spc="-1">
                <a:solidFill>
                  <a:srgbClr val="FFFF00"/>
                </a:solidFill>
                <a:latin typeface="Calibri"/>
                <a:ea typeface="DejaVu Sans"/>
              </a:rPr>
              <a:t>2. Πτωχεύσεις τραπεζών που είχαν επενδύσει σε μετοχές</a:t>
            </a:r>
            <a:endParaRPr lang="el-GR" sz="2400" b="0" strike="noStrike" spc="-1">
              <a:latin typeface="Arial"/>
            </a:endParaRPr>
          </a:p>
          <a:p>
            <a:pPr algn="ctr">
              <a:lnSpc>
                <a:spcPct val="100000"/>
              </a:lnSpc>
            </a:pPr>
            <a:r>
              <a:rPr lang="el-GR" sz="2400" b="0" strike="noStrike" spc="-1">
                <a:solidFill>
                  <a:srgbClr val="FFFF00"/>
                </a:solidFill>
                <a:latin typeface="Calibri"/>
                <a:ea typeface="DejaVu Sans"/>
              </a:rPr>
              <a:t>3. Απώλεια καταθέσεων</a:t>
            </a:r>
            <a:endParaRPr lang="el-GR" sz="2400" b="0" strike="noStrike" spc="-1">
              <a:latin typeface="Arial"/>
            </a:endParaRPr>
          </a:p>
          <a:p>
            <a:pPr algn="ctr">
              <a:lnSpc>
                <a:spcPct val="100000"/>
              </a:lnSpc>
            </a:pPr>
            <a:r>
              <a:rPr lang="el-GR" sz="2400" b="0" strike="noStrike" spc="-1">
                <a:solidFill>
                  <a:srgbClr val="FFFF00"/>
                </a:solidFill>
                <a:latin typeface="Calibri"/>
                <a:ea typeface="DejaVu Sans"/>
              </a:rPr>
              <a:t>4. Έλλειψη ρευστότητας</a:t>
            </a:r>
            <a:endParaRPr lang="el-GR" sz="2400" b="0" strike="noStrike" spc="-1">
              <a:latin typeface="Arial"/>
            </a:endParaRPr>
          </a:p>
          <a:p>
            <a:pPr algn="ctr">
              <a:lnSpc>
                <a:spcPct val="100000"/>
              </a:lnSpc>
            </a:pPr>
            <a:endParaRPr lang="el-GR" sz="2400" b="0" strike="noStrike" spc="-1">
              <a:latin typeface="Arial"/>
            </a:endParaRPr>
          </a:p>
          <a:p>
            <a:pPr algn="ctr">
              <a:lnSpc>
                <a:spcPct val="100000"/>
              </a:lnSpc>
            </a:pPr>
            <a:r>
              <a:rPr lang="el-GR" sz="2400" b="0" strike="noStrike" spc="-1">
                <a:solidFill>
                  <a:srgbClr val="FFFF00"/>
                </a:solidFill>
                <a:latin typeface="Calibri"/>
                <a:ea typeface="DejaVu Sans"/>
              </a:rPr>
              <a:t> 5. Απόσυρση αμερικανικών κεφαλαίων από την Ευρώπη</a:t>
            </a:r>
            <a:endParaRPr lang="el-GR" sz="2400" b="0" strike="noStrike" spc="-1">
              <a:latin typeface="Arial"/>
            </a:endParaRPr>
          </a:p>
          <a:p>
            <a:pPr algn="ctr">
              <a:lnSpc>
                <a:spcPct val="100000"/>
              </a:lnSpc>
            </a:pPr>
            <a:r>
              <a:rPr lang="el-GR" sz="2400" b="0" strike="noStrike" spc="-1">
                <a:solidFill>
                  <a:srgbClr val="FFFF00"/>
                </a:solidFill>
                <a:latin typeface="Calibri"/>
                <a:ea typeface="DejaVu Sans"/>
              </a:rPr>
              <a:t>6. Μείωση της βιομηχανικής παραγωγής και των εμπορικών συναλλαγών σε παγκόσμια κλίμακα</a:t>
            </a:r>
            <a:endParaRPr lang="el-GR" sz="2400" b="0" strike="noStrike" spc="-1">
              <a:latin typeface="Arial"/>
            </a:endParaRPr>
          </a:p>
          <a:p>
            <a:pPr algn="ctr">
              <a:lnSpc>
                <a:spcPct val="100000"/>
              </a:lnSpc>
            </a:pPr>
            <a:endParaRPr lang="el-GR" sz="2400" b="0" strike="noStrike" spc="-1">
              <a:latin typeface="Arial"/>
            </a:endParaRPr>
          </a:p>
          <a:p>
            <a:pPr algn="ctr">
              <a:lnSpc>
                <a:spcPct val="100000"/>
              </a:lnSpc>
            </a:pPr>
            <a:r>
              <a:rPr lang="el-GR" sz="2400" b="0" strike="noStrike" spc="-1">
                <a:solidFill>
                  <a:srgbClr val="FFFF00"/>
                </a:solidFill>
                <a:latin typeface="Calibri"/>
                <a:ea typeface="DejaVu Sans"/>
              </a:rPr>
              <a:t>7. Αποδιοργάνωση του διεθνούς νομισματικού συστήματος και σοβαρή υποτίμηση της αγγλικής λίρας. </a:t>
            </a:r>
            <a:endParaRPr lang="el-GR" sz="2400" b="0" strike="noStrike" spc="-1">
              <a:latin typeface="Arial"/>
            </a:endParaRPr>
          </a:p>
          <a:p>
            <a:pPr algn="ctr">
              <a:lnSpc>
                <a:spcPct val="100000"/>
              </a:lnSpc>
            </a:pPr>
            <a:endParaRPr lang="el-GR" sz="2400" b="0" strike="noStrike" spc="-1">
              <a:latin typeface="Arial"/>
            </a:endParaRPr>
          </a:p>
          <a:p>
            <a:pPr algn="ctr">
              <a:lnSpc>
                <a:spcPct val="100000"/>
              </a:lnSpc>
            </a:pPr>
            <a:r>
              <a:rPr lang="el-GR" sz="2400" b="0" strike="noStrike" spc="-1">
                <a:solidFill>
                  <a:srgbClr val="FFFF00"/>
                </a:solidFill>
                <a:latin typeface="Calibri"/>
                <a:ea typeface="DejaVu Sans"/>
              </a:rPr>
              <a:t>8. Τεράστια ποσοστά ανεργίας: 5 εκατομμύρια άνεργοι στη Γερμανία, 30 εκατομμύρια παγκοσμίως.</a:t>
            </a:r>
            <a:endParaRPr lang="el-GR"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723960" y="5904000"/>
            <a:ext cx="7771320" cy="802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l-GR" sz="2400" b="0" strike="noStrike" spc="-1">
                <a:solidFill>
                  <a:srgbClr val="FFFF00"/>
                </a:solidFill>
                <a:latin typeface="Calibri"/>
                <a:ea typeface="DejaVu Sans"/>
              </a:rPr>
              <a:t>Οικογένεια στην Οκλαχόμα (1936)</a:t>
            </a:r>
            <a:endParaRPr lang="el-GR" sz="2400" b="0" strike="noStrike" spc="-1">
              <a:latin typeface="Arial"/>
            </a:endParaRPr>
          </a:p>
        </p:txBody>
      </p:sp>
      <p:pic>
        <p:nvPicPr>
          <p:cNvPr id="143" name="Εικόνα 1"/>
          <p:cNvPicPr/>
          <p:nvPr/>
        </p:nvPicPr>
        <p:blipFill>
          <a:blip r:embed="rId2"/>
          <a:stretch/>
        </p:blipFill>
        <p:spPr>
          <a:xfrm>
            <a:off x="1701360" y="216000"/>
            <a:ext cx="5713920" cy="5713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609840" y="163440"/>
            <a:ext cx="8461440" cy="10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l-GR" sz="2400" b="0" strike="noStrike" spc="-1">
                <a:solidFill>
                  <a:srgbClr val="FFFF00"/>
                </a:solidFill>
                <a:latin typeface="Calibri"/>
                <a:ea typeface="DejaVu Sans"/>
              </a:rPr>
              <a:t>Στη Γερμανία, κύριο αποτέλεσμα της κρίσης υπήρξε η άνοδος στην εξουσία του Εθνικοσοσιαλιστικού Κόμματος του Αδόλφου Χίτλερ. </a:t>
            </a:r>
            <a:endParaRPr lang="el-GR" sz="2400" b="0" strike="noStrike" spc="-1">
              <a:latin typeface="Arial"/>
            </a:endParaRPr>
          </a:p>
          <a:p>
            <a:pPr>
              <a:lnSpc>
                <a:spcPct val="100000"/>
              </a:lnSpc>
            </a:pPr>
            <a:endParaRPr lang="el-GR" sz="2400" b="0" strike="noStrike" spc="-1">
              <a:latin typeface="Arial"/>
            </a:endParaRPr>
          </a:p>
        </p:txBody>
      </p:sp>
      <p:pic>
        <p:nvPicPr>
          <p:cNvPr id="145" name="Picture 2"/>
          <p:cNvPicPr/>
          <p:nvPr/>
        </p:nvPicPr>
        <p:blipFill>
          <a:blip r:embed="rId2"/>
          <a:stretch/>
        </p:blipFill>
        <p:spPr>
          <a:xfrm>
            <a:off x="181440" y="900360"/>
            <a:ext cx="4247640" cy="2770920"/>
          </a:xfrm>
          <a:prstGeom prst="rect">
            <a:avLst/>
          </a:prstGeom>
          <a:ln>
            <a:noFill/>
          </a:ln>
        </p:spPr>
      </p:pic>
      <p:pic>
        <p:nvPicPr>
          <p:cNvPr id="146" name="Picture 3"/>
          <p:cNvPicPr/>
          <p:nvPr/>
        </p:nvPicPr>
        <p:blipFill>
          <a:blip r:embed="rId3"/>
          <a:stretch/>
        </p:blipFill>
        <p:spPr>
          <a:xfrm>
            <a:off x="695520" y="4176000"/>
            <a:ext cx="3479760" cy="2087280"/>
          </a:xfrm>
          <a:prstGeom prst="rect">
            <a:avLst/>
          </a:prstGeom>
          <a:ln>
            <a:noFill/>
          </a:ln>
        </p:spPr>
      </p:pic>
      <p:pic>
        <p:nvPicPr>
          <p:cNvPr id="147" name="Picture 4"/>
          <p:cNvPicPr/>
          <p:nvPr/>
        </p:nvPicPr>
        <p:blipFill>
          <a:blip r:embed="rId4"/>
          <a:stretch/>
        </p:blipFill>
        <p:spPr>
          <a:xfrm>
            <a:off x="4910400" y="1008000"/>
            <a:ext cx="3440880" cy="5443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1"/>
          <p:cNvSpPr/>
          <p:nvPr/>
        </p:nvSpPr>
        <p:spPr>
          <a:xfrm>
            <a:off x="288000" y="144000"/>
            <a:ext cx="7919280" cy="358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l-GR" sz="2400" b="0" strike="noStrike" spc="-1">
                <a:solidFill>
                  <a:srgbClr val="FFFF00"/>
                </a:solidFill>
                <a:latin typeface="Calibri"/>
                <a:ea typeface="DejaVu Sans"/>
              </a:rPr>
              <a:t>Ο Χίτλερ γεννήθηκε στην Αυστροουγγαρία (1889).</a:t>
            </a:r>
            <a:endParaRPr lang="el-GR" sz="2400" b="0" strike="noStrike" spc="-1">
              <a:latin typeface="Arial"/>
            </a:endParaRPr>
          </a:p>
          <a:p>
            <a:pPr>
              <a:lnSpc>
                <a:spcPct val="100000"/>
              </a:lnSpc>
            </a:pPr>
            <a:r>
              <a:rPr lang="el-GR" sz="2400" b="0" strike="noStrike" spc="-1">
                <a:solidFill>
                  <a:srgbClr val="FFFF00"/>
                </a:solidFill>
                <a:latin typeface="Calibri"/>
                <a:ea typeface="DejaVu Sans"/>
              </a:rPr>
              <a:t>Έζησε μερικά χρόνια στη Βιέννη και προσπάθησε, ανεπιτυχώς, να γίνει ζωγράφος.</a:t>
            </a:r>
            <a:endParaRPr lang="el-GR" sz="2400" b="0" strike="noStrike" spc="-1">
              <a:latin typeface="Arial"/>
            </a:endParaRPr>
          </a:p>
          <a:p>
            <a:pPr>
              <a:lnSpc>
                <a:spcPct val="100000"/>
              </a:lnSpc>
            </a:pPr>
            <a:endParaRPr lang="el-GR" sz="2400" b="0" strike="noStrike" spc="-1">
              <a:latin typeface="Arial"/>
            </a:endParaRPr>
          </a:p>
          <a:p>
            <a:pPr>
              <a:lnSpc>
                <a:spcPct val="100000"/>
              </a:lnSpc>
            </a:pPr>
            <a:r>
              <a:rPr lang="el-GR" sz="2400" b="0" strike="noStrike" spc="-1">
                <a:solidFill>
                  <a:srgbClr val="FFFF00"/>
                </a:solidFill>
                <a:latin typeface="Calibri"/>
                <a:ea typeface="DejaVu Sans"/>
              </a:rPr>
              <a:t>Σύντομα, ήρθε σ’ επαφή με κύκλους εθνικιστικούς και αντισημιτικούς*.</a:t>
            </a:r>
            <a:endParaRPr lang="el-GR" sz="2400" b="0" strike="noStrike" spc="-1">
              <a:latin typeface="Arial"/>
            </a:endParaRPr>
          </a:p>
          <a:p>
            <a:pPr>
              <a:lnSpc>
                <a:spcPct val="100000"/>
              </a:lnSpc>
            </a:pPr>
            <a:r>
              <a:rPr lang="el-GR" sz="2400" b="0" strike="noStrike" spc="-1">
                <a:solidFill>
                  <a:srgbClr val="FFFF00"/>
                </a:solidFill>
                <a:latin typeface="Calibri"/>
                <a:ea typeface="DejaVu Sans"/>
              </a:rPr>
              <a:t>Στον πόλεμο (1914-1918) κατατάχτηκε στο στρατό της Βαυαρίας. </a:t>
            </a:r>
            <a:endParaRPr lang="el-GR" sz="2400" b="0" strike="noStrike" spc="-1">
              <a:latin typeface="Arial"/>
            </a:endParaRPr>
          </a:p>
        </p:txBody>
      </p:sp>
      <p:sp>
        <p:nvSpPr>
          <p:cNvPr id="149" name="CustomShape 2"/>
          <p:cNvSpPr/>
          <p:nvPr/>
        </p:nvSpPr>
        <p:spPr>
          <a:xfrm>
            <a:off x="361080" y="3484080"/>
            <a:ext cx="7846200" cy="313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l-GR" sz="2400" b="0" strike="noStrike" spc="-1">
                <a:solidFill>
                  <a:srgbClr val="FFFF00"/>
                </a:solidFill>
                <a:latin typeface="Calibri"/>
                <a:ea typeface="DejaVu Sans"/>
              </a:rPr>
              <a:t>Εξ αρχής, ήταν αντίθετος με τη συνθήκη των Βερσαλλιών</a:t>
            </a:r>
            <a:endParaRPr lang="el-GR" sz="2400" b="0" strike="noStrike" spc="-1">
              <a:latin typeface="Arial"/>
            </a:endParaRPr>
          </a:p>
          <a:p>
            <a:pPr>
              <a:lnSpc>
                <a:spcPct val="100000"/>
              </a:lnSpc>
            </a:pPr>
            <a:r>
              <a:rPr lang="el-GR" sz="2400" b="0" strike="noStrike" spc="-1">
                <a:solidFill>
                  <a:srgbClr val="FFFF00"/>
                </a:solidFill>
                <a:latin typeface="Calibri"/>
                <a:ea typeface="DejaVu Sans"/>
              </a:rPr>
              <a:t>και τους όρους που αυτή επέβαλε στη Γερμανία (Αναθεωρητισμός)</a:t>
            </a:r>
            <a:endParaRPr lang="el-GR" sz="2400" b="0" strike="noStrike" spc="-1">
              <a:latin typeface="Arial"/>
            </a:endParaRPr>
          </a:p>
          <a:p>
            <a:pPr>
              <a:lnSpc>
                <a:spcPct val="100000"/>
              </a:lnSpc>
            </a:pPr>
            <a:endParaRPr lang="el-GR" sz="2400" b="0" strike="noStrike" spc="-1">
              <a:latin typeface="Arial"/>
            </a:endParaRPr>
          </a:p>
          <a:p>
            <a:pPr>
              <a:lnSpc>
                <a:spcPct val="100000"/>
              </a:lnSpc>
            </a:pPr>
            <a:r>
              <a:rPr lang="el-GR" sz="2400" b="0" strike="noStrike" spc="-1">
                <a:solidFill>
                  <a:srgbClr val="FFFF00"/>
                </a:solidFill>
                <a:latin typeface="Calibri"/>
                <a:ea typeface="DejaVu Sans"/>
              </a:rPr>
              <a:t>Από το 1919, εντάσσεται στο DAP του Anton Dexler, κόμμα με ιδεολογία αντισημιτική, εθνικιστική, αντικαπιταλιστική, αντιμαρξιστική.</a:t>
            </a:r>
            <a:endParaRPr lang="el-GR" sz="2400" b="0" strike="noStrike" spc="-1">
              <a:latin typeface="Arial"/>
            </a:endParaRPr>
          </a:p>
          <a:p>
            <a:pPr>
              <a:lnSpc>
                <a:spcPct val="100000"/>
              </a:lnSpc>
            </a:pPr>
            <a:r>
              <a:rPr lang="el-GR" sz="2400" b="0" strike="noStrike" spc="-1">
                <a:solidFill>
                  <a:srgbClr val="FFFF00"/>
                </a:solidFill>
                <a:latin typeface="Calibri"/>
                <a:ea typeface="DejaVu Sans"/>
              </a:rPr>
              <a:t>Σύντομα, ο Χίτλερ ξεχώρισε και το 1921 έγινε αρχηγός του κόμματος.</a:t>
            </a:r>
            <a:endParaRPr lang="el-GR" sz="2400" b="0" strike="noStrike" spc="-1">
              <a:latin typeface="Arial"/>
            </a:endParaRPr>
          </a:p>
          <a:p>
            <a:pPr>
              <a:lnSpc>
                <a:spcPct val="100000"/>
              </a:lnSpc>
            </a:pPr>
            <a:endParaRPr lang="el-GR"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288000" y="104400"/>
            <a:ext cx="8664120" cy="4358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l-GR" sz="2400" b="0" strike="noStrike" spc="-1" dirty="0">
                <a:solidFill>
                  <a:srgbClr val="FFFF00"/>
                </a:solidFill>
                <a:latin typeface="Calibri"/>
                <a:ea typeface="DejaVu Sans"/>
              </a:rPr>
              <a:t>Εκλογές 1933: Ναζιστικό κόμμα στο 44%. </a:t>
            </a:r>
            <a:endParaRPr lang="el-GR" sz="2400" b="0" strike="noStrike" spc="-1" dirty="0">
              <a:latin typeface="Arial"/>
            </a:endParaRPr>
          </a:p>
          <a:p>
            <a:pPr>
              <a:lnSpc>
                <a:spcPct val="100000"/>
              </a:lnSpc>
            </a:pPr>
            <a:r>
              <a:rPr lang="el-GR" sz="2400" b="0" strike="noStrike" spc="-1" dirty="0">
                <a:solidFill>
                  <a:srgbClr val="FFFF00"/>
                </a:solidFill>
                <a:latin typeface="Calibri"/>
                <a:ea typeface="DejaVu Sans"/>
              </a:rPr>
              <a:t>- Οι Ναζιστές εκμεταλλεύτηκαν στο έπακρο την άνοδο στην εξουσία και παρέδωσαν τη γερμανική βουλή στις φλόγες.</a:t>
            </a:r>
            <a:endParaRPr lang="el-GR" sz="2400" b="0" strike="noStrike" spc="-1" dirty="0">
              <a:latin typeface="Arial"/>
            </a:endParaRPr>
          </a:p>
          <a:p>
            <a:pPr>
              <a:lnSpc>
                <a:spcPct val="100000"/>
              </a:lnSpc>
            </a:pPr>
            <a:r>
              <a:rPr lang="el-GR" sz="2400" b="0" strike="noStrike" spc="-1">
                <a:solidFill>
                  <a:srgbClr val="FFFF00"/>
                </a:solidFill>
                <a:latin typeface="Calibri"/>
                <a:ea typeface="DejaVu Sans"/>
              </a:rPr>
              <a:t>- Τη νύχτα των μαχαιριών ο Χίτλερ εκτελεί τους αντιπάλους του. </a:t>
            </a:r>
            <a:endParaRPr lang="el-GR" sz="2400" b="0" strike="noStrike" spc="-1">
              <a:latin typeface="Arial"/>
            </a:endParaRPr>
          </a:p>
          <a:p>
            <a:pPr>
              <a:lnSpc>
                <a:spcPct val="100000"/>
              </a:lnSpc>
            </a:pPr>
            <a:r>
              <a:rPr lang="el-GR" sz="2400" b="0" strike="noStrike" spc="-1" dirty="0">
                <a:solidFill>
                  <a:srgbClr val="FFFF00"/>
                </a:solidFill>
                <a:latin typeface="Calibri"/>
                <a:ea typeface="DejaVu Sans"/>
              </a:rPr>
              <a:t>- Καταλύει κάθε δημοκρατική αρχή και συγκεντρώνει όλες τις εξουσίες στο πρόσωπό του. </a:t>
            </a:r>
            <a:endParaRPr lang="el-GR" sz="2400" b="0" strike="noStrike" spc="-1" dirty="0">
              <a:latin typeface="Arial"/>
            </a:endParaRPr>
          </a:p>
          <a:p>
            <a:pPr>
              <a:lnSpc>
                <a:spcPct val="100000"/>
              </a:lnSpc>
            </a:pPr>
            <a:endParaRPr lang="el-GR" sz="2400" b="0" strike="noStrike" spc="-1" dirty="0">
              <a:latin typeface="Arial"/>
            </a:endParaRPr>
          </a:p>
          <a:p>
            <a:pPr>
              <a:lnSpc>
                <a:spcPct val="100000"/>
              </a:lnSpc>
            </a:pPr>
            <a:endParaRPr lang="el-GR" sz="2400" b="0" strike="noStrike" spc="-1" dirty="0">
              <a:latin typeface="Arial"/>
            </a:endParaRPr>
          </a:p>
          <a:p>
            <a:pPr>
              <a:lnSpc>
                <a:spcPct val="100000"/>
              </a:lnSpc>
            </a:pPr>
            <a:r>
              <a:rPr lang="el-GR" sz="2400" b="0" strike="noStrike" spc="-1" dirty="0">
                <a:solidFill>
                  <a:srgbClr val="FFFF00"/>
                </a:solidFill>
                <a:latin typeface="Calibri"/>
                <a:ea typeface="DejaVu Sans"/>
              </a:rPr>
              <a:t> </a:t>
            </a:r>
            <a:endParaRPr lang="el-GR" sz="2400" b="0" strike="noStrike" spc="-1" dirty="0">
              <a:latin typeface="Arial"/>
            </a:endParaRPr>
          </a:p>
          <a:p>
            <a:pPr>
              <a:lnSpc>
                <a:spcPct val="100000"/>
              </a:lnSpc>
            </a:pPr>
            <a:endParaRPr lang="el-GR" sz="2400" b="0" strike="noStrike" spc="-1" dirty="0">
              <a:latin typeface="Arial"/>
            </a:endParaRPr>
          </a:p>
        </p:txBody>
      </p:sp>
      <p:pic>
        <p:nvPicPr>
          <p:cNvPr id="151" name="Picture 2"/>
          <p:cNvPicPr/>
          <p:nvPr/>
        </p:nvPicPr>
        <p:blipFill>
          <a:blip r:embed="rId2"/>
          <a:stretch/>
        </p:blipFill>
        <p:spPr>
          <a:xfrm>
            <a:off x="3240000" y="2425320"/>
            <a:ext cx="3047040" cy="39106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296640" y="255240"/>
            <a:ext cx="8566200" cy="636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0000"/>
              </a:lnSpc>
              <a:spcBef>
                <a:spcPts val="1001"/>
              </a:spcBef>
            </a:pPr>
            <a:r>
              <a:rPr lang="el-GR" sz="2400" b="0" strike="noStrike" spc="-1">
                <a:solidFill>
                  <a:srgbClr val="FFFF00"/>
                </a:solidFill>
                <a:latin typeface="Calibri"/>
                <a:ea typeface="DejaVu Sans"/>
              </a:rPr>
              <a:t>Οι προσπάθειες για την ειρήνη</a:t>
            </a:r>
            <a:endParaRPr lang="el-GR" sz="2400" b="0" strike="noStrike" spc="-1">
              <a:latin typeface="Arial"/>
            </a:endParaRPr>
          </a:p>
          <a:p>
            <a:pPr algn="ctr">
              <a:lnSpc>
                <a:spcPct val="90000"/>
              </a:lnSpc>
              <a:spcBef>
                <a:spcPts val="1001"/>
              </a:spcBef>
            </a:pPr>
            <a:r>
              <a:rPr lang="el-GR" sz="2400" b="0" strike="noStrike" spc="-1">
                <a:solidFill>
                  <a:srgbClr val="FFFF00"/>
                </a:solidFill>
                <a:latin typeface="Calibri"/>
                <a:ea typeface="DejaVu Sans"/>
              </a:rPr>
              <a:t>-Διάσκεψη στο Παρίσι (1919-1920)</a:t>
            </a:r>
            <a:endParaRPr lang="el-GR" sz="2400" b="0" strike="noStrike" spc="-1">
              <a:latin typeface="Arial"/>
            </a:endParaRPr>
          </a:p>
          <a:p>
            <a:pPr algn="ctr">
              <a:lnSpc>
                <a:spcPct val="90000"/>
              </a:lnSpc>
              <a:spcBef>
                <a:spcPts val="1001"/>
              </a:spcBef>
            </a:pPr>
            <a:r>
              <a:rPr lang="el-GR" sz="2400" b="0" strike="noStrike" spc="-1">
                <a:solidFill>
                  <a:srgbClr val="FFFF00"/>
                </a:solidFill>
                <a:latin typeface="Calibri"/>
                <a:ea typeface="DejaVu Sans"/>
              </a:rPr>
              <a:t>Αν και υπήρχε επιθυμία για ειρήνη, δεν έγιναν οι απαραίτητες υποχωρήσεις από τους νικητές</a:t>
            </a:r>
            <a:endParaRPr lang="el-GR" sz="2400" b="0" strike="noStrike" spc="-1">
              <a:latin typeface="Arial"/>
            </a:endParaRPr>
          </a:p>
        </p:txBody>
      </p:sp>
      <p:pic>
        <p:nvPicPr>
          <p:cNvPr id="121" name="Εικόνα 1"/>
          <p:cNvPicPr/>
          <p:nvPr/>
        </p:nvPicPr>
        <p:blipFill>
          <a:blip r:embed="rId2"/>
          <a:stretch/>
        </p:blipFill>
        <p:spPr>
          <a:xfrm>
            <a:off x="1304640" y="2088000"/>
            <a:ext cx="6902640" cy="43801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296640" y="255240"/>
            <a:ext cx="8566200" cy="636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0000"/>
              </a:lnSpc>
              <a:spcBef>
                <a:spcPts val="1001"/>
              </a:spcBef>
            </a:pPr>
            <a:r>
              <a:rPr lang="el-GR" sz="2400" b="0" strike="noStrike" spc="-1">
                <a:solidFill>
                  <a:srgbClr val="FFFF00"/>
                </a:solidFill>
                <a:latin typeface="Calibri"/>
                <a:ea typeface="DejaVu Sans"/>
              </a:rPr>
              <a:t>Πολλοί ηγέτες θέλουν την ειρήνη</a:t>
            </a:r>
            <a:endParaRPr lang="el-GR" sz="2400" b="0" strike="noStrike" spc="-1">
              <a:latin typeface="Arial"/>
            </a:endParaRPr>
          </a:p>
          <a:p>
            <a:pPr algn="ctr">
              <a:lnSpc>
                <a:spcPct val="90000"/>
              </a:lnSpc>
              <a:spcBef>
                <a:spcPts val="1001"/>
              </a:spcBef>
            </a:pPr>
            <a:r>
              <a:rPr lang="el-GR" sz="2400" b="0" strike="noStrike" spc="-1">
                <a:solidFill>
                  <a:srgbClr val="FFFF00"/>
                </a:solidFill>
                <a:latin typeface="Wingdings"/>
                <a:ea typeface="DejaVu Sans"/>
              </a:rPr>
              <a:t></a:t>
            </a:r>
            <a:r>
              <a:rPr lang="el-GR" sz="2400" b="0" strike="noStrike" spc="-1">
                <a:solidFill>
                  <a:srgbClr val="FFFF00"/>
                </a:solidFill>
                <a:latin typeface="Calibri"/>
                <a:ea typeface="DejaVu Sans"/>
              </a:rPr>
              <a:t> Ίδρυση της Κοινωνίας των Εθνών, προγόνου του Ο.Η.Ε. (10/1/1920)</a:t>
            </a:r>
            <a:endParaRPr lang="el-GR" sz="2400" b="0" strike="noStrike" spc="-1">
              <a:latin typeface="Arial"/>
            </a:endParaRPr>
          </a:p>
        </p:txBody>
      </p:sp>
      <p:pic>
        <p:nvPicPr>
          <p:cNvPr id="123" name="Εικόνα 1"/>
          <p:cNvPicPr/>
          <p:nvPr/>
        </p:nvPicPr>
        <p:blipFill>
          <a:blip r:embed="rId2"/>
          <a:stretch/>
        </p:blipFill>
        <p:spPr>
          <a:xfrm>
            <a:off x="296640" y="1600200"/>
            <a:ext cx="3825720" cy="2869200"/>
          </a:xfrm>
          <a:prstGeom prst="rect">
            <a:avLst/>
          </a:prstGeom>
          <a:ln>
            <a:noFill/>
          </a:ln>
        </p:spPr>
      </p:pic>
      <p:pic>
        <p:nvPicPr>
          <p:cNvPr id="124" name="Εικόνα 3"/>
          <p:cNvPicPr/>
          <p:nvPr/>
        </p:nvPicPr>
        <p:blipFill>
          <a:blip r:embed="rId3"/>
          <a:stretch/>
        </p:blipFill>
        <p:spPr>
          <a:xfrm>
            <a:off x="4309560" y="3936960"/>
            <a:ext cx="4698000" cy="28184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296640" y="255240"/>
            <a:ext cx="8566200" cy="636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0000"/>
              </a:lnSpc>
              <a:spcBef>
                <a:spcPts val="1001"/>
              </a:spcBef>
            </a:pPr>
            <a:r>
              <a:rPr lang="el-GR" sz="2400" b="0" u="sng" strike="noStrike" spc="-1">
                <a:solidFill>
                  <a:srgbClr val="FFFF00"/>
                </a:solidFill>
                <a:uFillTx/>
                <a:latin typeface="Calibri"/>
                <a:ea typeface="DejaVu Sans"/>
              </a:rPr>
              <a:t>Οικονομικές και κοινωνικές εξελίξεις</a:t>
            </a:r>
            <a:endParaRPr lang="el-GR" sz="2400" b="0" strike="noStrike" spc="-1">
              <a:latin typeface="Arial"/>
            </a:endParaRPr>
          </a:p>
          <a:p>
            <a:pPr algn="ctr">
              <a:lnSpc>
                <a:spcPct val="90000"/>
              </a:lnSpc>
              <a:spcBef>
                <a:spcPts val="1001"/>
              </a:spcBef>
            </a:pPr>
            <a:r>
              <a:rPr lang="el-GR" sz="2400" b="0" strike="noStrike" spc="-1">
                <a:solidFill>
                  <a:srgbClr val="FFFF00"/>
                </a:solidFill>
                <a:latin typeface="Calibri"/>
                <a:ea typeface="DejaVu Sans"/>
              </a:rPr>
              <a:t>Πολύ σημαντικά προβλήματα</a:t>
            </a:r>
            <a:endParaRPr lang="el-GR" sz="2400" b="0" strike="noStrike" spc="-1">
              <a:latin typeface="Arial"/>
            </a:endParaRPr>
          </a:p>
          <a:p>
            <a:pPr algn="ctr">
              <a:lnSpc>
                <a:spcPct val="90000"/>
              </a:lnSpc>
              <a:spcBef>
                <a:spcPts val="1001"/>
              </a:spcBef>
            </a:pPr>
            <a:r>
              <a:rPr lang="el-GR" sz="2400" b="0" strike="noStrike" spc="-1">
                <a:solidFill>
                  <a:srgbClr val="FFFF00"/>
                </a:solidFill>
                <a:latin typeface="Calibri"/>
                <a:ea typeface="DejaVu Sans"/>
              </a:rPr>
              <a:t>-Ακόμη και οι νικήτριες δυνάμεις, π.χ. Αγγλία-Γαλλία, ήταν οικονομικά  εξουθενωμένες</a:t>
            </a:r>
            <a:endParaRPr lang="el-GR" sz="2400" b="0" strike="noStrike" spc="-1">
              <a:latin typeface="Arial"/>
            </a:endParaRPr>
          </a:p>
          <a:p>
            <a:pPr algn="ctr">
              <a:lnSpc>
                <a:spcPct val="90000"/>
              </a:lnSpc>
              <a:spcBef>
                <a:spcPts val="1001"/>
              </a:spcBef>
            </a:pPr>
            <a:r>
              <a:rPr lang="el-GR" sz="2400" b="0" strike="noStrike" spc="-1">
                <a:solidFill>
                  <a:srgbClr val="FFFF00"/>
                </a:solidFill>
                <a:latin typeface="Calibri"/>
                <a:ea typeface="DejaVu Sans"/>
              </a:rPr>
              <a:t>-Πολύ περισσότερο η Γερμανία</a:t>
            </a:r>
            <a:endParaRPr lang="el-GR" sz="2400" b="0" strike="noStrike" spc="-1">
              <a:latin typeface="Arial"/>
            </a:endParaRPr>
          </a:p>
        </p:txBody>
      </p:sp>
      <p:pic>
        <p:nvPicPr>
          <p:cNvPr id="126" name="Εικόνα 1"/>
          <p:cNvPicPr/>
          <p:nvPr/>
        </p:nvPicPr>
        <p:blipFill>
          <a:blip r:embed="rId2"/>
          <a:stretch/>
        </p:blipFill>
        <p:spPr>
          <a:xfrm>
            <a:off x="249840" y="4144320"/>
            <a:ext cx="1665720" cy="1960920"/>
          </a:xfrm>
          <a:prstGeom prst="rect">
            <a:avLst/>
          </a:prstGeom>
          <a:ln>
            <a:noFill/>
          </a:ln>
        </p:spPr>
      </p:pic>
      <p:pic>
        <p:nvPicPr>
          <p:cNvPr id="127" name="Εικόνα 3"/>
          <p:cNvPicPr/>
          <p:nvPr/>
        </p:nvPicPr>
        <p:blipFill>
          <a:blip r:embed="rId3"/>
          <a:stretch/>
        </p:blipFill>
        <p:spPr>
          <a:xfrm>
            <a:off x="2320200" y="2803680"/>
            <a:ext cx="4011840" cy="2680200"/>
          </a:xfrm>
          <a:prstGeom prst="rect">
            <a:avLst/>
          </a:prstGeom>
          <a:ln>
            <a:noFill/>
          </a:ln>
        </p:spPr>
      </p:pic>
      <p:pic>
        <p:nvPicPr>
          <p:cNvPr id="128" name="Εικόνα 4"/>
          <p:cNvPicPr/>
          <p:nvPr/>
        </p:nvPicPr>
        <p:blipFill>
          <a:blip r:embed="rId4"/>
          <a:stretch/>
        </p:blipFill>
        <p:spPr>
          <a:xfrm>
            <a:off x="6736320" y="3714120"/>
            <a:ext cx="2094480" cy="26182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296640" y="255240"/>
            <a:ext cx="8566200" cy="636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0000"/>
              </a:lnSpc>
              <a:spcBef>
                <a:spcPts val="1001"/>
              </a:spcBef>
            </a:pPr>
            <a:r>
              <a:rPr lang="el-GR" sz="2400" b="0" u="sng" strike="noStrike" spc="-1">
                <a:solidFill>
                  <a:srgbClr val="FFFF00"/>
                </a:solidFill>
                <a:uFillTx/>
                <a:latin typeface="Calibri"/>
                <a:ea typeface="DejaVu Sans"/>
              </a:rPr>
              <a:t>Κύρια προβλήματα</a:t>
            </a:r>
            <a:endParaRPr lang="el-GR" sz="2400" b="0" strike="noStrike" spc="-1">
              <a:latin typeface="Arial"/>
            </a:endParaRPr>
          </a:p>
          <a:p>
            <a:pPr algn="ctr">
              <a:lnSpc>
                <a:spcPct val="90000"/>
              </a:lnSpc>
              <a:spcBef>
                <a:spcPts val="1001"/>
              </a:spcBef>
            </a:pPr>
            <a:r>
              <a:rPr lang="el-GR" sz="2400" b="0" strike="noStrike" spc="-1">
                <a:solidFill>
                  <a:srgbClr val="FFFF00"/>
                </a:solidFill>
                <a:latin typeface="Wingdings"/>
                <a:ea typeface="DejaVu Sans"/>
              </a:rPr>
              <a:t></a:t>
            </a:r>
            <a:r>
              <a:rPr lang="el-GR" sz="2400" b="0" strike="noStrike" spc="-1">
                <a:solidFill>
                  <a:srgbClr val="FFFF00"/>
                </a:solidFill>
                <a:latin typeface="Calibri"/>
                <a:ea typeface="DejaVu Sans"/>
              </a:rPr>
              <a:t> Η νομισματική αστάθεια κι ο πληθωρισμός</a:t>
            </a:r>
            <a:endParaRPr lang="el-GR" sz="2400" b="0" strike="noStrike" spc="-1">
              <a:latin typeface="Arial"/>
            </a:endParaRPr>
          </a:p>
          <a:p>
            <a:pPr marL="343080" indent="-342000" algn="ctr">
              <a:lnSpc>
                <a:spcPct val="90000"/>
              </a:lnSpc>
              <a:spcBef>
                <a:spcPts val="1001"/>
              </a:spcBef>
              <a:buClr>
                <a:srgbClr val="FFFF00"/>
              </a:buClr>
              <a:buFont typeface="Wingdings" charset="2"/>
              <a:buChar char=""/>
            </a:pPr>
            <a:r>
              <a:rPr lang="el-GR" sz="2400" b="0" strike="noStrike" spc="-1">
                <a:solidFill>
                  <a:srgbClr val="FFFF00"/>
                </a:solidFill>
                <a:latin typeface="Calibri"/>
                <a:ea typeface="DejaVu Sans"/>
              </a:rPr>
              <a:t>Οι πολεμικές αποζημιώσεις</a:t>
            </a:r>
            <a:endParaRPr lang="el-GR" sz="2400" b="0" strike="noStrike" spc="-1">
              <a:latin typeface="Arial"/>
            </a:endParaRPr>
          </a:p>
          <a:p>
            <a:pPr algn="ctr">
              <a:lnSpc>
                <a:spcPct val="90000"/>
              </a:lnSpc>
              <a:spcBef>
                <a:spcPts val="1001"/>
              </a:spcBef>
            </a:pPr>
            <a:endParaRPr lang="el-GR" sz="2400" b="0" strike="noStrike" spc="-1">
              <a:latin typeface="Arial"/>
            </a:endParaRPr>
          </a:p>
          <a:p>
            <a:pPr algn="ctr">
              <a:lnSpc>
                <a:spcPct val="90000"/>
              </a:lnSpc>
              <a:spcBef>
                <a:spcPts val="1001"/>
              </a:spcBef>
            </a:pPr>
            <a:r>
              <a:rPr lang="el-GR" sz="2400" b="0" u="sng" strike="noStrike" spc="-1">
                <a:solidFill>
                  <a:srgbClr val="FFFF00"/>
                </a:solidFill>
                <a:uFillTx/>
                <a:latin typeface="Calibri"/>
                <a:ea typeface="DejaVu Sans"/>
              </a:rPr>
              <a:t>Νέα προβλήματα, μετά την πρώτη ανάκαμψη</a:t>
            </a:r>
            <a:endParaRPr lang="el-GR" sz="2400" b="0" strike="noStrike" spc="-1">
              <a:latin typeface="Arial"/>
            </a:endParaRPr>
          </a:p>
          <a:p>
            <a:pPr marL="343080" indent="-342000" algn="ctr">
              <a:lnSpc>
                <a:spcPct val="90000"/>
              </a:lnSpc>
              <a:spcBef>
                <a:spcPts val="1001"/>
              </a:spcBef>
              <a:buClr>
                <a:srgbClr val="FFFF00"/>
              </a:buClr>
              <a:buFont typeface="Wingdings" charset="2"/>
              <a:buChar char=""/>
            </a:pPr>
            <a:r>
              <a:rPr lang="el-GR" sz="2400" b="0" strike="noStrike" spc="-1">
                <a:solidFill>
                  <a:srgbClr val="FFFF00"/>
                </a:solidFill>
                <a:latin typeface="Calibri"/>
                <a:ea typeface="DejaVu Sans"/>
              </a:rPr>
              <a:t>Αδυναμία εξεύρεσης νέων αγορών για την αυξημένη βιομηχανική παραγωγή</a:t>
            </a:r>
            <a:endParaRPr lang="el-GR" sz="2400" b="0" strike="noStrike" spc="-1">
              <a:latin typeface="Arial"/>
            </a:endParaRPr>
          </a:p>
          <a:p>
            <a:pPr marL="343080" indent="-342000" algn="ctr">
              <a:lnSpc>
                <a:spcPct val="90000"/>
              </a:lnSpc>
              <a:spcBef>
                <a:spcPts val="1001"/>
              </a:spcBef>
              <a:buClr>
                <a:srgbClr val="FFFF00"/>
              </a:buClr>
              <a:buFont typeface="Wingdings" charset="2"/>
              <a:buChar char=""/>
            </a:pPr>
            <a:r>
              <a:rPr lang="el-GR" sz="2400" b="0" strike="noStrike" spc="-1">
                <a:solidFill>
                  <a:srgbClr val="FFFF00"/>
                </a:solidFill>
                <a:latin typeface="Calibri"/>
                <a:ea typeface="DejaVu Sans"/>
              </a:rPr>
              <a:t>Μείωση των αγροτικών τιμών</a:t>
            </a:r>
            <a:endParaRPr lang="el-GR" sz="2400" b="0" strike="noStrike" spc="-1">
              <a:latin typeface="Arial"/>
            </a:endParaRPr>
          </a:p>
          <a:p>
            <a:pPr algn="ctr">
              <a:lnSpc>
                <a:spcPct val="90000"/>
              </a:lnSpc>
              <a:spcBef>
                <a:spcPts val="1001"/>
              </a:spcBef>
            </a:pPr>
            <a:endParaRPr lang="el-GR" sz="2400" b="0" strike="noStrike" spc="-1">
              <a:latin typeface="Arial"/>
            </a:endParaRPr>
          </a:p>
          <a:p>
            <a:pPr algn="ctr">
              <a:lnSpc>
                <a:spcPct val="90000"/>
              </a:lnSpc>
              <a:spcBef>
                <a:spcPts val="1001"/>
              </a:spcBef>
            </a:pPr>
            <a:endParaRPr lang="el-GR"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296640" y="0"/>
            <a:ext cx="8566200" cy="685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0000"/>
              </a:lnSpc>
              <a:spcBef>
                <a:spcPts val="1001"/>
              </a:spcBef>
            </a:pPr>
            <a:r>
              <a:rPr lang="el-GR" sz="2400" b="0" strike="noStrike" spc="-1" dirty="0">
                <a:solidFill>
                  <a:srgbClr val="FFFF00"/>
                </a:solidFill>
                <a:latin typeface="Calibri"/>
                <a:ea typeface="DejaVu Sans"/>
              </a:rPr>
              <a:t>Σημαντικές κοινωνικές εξελίξεις</a:t>
            </a:r>
            <a:endParaRPr lang="el-GR" sz="2400" b="0" strike="noStrike" spc="-1" dirty="0">
              <a:latin typeface="Arial"/>
            </a:endParaRPr>
          </a:p>
          <a:p>
            <a:pPr algn="ctr">
              <a:lnSpc>
                <a:spcPct val="90000"/>
              </a:lnSpc>
              <a:spcBef>
                <a:spcPts val="1001"/>
              </a:spcBef>
            </a:pPr>
            <a:r>
              <a:rPr lang="el-GR" sz="2400" b="1" strike="noStrike" spc="-1" dirty="0">
                <a:solidFill>
                  <a:srgbClr val="FFFF00"/>
                </a:solidFill>
                <a:latin typeface="Calibri"/>
                <a:ea typeface="DejaVu Sans"/>
              </a:rPr>
              <a:t>Η πορεία προς την αναγνώριση των δικαιωμάτων των γυναικών</a:t>
            </a:r>
            <a:endParaRPr lang="el-GR" sz="2400" b="0" strike="noStrike" spc="-1" dirty="0">
              <a:latin typeface="Arial"/>
            </a:endParaRPr>
          </a:p>
          <a:p>
            <a:pPr algn="ctr">
              <a:lnSpc>
                <a:spcPct val="90000"/>
              </a:lnSpc>
              <a:spcBef>
                <a:spcPts val="1001"/>
              </a:spcBef>
            </a:pPr>
            <a:r>
              <a:rPr lang="el-GR" b="0" i="1" strike="noStrike" spc="-1" dirty="0">
                <a:solidFill>
                  <a:srgbClr val="FFFF00"/>
                </a:solidFill>
                <a:latin typeface="Calibri"/>
                <a:ea typeface="DejaVu Sans"/>
              </a:rPr>
              <a:t>«[...] Τα γερμανικά </a:t>
            </a:r>
            <a:r>
              <a:rPr lang="el-GR" b="1" i="1" u="sng" strike="noStrike" spc="-1" dirty="0">
                <a:solidFill>
                  <a:srgbClr val="FFFF00"/>
                </a:solidFill>
                <a:uFillTx/>
                <a:latin typeface="Calibri"/>
                <a:ea typeface="DejaVu Sans"/>
              </a:rPr>
              <a:t>πανεπιστήμια</a:t>
            </a:r>
            <a:r>
              <a:rPr lang="el-GR" b="0" i="1" strike="noStrike" spc="-1" dirty="0">
                <a:solidFill>
                  <a:srgbClr val="FFFF00"/>
                </a:solidFill>
                <a:latin typeface="Calibri"/>
                <a:ea typeface="DejaVu Sans"/>
              </a:rPr>
              <a:t> δέχονταν φοιτήτριες από το 1909. Στη Γαλλία η πρώτη γυναίκα </a:t>
            </a:r>
            <a:r>
              <a:rPr lang="el-GR" b="1" i="1" u="sng" strike="noStrike" spc="-1" dirty="0">
                <a:solidFill>
                  <a:srgbClr val="FFFF00"/>
                </a:solidFill>
                <a:uFillTx/>
                <a:latin typeface="Calibri"/>
                <a:ea typeface="DejaVu Sans"/>
              </a:rPr>
              <a:t>δικηγόρος</a:t>
            </a:r>
            <a:r>
              <a:rPr lang="el-GR" b="0" i="1" strike="noStrike" spc="-1" dirty="0">
                <a:solidFill>
                  <a:srgbClr val="FFFF00"/>
                </a:solidFill>
                <a:latin typeface="Calibri"/>
                <a:ea typeface="DejaVu Sans"/>
              </a:rPr>
              <a:t> διορίστηκε το 1903. Τα κολέγια θηλέων στα βρετανικά πανεπιστήμια καθιστούσαν την </a:t>
            </a:r>
            <a:r>
              <a:rPr lang="el-GR" b="1" i="1" u="sng" strike="noStrike" spc="-1" dirty="0">
                <a:solidFill>
                  <a:srgbClr val="FFFF00"/>
                </a:solidFill>
                <a:uFillTx/>
                <a:latin typeface="Calibri"/>
                <a:ea typeface="DejaVu Sans"/>
              </a:rPr>
              <a:t>ανώτερη</a:t>
            </a:r>
            <a:r>
              <a:rPr lang="el-GR" b="0" i="1" strike="noStrike" spc="-1" dirty="0">
                <a:solidFill>
                  <a:srgbClr val="FFFF00"/>
                </a:solidFill>
                <a:latin typeface="Calibri"/>
                <a:ea typeface="DejaVu Sans"/>
              </a:rPr>
              <a:t> </a:t>
            </a:r>
            <a:r>
              <a:rPr lang="el-GR" b="1" i="1" u="sng" strike="noStrike" spc="-1" dirty="0">
                <a:solidFill>
                  <a:srgbClr val="FFFF00"/>
                </a:solidFill>
                <a:uFillTx/>
                <a:latin typeface="Calibri"/>
                <a:ea typeface="DejaVu Sans"/>
              </a:rPr>
              <a:t>μόρφωση</a:t>
            </a:r>
            <a:r>
              <a:rPr lang="el-GR" b="0" i="1" strike="noStrike" spc="-1" dirty="0">
                <a:solidFill>
                  <a:srgbClr val="FFFF00"/>
                </a:solidFill>
                <a:latin typeface="Calibri"/>
                <a:ea typeface="DejaVu Sans"/>
              </a:rPr>
              <a:t> προσιτή στις γυναίκες, παρόλο που πολλά επαγγέλματα παρέμεναν κλειστά γι' αστές, με εξαίρεση το διδασκαλικό επάγγελμα. Το 1900 υπήρχαν στη Γερμανία 850 οργανώσεις που αγωνίζονταν για παραχώρηση εκλογικών δικαιωμάτων στις γυναίκες. Η </a:t>
            </a:r>
            <a:r>
              <a:rPr lang="el-GR" b="1" i="1" u="sng" strike="noStrike" spc="-1" dirty="0">
                <a:solidFill>
                  <a:srgbClr val="FFFF00"/>
                </a:solidFill>
                <a:uFillTx/>
                <a:latin typeface="Calibri"/>
                <a:ea typeface="DejaVu Sans"/>
              </a:rPr>
              <a:t>Φινλανδία</a:t>
            </a:r>
            <a:r>
              <a:rPr lang="el-GR" b="0" i="1" strike="noStrike" spc="-1" dirty="0">
                <a:solidFill>
                  <a:srgbClr val="FFFF00"/>
                </a:solidFill>
                <a:latin typeface="Calibri"/>
                <a:ea typeface="DejaVu Sans"/>
              </a:rPr>
              <a:t> ήταν η πρώτη ευρωπαϊκή χώρα που έδωσε στις γυναίκες δικαίωμα ψήφου, το 1906. Ο αντίστοιχος αγώνας στη Βρετανία απέκτησε δυναμική με τη δημιουργία της Κοινωνικής Πολιτικής Ένωσης Γυναικών, το 1903. Στις παραμονές του Α Παγκόσμιου Πολέμου οι Βρετανίδες είχαν διεξαγάγει μια βίαιη εκστρατεία για να προωθήσουν το αίτημα τους, χωρίς να διαφαίνονται προοπτικές επιτυχίας. Ωστόσο, ο αγώνας για τα εκλογικά δικαιώματα της γυναίκας ήταν ένα προφανές παράδειγμα πανευρωπαϊκού κινήματος. Ο Α' </a:t>
            </a:r>
            <a:r>
              <a:rPr lang="el-GR" b="1" i="1" u="sng" strike="noStrike" spc="-1" dirty="0">
                <a:solidFill>
                  <a:srgbClr val="FFFF00"/>
                </a:solidFill>
                <a:uFillTx/>
                <a:latin typeface="Calibri"/>
                <a:ea typeface="DejaVu Sans"/>
              </a:rPr>
              <a:t>Παγκόσμιος</a:t>
            </a:r>
            <a:r>
              <a:rPr lang="el-GR" b="0" i="1" strike="noStrike" spc="-1" dirty="0">
                <a:solidFill>
                  <a:srgbClr val="FFFF00"/>
                </a:solidFill>
                <a:latin typeface="Calibri"/>
                <a:ea typeface="DejaVu Sans"/>
              </a:rPr>
              <a:t> </a:t>
            </a:r>
            <a:r>
              <a:rPr lang="el-GR" b="1" i="1" u="sng" strike="noStrike" spc="-1" dirty="0">
                <a:solidFill>
                  <a:srgbClr val="FFFF00"/>
                </a:solidFill>
                <a:uFillTx/>
                <a:latin typeface="Calibri"/>
                <a:ea typeface="DejaVu Sans"/>
              </a:rPr>
              <a:t>Πόλεμος</a:t>
            </a:r>
            <a:r>
              <a:rPr lang="el-GR" b="0" i="1" strike="noStrike" spc="-1" dirty="0">
                <a:solidFill>
                  <a:srgbClr val="FFFF00"/>
                </a:solidFill>
                <a:latin typeface="Calibri"/>
                <a:ea typeface="DejaVu Sans"/>
              </a:rPr>
              <a:t> επρόκειτο να </a:t>
            </a:r>
            <a:r>
              <a:rPr lang="el-GR" b="1" i="1" u="sng" strike="noStrike" spc="-1" dirty="0">
                <a:solidFill>
                  <a:srgbClr val="FFFF00"/>
                </a:solidFill>
                <a:uFillTx/>
                <a:latin typeface="Calibri"/>
                <a:ea typeface="DejaVu Sans"/>
              </a:rPr>
              <a:t>μεταβάλει</a:t>
            </a:r>
            <a:r>
              <a:rPr lang="el-GR" b="0" i="1" strike="noStrike" spc="-1" dirty="0">
                <a:solidFill>
                  <a:srgbClr val="FFFF00"/>
                </a:solidFill>
                <a:latin typeface="Calibri"/>
                <a:ea typeface="DejaVu Sans"/>
              </a:rPr>
              <a:t> τη θέση των γυναικών στα εμπόλεμα κράτη και πολλές απέκτησαν το δικαίωμα ψήφου στα επόμενα χρόνια [...]. [Στη διάρκειά του] οι γυναίκες κατέλαβαν πολλά από τα αξιώματα που άφησαν πίσω τους οι άνδρες και τους αναπλήρωσαν σε πολλές εξειδικευμένες θέσεις εργασίας [...]. Γυρνώντας από τον πόλεμο, οι άνδρες επέστρεψαν στις παλιές τους δουλειές. Αυτό το γεγονός και η συρρίκνωση της οικονομίας στο τέλος του πολέμου έθεσαν τις γυναίκες στο περιθώριο. Οι γυναίκες δεν δέχτηκαν αυτό τον υποβιβασμό αδιαμαρτύρητα. Προς το τέλος του πολέμου ή μετά από αυτόν πολλές χώρες τούς παραχώρησαν πολιτικά δικαιώματα και μεγαλύτερη χειραφέτηση».</a:t>
            </a:r>
            <a:endParaRPr lang="el-GR" b="0" strike="noStrike" spc="-1" dirty="0">
              <a:latin typeface="Arial"/>
            </a:endParaRPr>
          </a:p>
          <a:p>
            <a:pPr algn="ctr">
              <a:lnSpc>
                <a:spcPct val="90000"/>
              </a:lnSpc>
              <a:spcBef>
                <a:spcPts val="1001"/>
              </a:spcBef>
            </a:pPr>
            <a:r>
              <a:rPr lang="el-GR" b="0" strike="noStrike" spc="-1" dirty="0">
                <a:solidFill>
                  <a:srgbClr val="FFFF00"/>
                </a:solidFill>
                <a:latin typeface="Calibri"/>
                <a:ea typeface="DejaVu Sans"/>
              </a:rPr>
              <a:t>Τζον </a:t>
            </a:r>
            <a:r>
              <a:rPr lang="el-GR" b="0" strike="noStrike" spc="-1" dirty="0" err="1">
                <a:solidFill>
                  <a:srgbClr val="FFFF00"/>
                </a:solidFill>
                <a:latin typeface="Calibri"/>
                <a:ea typeface="DejaVu Sans"/>
              </a:rPr>
              <a:t>Στίβενσον</a:t>
            </a:r>
            <a:r>
              <a:rPr lang="el-GR" b="0" strike="noStrike" spc="-1" dirty="0">
                <a:solidFill>
                  <a:srgbClr val="FFFF00"/>
                </a:solidFill>
                <a:latin typeface="Calibri"/>
                <a:ea typeface="DejaVu Sans"/>
              </a:rPr>
              <a:t> (</a:t>
            </a:r>
            <a:r>
              <a:rPr lang="el-GR" b="0" strike="noStrike" spc="-1" dirty="0" err="1">
                <a:solidFill>
                  <a:srgbClr val="FFFF00"/>
                </a:solidFill>
                <a:latin typeface="Calibri"/>
                <a:ea typeface="DejaVu Sans"/>
              </a:rPr>
              <a:t>επιμ</a:t>
            </a:r>
            <a:r>
              <a:rPr lang="el-GR" b="0" strike="noStrike" spc="-1" dirty="0">
                <a:solidFill>
                  <a:srgbClr val="FFFF00"/>
                </a:solidFill>
                <a:latin typeface="Calibri"/>
                <a:ea typeface="DejaVu Sans"/>
              </a:rPr>
              <a:t>.), </a:t>
            </a:r>
            <a:r>
              <a:rPr lang="el-GR" b="0" i="1" strike="noStrike" spc="-1" dirty="0">
                <a:solidFill>
                  <a:srgbClr val="FFFF00"/>
                </a:solidFill>
                <a:latin typeface="Calibri"/>
                <a:ea typeface="DejaVu Sans"/>
              </a:rPr>
              <a:t>Η Ιστορία της Ευρώπης</a:t>
            </a:r>
            <a:r>
              <a:rPr lang="el-GR" b="0" strike="noStrike" spc="-1" dirty="0">
                <a:solidFill>
                  <a:srgbClr val="FFFF00"/>
                </a:solidFill>
                <a:latin typeface="Calibri"/>
                <a:ea typeface="DejaVu Sans"/>
              </a:rPr>
              <a:t>, Κ. Κωστόπουλος, Αθήνα 2005, σ. 377, 398.</a:t>
            </a:r>
            <a:endParaRPr lang="el-GR" b="0" strike="noStrike" spc="-1" dirty="0">
              <a:latin typeface="Arial"/>
            </a:endParaRPr>
          </a:p>
          <a:p>
            <a:pPr algn="ctr">
              <a:lnSpc>
                <a:spcPct val="90000"/>
              </a:lnSpc>
              <a:spcBef>
                <a:spcPts val="1001"/>
              </a:spcBef>
            </a:pPr>
            <a:endParaRPr lang="el-GR" sz="2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296640" y="255240"/>
            <a:ext cx="8566200" cy="636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0000"/>
              </a:lnSpc>
              <a:spcBef>
                <a:spcPts val="1001"/>
              </a:spcBef>
            </a:pPr>
            <a:r>
              <a:rPr lang="el-GR" sz="2400" b="1" strike="noStrike" spc="-1" dirty="0">
                <a:solidFill>
                  <a:srgbClr val="FFFF00"/>
                </a:solidFill>
                <a:latin typeface="Calibri"/>
                <a:ea typeface="DejaVu Sans"/>
              </a:rPr>
              <a:t>Μαζική κατανάλωση και μαζική ψυχαγωγία</a:t>
            </a:r>
            <a:endParaRPr lang="el-GR" sz="2400" b="0" strike="noStrike" spc="-1" dirty="0">
              <a:latin typeface="Arial"/>
            </a:endParaRPr>
          </a:p>
          <a:p>
            <a:pPr algn="ctr">
              <a:lnSpc>
                <a:spcPct val="90000"/>
              </a:lnSpc>
              <a:spcBef>
                <a:spcPts val="1001"/>
              </a:spcBef>
            </a:pPr>
            <a:r>
              <a:rPr lang="el-GR" b="0" i="1" strike="noStrike" spc="-1" dirty="0">
                <a:solidFill>
                  <a:srgbClr val="FFFF00"/>
                </a:solidFill>
                <a:latin typeface="Calibri"/>
                <a:ea typeface="DejaVu Sans"/>
              </a:rPr>
              <a:t>«Η μαζική κατανάλωση και η μαζική παραγωγή αγαθών δημιούργησαν την </a:t>
            </a:r>
            <a:r>
              <a:rPr lang="el-GR" b="1" i="1" u="sng" strike="noStrike" spc="-1" dirty="0">
                <a:solidFill>
                  <a:srgbClr val="FFFF00"/>
                </a:solidFill>
                <a:uFillTx/>
                <a:latin typeface="Calibri"/>
                <a:ea typeface="DejaVu Sans"/>
              </a:rPr>
              <a:t>ευημερία</a:t>
            </a:r>
            <a:r>
              <a:rPr lang="el-GR" b="0" i="1" strike="noStrike" spc="-1" dirty="0">
                <a:solidFill>
                  <a:srgbClr val="FFFF00"/>
                </a:solidFill>
                <a:latin typeface="Calibri"/>
                <a:ea typeface="DejaVu Sans"/>
              </a:rPr>
              <a:t> της δεκαετίας του '20 [...]. Περισσότεροι άνθρωποι μπορούσαν να αγοράσουν αυτοκίνητο, μικρές ηλεκτρικές συσκευές, όπως ραδιόφωνα και φωνογράφους, καθώς και ενδύματα από συνθετικά υφάσματα, την κατασκευή των οποίων έκαναν δυνατή τα επιτεύγματα της χημείας. Το </a:t>
            </a:r>
            <a:r>
              <a:rPr lang="el-GR" b="0" i="1" strike="noStrike" spc="-1" dirty="0" err="1">
                <a:solidFill>
                  <a:srgbClr val="FFFF00"/>
                </a:solidFill>
                <a:latin typeface="Calibri"/>
                <a:ea typeface="DejaVu Sans"/>
              </a:rPr>
              <a:t>ρεγιόν</a:t>
            </a:r>
            <a:r>
              <a:rPr lang="el-GR" b="0" i="1" strike="noStrike" spc="-1" dirty="0">
                <a:solidFill>
                  <a:srgbClr val="FFFF00"/>
                </a:solidFill>
                <a:latin typeface="Calibri"/>
                <a:ea typeface="DejaVu Sans"/>
              </a:rPr>
              <a:t>, που ήδη παραγόταν μαζικά από τις αρχές της δεκαετίας του '20, ήταν μια νέα τεχνητή μορφή μεταξιού, που έδινε τη δυνατότητα σε ένα υλικό, το οποίο μέχρι τότε μόνο οι πλούσιοι μπορούσαν να χρησιμοποιήσουν για τα πολυτελή τους ενδύματα, να γίνει προσιτό και στον μέσο άνθρωπο. Με τη σταδιακή επικράτηση της οκτάωρης εργασίας, όλο και περισσότερη προσοχή δινόταν στον ελεύθερο χρόνο ως μια θετική πλέον πηγή ανθρώπινης ικανοποίησης για όλους και όχι μόνο για τους πλουσίους. Τα παραθαλάσσια θέρετρα της Ευρώπης άρχισαν να γεμίζουν από παραθεριστές καθώς όλο και περισσότεροι άνθρωποι είχαν τον χρόνο και τα μέσα να απολαμβάνουν τις διακοπές τους. Μια έκρηξη ενδιαφέροντος για το ποδόσφαιρο μεταξύ των Ευρωπαίων μπορούσε να συγκριθεί μόνο με την παράλληλη ανάπτυξη του επαγγελματικού μπέιζμπολ και του ποδοσφαίρου στα κολέγια των ΗΠΑ. Τεράστια στάδια άρχισαν να χτίζονται σε όλη την Ευρώπη».</a:t>
            </a:r>
            <a:endParaRPr lang="el-GR" b="0" strike="noStrike" spc="-1" dirty="0">
              <a:latin typeface="Arial"/>
            </a:endParaRPr>
          </a:p>
          <a:p>
            <a:pPr algn="ctr">
              <a:lnSpc>
                <a:spcPct val="90000"/>
              </a:lnSpc>
              <a:spcBef>
                <a:spcPts val="1001"/>
              </a:spcBef>
            </a:pPr>
            <a:r>
              <a:rPr lang="el-GR" b="0" strike="noStrike" spc="-1" dirty="0">
                <a:solidFill>
                  <a:srgbClr val="FFFF00"/>
                </a:solidFill>
                <a:latin typeface="Calibri"/>
                <a:ea typeface="DejaVu Sans"/>
              </a:rPr>
              <a:t>F.W. </a:t>
            </a:r>
            <a:r>
              <a:rPr lang="el-GR" b="0" strike="noStrike" spc="-1" dirty="0" err="1">
                <a:solidFill>
                  <a:srgbClr val="FFFF00"/>
                </a:solidFill>
                <a:latin typeface="Calibri"/>
                <a:ea typeface="DejaVu Sans"/>
              </a:rPr>
              <a:t>Pethick</a:t>
            </a:r>
            <a:r>
              <a:rPr lang="el-GR" b="0" strike="noStrike" spc="-1" dirty="0">
                <a:solidFill>
                  <a:srgbClr val="FFFF00"/>
                </a:solidFill>
                <a:latin typeface="Calibri"/>
                <a:ea typeface="DejaVu Sans"/>
              </a:rPr>
              <a:t> </a:t>
            </a:r>
            <a:r>
              <a:rPr lang="el-GR" b="0" strike="noStrike" spc="-1" dirty="0" err="1">
                <a:solidFill>
                  <a:srgbClr val="FFFF00"/>
                </a:solidFill>
                <a:latin typeface="Calibri"/>
                <a:ea typeface="DejaVu Sans"/>
              </a:rPr>
              <a:t>Lawrence</a:t>
            </a:r>
            <a:r>
              <a:rPr lang="el-GR" b="0" strike="noStrike" spc="-1" dirty="0">
                <a:solidFill>
                  <a:srgbClr val="FFFF00"/>
                </a:solidFill>
                <a:latin typeface="Calibri"/>
                <a:ea typeface="DejaVu Sans"/>
              </a:rPr>
              <a:t> (</a:t>
            </a:r>
            <a:r>
              <a:rPr lang="el-GR" b="0" strike="noStrike" spc="-1" dirty="0" err="1">
                <a:solidFill>
                  <a:srgbClr val="FFFF00"/>
                </a:solidFill>
                <a:latin typeface="Calibri"/>
                <a:ea typeface="DejaVu Sans"/>
              </a:rPr>
              <a:t>ed</a:t>
            </a:r>
            <a:r>
              <a:rPr lang="el-GR" b="0" strike="noStrike" spc="-1" dirty="0">
                <a:solidFill>
                  <a:srgbClr val="FFFF00"/>
                </a:solidFill>
                <a:latin typeface="Calibri"/>
                <a:ea typeface="DejaVu Sans"/>
              </a:rPr>
              <a:t>.), «The </a:t>
            </a:r>
            <a:r>
              <a:rPr lang="el-GR" b="0" strike="noStrike" spc="-1" dirty="0" err="1">
                <a:solidFill>
                  <a:srgbClr val="FFFF00"/>
                </a:solidFill>
                <a:latin typeface="Calibri"/>
                <a:ea typeface="DejaVu Sans"/>
              </a:rPr>
              <a:t>Trial</a:t>
            </a:r>
            <a:r>
              <a:rPr lang="el-GR" b="0" strike="noStrike" spc="-1" dirty="0">
                <a:solidFill>
                  <a:srgbClr val="FFFF00"/>
                </a:solidFill>
                <a:latin typeface="Calibri"/>
                <a:ea typeface="DejaVu Sans"/>
              </a:rPr>
              <a:t> of the </a:t>
            </a:r>
            <a:r>
              <a:rPr lang="el-GR" b="0" strike="noStrike" spc="-1" dirty="0" err="1">
                <a:solidFill>
                  <a:srgbClr val="FFFF00"/>
                </a:solidFill>
                <a:latin typeface="Calibri"/>
                <a:ea typeface="DejaVu Sans"/>
              </a:rPr>
              <a:t>Suffragette</a:t>
            </a:r>
            <a:r>
              <a:rPr lang="el-GR" b="0" strike="noStrike" spc="-1" dirty="0">
                <a:solidFill>
                  <a:srgbClr val="FFFF00"/>
                </a:solidFill>
                <a:latin typeface="Calibri"/>
                <a:ea typeface="DejaVu Sans"/>
              </a:rPr>
              <a:t> </a:t>
            </a:r>
            <a:r>
              <a:rPr lang="el-GR" b="0" strike="noStrike" spc="-1" dirty="0" err="1">
                <a:solidFill>
                  <a:srgbClr val="FFFF00"/>
                </a:solidFill>
                <a:latin typeface="Calibri"/>
                <a:ea typeface="DejaVu Sans"/>
              </a:rPr>
              <a:t>Leaders</a:t>
            </a:r>
            <a:r>
              <a:rPr lang="el-GR" b="0" strike="noStrike" spc="-1" dirty="0">
                <a:solidFill>
                  <a:srgbClr val="FFFF00"/>
                </a:solidFill>
                <a:latin typeface="Calibri"/>
                <a:ea typeface="DejaVu Sans"/>
              </a:rPr>
              <a:t>» (</a:t>
            </a:r>
            <a:r>
              <a:rPr lang="el-GR" b="0" strike="noStrike" spc="-1" dirty="0" err="1">
                <a:solidFill>
                  <a:srgbClr val="FFFF00"/>
                </a:solidFill>
                <a:latin typeface="Calibri"/>
                <a:ea typeface="DejaVu Sans"/>
              </a:rPr>
              <a:t>London</a:t>
            </a:r>
            <a:r>
              <a:rPr lang="el-GR" b="0" strike="noStrike" spc="-1" dirty="0">
                <a:solidFill>
                  <a:srgbClr val="FFFF00"/>
                </a:solidFill>
                <a:latin typeface="Calibri"/>
                <a:ea typeface="DejaVu Sans"/>
              </a:rPr>
              <a:t>, The </a:t>
            </a:r>
            <a:r>
              <a:rPr lang="el-GR" b="0" strike="noStrike" spc="-1" dirty="0" err="1">
                <a:solidFill>
                  <a:srgbClr val="FFFF00"/>
                </a:solidFill>
                <a:latin typeface="Calibri"/>
                <a:ea typeface="DejaVu Sans"/>
              </a:rPr>
              <a:t>Woman's</a:t>
            </a:r>
            <a:r>
              <a:rPr lang="el-GR" b="0" strike="noStrike" spc="-1" dirty="0">
                <a:solidFill>
                  <a:srgbClr val="FFFF00"/>
                </a:solidFill>
                <a:latin typeface="Calibri"/>
                <a:ea typeface="DejaVu Sans"/>
              </a:rPr>
              <a:t> </a:t>
            </a:r>
            <a:r>
              <a:rPr lang="el-GR" b="0" strike="noStrike" spc="-1" dirty="0" err="1">
                <a:solidFill>
                  <a:srgbClr val="FFFF00"/>
                </a:solidFill>
                <a:latin typeface="Calibri"/>
                <a:ea typeface="DejaVu Sans"/>
              </a:rPr>
              <a:t>Press</a:t>
            </a:r>
            <a:r>
              <a:rPr lang="el-GR" b="0" strike="noStrike" spc="-1" dirty="0">
                <a:solidFill>
                  <a:srgbClr val="FFFF00"/>
                </a:solidFill>
                <a:latin typeface="Calibri"/>
                <a:ea typeface="DejaVu Sans"/>
              </a:rPr>
              <a:t>, 1909), στο </a:t>
            </a:r>
            <a:r>
              <a:rPr lang="el-GR" b="0" strike="noStrike" spc="-1" dirty="0" err="1">
                <a:solidFill>
                  <a:srgbClr val="FFFF00"/>
                </a:solidFill>
                <a:latin typeface="Calibri"/>
                <a:ea typeface="DejaVu Sans"/>
              </a:rPr>
              <a:t>Noble</a:t>
            </a:r>
            <a:r>
              <a:rPr lang="el-GR" b="0" strike="noStrike" spc="-1" dirty="0">
                <a:solidFill>
                  <a:srgbClr val="FFFF00"/>
                </a:solidFill>
                <a:latin typeface="Calibri"/>
                <a:ea typeface="DejaVu Sans"/>
              </a:rPr>
              <a:t> </a:t>
            </a:r>
            <a:r>
              <a:rPr lang="el-GR" b="0" strike="noStrike" spc="-1" dirty="0" err="1">
                <a:solidFill>
                  <a:srgbClr val="FFFF00"/>
                </a:solidFill>
                <a:latin typeface="Calibri"/>
                <a:ea typeface="DejaVu Sans"/>
              </a:rPr>
              <a:t>et</a:t>
            </a:r>
            <a:r>
              <a:rPr lang="el-GR" b="0" strike="noStrike" spc="-1" dirty="0">
                <a:solidFill>
                  <a:srgbClr val="FFFF00"/>
                </a:solidFill>
                <a:latin typeface="Calibri"/>
                <a:ea typeface="DejaVu Sans"/>
              </a:rPr>
              <a:t> </a:t>
            </a:r>
            <a:r>
              <a:rPr lang="el-GR" b="0" strike="noStrike" spc="-1" dirty="0" err="1">
                <a:solidFill>
                  <a:srgbClr val="FFFF00"/>
                </a:solidFill>
                <a:latin typeface="Calibri"/>
                <a:ea typeface="DejaVu Sans"/>
              </a:rPr>
              <a:t>al</a:t>
            </a:r>
            <a:r>
              <a:rPr lang="el-GR" b="0" strike="noStrike" spc="-1" dirty="0">
                <a:solidFill>
                  <a:srgbClr val="FFFF00"/>
                </a:solidFill>
                <a:latin typeface="Calibri"/>
                <a:ea typeface="DejaVu Sans"/>
              </a:rPr>
              <a:t>., </a:t>
            </a:r>
            <a:r>
              <a:rPr lang="el-GR" b="0" i="1" strike="noStrike" spc="-1" dirty="0">
                <a:solidFill>
                  <a:srgbClr val="FFFF00"/>
                </a:solidFill>
                <a:latin typeface="Calibri"/>
                <a:ea typeface="DejaVu Sans"/>
              </a:rPr>
              <a:t>Western </a:t>
            </a:r>
            <a:r>
              <a:rPr lang="el-GR" b="0" i="1" strike="noStrike" spc="-1" dirty="0" err="1">
                <a:solidFill>
                  <a:srgbClr val="FFFF00"/>
                </a:solidFill>
                <a:latin typeface="Calibri"/>
                <a:ea typeface="DejaVu Sans"/>
              </a:rPr>
              <a:t>Civilization</a:t>
            </a:r>
            <a:r>
              <a:rPr lang="el-GR" b="0" i="1" strike="noStrike" spc="-1" dirty="0">
                <a:solidFill>
                  <a:srgbClr val="FFFF00"/>
                </a:solidFill>
                <a:latin typeface="Calibri"/>
                <a:ea typeface="DejaVu Sans"/>
              </a:rPr>
              <a:t>. The </a:t>
            </a:r>
            <a:r>
              <a:rPr lang="el-GR" b="0" i="1" strike="noStrike" spc="-1" dirty="0" err="1">
                <a:solidFill>
                  <a:srgbClr val="FFFF00"/>
                </a:solidFill>
                <a:latin typeface="Calibri"/>
                <a:ea typeface="DejaVu Sans"/>
              </a:rPr>
              <a:t>Continuing</a:t>
            </a:r>
            <a:r>
              <a:rPr lang="el-GR" b="0" i="1" strike="noStrike" spc="-1" dirty="0">
                <a:solidFill>
                  <a:srgbClr val="FFFF00"/>
                </a:solidFill>
                <a:latin typeface="Calibri"/>
                <a:ea typeface="DejaVu Sans"/>
              </a:rPr>
              <a:t> </a:t>
            </a:r>
            <a:r>
              <a:rPr lang="el-GR" b="0" i="1" strike="noStrike" spc="-1" dirty="0" err="1">
                <a:solidFill>
                  <a:srgbClr val="FFFF00"/>
                </a:solidFill>
                <a:latin typeface="Calibri"/>
                <a:ea typeface="DejaVu Sans"/>
              </a:rPr>
              <a:t>Experiment</a:t>
            </a:r>
            <a:r>
              <a:rPr lang="el-GR" b="0" strike="noStrike" spc="-1" dirty="0">
                <a:solidFill>
                  <a:srgbClr val="FFFF00"/>
                </a:solidFill>
                <a:latin typeface="Calibri"/>
                <a:ea typeface="DejaVu Sans"/>
              </a:rPr>
              <a:t>, τ. II, 4η </a:t>
            </a:r>
            <a:r>
              <a:rPr lang="el-GR" b="0" strike="noStrike" spc="-1" dirty="0" err="1">
                <a:solidFill>
                  <a:srgbClr val="FFFF00"/>
                </a:solidFill>
                <a:latin typeface="Calibri"/>
                <a:ea typeface="DejaVu Sans"/>
              </a:rPr>
              <a:t>έκδ</a:t>
            </a:r>
            <a:r>
              <a:rPr lang="el-GR" b="0" strike="noStrike" spc="-1" dirty="0">
                <a:solidFill>
                  <a:srgbClr val="FFFF00"/>
                </a:solidFill>
                <a:latin typeface="Calibri"/>
                <a:ea typeface="DejaVu Sans"/>
              </a:rPr>
              <a:t>., </a:t>
            </a:r>
            <a:r>
              <a:rPr lang="el-GR" b="0" strike="noStrike" spc="-1" dirty="0" err="1">
                <a:solidFill>
                  <a:srgbClr val="FFFF00"/>
                </a:solidFill>
                <a:latin typeface="Calibri"/>
                <a:ea typeface="DejaVu Sans"/>
              </a:rPr>
              <a:t>Houghton</a:t>
            </a:r>
            <a:r>
              <a:rPr lang="el-GR" b="0" strike="noStrike" spc="-1" dirty="0">
                <a:solidFill>
                  <a:srgbClr val="FFFF00"/>
                </a:solidFill>
                <a:latin typeface="Calibri"/>
                <a:ea typeface="DejaVu Sans"/>
              </a:rPr>
              <a:t> </a:t>
            </a:r>
            <a:r>
              <a:rPr lang="el-GR" b="0" strike="noStrike" spc="-1" dirty="0" err="1">
                <a:solidFill>
                  <a:srgbClr val="FFFF00"/>
                </a:solidFill>
                <a:latin typeface="Calibri"/>
                <a:ea typeface="DejaVu Sans"/>
              </a:rPr>
              <a:t>Mifflin</a:t>
            </a:r>
            <a:r>
              <a:rPr lang="el-GR" b="0" strike="noStrike" spc="-1" dirty="0">
                <a:solidFill>
                  <a:srgbClr val="FFFF00"/>
                </a:solidFill>
                <a:latin typeface="Calibri"/>
                <a:ea typeface="DejaVu Sans"/>
              </a:rPr>
              <a:t> Co., 2005, σ. 898.</a:t>
            </a:r>
            <a:endParaRPr lang="el-GR" b="0" strike="noStrike" spc="-1" dirty="0">
              <a:latin typeface="Arial"/>
            </a:endParaRPr>
          </a:p>
          <a:p>
            <a:pPr algn="ctr">
              <a:lnSpc>
                <a:spcPct val="90000"/>
              </a:lnSpc>
              <a:spcBef>
                <a:spcPts val="1001"/>
              </a:spcBef>
            </a:pPr>
            <a:endParaRPr lang="el-GR" sz="2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296640" y="255240"/>
            <a:ext cx="8566200" cy="636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0000"/>
              </a:lnSpc>
              <a:spcBef>
                <a:spcPts val="1001"/>
              </a:spcBef>
            </a:pPr>
            <a:r>
              <a:rPr lang="el-GR" sz="2400" b="0" strike="noStrike" spc="-1">
                <a:solidFill>
                  <a:srgbClr val="FFFF00"/>
                </a:solidFill>
                <a:latin typeface="Calibri"/>
                <a:ea typeface="DejaVu Sans"/>
              </a:rPr>
              <a:t>Η κατάσταση, οικονομική και κοινωνική, δεν ευνοεί τον κοινοβουλευτισμό </a:t>
            </a:r>
            <a:endParaRPr lang="el-GR" sz="2400" b="0" strike="noStrike" spc="-1">
              <a:latin typeface="Arial"/>
            </a:endParaRPr>
          </a:p>
          <a:p>
            <a:pPr algn="ctr">
              <a:lnSpc>
                <a:spcPct val="90000"/>
              </a:lnSpc>
              <a:spcBef>
                <a:spcPts val="1001"/>
              </a:spcBef>
            </a:pPr>
            <a:endParaRPr lang="el-GR" sz="2400" b="0" strike="noStrike" spc="-1">
              <a:latin typeface="Arial"/>
            </a:endParaRPr>
          </a:p>
          <a:p>
            <a:pPr algn="ctr">
              <a:lnSpc>
                <a:spcPct val="90000"/>
              </a:lnSpc>
              <a:spcBef>
                <a:spcPts val="1001"/>
              </a:spcBef>
            </a:pPr>
            <a:r>
              <a:rPr lang="el-GR" sz="2400" b="0" strike="noStrike" spc="-1">
                <a:solidFill>
                  <a:srgbClr val="FFFF00"/>
                </a:solidFill>
                <a:latin typeface="Calibri"/>
                <a:ea typeface="DejaVu Sans"/>
              </a:rPr>
              <a:t>- Ο κοινοβουλευτισμός και η αστική δημοκρατία βάλλονται, όχι πάντα άδικα, από δύο πλευρές (δεξιά – αριστερά)</a:t>
            </a:r>
            <a:endParaRPr lang="el-GR" sz="2400" b="0" strike="noStrike" spc="-1">
              <a:latin typeface="Arial"/>
            </a:endParaRPr>
          </a:p>
          <a:p>
            <a:pPr algn="ctr">
              <a:lnSpc>
                <a:spcPct val="90000"/>
              </a:lnSpc>
              <a:spcBef>
                <a:spcPts val="1001"/>
              </a:spcBef>
            </a:pPr>
            <a:r>
              <a:rPr lang="el-GR" sz="2400" b="0" strike="noStrike" spc="-1">
                <a:solidFill>
                  <a:srgbClr val="FFFF00"/>
                </a:solidFill>
                <a:latin typeface="Calibri"/>
                <a:ea typeface="DejaVu Sans"/>
              </a:rPr>
              <a:t>- Στην Ευρώπη υπάρχουν δύο ακόμη προτάσεις, εναλλακτικές στην κοινοβουλευτική δημοκρατία</a:t>
            </a:r>
            <a:endParaRPr lang="el-GR" sz="2400" b="0" strike="noStrike" spc="-1">
              <a:latin typeface="Arial"/>
            </a:endParaRPr>
          </a:p>
          <a:p>
            <a:pPr algn="ctr">
              <a:lnSpc>
                <a:spcPct val="90000"/>
              </a:lnSpc>
              <a:spcBef>
                <a:spcPts val="1001"/>
              </a:spcBef>
            </a:pPr>
            <a:r>
              <a:rPr lang="el-GR" sz="2400" b="0" strike="noStrike" spc="-1">
                <a:solidFill>
                  <a:srgbClr val="FFFF00"/>
                </a:solidFill>
                <a:latin typeface="Calibri"/>
                <a:ea typeface="DejaVu Sans"/>
              </a:rPr>
              <a:t>-Κομμουνισμός</a:t>
            </a:r>
            <a:endParaRPr lang="el-GR" sz="2400" b="0" strike="noStrike" spc="-1">
              <a:latin typeface="Arial"/>
            </a:endParaRPr>
          </a:p>
          <a:p>
            <a:pPr algn="ctr">
              <a:lnSpc>
                <a:spcPct val="90000"/>
              </a:lnSpc>
              <a:spcBef>
                <a:spcPts val="1001"/>
              </a:spcBef>
            </a:pPr>
            <a:r>
              <a:rPr lang="el-GR" sz="2400" b="0" strike="noStrike" spc="-1">
                <a:solidFill>
                  <a:srgbClr val="FFFF00"/>
                </a:solidFill>
                <a:latin typeface="Calibri"/>
                <a:ea typeface="DejaVu Sans"/>
              </a:rPr>
              <a:t>-Φασισμός</a:t>
            </a:r>
            <a:endParaRPr lang="el-GR"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296640" y="255240"/>
            <a:ext cx="8566200" cy="636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r">
              <a:lnSpc>
                <a:spcPct val="90000"/>
              </a:lnSpc>
              <a:spcBef>
                <a:spcPts val="1001"/>
              </a:spcBef>
            </a:pPr>
            <a:r>
              <a:rPr lang="el-GR" sz="2400" b="0" u="sng" strike="noStrike" spc="-1" dirty="0">
                <a:solidFill>
                  <a:srgbClr val="FFFF00"/>
                </a:solidFill>
                <a:uFillTx/>
                <a:latin typeface="Calibri"/>
                <a:ea typeface="DejaVu Sans"/>
              </a:rPr>
              <a:t>Κομμουνισμός</a:t>
            </a:r>
            <a:endParaRPr lang="el-GR" sz="2400" b="0" strike="noStrike" spc="-1" dirty="0">
              <a:latin typeface="Arial"/>
            </a:endParaRPr>
          </a:p>
          <a:p>
            <a:pPr algn="r">
              <a:lnSpc>
                <a:spcPct val="90000"/>
              </a:lnSpc>
              <a:spcBef>
                <a:spcPts val="1001"/>
              </a:spcBef>
            </a:pPr>
            <a:r>
              <a:rPr lang="el-GR" sz="2000" b="0" strike="noStrike" spc="-1" dirty="0">
                <a:solidFill>
                  <a:srgbClr val="FFFF00"/>
                </a:solidFill>
                <a:latin typeface="Calibri"/>
                <a:ea typeface="DejaVu Sans"/>
              </a:rPr>
              <a:t>Από το 1922 γίνεται Γ.Γ. του Κ.Κ ο Ιωσήφ Στάλιν.</a:t>
            </a:r>
            <a:endParaRPr lang="el-GR" sz="2000" b="0" strike="noStrike" spc="-1" dirty="0">
              <a:latin typeface="Arial"/>
            </a:endParaRPr>
          </a:p>
          <a:p>
            <a:pPr algn="r">
              <a:lnSpc>
                <a:spcPct val="90000"/>
              </a:lnSpc>
              <a:spcBef>
                <a:spcPts val="1001"/>
              </a:spcBef>
            </a:pPr>
            <a:r>
              <a:rPr lang="el-GR" sz="2000" b="0" strike="noStrike" spc="-1" dirty="0">
                <a:solidFill>
                  <a:srgbClr val="FFFF00"/>
                </a:solidFill>
                <a:latin typeface="Calibri"/>
                <a:ea typeface="DejaVu Sans"/>
              </a:rPr>
              <a:t>Από τα 1924 είναι ο απόλυτος κυρίαρχος στο </a:t>
            </a:r>
            <a:endParaRPr lang="el-GR" sz="2000" b="0" strike="noStrike" spc="-1" dirty="0">
              <a:latin typeface="Arial"/>
            </a:endParaRPr>
          </a:p>
          <a:p>
            <a:pPr algn="r">
              <a:lnSpc>
                <a:spcPct val="90000"/>
              </a:lnSpc>
              <a:spcBef>
                <a:spcPts val="1001"/>
              </a:spcBef>
            </a:pPr>
            <a:r>
              <a:rPr lang="el-GR" sz="2000" b="0" strike="noStrike" spc="-1" dirty="0">
                <a:solidFill>
                  <a:srgbClr val="FFFF00"/>
                </a:solidFill>
                <a:latin typeface="Calibri"/>
                <a:ea typeface="DejaVu Sans"/>
              </a:rPr>
              <a:t>κόμμα.</a:t>
            </a:r>
            <a:endParaRPr lang="el-GR" sz="2000" b="0" strike="noStrike" spc="-1" dirty="0">
              <a:latin typeface="Arial"/>
            </a:endParaRPr>
          </a:p>
          <a:p>
            <a:pPr algn="r">
              <a:lnSpc>
                <a:spcPct val="90000"/>
              </a:lnSpc>
              <a:spcBef>
                <a:spcPts val="1001"/>
              </a:spcBef>
            </a:pPr>
            <a:endParaRPr lang="el-GR" sz="2000" b="0" strike="noStrike" spc="-1" dirty="0">
              <a:latin typeface="Arial"/>
            </a:endParaRPr>
          </a:p>
          <a:p>
            <a:pPr algn="r">
              <a:lnSpc>
                <a:spcPct val="90000"/>
              </a:lnSpc>
              <a:spcBef>
                <a:spcPts val="1001"/>
              </a:spcBef>
            </a:pPr>
            <a:r>
              <a:rPr lang="el-GR" sz="2000" b="0" strike="noStrike" spc="-1" dirty="0">
                <a:solidFill>
                  <a:srgbClr val="FFFF00"/>
                </a:solidFill>
                <a:latin typeface="Calibri"/>
                <a:ea typeface="DejaVu Sans"/>
              </a:rPr>
              <a:t>Κύρια χαρακτηριστικά είναι:</a:t>
            </a:r>
            <a:endParaRPr lang="el-GR" sz="2000" b="0" strike="noStrike" spc="-1" dirty="0">
              <a:latin typeface="Arial"/>
            </a:endParaRPr>
          </a:p>
          <a:p>
            <a:pPr algn="r">
              <a:lnSpc>
                <a:spcPct val="90000"/>
              </a:lnSpc>
              <a:spcBef>
                <a:spcPts val="1001"/>
              </a:spcBef>
            </a:pPr>
            <a:r>
              <a:rPr lang="el-GR" sz="2000" b="0" strike="noStrike" spc="-1" dirty="0">
                <a:solidFill>
                  <a:srgbClr val="FFFF00"/>
                </a:solidFill>
                <a:latin typeface="Calibri"/>
                <a:ea typeface="DejaVu Sans"/>
              </a:rPr>
              <a:t>- Πολιτική οικοδόμησης του σοσιαλισμού μόνο</a:t>
            </a:r>
            <a:endParaRPr lang="el-GR" sz="2000" b="0" strike="noStrike" spc="-1" dirty="0">
              <a:latin typeface="Arial"/>
            </a:endParaRPr>
          </a:p>
          <a:p>
            <a:pPr algn="r">
              <a:lnSpc>
                <a:spcPct val="90000"/>
              </a:lnSpc>
              <a:spcBef>
                <a:spcPts val="1001"/>
              </a:spcBef>
            </a:pPr>
            <a:r>
              <a:rPr lang="el-GR" sz="2000" b="0" strike="noStrike" spc="-1" dirty="0">
                <a:solidFill>
                  <a:srgbClr val="FFFF00"/>
                </a:solidFill>
                <a:latin typeface="Calibri"/>
                <a:ea typeface="DejaVu Sans"/>
              </a:rPr>
              <a:t>στην ΕΣΣΔ</a:t>
            </a:r>
            <a:endParaRPr lang="el-GR" sz="2000" b="0" strike="noStrike" spc="-1" dirty="0">
              <a:latin typeface="Arial"/>
            </a:endParaRPr>
          </a:p>
          <a:p>
            <a:pPr algn="r">
              <a:lnSpc>
                <a:spcPct val="90000"/>
              </a:lnSpc>
              <a:spcBef>
                <a:spcPts val="1001"/>
              </a:spcBef>
            </a:pPr>
            <a:r>
              <a:rPr lang="el-GR" sz="2000" b="0" strike="noStrike" spc="-1" dirty="0">
                <a:solidFill>
                  <a:srgbClr val="FFFF00"/>
                </a:solidFill>
                <a:latin typeface="Calibri"/>
                <a:ea typeface="DejaVu Sans"/>
              </a:rPr>
              <a:t>- Έντονος συγκεντρωτισμός</a:t>
            </a:r>
            <a:endParaRPr lang="el-GR" sz="2000" b="0" strike="noStrike" spc="-1" dirty="0">
              <a:latin typeface="Arial"/>
            </a:endParaRPr>
          </a:p>
          <a:p>
            <a:pPr algn="r">
              <a:lnSpc>
                <a:spcPct val="90000"/>
              </a:lnSpc>
              <a:spcBef>
                <a:spcPts val="1001"/>
              </a:spcBef>
            </a:pPr>
            <a:r>
              <a:rPr lang="el-GR" sz="2000" b="0" strike="noStrike" spc="-1" dirty="0">
                <a:solidFill>
                  <a:srgbClr val="FFFF00"/>
                </a:solidFill>
                <a:latin typeface="Calibri"/>
                <a:ea typeface="DejaVu Sans"/>
              </a:rPr>
              <a:t>- Μεγάλη εξουσία στα χέρια του Γ.Γ.</a:t>
            </a:r>
            <a:endParaRPr lang="el-GR" sz="2000" b="0" strike="noStrike" spc="-1" dirty="0">
              <a:latin typeface="Arial"/>
            </a:endParaRPr>
          </a:p>
          <a:p>
            <a:pPr algn="r">
              <a:lnSpc>
                <a:spcPct val="90000"/>
              </a:lnSpc>
              <a:spcBef>
                <a:spcPts val="1001"/>
              </a:spcBef>
            </a:pPr>
            <a:r>
              <a:rPr lang="el-GR" sz="2000" b="0" strike="noStrike" spc="-1" dirty="0">
                <a:solidFill>
                  <a:srgbClr val="FFFF00"/>
                </a:solidFill>
                <a:latin typeface="Calibri"/>
                <a:ea typeface="DejaVu Sans"/>
              </a:rPr>
              <a:t>- Προσωπολατρία</a:t>
            </a:r>
            <a:endParaRPr lang="el-GR" sz="2000" b="0" strike="noStrike" spc="-1" dirty="0">
              <a:latin typeface="Arial"/>
            </a:endParaRPr>
          </a:p>
          <a:p>
            <a:pPr algn="r">
              <a:lnSpc>
                <a:spcPct val="90000"/>
              </a:lnSpc>
              <a:spcBef>
                <a:spcPts val="1001"/>
              </a:spcBef>
            </a:pPr>
            <a:endParaRPr lang="el-GR" sz="2000" b="0" strike="noStrike" spc="-1" dirty="0">
              <a:latin typeface="Arial"/>
            </a:endParaRPr>
          </a:p>
          <a:p>
            <a:pPr algn="r">
              <a:lnSpc>
                <a:spcPct val="90000"/>
              </a:lnSpc>
              <a:spcBef>
                <a:spcPts val="1001"/>
              </a:spcBef>
            </a:pPr>
            <a:r>
              <a:rPr lang="el-GR" sz="2000" b="0" strike="noStrike" spc="-1" dirty="0">
                <a:solidFill>
                  <a:srgbClr val="FFFF00"/>
                </a:solidFill>
                <a:latin typeface="Calibri"/>
                <a:ea typeface="DejaVu Sans"/>
              </a:rPr>
              <a:t>- Κρατικοποίηση της γης</a:t>
            </a:r>
            <a:endParaRPr lang="el-GR" sz="2000" b="0" strike="noStrike" spc="-1" dirty="0">
              <a:latin typeface="Arial"/>
            </a:endParaRPr>
          </a:p>
          <a:p>
            <a:pPr algn="r">
              <a:lnSpc>
                <a:spcPct val="90000"/>
              </a:lnSpc>
              <a:spcBef>
                <a:spcPts val="1001"/>
              </a:spcBef>
            </a:pPr>
            <a:r>
              <a:rPr lang="el-GR" sz="2000" b="0" strike="noStrike" spc="-1" dirty="0">
                <a:solidFill>
                  <a:srgbClr val="FFFF00"/>
                </a:solidFill>
                <a:latin typeface="Calibri"/>
                <a:ea typeface="DejaVu Sans"/>
              </a:rPr>
              <a:t>- Εκβιομηχάνιση</a:t>
            </a:r>
            <a:endParaRPr lang="el-GR" sz="2000" b="0" strike="noStrike" spc="-1" dirty="0">
              <a:latin typeface="Arial"/>
            </a:endParaRPr>
          </a:p>
          <a:p>
            <a:pPr algn="r">
              <a:lnSpc>
                <a:spcPct val="90000"/>
              </a:lnSpc>
              <a:spcBef>
                <a:spcPts val="1001"/>
              </a:spcBef>
            </a:pPr>
            <a:r>
              <a:rPr lang="el-GR" sz="2000" b="0" strike="noStrike" spc="-1" dirty="0">
                <a:solidFill>
                  <a:srgbClr val="FFFF00"/>
                </a:solidFill>
                <a:latin typeface="Calibri"/>
                <a:ea typeface="DejaVu Sans"/>
              </a:rPr>
              <a:t>- Προγραμματισμός της οικονομίας υπό τον πλήρη έλεγχο του κράτους   </a:t>
            </a:r>
            <a:endParaRPr lang="el-GR" sz="2000" b="0" strike="noStrike" spc="-1" dirty="0">
              <a:latin typeface="Arial"/>
            </a:endParaRPr>
          </a:p>
        </p:txBody>
      </p:sp>
      <p:pic>
        <p:nvPicPr>
          <p:cNvPr id="134" name="Εικόνα 1"/>
          <p:cNvPicPr/>
          <p:nvPr/>
        </p:nvPicPr>
        <p:blipFill>
          <a:blip r:embed="rId2"/>
          <a:stretch/>
        </p:blipFill>
        <p:spPr>
          <a:xfrm>
            <a:off x="155520" y="730080"/>
            <a:ext cx="2662920" cy="31953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219</TotalTime>
  <Words>1256</Words>
  <Application>Microsoft Macintosh PowerPoint</Application>
  <PresentationFormat>Προβολή στην οθόνη (4:3)</PresentationFormat>
  <Paragraphs>102</Paragraphs>
  <Slides>17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3</vt:i4>
      </vt:variant>
      <vt:variant>
        <vt:lpstr>Τίτλοι διαφανειών</vt:lpstr>
      </vt:variant>
      <vt:variant>
        <vt:i4>17</vt:i4>
      </vt:variant>
    </vt:vector>
  </HeadingPairs>
  <TitlesOfParts>
    <vt:vector size="24" baseType="lpstr">
      <vt:lpstr>Arial</vt:lpstr>
      <vt:lpstr>Calibri</vt:lpstr>
      <vt:lpstr>Symbol</vt:lpstr>
      <vt:lpstr>Wingdings</vt:lpstr>
      <vt:lpstr>Office Theme</vt:lpstr>
      <vt:lpstr>Office Theme</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subject/>
  <dc:creator>Geo Veo</dc:creator>
  <dc:description/>
  <cp:lastModifiedBy>Eleni Poulou</cp:lastModifiedBy>
  <cp:revision>29</cp:revision>
  <dcterms:created xsi:type="dcterms:W3CDTF">2014-12-14T16:23:58Z</dcterms:created>
  <dcterms:modified xsi:type="dcterms:W3CDTF">2026-01-17T10:07:38Z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Προβολή στην οθόνη (4:3)</vt:lpwstr>
  </property>
  <property fmtid="{D5CDD505-2E9C-101B-9397-08002B2CF9AE}" pid="9" name="ScaleCrop">
    <vt:bool>false</vt:bool>
  </property>
  <property fmtid="{D5CDD505-2E9C-101B-9397-08002B2CF9AE}" pid="10" name="ShareDoc">
    <vt:bool>false</vt:bool>
  </property>
  <property fmtid="{D5CDD505-2E9C-101B-9397-08002B2CF9AE}" pid="11" name="Slides">
    <vt:i4>18</vt:i4>
  </property>
</Properties>
</file>