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sldIdLst>
    <p:sldId id="257" r:id="rId2"/>
    <p:sldId id="352" r:id="rId3"/>
    <p:sldId id="275" r:id="rId4"/>
    <p:sldId id="276" r:id="rId5"/>
    <p:sldId id="258" r:id="rId6"/>
    <p:sldId id="348" r:id="rId7"/>
    <p:sldId id="351" r:id="rId8"/>
    <p:sldId id="350" r:id="rId9"/>
    <p:sldId id="353" r:id="rId10"/>
    <p:sldId id="354" r:id="rId11"/>
    <p:sldId id="355" r:id="rId12"/>
    <p:sldId id="349" r:id="rId13"/>
    <p:sldId id="264" r:id="rId14"/>
    <p:sldId id="356" r:id="rId15"/>
    <p:sldId id="265" r:id="rId16"/>
    <p:sldId id="266" r:id="rId17"/>
    <p:sldId id="267" r:id="rId18"/>
    <p:sldId id="271" r:id="rId19"/>
    <p:sldId id="270" r:id="rId20"/>
    <p:sldId id="31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E5EDE7-04E0-49B7-B1AA-D7FFAE7FC41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id="{78E11FBA-5C3B-4A34-85DF-12DC23E181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id="{68BCE445-B752-4BEA-B9F2-CF1F1531E4C2}"/>
              </a:ext>
            </a:extLst>
          </p:cNvPr>
          <p:cNvSpPr>
            <a:spLocks noGrp="1"/>
          </p:cNvSpPr>
          <p:nvPr>
            <p:ph type="dt" sz="half" idx="10"/>
          </p:nvPr>
        </p:nvSpPr>
        <p:spPr/>
        <p:txBody>
          <a:bodyPr/>
          <a:lstStyle/>
          <a:p>
            <a:fld id="{56501A9A-7C97-4E35-8645-975A8EFBBE71}" type="datetimeFigureOut">
              <a:rPr lang="en-GB" smtClean="0"/>
              <a:t>20/10/2023</a:t>
            </a:fld>
            <a:endParaRPr lang="en-GB"/>
          </a:p>
        </p:txBody>
      </p:sp>
      <p:sp>
        <p:nvSpPr>
          <p:cNvPr id="5" name="Θέση υποσέλιδου 4">
            <a:extLst>
              <a:ext uri="{FF2B5EF4-FFF2-40B4-BE49-F238E27FC236}">
                <a16:creationId xmlns:a16="http://schemas.microsoft.com/office/drawing/2014/main" id="{921E5F1A-16BF-4D8C-96A3-67ED2432FFFE}"/>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089D2D39-46FD-44AF-B2C3-EFF60B3BEEC5}"/>
              </a:ext>
            </a:extLst>
          </p:cNvPr>
          <p:cNvSpPr>
            <a:spLocks noGrp="1"/>
          </p:cNvSpPr>
          <p:nvPr>
            <p:ph type="sldNum" sz="quarter" idx="12"/>
          </p:nvPr>
        </p:nvSpPr>
        <p:spPr/>
        <p:txBody>
          <a:bodyPr/>
          <a:lstStyle/>
          <a:p>
            <a:fld id="{0115EA7C-FB2B-4770-93EF-4AB5AB4F7F0B}" type="slidenum">
              <a:rPr lang="en-GB" smtClean="0"/>
              <a:t>‹#›</a:t>
            </a:fld>
            <a:endParaRPr lang="en-GB"/>
          </a:p>
        </p:txBody>
      </p:sp>
    </p:spTree>
    <p:extLst>
      <p:ext uri="{BB962C8B-B14F-4D97-AF65-F5344CB8AC3E}">
        <p14:creationId xmlns:p14="http://schemas.microsoft.com/office/powerpoint/2010/main" val="317987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861389-B5FC-4D6B-95BD-A1FB303FCC17}"/>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4703F624-4152-43D0-820C-5FB9ACCD5610}"/>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7BF5B804-6E66-4466-9F41-B6ECBB7DA8FB}"/>
              </a:ext>
            </a:extLst>
          </p:cNvPr>
          <p:cNvSpPr>
            <a:spLocks noGrp="1"/>
          </p:cNvSpPr>
          <p:nvPr>
            <p:ph type="dt" sz="half" idx="10"/>
          </p:nvPr>
        </p:nvSpPr>
        <p:spPr/>
        <p:txBody>
          <a:bodyPr/>
          <a:lstStyle/>
          <a:p>
            <a:fld id="{56501A9A-7C97-4E35-8645-975A8EFBBE71}" type="datetimeFigureOut">
              <a:rPr lang="en-GB" smtClean="0"/>
              <a:t>20/10/2023</a:t>
            </a:fld>
            <a:endParaRPr lang="en-GB"/>
          </a:p>
        </p:txBody>
      </p:sp>
      <p:sp>
        <p:nvSpPr>
          <p:cNvPr id="5" name="Θέση υποσέλιδου 4">
            <a:extLst>
              <a:ext uri="{FF2B5EF4-FFF2-40B4-BE49-F238E27FC236}">
                <a16:creationId xmlns:a16="http://schemas.microsoft.com/office/drawing/2014/main" id="{28D7B375-DA5C-4253-9E8D-C44C69E8DD1E}"/>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A67B80F1-026F-4C18-8D62-E70FEB9F37CE}"/>
              </a:ext>
            </a:extLst>
          </p:cNvPr>
          <p:cNvSpPr>
            <a:spLocks noGrp="1"/>
          </p:cNvSpPr>
          <p:nvPr>
            <p:ph type="sldNum" sz="quarter" idx="12"/>
          </p:nvPr>
        </p:nvSpPr>
        <p:spPr/>
        <p:txBody>
          <a:bodyPr/>
          <a:lstStyle/>
          <a:p>
            <a:fld id="{0115EA7C-FB2B-4770-93EF-4AB5AB4F7F0B}" type="slidenum">
              <a:rPr lang="en-GB" smtClean="0"/>
              <a:t>‹#›</a:t>
            </a:fld>
            <a:endParaRPr lang="en-GB"/>
          </a:p>
        </p:txBody>
      </p:sp>
    </p:spTree>
    <p:extLst>
      <p:ext uri="{BB962C8B-B14F-4D97-AF65-F5344CB8AC3E}">
        <p14:creationId xmlns:p14="http://schemas.microsoft.com/office/powerpoint/2010/main" val="322230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F9BB61A7-AFA9-4297-9585-D0C83EC6C50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49E869DE-590B-4254-98BF-72B168E872E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1E964FDB-306E-4BEC-975A-D15E45F3CF98}"/>
              </a:ext>
            </a:extLst>
          </p:cNvPr>
          <p:cNvSpPr>
            <a:spLocks noGrp="1"/>
          </p:cNvSpPr>
          <p:nvPr>
            <p:ph type="dt" sz="half" idx="10"/>
          </p:nvPr>
        </p:nvSpPr>
        <p:spPr/>
        <p:txBody>
          <a:bodyPr/>
          <a:lstStyle/>
          <a:p>
            <a:fld id="{56501A9A-7C97-4E35-8645-975A8EFBBE71}" type="datetimeFigureOut">
              <a:rPr lang="en-GB" smtClean="0"/>
              <a:t>20/10/2023</a:t>
            </a:fld>
            <a:endParaRPr lang="en-GB"/>
          </a:p>
        </p:txBody>
      </p:sp>
      <p:sp>
        <p:nvSpPr>
          <p:cNvPr id="5" name="Θέση υποσέλιδου 4">
            <a:extLst>
              <a:ext uri="{FF2B5EF4-FFF2-40B4-BE49-F238E27FC236}">
                <a16:creationId xmlns:a16="http://schemas.microsoft.com/office/drawing/2014/main" id="{1CA60220-5F74-42B9-B07D-1D910316AEBB}"/>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D81AF8F2-90A9-443C-A559-60929CD09DC0}"/>
              </a:ext>
            </a:extLst>
          </p:cNvPr>
          <p:cNvSpPr>
            <a:spLocks noGrp="1"/>
          </p:cNvSpPr>
          <p:nvPr>
            <p:ph type="sldNum" sz="quarter" idx="12"/>
          </p:nvPr>
        </p:nvSpPr>
        <p:spPr/>
        <p:txBody>
          <a:bodyPr/>
          <a:lstStyle/>
          <a:p>
            <a:fld id="{0115EA7C-FB2B-4770-93EF-4AB5AB4F7F0B}" type="slidenum">
              <a:rPr lang="en-GB" smtClean="0"/>
              <a:t>‹#›</a:t>
            </a:fld>
            <a:endParaRPr lang="en-GB"/>
          </a:p>
        </p:txBody>
      </p:sp>
    </p:spTree>
    <p:extLst>
      <p:ext uri="{BB962C8B-B14F-4D97-AF65-F5344CB8AC3E}">
        <p14:creationId xmlns:p14="http://schemas.microsoft.com/office/powerpoint/2010/main" val="285171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E6440C-28C0-4F6B-B62F-BB199C802A10}"/>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EF5EF614-233A-4B1A-8506-2A835DBE2CF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4F0619E4-CE9E-44B8-BD8A-8A6557E49311}"/>
              </a:ext>
            </a:extLst>
          </p:cNvPr>
          <p:cNvSpPr>
            <a:spLocks noGrp="1"/>
          </p:cNvSpPr>
          <p:nvPr>
            <p:ph type="dt" sz="half" idx="10"/>
          </p:nvPr>
        </p:nvSpPr>
        <p:spPr/>
        <p:txBody>
          <a:bodyPr/>
          <a:lstStyle/>
          <a:p>
            <a:fld id="{56501A9A-7C97-4E35-8645-975A8EFBBE71}" type="datetimeFigureOut">
              <a:rPr lang="en-GB" smtClean="0"/>
              <a:t>20/10/2023</a:t>
            </a:fld>
            <a:endParaRPr lang="en-GB"/>
          </a:p>
        </p:txBody>
      </p:sp>
      <p:sp>
        <p:nvSpPr>
          <p:cNvPr id="5" name="Θέση υποσέλιδου 4">
            <a:extLst>
              <a:ext uri="{FF2B5EF4-FFF2-40B4-BE49-F238E27FC236}">
                <a16:creationId xmlns:a16="http://schemas.microsoft.com/office/drawing/2014/main" id="{225CBD33-B345-48C9-BCA0-3309F5058EF6}"/>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410E6067-A0AC-409E-A06B-B020654156F2}"/>
              </a:ext>
            </a:extLst>
          </p:cNvPr>
          <p:cNvSpPr>
            <a:spLocks noGrp="1"/>
          </p:cNvSpPr>
          <p:nvPr>
            <p:ph type="sldNum" sz="quarter" idx="12"/>
          </p:nvPr>
        </p:nvSpPr>
        <p:spPr/>
        <p:txBody>
          <a:bodyPr/>
          <a:lstStyle/>
          <a:p>
            <a:fld id="{0115EA7C-FB2B-4770-93EF-4AB5AB4F7F0B}" type="slidenum">
              <a:rPr lang="en-GB" smtClean="0"/>
              <a:t>‹#›</a:t>
            </a:fld>
            <a:endParaRPr lang="en-GB"/>
          </a:p>
        </p:txBody>
      </p:sp>
    </p:spTree>
    <p:extLst>
      <p:ext uri="{BB962C8B-B14F-4D97-AF65-F5344CB8AC3E}">
        <p14:creationId xmlns:p14="http://schemas.microsoft.com/office/powerpoint/2010/main" val="4149856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6C7202-33A5-4E83-A7DA-01670EBD0AF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B05A5389-8462-48EF-88CC-372EFE9219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EE52D87-701E-46F9-8646-A30AD77CCD18}"/>
              </a:ext>
            </a:extLst>
          </p:cNvPr>
          <p:cNvSpPr>
            <a:spLocks noGrp="1"/>
          </p:cNvSpPr>
          <p:nvPr>
            <p:ph type="dt" sz="half" idx="10"/>
          </p:nvPr>
        </p:nvSpPr>
        <p:spPr/>
        <p:txBody>
          <a:bodyPr/>
          <a:lstStyle/>
          <a:p>
            <a:fld id="{56501A9A-7C97-4E35-8645-975A8EFBBE71}" type="datetimeFigureOut">
              <a:rPr lang="en-GB" smtClean="0"/>
              <a:t>20/10/2023</a:t>
            </a:fld>
            <a:endParaRPr lang="en-GB"/>
          </a:p>
        </p:txBody>
      </p:sp>
      <p:sp>
        <p:nvSpPr>
          <p:cNvPr id="5" name="Θέση υποσέλιδου 4">
            <a:extLst>
              <a:ext uri="{FF2B5EF4-FFF2-40B4-BE49-F238E27FC236}">
                <a16:creationId xmlns:a16="http://schemas.microsoft.com/office/drawing/2014/main" id="{8B0FADE1-F111-4626-9018-15E70C4C2AEB}"/>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3C48D5D8-2C0A-4D63-8119-BF9C3D6D1F5B}"/>
              </a:ext>
            </a:extLst>
          </p:cNvPr>
          <p:cNvSpPr>
            <a:spLocks noGrp="1"/>
          </p:cNvSpPr>
          <p:nvPr>
            <p:ph type="sldNum" sz="quarter" idx="12"/>
          </p:nvPr>
        </p:nvSpPr>
        <p:spPr/>
        <p:txBody>
          <a:bodyPr/>
          <a:lstStyle/>
          <a:p>
            <a:fld id="{0115EA7C-FB2B-4770-93EF-4AB5AB4F7F0B}" type="slidenum">
              <a:rPr lang="en-GB" smtClean="0"/>
              <a:t>‹#›</a:t>
            </a:fld>
            <a:endParaRPr lang="en-GB"/>
          </a:p>
        </p:txBody>
      </p:sp>
    </p:spTree>
    <p:extLst>
      <p:ext uri="{BB962C8B-B14F-4D97-AF65-F5344CB8AC3E}">
        <p14:creationId xmlns:p14="http://schemas.microsoft.com/office/powerpoint/2010/main" val="19247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0A4BC0-AC5E-4D8B-99AF-5EEBD19BA840}"/>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2902D8F8-7B89-4707-8A29-A667B5895F6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id="{67F0FC3A-D6D7-4417-B789-ED252C03382F}"/>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id="{B8FE7196-89AC-418F-9F5F-9DFEA20360B6}"/>
              </a:ext>
            </a:extLst>
          </p:cNvPr>
          <p:cNvSpPr>
            <a:spLocks noGrp="1"/>
          </p:cNvSpPr>
          <p:nvPr>
            <p:ph type="dt" sz="half" idx="10"/>
          </p:nvPr>
        </p:nvSpPr>
        <p:spPr/>
        <p:txBody>
          <a:bodyPr/>
          <a:lstStyle/>
          <a:p>
            <a:fld id="{56501A9A-7C97-4E35-8645-975A8EFBBE71}" type="datetimeFigureOut">
              <a:rPr lang="en-GB" smtClean="0"/>
              <a:t>20/10/2023</a:t>
            </a:fld>
            <a:endParaRPr lang="en-GB"/>
          </a:p>
        </p:txBody>
      </p:sp>
      <p:sp>
        <p:nvSpPr>
          <p:cNvPr id="6" name="Θέση υποσέλιδου 5">
            <a:extLst>
              <a:ext uri="{FF2B5EF4-FFF2-40B4-BE49-F238E27FC236}">
                <a16:creationId xmlns:a16="http://schemas.microsoft.com/office/drawing/2014/main" id="{5AEB0481-310D-412E-91F2-94636489AB2B}"/>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B8118D30-10F6-4BDF-B652-76AE8E2CCA9C}"/>
              </a:ext>
            </a:extLst>
          </p:cNvPr>
          <p:cNvSpPr>
            <a:spLocks noGrp="1"/>
          </p:cNvSpPr>
          <p:nvPr>
            <p:ph type="sldNum" sz="quarter" idx="12"/>
          </p:nvPr>
        </p:nvSpPr>
        <p:spPr/>
        <p:txBody>
          <a:bodyPr/>
          <a:lstStyle/>
          <a:p>
            <a:fld id="{0115EA7C-FB2B-4770-93EF-4AB5AB4F7F0B}" type="slidenum">
              <a:rPr lang="en-GB" smtClean="0"/>
              <a:t>‹#›</a:t>
            </a:fld>
            <a:endParaRPr lang="en-GB"/>
          </a:p>
        </p:txBody>
      </p:sp>
    </p:spTree>
    <p:extLst>
      <p:ext uri="{BB962C8B-B14F-4D97-AF65-F5344CB8AC3E}">
        <p14:creationId xmlns:p14="http://schemas.microsoft.com/office/powerpoint/2010/main" val="628714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A8A473-D2C4-4B86-BAA1-DC10C617D3B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93E0A13F-D43C-4BF0-894E-F78E0A7AC5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CEAD2DF-E1C1-4345-B4FB-1CB517417F01}"/>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id="{DDDFED9F-0BF8-4BF8-B85C-063ECE0E2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747C8F08-CE37-4373-8555-78AE2516F0E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id="{E36DCB95-844A-41FC-87C5-274EA5BA98A7}"/>
              </a:ext>
            </a:extLst>
          </p:cNvPr>
          <p:cNvSpPr>
            <a:spLocks noGrp="1"/>
          </p:cNvSpPr>
          <p:nvPr>
            <p:ph type="dt" sz="half" idx="10"/>
          </p:nvPr>
        </p:nvSpPr>
        <p:spPr/>
        <p:txBody>
          <a:bodyPr/>
          <a:lstStyle/>
          <a:p>
            <a:fld id="{56501A9A-7C97-4E35-8645-975A8EFBBE71}" type="datetimeFigureOut">
              <a:rPr lang="en-GB" smtClean="0"/>
              <a:t>20/10/2023</a:t>
            </a:fld>
            <a:endParaRPr lang="en-GB"/>
          </a:p>
        </p:txBody>
      </p:sp>
      <p:sp>
        <p:nvSpPr>
          <p:cNvPr id="8" name="Θέση υποσέλιδου 7">
            <a:extLst>
              <a:ext uri="{FF2B5EF4-FFF2-40B4-BE49-F238E27FC236}">
                <a16:creationId xmlns:a16="http://schemas.microsoft.com/office/drawing/2014/main" id="{4D6DF584-531C-4CAF-8F91-38BEAE73C3A2}"/>
              </a:ext>
            </a:extLst>
          </p:cNvPr>
          <p:cNvSpPr>
            <a:spLocks noGrp="1"/>
          </p:cNvSpPr>
          <p:nvPr>
            <p:ph type="ftr" sz="quarter" idx="11"/>
          </p:nvPr>
        </p:nvSpPr>
        <p:spPr/>
        <p:txBody>
          <a:bodyPr/>
          <a:lstStyle/>
          <a:p>
            <a:endParaRPr lang="en-GB"/>
          </a:p>
        </p:txBody>
      </p:sp>
      <p:sp>
        <p:nvSpPr>
          <p:cNvPr id="9" name="Θέση αριθμού διαφάνειας 8">
            <a:extLst>
              <a:ext uri="{FF2B5EF4-FFF2-40B4-BE49-F238E27FC236}">
                <a16:creationId xmlns:a16="http://schemas.microsoft.com/office/drawing/2014/main" id="{0E041E2C-DB9F-4282-A3B6-9BA36031CDD6}"/>
              </a:ext>
            </a:extLst>
          </p:cNvPr>
          <p:cNvSpPr>
            <a:spLocks noGrp="1"/>
          </p:cNvSpPr>
          <p:nvPr>
            <p:ph type="sldNum" sz="quarter" idx="12"/>
          </p:nvPr>
        </p:nvSpPr>
        <p:spPr/>
        <p:txBody>
          <a:bodyPr/>
          <a:lstStyle/>
          <a:p>
            <a:fld id="{0115EA7C-FB2B-4770-93EF-4AB5AB4F7F0B}" type="slidenum">
              <a:rPr lang="en-GB" smtClean="0"/>
              <a:t>‹#›</a:t>
            </a:fld>
            <a:endParaRPr lang="en-GB"/>
          </a:p>
        </p:txBody>
      </p:sp>
    </p:spTree>
    <p:extLst>
      <p:ext uri="{BB962C8B-B14F-4D97-AF65-F5344CB8AC3E}">
        <p14:creationId xmlns:p14="http://schemas.microsoft.com/office/powerpoint/2010/main" val="2189610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E080AA-5823-410D-8D26-0F24BF939F7F}"/>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id="{CD6C3821-4A30-4B5C-8A35-A9AF8DD7B02C}"/>
              </a:ext>
            </a:extLst>
          </p:cNvPr>
          <p:cNvSpPr>
            <a:spLocks noGrp="1"/>
          </p:cNvSpPr>
          <p:nvPr>
            <p:ph type="dt" sz="half" idx="10"/>
          </p:nvPr>
        </p:nvSpPr>
        <p:spPr/>
        <p:txBody>
          <a:bodyPr/>
          <a:lstStyle/>
          <a:p>
            <a:fld id="{56501A9A-7C97-4E35-8645-975A8EFBBE71}" type="datetimeFigureOut">
              <a:rPr lang="en-GB" smtClean="0"/>
              <a:t>20/10/2023</a:t>
            </a:fld>
            <a:endParaRPr lang="en-GB"/>
          </a:p>
        </p:txBody>
      </p:sp>
      <p:sp>
        <p:nvSpPr>
          <p:cNvPr id="4" name="Θέση υποσέλιδου 3">
            <a:extLst>
              <a:ext uri="{FF2B5EF4-FFF2-40B4-BE49-F238E27FC236}">
                <a16:creationId xmlns:a16="http://schemas.microsoft.com/office/drawing/2014/main" id="{74CAB242-D7E9-41E0-AC0F-DD372AEC48C7}"/>
              </a:ext>
            </a:extLst>
          </p:cNvPr>
          <p:cNvSpPr>
            <a:spLocks noGrp="1"/>
          </p:cNvSpPr>
          <p:nvPr>
            <p:ph type="ftr" sz="quarter" idx="11"/>
          </p:nvPr>
        </p:nvSpPr>
        <p:spPr/>
        <p:txBody>
          <a:bodyPr/>
          <a:lstStyle/>
          <a:p>
            <a:endParaRPr lang="en-GB"/>
          </a:p>
        </p:txBody>
      </p:sp>
      <p:sp>
        <p:nvSpPr>
          <p:cNvPr id="5" name="Θέση αριθμού διαφάνειας 4">
            <a:extLst>
              <a:ext uri="{FF2B5EF4-FFF2-40B4-BE49-F238E27FC236}">
                <a16:creationId xmlns:a16="http://schemas.microsoft.com/office/drawing/2014/main" id="{2A7A65E2-61BA-4427-B48C-8D471660DCE6}"/>
              </a:ext>
            </a:extLst>
          </p:cNvPr>
          <p:cNvSpPr>
            <a:spLocks noGrp="1"/>
          </p:cNvSpPr>
          <p:nvPr>
            <p:ph type="sldNum" sz="quarter" idx="12"/>
          </p:nvPr>
        </p:nvSpPr>
        <p:spPr/>
        <p:txBody>
          <a:bodyPr/>
          <a:lstStyle/>
          <a:p>
            <a:fld id="{0115EA7C-FB2B-4770-93EF-4AB5AB4F7F0B}" type="slidenum">
              <a:rPr lang="en-GB" smtClean="0"/>
              <a:t>‹#›</a:t>
            </a:fld>
            <a:endParaRPr lang="en-GB"/>
          </a:p>
        </p:txBody>
      </p:sp>
    </p:spTree>
    <p:extLst>
      <p:ext uri="{BB962C8B-B14F-4D97-AF65-F5344CB8AC3E}">
        <p14:creationId xmlns:p14="http://schemas.microsoft.com/office/powerpoint/2010/main" val="1104095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20C2283-96DB-4C88-867B-9BB30B55FB67}"/>
              </a:ext>
            </a:extLst>
          </p:cNvPr>
          <p:cNvSpPr>
            <a:spLocks noGrp="1"/>
          </p:cNvSpPr>
          <p:nvPr>
            <p:ph type="dt" sz="half" idx="10"/>
          </p:nvPr>
        </p:nvSpPr>
        <p:spPr/>
        <p:txBody>
          <a:bodyPr/>
          <a:lstStyle/>
          <a:p>
            <a:fld id="{56501A9A-7C97-4E35-8645-975A8EFBBE71}" type="datetimeFigureOut">
              <a:rPr lang="en-GB" smtClean="0"/>
              <a:t>20/10/2023</a:t>
            </a:fld>
            <a:endParaRPr lang="en-GB"/>
          </a:p>
        </p:txBody>
      </p:sp>
      <p:sp>
        <p:nvSpPr>
          <p:cNvPr id="3" name="Θέση υποσέλιδου 2">
            <a:extLst>
              <a:ext uri="{FF2B5EF4-FFF2-40B4-BE49-F238E27FC236}">
                <a16:creationId xmlns:a16="http://schemas.microsoft.com/office/drawing/2014/main" id="{63A2530E-1989-4580-B262-A28F433E2BC1}"/>
              </a:ext>
            </a:extLst>
          </p:cNvPr>
          <p:cNvSpPr>
            <a:spLocks noGrp="1"/>
          </p:cNvSpPr>
          <p:nvPr>
            <p:ph type="ftr" sz="quarter" idx="11"/>
          </p:nvPr>
        </p:nvSpPr>
        <p:spPr/>
        <p:txBody>
          <a:bodyPr/>
          <a:lstStyle/>
          <a:p>
            <a:endParaRPr lang="en-GB"/>
          </a:p>
        </p:txBody>
      </p:sp>
      <p:sp>
        <p:nvSpPr>
          <p:cNvPr id="4" name="Θέση αριθμού διαφάνειας 3">
            <a:extLst>
              <a:ext uri="{FF2B5EF4-FFF2-40B4-BE49-F238E27FC236}">
                <a16:creationId xmlns:a16="http://schemas.microsoft.com/office/drawing/2014/main" id="{FF677723-C1BD-406F-9B25-005ABAF33473}"/>
              </a:ext>
            </a:extLst>
          </p:cNvPr>
          <p:cNvSpPr>
            <a:spLocks noGrp="1"/>
          </p:cNvSpPr>
          <p:nvPr>
            <p:ph type="sldNum" sz="quarter" idx="12"/>
          </p:nvPr>
        </p:nvSpPr>
        <p:spPr/>
        <p:txBody>
          <a:bodyPr/>
          <a:lstStyle/>
          <a:p>
            <a:fld id="{0115EA7C-FB2B-4770-93EF-4AB5AB4F7F0B}" type="slidenum">
              <a:rPr lang="en-GB" smtClean="0"/>
              <a:t>‹#›</a:t>
            </a:fld>
            <a:endParaRPr lang="en-GB"/>
          </a:p>
        </p:txBody>
      </p:sp>
    </p:spTree>
    <p:extLst>
      <p:ext uri="{BB962C8B-B14F-4D97-AF65-F5344CB8AC3E}">
        <p14:creationId xmlns:p14="http://schemas.microsoft.com/office/powerpoint/2010/main" val="3935119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324FA2-1188-4C7D-AC28-E0FCC292042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4CCBAA5D-87F2-491E-AAD5-39E20ABD0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id="{BF6D2452-9885-46F0-88E4-63633656E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B1B78B5-55E5-497B-A910-27F129BA328E}"/>
              </a:ext>
            </a:extLst>
          </p:cNvPr>
          <p:cNvSpPr>
            <a:spLocks noGrp="1"/>
          </p:cNvSpPr>
          <p:nvPr>
            <p:ph type="dt" sz="half" idx="10"/>
          </p:nvPr>
        </p:nvSpPr>
        <p:spPr/>
        <p:txBody>
          <a:bodyPr/>
          <a:lstStyle/>
          <a:p>
            <a:fld id="{56501A9A-7C97-4E35-8645-975A8EFBBE71}" type="datetimeFigureOut">
              <a:rPr lang="en-GB" smtClean="0"/>
              <a:t>20/10/2023</a:t>
            </a:fld>
            <a:endParaRPr lang="en-GB"/>
          </a:p>
        </p:txBody>
      </p:sp>
      <p:sp>
        <p:nvSpPr>
          <p:cNvPr id="6" name="Θέση υποσέλιδου 5">
            <a:extLst>
              <a:ext uri="{FF2B5EF4-FFF2-40B4-BE49-F238E27FC236}">
                <a16:creationId xmlns:a16="http://schemas.microsoft.com/office/drawing/2014/main" id="{F3DE43A6-8103-4111-B56E-BDB3052A3E76}"/>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1A261575-0721-4050-9CF2-D6544BC99D31}"/>
              </a:ext>
            </a:extLst>
          </p:cNvPr>
          <p:cNvSpPr>
            <a:spLocks noGrp="1"/>
          </p:cNvSpPr>
          <p:nvPr>
            <p:ph type="sldNum" sz="quarter" idx="12"/>
          </p:nvPr>
        </p:nvSpPr>
        <p:spPr/>
        <p:txBody>
          <a:bodyPr/>
          <a:lstStyle/>
          <a:p>
            <a:fld id="{0115EA7C-FB2B-4770-93EF-4AB5AB4F7F0B}" type="slidenum">
              <a:rPr lang="en-GB" smtClean="0"/>
              <a:t>‹#›</a:t>
            </a:fld>
            <a:endParaRPr lang="en-GB"/>
          </a:p>
        </p:txBody>
      </p:sp>
    </p:spTree>
    <p:extLst>
      <p:ext uri="{BB962C8B-B14F-4D97-AF65-F5344CB8AC3E}">
        <p14:creationId xmlns:p14="http://schemas.microsoft.com/office/powerpoint/2010/main" val="369077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F0492B-F10B-4C23-A7AF-2B57685D5C5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id="{BA7F5586-8D6B-481E-85FE-4ABACE4B09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id="{AF58A07F-4188-41BF-80CE-463F5D6523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8947B39-C488-4E9F-BA3F-DFE18FCBDFC4}"/>
              </a:ext>
            </a:extLst>
          </p:cNvPr>
          <p:cNvSpPr>
            <a:spLocks noGrp="1"/>
          </p:cNvSpPr>
          <p:nvPr>
            <p:ph type="dt" sz="half" idx="10"/>
          </p:nvPr>
        </p:nvSpPr>
        <p:spPr/>
        <p:txBody>
          <a:bodyPr/>
          <a:lstStyle/>
          <a:p>
            <a:fld id="{56501A9A-7C97-4E35-8645-975A8EFBBE71}" type="datetimeFigureOut">
              <a:rPr lang="en-GB" smtClean="0"/>
              <a:t>20/10/2023</a:t>
            </a:fld>
            <a:endParaRPr lang="en-GB"/>
          </a:p>
        </p:txBody>
      </p:sp>
      <p:sp>
        <p:nvSpPr>
          <p:cNvPr id="6" name="Θέση υποσέλιδου 5">
            <a:extLst>
              <a:ext uri="{FF2B5EF4-FFF2-40B4-BE49-F238E27FC236}">
                <a16:creationId xmlns:a16="http://schemas.microsoft.com/office/drawing/2014/main" id="{8EC66FAE-EA47-4A35-87DA-2F74448C0986}"/>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75D0AEC6-9909-4CAD-BA67-E3FDFD87622A}"/>
              </a:ext>
            </a:extLst>
          </p:cNvPr>
          <p:cNvSpPr>
            <a:spLocks noGrp="1"/>
          </p:cNvSpPr>
          <p:nvPr>
            <p:ph type="sldNum" sz="quarter" idx="12"/>
          </p:nvPr>
        </p:nvSpPr>
        <p:spPr/>
        <p:txBody>
          <a:bodyPr/>
          <a:lstStyle/>
          <a:p>
            <a:fld id="{0115EA7C-FB2B-4770-93EF-4AB5AB4F7F0B}" type="slidenum">
              <a:rPr lang="en-GB" smtClean="0"/>
              <a:t>‹#›</a:t>
            </a:fld>
            <a:endParaRPr lang="en-GB"/>
          </a:p>
        </p:txBody>
      </p:sp>
    </p:spTree>
    <p:extLst>
      <p:ext uri="{BB962C8B-B14F-4D97-AF65-F5344CB8AC3E}">
        <p14:creationId xmlns:p14="http://schemas.microsoft.com/office/powerpoint/2010/main" val="1072179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35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1428F445-19D2-4037-8391-DD662ECAC5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4D6D0588-FC0A-4593-9C7E-A53AB0AB5A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026A0ABD-1382-4866-9275-EC5BA8458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01A9A-7C97-4E35-8645-975A8EFBBE71}" type="datetimeFigureOut">
              <a:rPr lang="en-GB" smtClean="0"/>
              <a:t>20/10/2023</a:t>
            </a:fld>
            <a:endParaRPr lang="en-GB"/>
          </a:p>
        </p:txBody>
      </p:sp>
      <p:sp>
        <p:nvSpPr>
          <p:cNvPr id="5" name="Θέση υποσέλιδου 4">
            <a:extLst>
              <a:ext uri="{FF2B5EF4-FFF2-40B4-BE49-F238E27FC236}">
                <a16:creationId xmlns:a16="http://schemas.microsoft.com/office/drawing/2014/main" id="{23255E35-23B6-43BA-9DF0-5954A9E70D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a:extLst>
              <a:ext uri="{FF2B5EF4-FFF2-40B4-BE49-F238E27FC236}">
                <a16:creationId xmlns:a16="http://schemas.microsoft.com/office/drawing/2014/main" id="{056E9944-A3AD-482F-B258-1483F7C148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5EA7C-FB2B-4770-93EF-4AB5AB4F7F0B}" type="slidenum">
              <a:rPr lang="en-GB" smtClean="0"/>
              <a:t>‹#›</a:t>
            </a:fld>
            <a:endParaRPr lang="en-GB"/>
          </a:p>
        </p:txBody>
      </p:sp>
    </p:spTree>
    <p:extLst>
      <p:ext uri="{BB962C8B-B14F-4D97-AF65-F5344CB8AC3E}">
        <p14:creationId xmlns:p14="http://schemas.microsoft.com/office/powerpoint/2010/main" val="1503579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lideshare.net/katerinaaroni/schrodingerdiamantispdf"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g"/><Relationship Id="rId1" Type="http://schemas.openxmlformats.org/officeDocument/2006/relationships/slideLayout" Target="../slideLayouts/slideLayout9.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phet.colorado.edu/sims/html/blackbody-spectrum/latest/blackbody-spectrum_en.html" TargetMode="Externa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mathesis.cup.gr/courses/course-v1:Physics+Phys1.1+22E/courseware/611c5463ea7147fb9925cb7c5f1b821a/8534538f9351470e854867773800559b/?activate_block_id=block-v1%3APhysics%2BPhys1.1%2B22E%2Btype%40sequential%2Bblock%408534538f9351470e854867773800559b" TargetMode="External"/><Relationship Id="rId2" Type="http://schemas.openxmlformats.org/officeDocument/2006/relationships/image" Target="../media/image15.jpeg"/><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1DE4F0-15CF-464B-A7FA-71C1867E97E4}"/>
              </a:ext>
            </a:extLst>
          </p:cNvPr>
          <p:cNvSpPr txBox="1"/>
          <p:nvPr/>
        </p:nvSpPr>
        <p:spPr>
          <a:xfrm>
            <a:off x="4654731" y="357052"/>
            <a:ext cx="7062651" cy="646331"/>
          </a:xfrm>
          <a:prstGeom prst="rect">
            <a:avLst/>
          </a:prstGeom>
          <a:noFill/>
        </p:spPr>
        <p:txBody>
          <a:bodyPr wrap="square" rtlCol="0">
            <a:spAutoFit/>
          </a:bodyPr>
          <a:lstStyle/>
          <a:p>
            <a:r>
              <a:rPr lang="el-GR" sz="3600" b="1" dirty="0">
                <a:solidFill>
                  <a:srgbClr val="3E95AD"/>
                </a:solidFill>
                <a:effectLst/>
                <a:ea typeface="Calibri" panose="020F0502020204030204" pitchFamily="34" charset="0"/>
                <a:cs typeface="Times New Roman" panose="02020603050405020304" pitchFamily="18" charset="0"/>
              </a:rPr>
              <a:t>Ακτινοβολία του μέλανος σώματος</a:t>
            </a:r>
            <a:endParaRPr lang="en-GB" sz="3600" dirty="0">
              <a:effectLst/>
              <a:ea typeface="Calibri" panose="020F0502020204030204" pitchFamily="34" charset="0"/>
              <a:cs typeface="Times New Roman" panose="02020603050405020304" pitchFamily="18" charset="0"/>
            </a:endParaRPr>
          </a:p>
        </p:txBody>
      </p:sp>
      <p:pic>
        <p:nvPicPr>
          <p:cNvPr id="4" name="Εικόνα 3">
            <a:extLst>
              <a:ext uri="{FF2B5EF4-FFF2-40B4-BE49-F238E27FC236}">
                <a16:creationId xmlns:a16="http://schemas.microsoft.com/office/drawing/2014/main" id="{D3498EA3-4374-42D0-8894-AE3019233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26" y="0"/>
            <a:ext cx="4662650" cy="6858000"/>
          </a:xfrm>
          <a:prstGeom prst="rect">
            <a:avLst/>
          </a:prstGeom>
        </p:spPr>
      </p:pic>
      <p:sp>
        <p:nvSpPr>
          <p:cNvPr id="5" name="TextBox 4">
            <a:extLst>
              <a:ext uri="{FF2B5EF4-FFF2-40B4-BE49-F238E27FC236}">
                <a16:creationId xmlns:a16="http://schemas.microsoft.com/office/drawing/2014/main" id="{28FA1C2F-C80A-4CD0-B2F7-3B66060E23B4}"/>
              </a:ext>
            </a:extLst>
          </p:cNvPr>
          <p:cNvSpPr txBox="1"/>
          <p:nvPr/>
        </p:nvSpPr>
        <p:spPr>
          <a:xfrm>
            <a:off x="4868095" y="3321613"/>
            <a:ext cx="6296294" cy="584775"/>
          </a:xfrm>
          <a:prstGeom prst="rect">
            <a:avLst/>
          </a:prstGeom>
          <a:noFill/>
        </p:spPr>
        <p:txBody>
          <a:bodyPr wrap="square" rtlCol="0">
            <a:spAutoFit/>
          </a:bodyPr>
          <a:lstStyle/>
          <a:p>
            <a:r>
              <a:rPr lang="en-GB" b="1" i="1" dirty="0">
                <a:solidFill>
                  <a:srgbClr val="0070C0"/>
                </a:solidFill>
                <a:effectLst/>
                <a:latin typeface="Arial" panose="020B0604020202020204" pitchFamily="34" charset="0"/>
              </a:rPr>
              <a:t>Max Karl Ernst Ludwig Planck</a:t>
            </a:r>
            <a:r>
              <a:rPr lang="el-GR" b="1" i="1" dirty="0">
                <a:solidFill>
                  <a:srgbClr val="0070C0"/>
                </a:solidFill>
                <a:effectLst/>
                <a:latin typeface="Arial" panose="020B0604020202020204" pitchFamily="34" charset="0"/>
              </a:rPr>
              <a:t> (</a:t>
            </a:r>
            <a:r>
              <a:rPr lang="el-GR" b="1" i="0" dirty="0">
                <a:solidFill>
                  <a:srgbClr val="0070C0"/>
                </a:solidFill>
                <a:effectLst/>
                <a:latin typeface="Arial" panose="020B0604020202020204" pitchFamily="34" charset="0"/>
              </a:rPr>
              <a:t>23/4/1858 έως 4/10/1947</a:t>
            </a:r>
            <a:r>
              <a:rPr lang="el-GR" sz="1400" b="1" i="0" dirty="0">
                <a:solidFill>
                  <a:srgbClr val="0070C0"/>
                </a:solidFill>
                <a:effectLst/>
                <a:latin typeface="Arial" panose="020B0604020202020204" pitchFamily="34" charset="0"/>
              </a:rPr>
              <a:t>)</a:t>
            </a:r>
          </a:p>
          <a:p>
            <a:r>
              <a:rPr lang="en-GB" sz="1400" b="1" dirty="0" err="1">
                <a:solidFill>
                  <a:srgbClr val="0070C0"/>
                </a:solidFill>
              </a:rPr>
              <a:t>wikipedia</a:t>
            </a:r>
            <a:endParaRPr lang="en-GB" sz="1400" b="1" dirty="0">
              <a:solidFill>
                <a:srgbClr val="0070C0"/>
              </a:solidFill>
            </a:endParaRPr>
          </a:p>
        </p:txBody>
      </p:sp>
      <p:sp>
        <p:nvSpPr>
          <p:cNvPr id="3" name="TextBox 2">
            <a:extLst>
              <a:ext uri="{FF2B5EF4-FFF2-40B4-BE49-F238E27FC236}">
                <a16:creationId xmlns:a16="http://schemas.microsoft.com/office/drawing/2014/main" id="{BE8A2812-577F-8E86-57FB-20112E8FAFE5}"/>
              </a:ext>
            </a:extLst>
          </p:cNvPr>
          <p:cNvSpPr txBox="1"/>
          <p:nvPr/>
        </p:nvSpPr>
        <p:spPr>
          <a:xfrm>
            <a:off x="7529349" y="6500948"/>
            <a:ext cx="4662651" cy="584775"/>
          </a:xfrm>
          <a:prstGeom prst="rect">
            <a:avLst/>
          </a:prstGeom>
          <a:noFill/>
        </p:spPr>
        <p:txBody>
          <a:bodyPr wrap="square" rtlCol="0">
            <a:spAutoFit/>
          </a:bodyPr>
          <a:lstStyle/>
          <a:p>
            <a:r>
              <a:rPr lang="el-GR" sz="1400" b="1" dirty="0">
                <a:solidFill>
                  <a:srgbClr val="0070C0"/>
                </a:solidFill>
              </a:rPr>
              <a:t>Σοφία </a:t>
            </a:r>
            <a:r>
              <a:rPr lang="el-GR" sz="1400" b="1" dirty="0" err="1">
                <a:solidFill>
                  <a:srgbClr val="0070C0"/>
                </a:solidFill>
              </a:rPr>
              <a:t>Αραβανή</a:t>
            </a:r>
            <a:r>
              <a:rPr lang="el-GR" sz="1400" b="1" dirty="0">
                <a:solidFill>
                  <a:srgbClr val="0070C0"/>
                </a:solidFill>
              </a:rPr>
              <a:t> , φυσικός 1</a:t>
            </a:r>
            <a:r>
              <a:rPr lang="el-GR" sz="1400" b="1" baseline="30000" dirty="0">
                <a:solidFill>
                  <a:srgbClr val="0070C0"/>
                </a:solidFill>
              </a:rPr>
              <a:t>ο</a:t>
            </a:r>
            <a:r>
              <a:rPr lang="en-GB" sz="1400" b="1" dirty="0">
                <a:solidFill>
                  <a:srgbClr val="0070C0"/>
                </a:solidFill>
              </a:rPr>
              <a:t>, </a:t>
            </a:r>
            <a:r>
              <a:rPr lang="el-GR" sz="1400" b="1" dirty="0">
                <a:solidFill>
                  <a:srgbClr val="0070C0"/>
                </a:solidFill>
              </a:rPr>
              <a:t>Πειραματικό </a:t>
            </a:r>
            <a:r>
              <a:rPr lang="el-GR" sz="1400" b="1" dirty="0" err="1">
                <a:solidFill>
                  <a:srgbClr val="0070C0"/>
                </a:solidFill>
              </a:rPr>
              <a:t>Γελ</a:t>
            </a:r>
            <a:r>
              <a:rPr lang="el-GR" sz="1400" b="1" dirty="0">
                <a:solidFill>
                  <a:srgbClr val="0070C0"/>
                </a:solidFill>
              </a:rPr>
              <a:t>. Αμαρουσίου</a:t>
            </a:r>
            <a:endParaRPr lang="en-GB" sz="1400" b="1" dirty="0">
              <a:solidFill>
                <a:srgbClr val="0070C0"/>
              </a:solidFill>
            </a:endParaRPr>
          </a:p>
          <a:p>
            <a:endParaRPr lang="en-GB" dirty="0"/>
          </a:p>
        </p:txBody>
      </p:sp>
      <p:sp>
        <p:nvSpPr>
          <p:cNvPr id="6" name="TextBox 5">
            <a:extLst>
              <a:ext uri="{FF2B5EF4-FFF2-40B4-BE49-F238E27FC236}">
                <a16:creationId xmlns:a16="http://schemas.microsoft.com/office/drawing/2014/main" id="{5897AB5B-2DF5-4F83-D2AB-6213319FEF79}"/>
              </a:ext>
            </a:extLst>
          </p:cNvPr>
          <p:cNvSpPr txBox="1"/>
          <p:nvPr/>
        </p:nvSpPr>
        <p:spPr>
          <a:xfrm>
            <a:off x="5523808" y="5270511"/>
            <a:ext cx="6668192" cy="954107"/>
          </a:xfrm>
          <a:prstGeom prst="rect">
            <a:avLst/>
          </a:prstGeom>
          <a:noFill/>
        </p:spPr>
        <p:txBody>
          <a:bodyPr wrap="square" rtlCol="0">
            <a:spAutoFit/>
          </a:bodyPr>
          <a:lstStyle/>
          <a:p>
            <a:r>
              <a:rPr lang="el-GR" altLang="en-US" sz="1800" b="1" i="1" dirty="0">
                <a:solidFill>
                  <a:srgbClr val="0070C0"/>
                </a:solidFill>
              </a:rPr>
              <a:t>Μερικές από τις διαφάνειες αυτής της ενότητας είναι από δουλειά του</a:t>
            </a:r>
            <a:r>
              <a:rPr lang="el-GR" altLang="en-US" sz="2000" b="1" i="1" dirty="0">
                <a:solidFill>
                  <a:srgbClr val="0070C0"/>
                </a:solidFill>
              </a:rPr>
              <a:t> </a:t>
            </a:r>
            <a:r>
              <a:rPr lang="el-GR" altLang="en-US" sz="1800" b="1" i="1" dirty="0">
                <a:solidFill>
                  <a:srgbClr val="0070C0"/>
                </a:solidFill>
              </a:rPr>
              <a:t>Φυσικού </a:t>
            </a:r>
            <a:r>
              <a:rPr lang="el-GR" altLang="en-US" b="1" i="1" dirty="0">
                <a:solidFill>
                  <a:srgbClr val="0563C1"/>
                </a:solidFill>
                <a:hlinkClick r:id="rId3">
                  <a:extLst>
                    <a:ext uri="{A12FA001-AC4F-418D-AE19-62706E023703}">
                      <ahyp:hlinkClr xmlns:ahyp="http://schemas.microsoft.com/office/drawing/2018/hyperlinkcolor" val="tx"/>
                    </a:ext>
                  </a:extLst>
                </a:hlinkClick>
              </a:rPr>
              <a:t>Νίκου Διαμαντ</a:t>
            </a:r>
            <a:r>
              <a:rPr lang="el-GR" altLang="en-US" b="1" i="1" dirty="0">
                <a:solidFill>
                  <a:srgbClr val="0070C0"/>
                </a:solidFill>
                <a:hlinkClick r:id="rId3">
                  <a:extLst>
                    <a:ext uri="{A12FA001-AC4F-418D-AE19-62706E023703}">
                      <ahyp:hlinkClr xmlns:ahyp="http://schemas.microsoft.com/office/drawing/2018/hyperlinkcolor" val="tx"/>
                    </a:ext>
                  </a:extLst>
                </a:hlinkClick>
              </a:rPr>
              <a:t>ή</a:t>
            </a:r>
            <a:endParaRPr lang="el-GR" altLang="en-US" b="1" dirty="0">
              <a:solidFill>
                <a:srgbClr val="0070C0"/>
              </a:solidFill>
            </a:endParaRPr>
          </a:p>
          <a:p>
            <a:endParaRPr lang="en-GB" dirty="0"/>
          </a:p>
        </p:txBody>
      </p:sp>
    </p:spTree>
    <p:extLst>
      <p:ext uri="{BB962C8B-B14F-4D97-AF65-F5344CB8AC3E}">
        <p14:creationId xmlns:p14="http://schemas.microsoft.com/office/powerpoint/2010/main" val="15554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3B40294-9C2F-DC7D-4610-3724A101A73E}"/>
                  </a:ext>
                </a:extLst>
              </p:cNvPr>
              <p:cNvSpPr txBox="1"/>
              <p:nvPr/>
            </p:nvSpPr>
            <p:spPr>
              <a:xfrm>
                <a:off x="0" y="993041"/>
                <a:ext cx="8334103" cy="3427670"/>
              </a:xfrm>
              <a:prstGeom prst="rect">
                <a:avLst/>
              </a:prstGeom>
              <a:noFill/>
            </p:spPr>
            <p:txBody>
              <a:bodyPr wrap="square">
                <a:spAutoFit/>
              </a:bodyPr>
              <a:lstStyle/>
              <a:p>
                <a:pPr marL="457200" indent="-228600" algn="ctr">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800" b="1" dirty="0">
                    <a:solidFill>
                      <a:srgbClr val="FF0000"/>
                    </a:solidFill>
                    <a:effectLst/>
                    <a:ea typeface="Calibri" panose="020F0502020204030204" pitchFamily="34" charset="0"/>
                    <a:cs typeface="Times New Roman" panose="02020603050405020304" pitchFamily="18" charset="0"/>
                  </a:rPr>
                  <a:t>Ο νόμος των </a:t>
                </a:r>
                <a:r>
                  <a:rPr lang="el-GR" sz="2800" b="1" dirty="0" err="1">
                    <a:solidFill>
                      <a:srgbClr val="FF0000"/>
                    </a:solidFill>
                    <a:effectLst/>
                    <a:ea typeface="Calibri" panose="020F0502020204030204" pitchFamily="34" charset="0"/>
                    <a:cs typeface="Times New Roman" panose="02020603050405020304" pitchFamily="18" charset="0"/>
                  </a:rPr>
                  <a:t>Stefan-Boltzmann</a:t>
                </a:r>
                <a:endParaRPr lang="el-GR" b="1" dirty="0">
                  <a:solidFill>
                    <a:srgbClr val="FF0000"/>
                  </a:solidFill>
                  <a:ea typeface="Calibri" panose="020F0502020204030204" pitchFamily="34" charset="0"/>
                  <a:cs typeface="Times New Roman" panose="02020603050405020304" pitchFamily="18" charset="0"/>
                </a:endParaRPr>
              </a:p>
              <a:p>
                <a:pPr marL="457200" indent="-228600"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dirty="0">
                    <a:effectLst/>
                    <a:ea typeface="Calibri" panose="020F0502020204030204" pitchFamily="34" charset="0"/>
                    <a:cs typeface="Times New Roman" panose="02020603050405020304" pitchFamily="18" charset="0"/>
                  </a:rPr>
                  <a:t>Η ισχύς ανά μονάδα επιφάνειας που ακτινοβολεί η κοιλότητα   </a:t>
                </a:r>
              </a:p>
              <a:p>
                <a:pPr marL="457200" indent="-228600"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dirty="0">
                    <a:effectLst/>
                    <a:ea typeface="Calibri" panose="020F0502020204030204" pitchFamily="34" charset="0"/>
                    <a:cs typeface="Times New Roman" panose="02020603050405020304" pitchFamily="18" charset="0"/>
                  </a:rPr>
                  <a:t>δίνεται από τη σχέση:</a:t>
                </a:r>
                <a:endParaRPr lang="en-GB" sz="2400" dirty="0">
                  <a:effectLst/>
                  <a:ea typeface="Calibri" panose="020F0502020204030204" pitchFamily="34" charset="0"/>
                  <a:cs typeface="Times New Roman" panose="02020603050405020304" pitchFamily="18" charset="0"/>
                </a:endParaRPr>
              </a:p>
              <a:p>
                <a:pPr algn="just">
                  <a:lnSpc>
                    <a:spcPct val="107000"/>
                  </a:lnSpc>
                  <a:spcBef>
                    <a:spcPts val="20"/>
                  </a:spcBef>
                  <a:spcAft>
                    <a:spcPts val="800"/>
                  </a:spcAft>
                  <a:tabLst>
                    <a:tab pos="2635250" algn="ctr"/>
                    <a:tab pos="5270500" algn="r"/>
                  </a:tabLst>
                </a:pPr>
                <a:r>
                  <a:rPr lang="el-GR" sz="2400" dirty="0">
                    <a:effectLst/>
                    <a:ea typeface="Calibri" panose="020F0502020204030204" pitchFamily="34" charset="0"/>
                    <a:cs typeface="Times New Roman" panose="02020603050405020304" pitchFamily="18" charset="0"/>
                  </a:rPr>
                  <a:t>	</a:t>
                </a:r>
                <a14:m>
                  <m:oMath xmlns:m="http://schemas.openxmlformats.org/officeDocument/2006/math">
                    <m:r>
                      <a:rPr lang="el-GR"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𝑰</m:t>
                    </m:r>
                    <m:r>
                      <a:rPr lang="el-GR"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l-GR"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𝝈</m:t>
                    </m:r>
                    <m:r>
                      <a:rPr lang="el-GR"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𝑻</m:t>
                        </m:r>
                      </m:e>
                      <m:sup>
                        <m:r>
                          <a:rPr lang="el-G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sup>
                    </m:sSup>
                  </m:oMath>
                </a14:m>
                <a:endParaRPr lang="en-GB" sz="2400" b="1" dirty="0">
                  <a:effectLst/>
                  <a:ea typeface="Calibri" panose="020F0502020204030204" pitchFamily="34" charset="0"/>
                  <a:cs typeface="Times New Roman" panose="02020603050405020304" pitchFamily="18" charset="0"/>
                </a:endParaRPr>
              </a:p>
              <a:p>
                <a:pPr marL="252000"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dirty="0">
                    <a:effectLst/>
                    <a:ea typeface="Calibri" panose="020F0502020204030204" pitchFamily="34" charset="0"/>
                    <a:cs typeface="Times New Roman" panose="02020603050405020304" pitchFamily="18" charset="0"/>
                  </a:rPr>
                  <a:t>όπου </a:t>
                </a:r>
                <a14:m>
                  <m:oMath xmlns:m="http://schemas.openxmlformats.org/officeDocument/2006/math">
                    <m:r>
                      <a:rPr lang="el-GR" sz="2400" i="1">
                        <a:effectLst/>
                        <a:latin typeface="Cambria Math" panose="02040503050406030204" pitchFamily="18" charset="0"/>
                        <a:ea typeface="Calibri" panose="020F0502020204030204" pitchFamily="34" charset="0"/>
                        <a:cs typeface="Times New Roman" panose="02020603050405020304" pitchFamily="18" charset="0"/>
                      </a:rPr>
                      <m:t>𝜎</m:t>
                    </m:r>
                  </m:oMath>
                </a14:m>
                <a:r>
                  <a:rPr lang="el-GR" sz="2400" dirty="0">
                    <a:effectLst/>
                    <a:ea typeface="Calibri" panose="020F0502020204030204" pitchFamily="34" charset="0"/>
                    <a:cs typeface="Times New Roman" panose="02020603050405020304" pitchFamily="18" charset="0"/>
                  </a:rPr>
                  <a:t> είναι μια θεμελιώδης φυσική σταθερά, γνωστή ως      σταθερά των </a:t>
                </a:r>
                <a:r>
                  <a:rPr lang="el-GR" sz="2400" dirty="0" err="1">
                    <a:effectLst/>
                    <a:ea typeface="Calibri" panose="020F0502020204030204" pitchFamily="34" charset="0"/>
                    <a:cs typeface="Times New Roman" panose="02020603050405020304" pitchFamily="18" charset="0"/>
                  </a:rPr>
                  <a:t>Stefan-Boltzmann</a:t>
                </a:r>
                <a:r>
                  <a:rPr lang="el-GR" sz="2400" dirty="0">
                    <a:effectLst/>
                    <a:ea typeface="Calibri" panose="020F0502020204030204" pitchFamily="34" charset="0"/>
                    <a:cs typeface="Times New Roman" panose="02020603050405020304" pitchFamily="18" charset="0"/>
                  </a:rPr>
                  <a:t>, η οποία έχει τιμή:</a:t>
                </a:r>
                <a:endParaRPr lang="en-GB" sz="2400" dirty="0">
                  <a:effectLst/>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l-G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𝝈</m:t>
                      </m:r>
                      <m:r>
                        <a:rPr lang="el-GR" sz="2400" b="1" i="1">
                          <a:solidFill>
                            <a:srgbClr val="FF0000"/>
                          </a:solidFill>
                          <a:effectLst/>
                          <a:latin typeface="Cambria Math" panose="02040503050406030204" pitchFamily="18" charset="0"/>
                          <a:ea typeface="Calibri" panose="020F0502020204030204" pitchFamily="34" charset="0"/>
                        </a:rPr>
                        <m:t> </m:t>
                      </m:r>
                      <m:r>
                        <a:rPr lang="el-G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2400" b="1" i="1">
                          <a:solidFill>
                            <a:srgbClr val="FF0000"/>
                          </a:solidFill>
                          <a:effectLst/>
                          <a:latin typeface="Cambria Math" panose="02040503050406030204" pitchFamily="18" charset="0"/>
                          <a:ea typeface="Calibri" panose="020F0502020204030204" pitchFamily="34" charset="0"/>
                        </a:rPr>
                        <m:t> </m:t>
                      </m:r>
                      <m:r>
                        <a:rPr lang="el-G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el-G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𝟔𝟕</m:t>
                      </m:r>
                      <m:r>
                        <a:rPr lang="el-GR" sz="2400" b="1" i="1">
                          <a:solidFill>
                            <a:srgbClr val="FF0000"/>
                          </a:solidFill>
                          <a:effectLst/>
                          <a:latin typeface="Cambria Math" panose="02040503050406030204" pitchFamily="18" charset="0"/>
                          <a:ea typeface="Calibri" panose="020F0502020204030204" pitchFamily="34" charset="0"/>
                        </a:rPr>
                        <m:t>×</m:t>
                      </m:r>
                      <m:r>
                        <a:rPr lang="el-G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sSup>
                        <m:sSupPr>
                          <m:ctrlPr>
                            <a:rPr lang="en-GB" sz="2400" b="1" i="1">
                              <a:solidFill>
                                <a:srgbClr val="FF0000"/>
                              </a:solidFill>
                              <a:effectLst/>
                              <a:latin typeface="Cambria Math" panose="02040503050406030204" pitchFamily="18" charset="0"/>
                              <a:cs typeface="Times New Roman" panose="02020603050405020304" pitchFamily="18" charset="0"/>
                            </a:rPr>
                          </m:ctrlPr>
                        </m:sSupPr>
                        <m:e>
                          <m:r>
                            <a:rPr lang="el-G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e>
                        <m:sup>
                          <m:r>
                            <a:rPr lang="el-GR" sz="2400" b="1" i="1">
                              <a:solidFill>
                                <a:srgbClr val="FF0000"/>
                              </a:solidFill>
                              <a:effectLst/>
                              <a:latin typeface="Cambria Math" panose="02040503050406030204" pitchFamily="18" charset="0"/>
                              <a:ea typeface="Calibri" panose="020F0502020204030204" pitchFamily="34" charset="0"/>
                            </a:rPr>
                            <m:t>−</m:t>
                          </m:r>
                          <m:r>
                            <a:rPr lang="el-G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𝟖</m:t>
                          </m:r>
                        </m:sup>
                      </m:sSup>
                      <m:r>
                        <a:rPr lang="el-GR" sz="2400" b="1" i="1">
                          <a:solidFill>
                            <a:srgbClr val="FF0000"/>
                          </a:solidFill>
                          <a:effectLst/>
                          <a:latin typeface="Cambria Math" panose="02040503050406030204" pitchFamily="18" charset="0"/>
                          <a:ea typeface="Calibri" panose="020F0502020204030204" pitchFamily="34" charset="0"/>
                        </a:rPr>
                        <m:t> </m:t>
                      </m:r>
                      <m:r>
                        <a:rPr lang="el-G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𝑾</m:t>
                      </m:r>
                      <m:r>
                        <a:rPr lang="el-GR" sz="2400" b="1" i="1">
                          <a:solidFill>
                            <a:srgbClr val="FF0000"/>
                          </a:solidFill>
                          <a:effectLst/>
                          <a:latin typeface="Cambria Math" panose="02040503050406030204" pitchFamily="18" charset="0"/>
                          <a:ea typeface="Calibri" panose="020F0502020204030204" pitchFamily="34" charset="0"/>
                        </a:rPr>
                        <m:t>​</m:t>
                      </m:r>
                      <m:r>
                        <a:rPr lang="el-GR" sz="2400" b="1" i="1">
                          <a:solidFill>
                            <a:srgbClr val="FF0000"/>
                          </a:solidFill>
                          <a:effectLst/>
                          <a:latin typeface="Cambria Math" panose="02040503050406030204" pitchFamily="18" charset="0"/>
                          <a:ea typeface="Calibri" panose="020F0502020204030204" pitchFamily="34" charset="0"/>
                          <a:cs typeface="Cambria Math" panose="02040503050406030204" pitchFamily="18" charset="0"/>
                        </a:rPr>
                        <m:t>⋅</m:t>
                      </m:r>
                      <m:r>
                        <a:rPr lang="el-GR" sz="2400" b="1" i="1">
                          <a:solidFill>
                            <a:srgbClr val="FF0000"/>
                          </a:solidFill>
                          <a:effectLst/>
                          <a:latin typeface="Cambria Math" panose="02040503050406030204" pitchFamily="18" charset="0"/>
                          <a:ea typeface="Calibri" panose="020F0502020204030204" pitchFamily="34" charset="0"/>
                        </a:rPr>
                        <m:t>​​</m:t>
                      </m:r>
                      <m:sSup>
                        <m:sSupPr>
                          <m:ctrlPr>
                            <a:rPr lang="en-GB" sz="2400" b="1" i="1">
                              <a:solidFill>
                                <a:srgbClr val="FF0000"/>
                              </a:solidFill>
                              <a:effectLst/>
                              <a:latin typeface="Cambria Math" panose="02040503050406030204" pitchFamily="18" charset="0"/>
                              <a:cs typeface="Times New Roman" panose="02020603050405020304" pitchFamily="18" charset="0"/>
                            </a:rPr>
                          </m:ctrlPr>
                        </m:sSupPr>
                        <m:e>
                          <m:r>
                            <a:rPr lang="el-G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𝒎</m:t>
                          </m:r>
                        </m:e>
                        <m:sup>
                          <m:r>
                            <a:rPr lang="el-GR" sz="2400" b="1" i="1">
                              <a:solidFill>
                                <a:srgbClr val="FF0000"/>
                              </a:solidFill>
                              <a:effectLst/>
                              <a:latin typeface="Cambria Math" panose="02040503050406030204" pitchFamily="18" charset="0"/>
                              <a:ea typeface="Calibri" panose="020F0502020204030204" pitchFamily="34" charset="0"/>
                            </a:rPr>
                            <m:t>−</m:t>
                          </m:r>
                          <m:r>
                            <a:rPr lang="el-G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p>
                      </m:sSup>
                      <m:r>
                        <a:rPr lang="el-GR" sz="2400" b="1" i="1">
                          <a:solidFill>
                            <a:srgbClr val="FF0000"/>
                          </a:solidFill>
                          <a:effectLst/>
                          <a:latin typeface="Cambria Math" panose="02040503050406030204" pitchFamily="18" charset="0"/>
                          <a:ea typeface="Calibri" panose="020F0502020204030204" pitchFamily="34" charset="0"/>
                        </a:rPr>
                        <m:t> </m:t>
                      </m:r>
                      <m:sSup>
                        <m:sSupPr>
                          <m:ctrlPr>
                            <a:rPr lang="en-GB" sz="2400" b="1" i="1">
                              <a:solidFill>
                                <a:srgbClr val="FF0000"/>
                              </a:solidFill>
                              <a:effectLst/>
                              <a:latin typeface="Cambria Math" panose="02040503050406030204" pitchFamily="18" charset="0"/>
                              <a:cs typeface="Times New Roman" panose="02020603050405020304" pitchFamily="18" charset="0"/>
                            </a:rPr>
                          </m:ctrlPr>
                        </m:sSupPr>
                        <m:e>
                          <m:r>
                            <a:rPr lang="el-G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𝑲</m:t>
                          </m:r>
                        </m:e>
                        <m:sup>
                          <m:r>
                            <a:rPr lang="el-GR" sz="2400" b="1" i="1">
                              <a:solidFill>
                                <a:srgbClr val="FF0000"/>
                              </a:solidFill>
                              <a:effectLst/>
                              <a:latin typeface="Cambria Math" panose="02040503050406030204" pitchFamily="18" charset="0"/>
                              <a:ea typeface="Calibri" panose="020F0502020204030204" pitchFamily="34" charset="0"/>
                            </a:rPr>
                            <m:t>−​</m:t>
                          </m:r>
                          <m:r>
                            <a:rPr lang="el-GR"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𝟒</m:t>
                          </m:r>
                        </m:sup>
                      </m:sSup>
                    </m:oMath>
                  </m:oMathPara>
                </a14:m>
                <a:endParaRPr lang="en-GB" sz="2400" b="1" dirty="0"/>
              </a:p>
            </p:txBody>
          </p:sp>
        </mc:Choice>
        <mc:Fallback xmlns="">
          <p:sp>
            <p:nvSpPr>
              <p:cNvPr id="6" name="TextBox 5">
                <a:extLst>
                  <a:ext uri="{FF2B5EF4-FFF2-40B4-BE49-F238E27FC236}">
                    <a16:creationId xmlns:a16="http://schemas.microsoft.com/office/drawing/2014/main" id="{73B40294-9C2F-DC7D-4610-3724A101A73E}"/>
                  </a:ext>
                </a:extLst>
              </p:cNvPr>
              <p:cNvSpPr txBox="1">
                <a:spLocks noRot="1" noChangeAspect="1" noMove="1" noResize="1" noEditPoints="1" noAdjustHandles="1" noChangeArrowheads="1" noChangeShapeType="1" noTextEdit="1"/>
              </p:cNvSpPr>
              <p:nvPr/>
            </p:nvSpPr>
            <p:spPr>
              <a:xfrm>
                <a:off x="0" y="993041"/>
                <a:ext cx="8334103" cy="3427670"/>
              </a:xfrm>
              <a:prstGeom prst="rect">
                <a:avLst/>
              </a:prstGeom>
              <a:blipFill>
                <a:blip r:embed="rId2"/>
                <a:stretch>
                  <a:fillRect t="-1601" r="-1097"/>
                </a:stretch>
              </a:blipFill>
            </p:spPr>
            <p:txBody>
              <a:bodyPr/>
              <a:lstStyle/>
              <a:p>
                <a:r>
                  <a:rPr lang="en-GB">
                    <a:noFill/>
                  </a:rPr>
                  <a:t> </a:t>
                </a:r>
              </a:p>
            </p:txBody>
          </p:sp>
        </mc:Fallback>
      </mc:AlternateContent>
      <p:pic>
        <p:nvPicPr>
          <p:cNvPr id="7" name="Εικόνα 6">
            <a:extLst>
              <a:ext uri="{FF2B5EF4-FFF2-40B4-BE49-F238E27FC236}">
                <a16:creationId xmlns:a16="http://schemas.microsoft.com/office/drawing/2014/main" id="{26DB035D-1320-8EA5-8D7E-5284A48C63E0}"/>
              </a:ext>
            </a:extLst>
          </p:cNvPr>
          <p:cNvPicPr>
            <a:picLocks noChangeAspect="1"/>
          </p:cNvPicPr>
          <p:nvPr/>
        </p:nvPicPr>
        <p:blipFill rotWithShape="1">
          <a:blip r:embed="rId3"/>
          <a:srcRect l="71759" t="1405" r="300" b="48144"/>
          <a:stretch/>
        </p:blipFill>
        <p:spPr>
          <a:xfrm>
            <a:off x="8273837" y="993041"/>
            <a:ext cx="3735283" cy="4589155"/>
          </a:xfrm>
          <a:prstGeom prst="rect">
            <a:avLst/>
          </a:prstGeom>
        </p:spPr>
      </p:pic>
    </p:spTree>
    <p:extLst>
      <p:ext uri="{BB962C8B-B14F-4D97-AF65-F5344CB8AC3E}">
        <p14:creationId xmlns:p14="http://schemas.microsoft.com/office/powerpoint/2010/main" val="262461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72508A-8077-4194-5880-9324D67FE95B}"/>
              </a:ext>
            </a:extLst>
          </p:cNvPr>
          <p:cNvSpPr txBox="1"/>
          <p:nvPr/>
        </p:nvSpPr>
        <p:spPr>
          <a:xfrm>
            <a:off x="243840" y="827204"/>
            <a:ext cx="6096000" cy="7417415"/>
          </a:xfrm>
          <a:prstGeom prst="rect">
            <a:avLst/>
          </a:prstGeom>
          <a:noFill/>
        </p:spPr>
        <p:txBody>
          <a:bodyPr wrap="square">
            <a:spAutoFit/>
          </a:bodyPr>
          <a:lstStyle/>
          <a:p>
            <a:pPr marL="396000">
              <a:spcAft>
                <a:spcPts val="800"/>
              </a:spcAft>
            </a:pPr>
            <a:r>
              <a:rPr kumimoji="0" lang="el-GR" altLang="en-US" sz="1800" b="1" u="none" strike="noStrike" cap="none" normalizeH="0" baseline="0" dirty="0" bmk="_Hlk100442247">
                <a:ln>
                  <a:noFill/>
                </a:ln>
                <a:solidFill>
                  <a:srgbClr val="C00000"/>
                </a:solidFill>
                <a:effectLst/>
                <a:cs typeface="Times New Roman" panose="02020603050405020304" pitchFamily="18" charset="0"/>
              </a:rPr>
              <a:t>ΣΥΜΠΕΡΑΣΜΑΤΑ</a:t>
            </a:r>
          </a:p>
          <a:p>
            <a:pPr marL="396000">
              <a:spcAft>
                <a:spcPts val="800"/>
              </a:spcAft>
            </a:pPr>
            <a:endParaRPr kumimoji="0" lang="el-GR" altLang="en-US" sz="1800" b="1" u="none" strike="noStrike" cap="none" normalizeH="0" baseline="0" dirty="0" bmk="_Hlk100442247">
              <a:ln>
                <a:noFill/>
              </a:ln>
              <a:solidFill>
                <a:srgbClr val="C00000"/>
              </a:solidFill>
              <a:effectLst/>
              <a:cs typeface="Times New Roman" panose="02020603050405020304" pitchFamily="18" charset="0"/>
            </a:endParaRPr>
          </a:p>
          <a:p>
            <a:pPr marL="681750" indent="-285750">
              <a:spcAft>
                <a:spcPts val="800"/>
              </a:spcAft>
              <a:buFont typeface="Wingdings" panose="05000000000000000000" pitchFamily="2" charset="2"/>
              <a:buChar char="Ø"/>
            </a:pPr>
            <a:r>
              <a:rPr kumimoji="0" lang="el-GR" altLang="en-US" sz="1800" b="1" u="none" strike="noStrike" cap="none" normalizeH="0" baseline="0" dirty="0" bmk="_Hlk100442247">
                <a:ln>
                  <a:noFill/>
                </a:ln>
                <a:effectLst/>
                <a:cs typeface="Times New Roman" panose="02020603050405020304" pitchFamily="18" charset="0"/>
              </a:rPr>
              <a:t>Κάθε σώμα με θερμοκρασία Τ&gt;0 εκπέμπει ακτινοβολία</a:t>
            </a:r>
          </a:p>
          <a:p>
            <a:pPr marL="681750" indent="-285750">
              <a:spcAft>
                <a:spcPts val="800"/>
              </a:spcAft>
              <a:buFont typeface="Wingdings" panose="05000000000000000000" pitchFamily="2" charset="2"/>
              <a:buChar char="Ø"/>
            </a:pPr>
            <a:r>
              <a:rPr kumimoji="0" lang="el-GR" altLang="en-US" sz="1800" b="1" u="none" strike="noStrike" cap="none" normalizeH="0" baseline="0" dirty="0" bmk="_Hlk100442247">
                <a:ln>
                  <a:noFill/>
                </a:ln>
                <a:effectLst/>
                <a:cs typeface="Times New Roman" panose="02020603050405020304" pitchFamily="18" charset="0"/>
              </a:rPr>
              <a:t>Το μέγιστο της εκπεμπόμενης ενέργειας μετατοπίζεται προς μικρότερα μήκη κύματος με αύξηση της θερμοκρασίας.</a:t>
            </a:r>
          </a:p>
          <a:p>
            <a:pPr marL="681750" indent="-285750">
              <a:spcAft>
                <a:spcPts val="800"/>
              </a:spcAft>
              <a:buFont typeface="Wingdings" panose="05000000000000000000" pitchFamily="2" charset="2"/>
              <a:buChar char="Ø"/>
            </a:pPr>
            <a:r>
              <a:rPr lang="el-GR" b="1" dirty="0"/>
              <a:t> </a:t>
            </a:r>
            <a:r>
              <a:rPr lang="el-GR" b="1" dirty="0" err="1"/>
              <a:t>Αυξηση</a:t>
            </a:r>
            <a:r>
              <a:rPr lang="el-GR" b="1" dirty="0"/>
              <a:t> της θερμοκρασίας προκαλεί αύξηση της συνολικά εκπεμπόμενης ισχύος δηλαδή του εμβαδού της καμπύλης Ι(λ). </a:t>
            </a:r>
            <a:endParaRPr kumimoji="0" lang="el-GR" altLang="en-US" sz="1800" b="1" u="none" strike="noStrike" cap="none" normalizeH="0" baseline="0" dirty="0" bmk="_Hlk100442247">
              <a:ln>
                <a:noFill/>
              </a:ln>
              <a:effectLst/>
              <a:cs typeface="Times New Roman" panose="02020603050405020304" pitchFamily="18" charset="0"/>
            </a:endParaRPr>
          </a:p>
          <a:p>
            <a:pPr marL="681750" indent="-285750">
              <a:spcAft>
                <a:spcPts val="800"/>
              </a:spcAft>
              <a:buFont typeface="Wingdings" panose="05000000000000000000" pitchFamily="2" charset="2"/>
              <a:buChar char="Ø"/>
            </a:pPr>
            <a:r>
              <a:rPr lang="el-GR" altLang="en-US" b="1" dirty="0" bmk="_Hlk100442247">
                <a:cs typeface="Times New Roman" panose="02020603050405020304" pitchFamily="18" charset="0"/>
              </a:rPr>
              <a:t>Σε υψηλές θερμοκρασίες ένα σημαντικό μέρος της εκπεμπόμενης ακτινοβολίας βρίσκεται στην ορατή περιοχή του φάσματος.</a:t>
            </a:r>
          </a:p>
          <a:p>
            <a:pPr marL="681750" indent="-285750">
              <a:spcAft>
                <a:spcPts val="800"/>
              </a:spcAft>
              <a:buFont typeface="Wingdings" panose="05000000000000000000" pitchFamily="2" charset="2"/>
              <a:buChar char="Ø"/>
            </a:pPr>
            <a:r>
              <a:rPr kumimoji="0" lang="el-GR" altLang="en-US" sz="1800" b="1" u="none" strike="noStrike" cap="none" normalizeH="0" baseline="0" dirty="0" bmk="_Hlk100442247">
                <a:ln>
                  <a:noFill/>
                </a:ln>
                <a:effectLst/>
                <a:cs typeface="Times New Roman" panose="02020603050405020304" pitchFamily="18" charset="0"/>
              </a:rPr>
              <a:t>Σε χαμηλότερες θερμοκρασίες (όπως η θερμοκρασία του σώματός μας) είναι υπέρυθρη και σε ακόμα χαμηλότερες είναι στην περιοχή των ραδιοκυμάτων.</a:t>
            </a:r>
          </a:p>
          <a:p>
            <a:pPr marL="681750" indent="-285750">
              <a:spcAft>
                <a:spcPts val="800"/>
              </a:spcAft>
              <a:buFont typeface="Wingdings" panose="05000000000000000000" pitchFamily="2" charset="2"/>
              <a:buChar char="Ø"/>
            </a:pPr>
            <a:endParaRPr kumimoji="0" lang="el-GR" altLang="en-US" sz="1800" b="1" u="none" strike="noStrike" cap="none" normalizeH="0" baseline="0" dirty="0" bmk="_Hlk100442247">
              <a:ln>
                <a:noFill/>
              </a:ln>
              <a:effectLst/>
              <a:cs typeface="Times New Roman" panose="02020603050405020304" pitchFamily="18" charset="0"/>
            </a:endParaRPr>
          </a:p>
          <a:p>
            <a:pPr marL="681750" indent="-285750">
              <a:spcAft>
                <a:spcPts val="800"/>
              </a:spcAft>
              <a:buFont typeface="Wingdings" panose="05000000000000000000" pitchFamily="2" charset="2"/>
              <a:buChar char="Ø"/>
            </a:pPr>
            <a:endParaRPr kumimoji="0" lang="el-GR" altLang="en-US" sz="1800" b="1" u="none" strike="noStrike" cap="none" normalizeH="0" baseline="0" dirty="0" bmk="_Hlk100442247">
              <a:ln>
                <a:noFill/>
              </a:ln>
              <a:effectLst/>
              <a:cs typeface="Times New Roman" panose="02020603050405020304" pitchFamily="18" charset="0"/>
            </a:endParaRPr>
          </a:p>
          <a:p>
            <a:pPr marL="681750" indent="-285750">
              <a:spcAft>
                <a:spcPts val="800"/>
              </a:spcAft>
              <a:buFont typeface="Wingdings" panose="05000000000000000000" pitchFamily="2" charset="2"/>
              <a:buChar char="Ø"/>
            </a:pPr>
            <a:endParaRPr kumimoji="0" lang="el-GR" altLang="en-US" sz="1800" b="1" u="none" strike="noStrike" cap="none" normalizeH="0" baseline="0" dirty="0" bmk="_Hlk100442247">
              <a:ln>
                <a:noFill/>
              </a:ln>
              <a:effectLst/>
              <a:cs typeface="Times New Roman" panose="02020603050405020304" pitchFamily="18" charset="0"/>
            </a:endParaRPr>
          </a:p>
          <a:p>
            <a:pPr marL="681750" indent="-285750">
              <a:spcAft>
                <a:spcPts val="800"/>
              </a:spcAft>
              <a:buFont typeface="Wingdings" panose="05000000000000000000" pitchFamily="2" charset="2"/>
              <a:buChar char="Ø"/>
            </a:pPr>
            <a:endParaRPr kumimoji="0" lang="el-GR" altLang="en-US" sz="1800" b="1" u="none" strike="noStrike" cap="none" normalizeH="0" baseline="0" dirty="0" bmk="_Hlk100442247">
              <a:ln>
                <a:noFill/>
              </a:ln>
              <a:effectLst/>
              <a:cs typeface="Times New Roman" panose="02020603050405020304" pitchFamily="18" charset="0"/>
            </a:endParaRPr>
          </a:p>
          <a:p>
            <a:pPr marL="681750" indent="-285750">
              <a:spcAft>
                <a:spcPts val="800"/>
              </a:spcAft>
              <a:buFont typeface="Wingdings" panose="05000000000000000000" pitchFamily="2" charset="2"/>
              <a:buChar char="Ø"/>
            </a:pPr>
            <a:endParaRPr kumimoji="0" lang="el-GR" altLang="en-US" sz="1800" b="1" u="none" strike="noStrike" cap="none" normalizeH="0" baseline="0" dirty="0" bmk="_Hlk100442247">
              <a:ln>
                <a:noFill/>
              </a:ln>
              <a:effectLst/>
              <a:cs typeface="Times New Roman" panose="02020603050405020304" pitchFamily="18" charset="0"/>
            </a:endParaRPr>
          </a:p>
          <a:p>
            <a:pPr marL="681750" indent="-285750">
              <a:spcAft>
                <a:spcPts val="800"/>
              </a:spcAft>
              <a:buFont typeface="Wingdings" panose="05000000000000000000" pitchFamily="2" charset="2"/>
              <a:buChar char="Ø"/>
            </a:pPr>
            <a:endParaRPr kumimoji="0" lang="en-GB" altLang="en-US" sz="1800" b="1" u="none" strike="noStrike" cap="none" normalizeH="0" baseline="0" dirty="0">
              <a:ln>
                <a:noFill/>
              </a:ln>
              <a:effectLst/>
            </a:endParaRPr>
          </a:p>
        </p:txBody>
      </p:sp>
    </p:spTree>
    <p:extLst>
      <p:ext uri="{BB962C8B-B14F-4D97-AF65-F5344CB8AC3E}">
        <p14:creationId xmlns:p14="http://schemas.microsoft.com/office/powerpoint/2010/main" val="39250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878699" y="904671"/>
            <a:ext cx="3932237" cy="890081"/>
          </a:xfrm>
        </p:spPr>
        <p:txBody>
          <a:bodyPr>
            <a:normAutofit/>
          </a:bodyPr>
          <a:lstStyle/>
          <a:p>
            <a:r>
              <a:rPr lang="el-GR" b="1" i="1" dirty="0">
                <a:solidFill>
                  <a:srgbClr val="FF0000"/>
                </a:solidFill>
                <a:latin typeface="Times New Roman" panose="02020603050405020304" pitchFamily="18" charset="0"/>
                <a:cs typeface="Times New Roman" panose="02020603050405020304" pitchFamily="18" charset="0"/>
              </a:rPr>
              <a:t>Μέλαν Σώμα. </a:t>
            </a:r>
            <a:br>
              <a:rPr lang="en-US" b="1" i="1" dirty="0">
                <a:solidFill>
                  <a:srgbClr val="FF0000"/>
                </a:solidFill>
                <a:latin typeface="Times New Roman" panose="02020603050405020304" pitchFamily="18" charset="0"/>
                <a:cs typeface="Times New Roman" panose="02020603050405020304" pitchFamily="18" charset="0"/>
              </a:rPr>
            </a:br>
            <a:r>
              <a:rPr lang="el-GR" sz="2200" b="1" i="1" dirty="0">
                <a:solidFill>
                  <a:srgbClr val="002060"/>
                </a:solidFill>
                <a:latin typeface="Times New Roman" panose="02020603050405020304" pitchFamily="18" charset="0"/>
                <a:cs typeface="Times New Roman" panose="02020603050405020304" pitchFamily="18" charset="0"/>
              </a:rPr>
              <a:t>Θεωρητικά μοντέλα ερμηνείας.</a:t>
            </a:r>
            <a:endParaRPr lang="el-GR" sz="2200" b="1" dirty="0">
              <a:solidFill>
                <a:srgbClr val="002060"/>
              </a:solidFill>
              <a:latin typeface="Times New Roman" panose="02020603050405020304" pitchFamily="18" charset="0"/>
              <a:cs typeface="Times New Roman" panose="02020603050405020304" pitchFamily="18" charset="0"/>
            </a:endParaRPr>
          </a:p>
        </p:txBody>
      </p:sp>
      <p:sp>
        <p:nvSpPr>
          <p:cNvPr id="27" name="Θέση κειμένου 26">
            <a:extLst>
              <a:ext uri="{FF2B5EF4-FFF2-40B4-BE49-F238E27FC236}">
                <a16:creationId xmlns:a16="http://schemas.microsoft.com/office/drawing/2014/main" id="{9AE412E0-31F1-727B-D9D1-7B1055682562}"/>
              </a:ext>
            </a:extLst>
          </p:cNvPr>
          <p:cNvSpPr>
            <a:spLocks noGrp="1"/>
          </p:cNvSpPr>
          <p:nvPr>
            <p:ph type="body" sz="half" idx="2"/>
          </p:nvPr>
        </p:nvSpPr>
        <p:spPr>
          <a:xfrm>
            <a:off x="368840" y="2066925"/>
            <a:ext cx="6164177" cy="4791075"/>
          </a:xfrm>
        </p:spPr>
        <p:txBody>
          <a:bodyPr>
            <a:normAutofit fontScale="70000" lnSpcReduction="20000"/>
          </a:bodyPr>
          <a:lstStyle/>
          <a:p>
            <a:pPr marL="685800" indent="-457200">
              <a:lnSpc>
                <a:spcPct val="107000"/>
              </a:lnSpc>
              <a:spcBef>
                <a:spcPts val="20"/>
              </a:spcBef>
              <a:spcAft>
                <a:spcPts val="800"/>
              </a:spcAft>
              <a:buFont typeface="Wingdings" panose="05000000000000000000" pitchFamily="2" charset="2"/>
              <a:buChar char="Ø"/>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900" dirty="0">
                <a:latin typeface="Times New Roman" panose="02020603050405020304" pitchFamily="18" charset="0"/>
                <a:ea typeface="Calibri" panose="020F0502020204030204" pitchFamily="34" charset="0"/>
                <a:cs typeface="Times New Roman" panose="02020603050405020304" pitchFamily="18" charset="0"/>
              </a:rPr>
              <a:t>Οι</a:t>
            </a:r>
            <a:r>
              <a:rPr lang="el-GR" sz="2900" b="1" dirty="0">
                <a:latin typeface="Times New Roman" panose="02020603050405020304" pitchFamily="18" charset="0"/>
                <a:ea typeface="Calibri" panose="020F0502020204030204" pitchFamily="34" charset="0"/>
                <a:cs typeface="Times New Roman" panose="02020603050405020304" pitchFamily="18" charset="0"/>
              </a:rPr>
              <a:t> </a:t>
            </a:r>
            <a:r>
              <a:rPr lang="en-US" sz="2900" b="1" dirty="0">
                <a:latin typeface="Times New Roman" panose="02020603050405020304" pitchFamily="18" charset="0"/>
                <a:ea typeface="Calibri" panose="020F0502020204030204" pitchFamily="34" charset="0"/>
                <a:cs typeface="Times New Roman" panose="02020603050405020304" pitchFamily="18" charset="0"/>
              </a:rPr>
              <a:t>Rayleigh-Jeans</a:t>
            </a:r>
            <a:r>
              <a:rPr lang="el-GR" sz="2900" dirty="0">
                <a:latin typeface="Times New Roman" panose="02020603050405020304" pitchFamily="18" charset="0"/>
                <a:ea typeface="Calibri" panose="020F0502020204030204" pitchFamily="34" charset="0"/>
                <a:cs typeface="Times New Roman" panose="02020603050405020304" pitchFamily="18" charset="0"/>
              </a:rPr>
              <a:t> </a:t>
            </a:r>
            <a:r>
              <a:rPr lang="el-GR" sz="2900" dirty="0"/>
              <a:t>προσπάθησαν να ερμηνεύσουν θεωρητικά, στο πλαίσιο της </a:t>
            </a:r>
            <a:r>
              <a:rPr lang="el-GR" sz="2900" b="1" dirty="0"/>
              <a:t>κλασικής φυσικής</a:t>
            </a:r>
            <a:r>
              <a:rPr lang="el-GR" sz="2900" dirty="0"/>
              <a:t>, το φάσμα του μέλανος σώματος</a:t>
            </a:r>
            <a:r>
              <a:rPr lang="el-GR" sz="2900" dirty="0">
                <a:latin typeface="Times New Roman" panose="02020603050405020304" pitchFamily="18" charset="0"/>
                <a:ea typeface="Calibri" panose="020F0502020204030204" pitchFamily="34" charset="0"/>
                <a:cs typeface="Times New Roman" panose="02020603050405020304" pitchFamily="18" charset="0"/>
              </a:rPr>
              <a:t> .</a:t>
            </a:r>
            <a:r>
              <a:rPr lang="el-GR" sz="2900" dirty="0"/>
              <a:t> </a:t>
            </a:r>
          </a:p>
          <a:p>
            <a:pPr marL="685800" indent="-457200">
              <a:lnSpc>
                <a:spcPct val="107000"/>
              </a:lnSpc>
              <a:spcBef>
                <a:spcPts val="20"/>
              </a:spcBef>
              <a:spcAft>
                <a:spcPts val="800"/>
              </a:spcAft>
              <a:buFont typeface="Wingdings" panose="05000000000000000000" pitchFamily="2" charset="2"/>
              <a:buChar char="Ø"/>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900" dirty="0"/>
              <a:t>Συμφωνούν για μεγάλα μήκη κύματος, για τα μικρά μήκη κύματος υπάρχει πλήρης ασυμφωνία. </a:t>
            </a:r>
          </a:p>
          <a:p>
            <a:pPr marL="685800" indent="-457200">
              <a:lnSpc>
                <a:spcPct val="107000"/>
              </a:lnSpc>
              <a:spcBef>
                <a:spcPts val="20"/>
              </a:spcBef>
              <a:spcAft>
                <a:spcPts val="800"/>
              </a:spcAft>
              <a:buFont typeface="Wingdings" panose="05000000000000000000" pitchFamily="2" charset="2"/>
              <a:buChar char="Ø"/>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900" dirty="0"/>
              <a:t>Επειδή αυτή η ασυμφωνία είναι εντονότερη στην περιοχή του φάσματος πέραν της συχνότητας της ιώδους ακτινοβολίας, είναι γνωστή και ως «</a:t>
            </a:r>
            <a:r>
              <a:rPr lang="el-GR" sz="2900" b="1" dirty="0"/>
              <a:t>υπεριώδης καταστροφή</a:t>
            </a:r>
            <a:r>
              <a:rPr lang="el-GR" sz="2900" dirty="0"/>
              <a:t>». </a:t>
            </a:r>
          </a:p>
          <a:p>
            <a:pPr marL="685800" indent="-457200">
              <a:lnSpc>
                <a:spcPct val="107000"/>
              </a:lnSpc>
              <a:spcBef>
                <a:spcPts val="20"/>
              </a:spcBef>
              <a:spcAft>
                <a:spcPts val="800"/>
              </a:spcAft>
              <a:buFont typeface="Wingdings" panose="05000000000000000000" pitchFamily="2" charset="2"/>
              <a:buChar char="Ø"/>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900" dirty="0"/>
              <a:t>Τα αποτελέσματα των </a:t>
            </a:r>
            <a:r>
              <a:rPr lang="el-GR" sz="2900" dirty="0" err="1"/>
              <a:t>Rayleigh</a:t>
            </a:r>
            <a:r>
              <a:rPr lang="el-GR" sz="2900" dirty="0"/>
              <a:t> και </a:t>
            </a:r>
            <a:r>
              <a:rPr lang="el-GR" sz="2900" dirty="0" err="1"/>
              <a:t>Jeans</a:t>
            </a:r>
            <a:r>
              <a:rPr lang="el-GR" sz="2900" dirty="0"/>
              <a:t> προέβλεπαν άπειρη ενέργεια στην κοιλότητα!</a:t>
            </a:r>
            <a:endParaRPr lang="en-GB" sz="2900" dirty="0"/>
          </a:p>
          <a:p>
            <a:pPr marL="742950" indent="-514350">
              <a:lnSpc>
                <a:spcPct val="107000"/>
              </a:lnSpc>
              <a:spcBef>
                <a:spcPts val="20"/>
              </a:spcBef>
              <a:spcAft>
                <a:spcPts val="800"/>
              </a:spcAft>
              <a:buFont typeface="+mj-lt"/>
              <a:buAutoNum type="romanUcPeriod"/>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endParaRPr lang="el-GR" sz="2400" dirty="0">
              <a:latin typeface="Times New Roman" panose="02020603050405020304" pitchFamily="18" charset="0"/>
              <a:ea typeface="Calibri" panose="020F0502020204030204" pitchFamily="34" charset="0"/>
              <a:cs typeface="Times New Roman" panose="02020603050405020304" pitchFamily="18" charset="0"/>
            </a:endParaRPr>
          </a:p>
          <a:p>
            <a:pPr marL="742950" indent="-514350">
              <a:lnSpc>
                <a:spcPct val="107000"/>
              </a:lnSpc>
              <a:spcBef>
                <a:spcPts val="20"/>
              </a:spcBef>
              <a:spcAft>
                <a:spcPts val="800"/>
              </a:spcAft>
              <a:buFont typeface="+mj-lt"/>
              <a:buAutoNum type="romanUcPeriod"/>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dirty="0"/>
              <a:t>. </a:t>
            </a:r>
            <a:endParaRPr lang="el-GR" sz="2400" dirty="0">
              <a:latin typeface="Times New Roman" panose="02020603050405020304" pitchFamily="18" charset="0"/>
              <a:ea typeface="Calibri" panose="020F0502020204030204" pitchFamily="34" charset="0"/>
              <a:cs typeface="Times New Roman" panose="02020603050405020304" pitchFamily="18" charset="0"/>
            </a:endParaRPr>
          </a:p>
          <a:p>
            <a:pPr marL="742950" indent="-514350" algn="just">
              <a:lnSpc>
                <a:spcPct val="107000"/>
              </a:lnSpc>
              <a:spcBef>
                <a:spcPts val="20"/>
              </a:spcBef>
              <a:spcAft>
                <a:spcPts val="800"/>
              </a:spcAft>
              <a:buFont typeface="+mj-lt"/>
              <a:buAutoNum type="romanUcPeriod"/>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endParaRPr lang="el-GR" sz="24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AutoNum type="arabicPeriod"/>
            </a:pP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6" name="Θέση περιεχομένου 5">
            <a:extLst>
              <a:ext uri="{FF2B5EF4-FFF2-40B4-BE49-F238E27FC236}">
                <a16:creationId xmlns:a16="http://schemas.microsoft.com/office/drawing/2014/main" id="{C324CA65-BB3E-C07C-6C82-21B86F0240BC}"/>
              </a:ext>
            </a:extLst>
          </p:cNvPr>
          <p:cNvPicPr>
            <a:picLocks noChangeAspect="1"/>
          </p:cNvPicPr>
          <p:nvPr/>
        </p:nvPicPr>
        <p:blipFill rotWithShape="1">
          <a:blip r:embed="rId2">
            <a:extLst>
              <a:ext uri="{28A0092B-C50C-407E-A947-70E740481C1C}">
                <a14:useLocalDpi xmlns:a14="http://schemas.microsoft.com/office/drawing/2010/main" val="0"/>
              </a:ext>
            </a:extLst>
          </a:blip>
          <a:srcRect t="4516"/>
          <a:stretch/>
        </p:blipFill>
        <p:spPr>
          <a:xfrm>
            <a:off x="7079085" y="136525"/>
            <a:ext cx="4656062" cy="4791075"/>
          </a:xfrm>
          <a:prstGeom prst="rect">
            <a:avLst/>
          </a:prstGeom>
        </p:spPr>
      </p:pic>
      <p:pic>
        <p:nvPicPr>
          <p:cNvPr id="2" name="Εικόνα 1">
            <a:extLst>
              <a:ext uri="{FF2B5EF4-FFF2-40B4-BE49-F238E27FC236}">
                <a16:creationId xmlns:a16="http://schemas.microsoft.com/office/drawing/2014/main" id="{5716F872-D414-8357-8205-C4A13D002C90}"/>
              </a:ext>
            </a:extLst>
          </p:cNvPr>
          <p:cNvPicPr>
            <a:picLocks noChangeAspect="1"/>
          </p:cNvPicPr>
          <p:nvPr/>
        </p:nvPicPr>
        <p:blipFill>
          <a:blip r:embed="rId3"/>
          <a:stretch>
            <a:fillRect/>
          </a:stretch>
        </p:blipFill>
        <p:spPr>
          <a:xfrm>
            <a:off x="0" y="0"/>
            <a:ext cx="737680" cy="1097375"/>
          </a:xfrm>
          <a:prstGeom prst="rect">
            <a:avLst/>
          </a:prstGeom>
        </p:spPr>
      </p:pic>
      <p:pic>
        <p:nvPicPr>
          <p:cNvPr id="4" name="Εικόνα 3">
            <a:extLst>
              <a:ext uri="{FF2B5EF4-FFF2-40B4-BE49-F238E27FC236}">
                <a16:creationId xmlns:a16="http://schemas.microsoft.com/office/drawing/2014/main" id="{02A10CA1-F9AF-BDCB-E035-72C34DEC65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1348" y="5012192"/>
            <a:ext cx="3241371" cy="1709283"/>
          </a:xfrm>
          <a:prstGeom prst="rect">
            <a:avLst/>
          </a:prstGeom>
        </p:spPr>
      </p:pic>
    </p:spTree>
    <p:extLst>
      <p:ext uri="{BB962C8B-B14F-4D97-AF65-F5344CB8AC3E}">
        <p14:creationId xmlns:p14="http://schemas.microsoft.com/office/powerpoint/2010/main" val="257858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97497DD-FD43-4AE4-8DC0-16AB9E71836B}"/>
                  </a:ext>
                </a:extLst>
              </p:cNvPr>
              <p:cNvSpPr txBox="1"/>
              <p:nvPr/>
            </p:nvSpPr>
            <p:spPr>
              <a:xfrm>
                <a:off x="2393964" y="1043687"/>
                <a:ext cx="9292045" cy="6637266"/>
              </a:xfrm>
              <a:prstGeom prst="rect">
                <a:avLst/>
              </a:prstGeom>
              <a:noFill/>
            </p:spPr>
            <p:txBody>
              <a:bodyPr wrap="square">
                <a:spAutoFit/>
              </a:bodyPr>
              <a:lstStyle/>
              <a:p>
                <a:pPr algn="just">
                  <a:lnSpc>
                    <a:spcPct val="107000"/>
                  </a:lnSpc>
                  <a:spcBef>
                    <a:spcPts val="20"/>
                  </a:spcBef>
                  <a:spcAft>
                    <a:spcPts val="800"/>
                  </a:spcAft>
                  <a:tabLst>
                    <a:tab pos="532130" algn="l"/>
                    <a:tab pos="692150" algn="l"/>
                    <a:tab pos="908685" algn="l"/>
                    <a:tab pos="1198245" algn="l"/>
                    <a:tab pos="1520825" algn="l"/>
                    <a:tab pos="1859915" algn="l"/>
                    <a:tab pos="2259330" algn="l"/>
                    <a:tab pos="2445385" algn="l"/>
                    <a:tab pos="2564130" algn="l"/>
                    <a:tab pos="2639695" algn="l"/>
                    <a:tab pos="3469640" algn="l"/>
                    <a:tab pos="3525520" algn="l"/>
                    <a:tab pos="3842385" algn="l"/>
                    <a:tab pos="4382770" algn="l"/>
                    <a:tab pos="4690745" algn="l"/>
                  </a:tabLst>
                </a:pPr>
                <a:r>
                  <a:rPr lang="el-GR" sz="1800" dirty="0">
                    <a:effectLst/>
                    <a:ea typeface="Calibri" panose="020F0502020204030204" pitchFamily="34" charset="0"/>
                    <a:cs typeface="Times New Roman" panose="02020603050405020304" pitchFamily="18" charset="0"/>
                  </a:rPr>
                  <a:t>Ο Γερμανός φυσικός </a:t>
                </a:r>
                <a:r>
                  <a:rPr lang="el-GR" sz="1800" b="1" dirty="0" err="1">
                    <a:effectLst/>
                    <a:ea typeface="Calibri" panose="020F0502020204030204" pitchFamily="34" charset="0"/>
                    <a:cs typeface="Times New Roman" panose="02020603050405020304" pitchFamily="18" charset="0"/>
                  </a:rPr>
                  <a:t>Max</a:t>
                </a:r>
                <a:r>
                  <a:rPr lang="el-GR" sz="1800" b="1" dirty="0">
                    <a:effectLst/>
                    <a:ea typeface="Calibri" panose="020F0502020204030204" pitchFamily="34" charset="0"/>
                    <a:cs typeface="Times New Roman" panose="02020603050405020304" pitchFamily="18" charset="0"/>
                  </a:rPr>
                  <a:t> </a:t>
                </a:r>
                <a:r>
                  <a:rPr lang="el-GR" sz="1800" b="1" dirty="0" err="1">
                    <a:effectLst/>
                    <a:ea typeface="Calibri" panose="020F0502020204030204" pitchFamily="34" charset="0"/>
                    <a:cs typeface="Times New Roman" panose="02020603050405020304" pitchFamily="18" charset="0"/>
                  </a:rPr>
                  <a:t>Planck</a:t>
                </a:r>
                <a:r>
                  <a:rPr lang="el-GR" sz="1800" b="1" dirty="0">
                    <a:effectLst/>
                    <a:ea typeface="Calibri" panose="020F0502020204030204" pitchFamily="34" charset="0"/>
                    <a:cs typeface="Times New Roman" panose="02020603050405020304" pitchFamily="18" charset="0"/>
                  </a:rPr>
                  <a:t> </a:t>
                </a:r>
                <a:r>
                  <a:rPr lang="el-GR" sz="1800" dirty="0">
                    <a:effectLst/>
                    <a:ea typeface="Calibri" panose="020F0502020204030204" pitchFamily="34" charset="0"/>
                    <a:cs typeface="Times New Roman" panose="02020603050405020304" pitchFamily="18" charset="0"/>
                  </a:rPr>
                  <a:t>προσπαθώντας να εξηγήσει στο σύνολό τους τα πειραματικά αποτελέσματα, χρειάστηκε να ξεφύγει από το πλαίσιο της κλασικής φυσικής. </a:t>
                </a:r>
              </a:p>
              <a:p>
                <a:pPr algn="just">
                  <a:lnSpc>
                    <a:spcPct val="107000"/>
                  </a:lnSpc>
                  <a:spcBef>
                    <a:spcPts val="20"/>
                  </a:spcBef>
                  <a:spcAft>
                    <a:spcPts val="800"/>
                  </a:spcAft>
                  <a:tabLst>
                    <a:tab pos="532130" algn="l"/>
                    <a:tab pos="692150" algn="l"/>
                    <a:tab pos="908685" algn="l"/>
                    <a:tab pos="1198245" algn="l"/>
                    <a:tab pos="1520825" algn="l"/>
                    <a:tab pos="1859915" algn="l"/>
                    <a:tab pos="2259330" algn="l"/>
                    <a:tab pos="2445385" algn="l"/>
                    <a:tab pos="2564130" algn="l"/>
                    <a:tab pos="2639695" algn="l"/>
                    <a:tab pos="3469640" algn="l"/>
                    <a:tab pos="3525520" algn="l"/>
                    <a:tab pos="3842385" algn="l"/>
                    <a:tab pos="4382770" algn="l"/>
                    <a:tab pos="4690745" algn="l"/>
                  </a:tabLst>
                </a:pPr>
                <a:r>
                  <a:rPr lang="el-GR" sz="1800" dirty="0">
                    <a:effectLst/>
                    <a:ea typeface="Calibri" panose="020F0502020204030204" pitchFamily="34" charset="0"/>
                    <a:cs typeface="Times New Roman" panose="02020603050405020304" pitchFamily="18" charset="0"/>
                  </a:rPr>
                  <a:t>Η θεωρία του </a:t>
                </a:r>
                <a:r>
                  <a:rPr lang="el-GR" sz="1800" dirty="0" err="1">
                    <a:effectLst/>
                    <a:ea typeface="Calibri" panose="020F0502020204030204" pitchFamily="34" charset="0"/>
                    <a:cs typeface="Times New Roman" panose="02020603050405020304" pitchFamily="18" charset="0"/>
                  </a:rPr>
                  <a:t>Planck</a:t>
                </a:r>
                <a:r>
                  <a:rPr lang="el-GR" sz="1800" dirty="0">
                    <a:effectLst/>
                    <a:ea typeface="Calibri" panose="020F0502020204030204" pitchFamily="34" charset="0"/>
                    <a:cs typeface="Times New Roman" panose="02020603050405020304" pitchFamily="18" charset="0"/>
                  </a:rPr>
                  <a:t> αναφέρει ότι:</a:t>
                </a:r>
                <a:endParaRPr lang="en-US" sz="1800" dirty="0">
                  <a:effectLst/>
                  <a:ea typeface="Calibri" panose="020F0502020204030204" pitchFamily="34" charset="0"/>
                  <a:cs typeface="Times New Roman" panose="02020603050405020304" pitchFamily="18" charset="0"/>
                </a:endParaRPr>
              </a:p>
              <a:p>
                <a:pPr marL="285750" indent="-285750" algn="just">
                  <a:lnSpc>
                    <a:spcPct val="107000"/>
                  </a:lnSpc>
                  <a:spcBef>
                    <a:spcPts val="20"/>
                  </a:spcBef>
                  <a:spcAft>
                    <a:spcPts val="800"/>
                  </a:spcAft>
                  <a:buFont typeface="Wingdings" panose="05000000000000000000" pitchFamily="2" charset="2"/>
                  <a:buChar char="Ø"/>
                  <a:tabLst>
                    <a:tab pos="532130" algn="l"/>
                    <a:tab pos="692150" algn="l"/>
                    <a:tab pos="908685" algn="l"/>
                    <a:tab pos="1198245" algn="l"/>
                    <a:tab pos="1520825" algn="l"/>
                    <a:tab pos="1859915" algn="l"/>
                    <a:tab pos="2259330" algn="l"/>
                    <a:tab pos="2445385" algn="l"/>
                    <a:tab pos="2564130" algn="l"/>
                    <a:tab pos="2639695" algn="l"/>
                    <a:tab pos="3469640" algn="l"/>
                    <a:tab pos="3525520" algn="l"/>
                    <a:tab pos="3842385" algn="l"/>
                    <a:tab pos="4382770" algn="l"/>
                    <a:tab pos="4690745" algn="l"/>
                  </a:tabLst>
                </a:pPr>
                <a:r>
                  <a:rPr lang="en-GB" sz="1800" dirty="0">
                    <a:effectLst/>
                    <a:ea typeface="Calibri" panose="020F0502020204030204" pitchFamily="34" charset="0"/>
                    <a:cs typeface="Times New Roman" panose="02020603050405020304" pitchFamily="18" charset="0"/>
                  </a:rPr>
                  <a:t>T</a:t>
                </a:r>
                <a:r>
                  <a:rPr lang="el-GR" sz="1800" dirty="0">
                    <a:effectLst/>
                    <a:ea typeface="Calibri" panose="020F0502020204030204" pitchFamily="34" charset="0"/>
                    <a:cs typeface="Times New Roman" panose="02020603050405020304" pitchFamily="18" charset="0"/>
                  </a:rPr>
                  <a:t>ο μέλαν σώμα αποτελείται από «μικροσκοπικά </a:t>
                </a:r>
                <a:r>
                  <a:rPr lang="el-GR" sz="1800" dirty="0" err="1">
                    <a:effectLst/>
                    <a:ea typeface="Calibri" panose="020F0502020204030204" pitchFamily="34" charset="0"/>
                    <a:cs typeface="Times New Roman" panose="02020603050405020304" pitchFamily="18" charset="0"/>
                  </a:rPr>
                  <a:t>ταλαντούμενα</a:t>
                </a:r>
                <a:r>
                  <a:rPr lang="el-GR" sz="1800" dirty="0">
                    <a:effectLst/>
                    <a:ea typeface="Calibri" panose="020F0502020204030204" pitchFamily="34" charset="0"/>
                    <a:cs typeface="Times New Roman" panose="02020603050405020304" pitchFamily="18" charset="0"/>
                  </a:rPr>
                  <a:t> ηλεκτρικά φορτία» </a:t>
                </a:r>
              </a:p>
              <a:p>
                <a:pPr marL="285750" indent="-285750" algn="just">
                  <a:lnSpc>
                    <a:spcPct val="107000"/>
                  </a:lnSpc>
                  <a:spcBef>
                    <a:spcPts val="20"/>
                  </a:spcBef>
                  <a:spcAft>
                    <a:spcPts val="800"/>
                  </a:spcAft>
                  <a:buFont typeface="Wingdings" panose="05000000000000000000" pitchFamily="2" charset="2"/>
                  <a:buChar char="Ø"/>
                  <a:tabLst>
                    <a:tab pos="532130" algn="l"/>
                    <a:tab pos="692150" algn="l"/>
                    <a:tab pos="908685" algn="l"/>
                    <a:tab pos="1198245" algn="l"/>
                    <a:tab pos="1520825" algn="l"/>
                    <a:tab pos="1859915" algn="l"/>
                    <a:tab pos="2259330" algn="l"/>
                    <a:tab pos="2445385" algn="l"/>
                    <a:tab pos="2564130" algn="l"/>
                    <a:tab pos="2639695" algn="l"/>
                    <a:tab pos="3469640" algn="l"/>
                    <a:tab pos="3525520" algn="l"/>
                    <a:tab pos="3842385" algn="l"/>
                    <a:tab pos="4382770" algn="l"/>
                    <a:tab pos="4690745" algn="l"/>
                  </a:tabLst>
                </a:pPr>
                <a:r>
                  <a:rPr lang="el-GR" dirty="0">
                    <a:ea typeface="Calibri" panose="020F0502020204030204" pitchFamily="34" charset="0"/>
                    <a:cs typeface="Times New Roman" panose="02020603050405020304" pitchFamily="18" charset="0"/>
                  </a:rPr>
                  <a:t>Τα</a:t>
                </a:r>
                <a:r>
                  <a:rPr lang="el-GR" sz="1800" dirty="0">
                    <a:effectLst/>
                    <a:ea typeface="Calibri" panose="020F0502020204030204" pitchFamily="34" charset="0"/>
                    <a:cs typeface="Times New Roman" panose="02020603050405020304" pitchFamily="18" charset="0"/>
                  </a:rPr>
                  <a:t> </a:t>
                </a:r>
                <a:r>
                  <a:rPr lang="el-GR" sz="1800" dirty="0" err="1">
                    <a:effectLst/>
                    <a:ea typeface="Calibri" panose="020F0502020204030204" pitchFamily="34" charset="0"/>
                    <a:cs typeface="Times New Roman" panose="02020603050405020304" pitchFamily="18" charset="0"/>
                  </a:rPr>
                  <a:t>ταλαντούμενα</a:t>
                </a:r>
                <a:r>
                  <a:rPr lang="el-GR" sz="1800" dirty="0">
                    <a:effectLst/>
                    <a:ea typeface="Calibri" panose="020F0502020204030204" pitchFamily="34" charset="0"/>
                    <a:cs typeface="Times New Roman" panose="02020603050405020304" pitchFamily="18" charset="0"/>
                  </a:rPr>
                  <a:t> ηλεκτρικά φορτία εκπέμπουν ΗΜ ακτινοβολία συχνότητας ίση με τη συχνότητα ταλάντωσής τους </a:t>
                </a:r>
                <a:r>
                  <a:rPr lang="en-US" sz="1800" dirty="0">
                    <a:effectLst/>
                    <a:ea typeface="Calibri" panose="020F0502020204030204" pitchFamily="34" charset="0"/>
                    <a:cs typeface="Times New Roman" panose="02020603050405020304" pitchFamily="18" charset="0"/>
                  </a:rPr>
                  <a:t>(Maxwell)</a:t>
                </a:r>
              </a:p>
              <a:p>
                <a:pPr marL="285750" indent="-285750" algn="just">
                  <a:lnSpc>
                    <a:spcPct val="107000"/>
                  </a:lnSpc>
                  <a:spcBef>
                    <a:spcPts val="20"/>
                  </a:spcBef>
                  <a:spcAft>
                    <a:spcPts val="800"/>
                  </a:spcAft>
                  <a:buFont typeface="Wingdings" panose="05000000000000000000" pitchFamily="2" charset="2"/>
                  <a:buChar char="Ø"/>
                  <a:tabLst>
                    <a:tab pos="532130" algn="l"/>
                    <a:tab pos="692150" algn="l"/>
                    <a:tab pos="908685" algn="l"/>
                    <a:tab pos="1198245" algn="l"/>
                    <a:tab pos="1520825" algn="l"/>
                    <a:tab pos="1859915" algn="l"/>
                    <a:tab pos="2259330" algn="l"/>
                    <a:tab pos="2445385" algn="l"/>
                    <a:tab pos="2564130" algn="l"/>
                    <a:tab pos="2639695" algn="l"/>
                    <a:tab pos="3469640" algn="l"/>
                    <a:tab pos="3525520" algn="l"/>
                    <a:tab pos="3842385" algn="l"/>
                    <a:tab pos="4382770" algn="l"/>
                    <a:tab pos="4690745" algn="l"/>
                  </a:tabLst>
                </a:pPr>
                <a:r>
                  <a:rPr lang="el-GR" dirty="0">
                    <a:ea typeface="Calibri" panose="020F0502020204030204" pitchFamily="34" charset="0"/>
                    <a:cs typeface="Times New Roman" panose="02020603050405020304" pitchFamily="18" charset="0"/>
                  </a:rPr>
                  <a:t>Η ενέργεια δόνησης κάθε ταλαντωτή είναι ακέραιο πολλαπλάσιο της συχνότητας ταλάντωσης.</a:t>
                </a:r>
              </a:p>
              <a:p>
                <a:pPr marL="285750" indent="-285750" algn="just">
                  <a:lnSpc>
                    <a:spcPct val="107000"/>
                  </a:lnSpc>
                  <a:spcBef>
                    <a:spcPts val="20"/>
                  </a:spcBef>
                  <a:spcAft>
                    <a:spcPts val="800"/>
                  </a:spcAft>
                  <a:buFont typeface="Wingdings" panose="05000000000000000000" pitchFamily="2" charset="2"/>
                  <a:buChar char="Ø"/>
                  <a:tabLst>
                    <a:tab pos="532130" algn="l"/>
                    <a:tab pos="692150" algn="l"/>
                    <a:tab pos="908685" algn="l"/>
                    <a:tab pos="1198245" algn="l"/>
                    <a:tab pos="1520825" algn="l"/>
                    <a:tab pos="1859915" algn="l"/>
                    <a:tab pos="2259330" algn="l"/>
                    <a:tab pos="2445385" algn="l"/>
                    <a:tab pos="2564130" algn="l"/>
                    <a:tab pos="2639695" algn="l"/>
                    <a:tab pos="3469640" algn="l"/>
                    <a:tab pos="3525520" algn="l"/>
                    <a:tab pos="3842385" algn="l"/>
                    <a:tab pos="4382770" algn="l"/>
                    <a:tab pos="4690745" algn="l"/>
                  </a:tabLst>
                </a:pPr>
                <a:r>
                  <a:rPr lang="el-GR" sz="1800" dirty="0">
                    <a:solidFill>
                      <a:srgbClr val="000000"/>
                    </a:solidFill>
                    <a:effectLst/>
                    <a:ea typeface="Calibri" panose="020F0502020204030204" pitchFamily="34" charset="0"/>
                    <a:cs typeface="Times New Roman" panose="02020603050405020304" pitchFamily="18" charset="0"/>
                  </a:rPr>
                  <a:t>Όταν το μέλαν σώμα είναι σε θερμική ισορροπία, υπάρχει ακτινοβολία </a:t>
                </a:r>
                <a:r>
                  <a:rPr lang="el-GR" sz="1800" b="1" dirty="0">
                    <a:solidFill>
                      <a:srgbClr val="000000"/>
                    </a:solidFill>
                    <a:effectLst/>
                    <a:ea typeface="Calibri" panose="020F0502020204030204" pitchFamily="34" charset="0"/>
                    <a:cs typeface="Times New Roman" panose="02020603050405020304" pitchFamily="18" charset="0"/>
                  </a:rPr>
                  <a:t>όλων των συχνοτήτων</a:t>
                </a:r>
                <a:r>
                  <a:rPr lang="el-GR" sz="1800" dirty="0">
                    <a:solidFill>
                      <a:srgbClr val="000000"/>
                    </a:solidFill>
                    <a:effectLst/>
                    <a:ea typeface="Calibri" panose="020F0502020204030204" pitchFamily="34" charset="0"/>
                    <a:cs typeface="Times New Roman" panose="02020603050405020304" pitchFamily="18" charset="0"/>
                  </a:rPr>
                  <a:t>.</a:t>
                </a:r>
                <a:endParaRPr lang="el-GR" dirty="0">
                  <a:ea typeface="Calibri" panose="020F0502020204030204" pitchFamily="34" charset="0"/>
                  <a:cs typeface="Times New Roman" panose="02020603050405020304" pitchFamily="18" charset="0"/>
                </a:endParaRPr>
              </a:p>
              <a:p>
                <a:pPr marL="285750" indent="-285750" algn="just">
                  <a:lnSpc>
                    <a:spcPct val="107000"/>
                  </a:lnSpc>
                  <a:spcBef>
                    <a:spcPts val="20"/>
                  </a:spcBef>
                  <a:spcAft>
                    <a:spcPts val="800"/>
                  </a:spcAft>
                  <a:buFont typeface="Wingdings" panose="05000000000000000000" pitchFamily="2" charset="2"/>
                  <a:buChar char="Ø"/>
                  <a:tabLst>
                    <a:tab pos="532130" algn="l"/>
                    <a:tab pos="692150" algn="l"/>
                    <a:tab pos="908685" algn="l"/>
                    <a:tab pos="1198245" algn="l"/>
                    <a:tab pos="1520825" algn="l"/>
                    <a:tab pos="1859915" algn="l"/>
                    <a:tab pos="2259330" algn="l"/>
                    <a:tab pos="2445385" algn="l"/>
                    <a:tab pos="2564130" algn="l"/>
                    <a:tab pos="2639695" algn="l"/>
                    <a:tab pos="3469640" algn="l"/>
                    <a:tab pos="3525520" algn="l"/>
                    <a:tab pos="3842385" algn="l"/>
                    <a:tab pos="4382770" algn="l"/>
                    <a:tab pos="4690745" algn="l"/>
                  </a:tabLst>
                </a:pPr>
                <a:r>
                  <a:rPr lang="el-GR" sz="1800" dirty="0">
                    <a:solidFill>
                      <a:srgbClr val="000000"/>
                    </a:solidFill>
                    <a:effectLst/>
                    <a:ea typeface="Calibri" panose="020F0502020204030204" pitchFamily="34" charset="0"/>
                    <a:cs typeface="Times New Roman" panose="02020603050405020304" pitchFamily="18" charset="0"/>
                  </a:rPr>
                  <a:t>Κατά τη θερμική εκπομπή ακτινοβολίας, </a:t>
                </a:r>
                <a:r>
                  <a:rPr lang="el-GR" sz="1800" b="1" dirty="0">
                    <a:solidFill>
                      <a:srgbClr val="000000"/>
                    </a:solidFill>
                    <a:effectLst/>
                    <a:ea typeface="Calibri" panose="020F0502020204030204" pitchFamily="34" charset="0"/>
                    <a:cs typeface="Times New Roman" panose="02020603050405020304" pitchFamily="18" charset="0"/>
                  </a:rPr>
                  <a:t>για κάθε συχνότητα </a:t>
                </a:r>
                <a:r>
                  <a:rPr lang="el-GR" sz="1800" dirty="0">
                    <a:solidFill>
                      <a:srgbClr val="000000"/>
                    </a:solidFill>
                    <a:effectLst/>
                    <a:ea typeface="Calibri" panose="020F0502020204030204" pitchFamily="34" charset="0"/>
                    <a:cs typeface="Times New Roman" panose="02020603050405020304" pitchFamily="18" charset="0"/>
                  </a:rPr>
                  <a:t>οι μόνες </a:t>
                </a:r>
                <a:r>
                  <a:rPr lang="el-GR" sz="1800" b="1" dirty="0">
                    <a:solidFill>
                      <a:srgbClr val="000000"/>
                    </a:solidFill>
                    <a:effectLst/>
                    <a:ea typeface="Calibri" panose="020F0502020204030204" pitchFamily="34" charset="0"/>
                    <a:cs typeface="Times New Roman" panose="02020603050405020304" pitchFamily="18" charset="0"/>
                  </a:rPr>
                  <a:t>επιτρεπόμενες</a:t>
                </a:r>
                <a:r>
                  <a:rPr lang="el-GR" sz="1800" dirty="0">
                    <a:solidFill>
                      <a:srgbClr val="000000"/>
                    </a:solidFill>
                    <a:effectLst/>
                    <a:ea typeface="Calibri" panose="020F0502020204030204" pitchFamily="34" charset="0"/>
                    <a:cs typeface="Times New Roman" panose="02020603050405020304" pitchFamily="18" charset="0"/>
                  </a:rPr>
                  <a:t> τιμές της ενέργειας της ακτινοβολίας είναι:</a:t>
                </a:r>
                <a:endParaRPr lang="el-GR" dirty="0">
                  <a:ea typeface="Calibri" panose="020F0502020204030204" pitchFamily="34" charset="0"/>
                  <a:cs typeface="Times New Roman" panose="02020603050405020304" pitchFamily="18" charset="0"/>
                </a:endParaRPr>
              </a:p>
              <a:p>
                <a:pPr algn="just">
                  <a:lnSpc>
                    <a:spcPct val="107000"/>
                  </a:lnSpc>
                  <a:spcBef>
                    <a:spcPts val="20"/>
                  </a:spcBef>
                  <a:spcAft>
                    <a:spcPts val="800"/>
                  </a:spcAft>
                  <a:tabLst>
                    <a:tab pos="532130" algn="l"/>
                    <a:tab pos="692150" algn="l"/>
                    <a:tab pos="908685" algn="l"/>
                    <a:tab pos="1198245" algn="l"/>
                    <a:tab pos="1520825" algn="l"/>
                    <a:tab pos="1859915" algn="l"/>
                    <a:tab pos="2259330" algn="l"/>
                    <a:tab pos="2445385" algn="l"/>
                    <a:tab pos="2564130" algn="l"/>
                    <a:tab pos="2639695" algn="l"/>
                    <a:tab pos="3469640" algn="l"/>
                    <a:tab pos="3525520" algn="l"/>
                    <a:tab pos="3842385" algn="l"/>
                    <a:tab pos="4382770" algn="l"/>
                    <a:tab pos="4690745" algn="l"/>
                  </a:tabLst>
                </a:pPr>
                <a:r>
                  <a:rPr lang="el-GR" sz="2000" b="1" dirty="0">
                    <a:solidFill>
                      <a:srgbClr val="FF0000"/>
                    </a:solidFill>
                    <a:effectLst/>
                    <a:ea typeface="Calibri" panose="020F0502020204030204" pitchFamily="34" charset="0"/>
                    <a:cs typeface="Times New Roman" panose="02020603050405020304" pitchFamily="18" charset="0"/>
                  </a:rPr>
                  <a:t>                </a:t>
                </a:r>
                <a14:m>
                  <m:oMath xmlns:m="http://schemas.openxmlformats.org/officeDocument/2006/math">
                    <m:r>
                      <a:rPr lang="el-GR"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l-GR"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l-GR"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l-GR"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𝒉𝒇</m:t>
                    </m:r>
                    <m:r>
                      <a:rPr lang="el-GR"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l-GR"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𝒉𝒇</m:t>
                    </m:r>
                    <m:r>
                      <a:rPr lang="el-GR"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l-GR"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𝒉𝒇</m:t>
                    </m:r>
                    <m:r>
                      <a:rPr lang="el-GR" sz="2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l-GR" sz="2400" b="1" dirty="0">
                    <a:solidFill>
                      <a:srgbClr val="FF0000"/>
                    </a:solidFill>
                    <a:effectLst/>
                    <a:ea typeface="Calibri" panose="020F0502020204030204" pitchFamily="34" charset="0"/>
                    <a:cs typeface="Times New Roman" panose="02020603050405020304" pitchFamily="18" charset="0"/>
                  </a:rPr>
                  <a:t>   </a:t>
                </a:r>
                <a:r>
                  <a:rPr lang="el-GR" sz="2400" b="1" dirty="0">
                    <a:solidFill>
                      <a:srgbClr val="FF0000"/>
                    </a:solidFill>
                    <a:ea typeface="Calibri" panose="020F0502020204030204" pitchFamily="34" charset="0"/>
                    <a:cs typeface="Times New Roman" panose="02020603050405020304" pitchFamily="18" charset="0"/>
                  </a:rPr>
                  <a:t>ή        </a:t>
                </a:r>
                <a14:m>
                  <m:oMath xmlns:m="http://schemas.openxmlformats.org/officeDocument/2006/math">
                    <m:sSub>
                      <m:sSubPr>
                        <m:ctrlPr>
                          <a:rPr lang="en-GB"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e>
                      <m:sub>
                        <m:r>
                          <a:rPr lang="el-GR"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m:t>
                        </m:r>
                      </m:sub>
                    </m:sSub>
                    <m:r>
                      <a:rPr lang="el-GR"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l-GR"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𝒏𝒉𝒇</m:t>
                    </m:r>
                    <m:r>
                      <a:rPr lang="el-GR"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l-GR"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m:t>
                    </m:r>
                    <m:r>
                      <a:rPr lang="el-GR"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l-GR"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l-GR"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l-GR"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l-GR" sz="2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l-GR" sz="2000" b="1" dirty="0">
                  <a:solidFill>
                    <a:srgbClr val="FF0000"/>
                  </a:solidFill>
                  <a:effectLst/>
                  <a:ea typeface="Calibri" panose="020F0502020204030204" pitchFamily="34" charset="0"/>
                  <a:cs typeface="Times New Roman" panose="02020603050405020304" pitchFamily="18" charset="0"/>
                </a:endParaRPr>
              </a:p>
              <a:p>
                <a:pPr marL="285750" indent="-285750" algn="just">
                  <a:lnSpc>
                    <a:spcPct val="107000"/>
                  </a:lnSpc>
                  <a:spcBef>
                    <a:spcPts val="20"/>
                  </a:spcBef>
                  <a:spcAft>
                    <a:spcPts val="800"/>
                  </a:spcAft>
                  <a:buFont typeface="Wingdings" panose="05000000000000000000" pitchFamily="2" charset="2"/>
                  <a:buChar char="Ø"/>
                  <a:tabLst>
                    <a:tab pos="532130" algn="l"/>
                    <a:tab pos="692150" algn="l"/>
                    <a:tab pos="908685" algn="l"/>
                    <a:tab pos="1198245" algn="l"/>
                    <a:tab pos="1520825" algn="l"/>
                    <a:tab pos="1859915" algn="l"/>
                    <a:tab pos="2259330" algn="l"/>
                    <a:tab pos="2445385" algn="l"/>
                    <a:tab pos="2564130" algn="l"/>
                    <a:tab pos="2639695" algn="l"/>
                    <a:tab pos="3469640" algn="l"/>
                    <a:tab pos="3525520" algn="l"/>
                    <a:tab pos="3842385" algn="l"/>
                    <a:tab pos="4382770" algn="l"/>
                    <a:tab pos="4690745" algn="l"/>
                  </a:tabLst>
                </a:pPr>
                <a:r>
                  <a:rPr lang="el-GR" dirty="0">
                    <a:effectLst/>
                    <a:ea typeface="Calibri" panose="020F0502020204030204" pitchFamily="34" charset="0"/>
                  </a:rPr>
                  <a:t>Ο παράγοντας </a:t>
                </a:r>
                <a14:m>
                  <m:oMath xmlns:m="http://schemas.openxmlformats.org/officeDocument/2006/math">
                    <m:r>
                      <a:rPr lang="el-GR" i="1">
                        <a:effectLst/>
                        <a:latin typeface="Cambria Math" panose="02040503050406030204" pitchFamily="18" charset="0"/>
                        <a:ea typeface="Calibri" panose="020F0502020204030204" pitchFamily="34" charset="0"/>
                        <a:cs typeface="Times New Roman" panose="02020603050405020304" pitchFamily="18" charset="0"/>
                      </a:rPr>
                      <m:t>h</m:t>
                    </m:r>
                  </m:oMath>
                </a14:m>
                <a:r>
                  <a:rPr lang="el-GR" dirty="0">
                    <a:effectLst/>
                    <a:ea typeface="Calibri" panose="020F0502020204030204" pitchFamily="34" charset="0"/>
                  </a:rPr>
                  <a:t> είναι μια σταθερά, η οποία τελικά ονομάστηκε </a:t>
                </a:r>
                <a:r>
                  <a:rPr lang="el-GR" b="1" dirty="0">
                    <a:effectLst/>
                    <a:ea typeface="Calibri" panose="020F0502020204030204" pitchFamily="34" charset="0"/>
                  </a:rPr>
                  <a:t>σταθερά του </a:t>
                </a:r>
                <a:r>
                  <a:rPr lang="el-GR" b="1" dirty="0" err="1">
                    <a:effectLst/>
                    <a:ea typeface="Calibri" panose="020F0502020204030204" pitchFamily="34" charset="0"/>
                  </a:rPr>
                  <a:t>Planck</a:t>
                </a:r>
                <a:r>
                  <a:rPr lang="el-GR" dirty="0">
                    <a:effectLst/>
                    <a:ea typeface="Calibri" panose="020F0502020204030204" pitchFamily="34" charset="0"/>
                  </a:rPr>
                  <a:t>, η ποσότητα ενέργειας </a:t>
                </a:r>
                <a14:m>
                  <m:oMath xmlns:m="http://schemas.openxmlformats.org/officeDocument/2006/math">
                    <m:r>
                      <a:rPr lang="el-GR" i="1">
                        <a:effectLst/>
                        <a:latin typeface="Cambria Math" panose="02040503050406030204" pitchFamily="18" charset="0"/>
                        <a:ea typeface="Calibri" panose="020F0502020204030204" pitchFamily="34" charset="0"/>
                        <a:cs typeface="Times New Roman" panose="02020603050405020304" pitchFamily="18" charset="0"/>
                      </a:rPr>
                      <m:t>h𝑓</m:t>
                    </m:r>
                  </m:oMath>
                </a14:m>
                <a:r>
                  <a:rPr lang="el-GR" dirty="0">
                    <a:effectLst/>
                    <a:ea typeface="Calibri" panose="020F0502020204030204" pitchFamily="34" charset="0"/>
                  </a:rPr>
                  <a:t> ονομάστηκε </a:t>
                </a:r>
                <a:r>
                  <a:rPr lang="el-GR" b="1" dirty="0" err="1">
                    <a:effectLst/>
                    <a:ea typeface="Calibri" panose="020F0502020204030204" pitchFamily="34" charset="0"/>
                  </a:rPr>
                  <a:t>κβάντο</a:t>
                </a:r>
                <a:r>
                  <a:rPr lang="el-GR" dirty="0">
                    <a:effectLst/>
                    <a:ea typeface="Calibri" panose="020F0502020204030204" pitchFamily="34" charset="0"/>
                  </a:rPr>
                  <a:t> (</a:t>
                </a:r>
                <a:r>
                  <a:rPr lang="el-GR" dirty="0" err="1">
                    <a:effectLst/>
                    <a:ea typeface="Calibri" panose="020F0502020204030204" pitchFamily="34" charset="0"/>
                  </a:rPr>
                  <a:t>quantum</a:t>
                </a:r>
                <a:r>
                  <a:rPr lang="el-GR" dirty="0">
                    <a:effectLst/>
                    <a:ea typeface="Calibri" panose="020F0502020204030204" pitchFamily="34" charset="0"/>
                  </a:rPr>
                  <a:t>) ενέργειας και ο ακέραιος </a:t>
                </a:r>
                <a14:m>
                  <m:oMath xmlns:m="http://schemas.openxmlformats.org/officeDocument/2006/math">
                    <m:r>
                      <a:rPr lang="el-GR"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l-GR" dirty="0">
                    <a:effectLst/>
                    <a:ea typeface="Calibri" panose="020F0502020204030204" pitchFamily="34" charset="0"/>
                  </a:rPr>
                  <a:t> </a:t>
                </a:r>
                <a:r>
                  <a:rPr lang="el-GR" b="1" dirty="0">
                    <a:effectLst/>
                    <a:ea typeface="Calibri" panose="020F0502020204030204" pitchFamily="34" charset="0"/>
                  </a:rPr>
                  <a:t>κβαντικός αριθμός</a:t>
                </a:r>
                <a:r>
                  <a:rPr lang="el-GR" dirty="0">
                    <a:effectLst/>
                    <a:ea typeface="Calibri" panose="020F0502020204030204" pitchFamily="34" charset="0"/>
                  </a:rPr>
                  <a:t> για τη συγκεκριμένη συχνότητα</a:t>
                </a:r>
                <a:endParaRPr lang="en-GB" dirty="0">
                  <a:effectLst/>
                  <a:ea typeface="Calibri" panose="020F0502020204030204" pitchFamily="34" charset="0"/>
                  <a:cs typeface="Times New Roman" panose="02020603050405020304" pitchFamily="18" charset="0"/>
                </a:endParaRPr>
              </a:p>
              <a:p>
                <a:pPr marL="201295" indent="123825">
                  <a:lnSpc>
                    <a:spcPct val="107000"/>
                  </a:lnSpc>
                  <a:spcBef>
                    <a:spcPts val="20"/>
                  </a:spcBef>
                  <a:spcAft>
                    <a:spcPts val="800"/>
                  </a:spcAft>
                  <a:tabLst>
                    <a:tab pos="2635250" algn="ctr"/>
                    <a:tab pos="5270500" algn="r"/>
                  </a:tabLst>
                </a:pPr>
                <a:endParaRPr lang="el-GR" sz="2400" b="1" dirty="0">
                  <a:solidFill>
                    <a:srgbClr val="FF0000"/>
                  </a:solidFill>
                  <a:effectLst/>
                  <a:ea typeface="Calibri" panose="020F0502020204030204" pitchFamily="34" charset="0"/>
                  <a:cs typeface="Times New Roman" panose="02020603050405020304" pitchFamily="18" charset="0"/>
                </a:endParaRPr>
              </a:p>
              <a:p>
                <a:pPr algn="just">
                  <a:lnSpc>
                    <a:spcPct val="107000"/>
                  </a:lnSpc>
                  <a:spcBef>
                    <a:spcPts val="20"/>
                  </a:spcBef>
                  <a:spcAft>
                    <a:spcPts val="800"/>
                  </a:spcAft>
                  <a:tabLst>
                    <a:tab pos="532130" algn="l"/>
                    <a:tab pos="692150" algn="l"/>
                    <a:tab pos="908685" algn="l"/>
                    <a:tab pos="1198245" algn="l"/>
                    <a:tab pos="1520825" algn="l"/>
                    <a:tab pos="1859915" algn="l"/>
                    <a:tab pos="2259330" algn="l"/>
                    <a:tab pos="2445385" algn="l"/>
                    <a:tab pos="2564130" algn="l"/>
                    <a:tab pos="2639695" algn="l"/>
                    <a:tab pos="3469640" algn="l"/>
                    <a:tab pos="3525520" algn="l"/>
                    <a:tab pos="3842385" algn="l"/>
                    <a:tab pos="4382770" algn="l"/>
                    <a:tab pos="4690745"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197497DD-FD43-4AE4-8DC0-16AB9E71836B}"/>
                  </a:ext>
                </a:extLst>
              </p:cNvPr>
              <p:cNvSpPr txBox="1">
                <a:spLocks noRot="1" noChangeAspect="1" noMove="1" noResize="1" noEditPoints="1" noAdjustHandles="1" noChangeArrowheads="1" noChangeShapeType="1" noTextEdit="1"/>
              </p:cNvSpPr>
              <p:nvPr/>
            </p:nvSpPr>
            <p:spPr>
              <a:xfrm>
                <a:off x="2393964" y="1043687"/>
                <a:ext cx="9292045" cy="6637266"/>
              </a:xfrm>
              <a:prstGeom prst="rect">
                <a:avLst/>
              </a:prstGeom>
              <a:blipFill>
                <a:blip r:embed="rId2"/>
                <a:stretch>
                  <a:fillRect l="-591" t="-367" r="-525"/>
                </a:stretch>
              </a:blipFill>
            </p:spPr>
            <p:txBody>
              <a:bodyPr/>
              <a:lstStyle/>
              <a:p>
                <a:r>
                  <a:rPr lang="en-GB">
                    <a:noFill/>
                  </a:rPr>
                  <a:t> </a:t>
                </a:r>
              </a:p>
            </p:txBody>
          </p:sp>
        </mc:Fallback>
      </mc:AlternateContent>
      <p:pic>
        <p:nvPicPr>
          <p:cNvPr id="3" name="Εικόνα 2">
            <a:extLst>
              <a:ext uri="{FF2B5EF4-FFF2-40B4-BE49-F238E27FC236}">
                <a16:creationId xmlns:a16="http://schemas.microsoft.com/office/drawing/2014/main" id="{31F77D98-82B5-0C7D-A0E4-C064D8E370F7}"/>
              </a:ext>
            </a:extLst>
          </p:cNvPr>
          <p:cNvPicPr>
            <a:picLocks noChangeAspect="1"/>
          </p:cNvPicPr>
          <p:nvPr/>
        </p:nvPicPr>
        <p:blipFill>
          <a:blip r:embed="rId3"/>
          <a:stretch>
            <a:fillRect/>
          </a:stretch>
        </p:blipFill>
        <p:spPr>
          <a:xfrm>
            <a:off x="0" y="0"/>
            <a:ext cx="1580952" cy="2761905"/>
          </a:xfrm>
          <a:prstGeom prst="rect">
            <a:avLst/>
          </a:prstGeom>
        </p:spPr>
      </p:pic>
      <p:sp>
        <p:nvSpPr>
          <p:cNvPr id="4" name="TextBox 3">
            <a:extLst>
              <a:ext uri="{FF2B5EF4-FFF2-40B4-BE49-F238E27FC236}">
                <a16:creationId xmlns:a16="http://schemas.microsoft.com/office/drawing/2014/main" id="{8F2ED604-E537-13FB-BDD6-BCBAFE8887FB}"/>
              </a:ext>
            </a:extLst>
          </p:cNvPr>
          <p:cNvSpPr txBox="1"/>
          <p:nvPr/>
        </p:nvSpPr>
        <p:spPr>
          <a:xfrm>
            <a:off x="2545085" y="520467"/>
            <a:ext cx="7828660" cy="523220"/>
          </a:xfrm>
          <a:prstGeom prst="rect">
            <a:avLst/>
          </a:prstGeom>
          <a:noFill/>
        </p:spPr>
        <p:txBody>
          <a:bodyPr wrap="square" rtlCol="0">
            <a:spAutoFit/>
          </a:bodyPr>
          <a:lstStyle/>
          <a:p>
            <a:r>
              <a:rPr lang="el-GR" sz="2800" b="1" dirty="0">
                <a:solidFill>
                  <a:srgbClr val="00B050"/>
                </a:solidFill>
              </a:rPr>
              <a:t>Η θεωρία του</a:t>
            </a:r>
            <a:r>
              <a:rPr lang="el-GR" sz="2800" dirty="0"/>
              <a:t> </a:t>
            </a:r>
            <a:r>
              <a:rPr lang="el-GR" sz="2800" b="1" dirty="0" err="1">
                <a:solidFill>
                  <a:srgbClr val="00B050"/>
                </a:solidFill>
                <a:effectLst/>
                <a:ea typeface="Calibri" panose="020F0502020204030204" pitchFamily="34" charset="0"/>
                <a:cs typeface="Times New Roman" panose="02020603050405020304" pitchFamily="18" charset="0"/>
              </a:rPr>
              <a:t>Max</a:t>
            </a:r>
            <a:r>
              <a:rPr lang="el-GR" sz="2800" b="1" dirty="0">
                <a:solidFill>
                  <a:srgbClr val="00B050"/>
                </a:solidFill>
                <a:effectLst/>
                <a:ea typeface="Calibri" panose="020F0502020204030204" pitchFamily="34" charset="0"/>
                <a:cs typeface="Times New Roman" panose="02020603050405020304" pitchFamily="18" charset="0"/>
              </a:rPr>
              <a:t> </a:t>
            </a:r>
            <a:r>
              <a:rPr lang="el-GR" sz="2800" b="1" dirty="0" err="1">
                <a:solidFill>
                  <a:srgbClr val="00B050"/>
                </a:solidFill>
                <a:effectLst/>
                <a:ea typeface="Calibri" panose="020F0502020204030204" pitchFamily="34" charset="0"/>
                <a:cs typeface="Times New Roman" panose="02020603050405020304" pitchFamily="18" charset="0"/>
              </a:rPr>
              <a:t>Planck</a:t>
            </a:r>
            <a:r>
              <a:rPr lang="el-GR" sz="2800" b="1" dirty="0">
                <a:solidFill>
                  <a:srgbClr val="00B050"/>
                </a:solidFill>
                <a:effectLst/>
                <a:ea typeface="Calibri" panose="020F0502020204030204" pitchFamily="34" charset="0"/>
                <a:cs typeface="Times New Roman" panose="02020603050405020304" pitchFamily="18" charset="0"/>
              </a:rPr>
              <a:t> (1908)</a:t>
            </a:r>
            <a:r>
              <a:rPr lang="el-GR" sz="2800" b="1" dirty="0">
                <a:effectLst/>
                <a:ea typeface="Calibri" panose="020F0502020204030204" pitchFamily="34" charset="0"/>
                <a:cs typeface="Times New Roman" panose="02020603050405020304" pitchFamily="18" charset="0"/>
              </a:rPr>
              <a:t> – </a:t>
            </a:r>
            <a:r>
              <a:rPr lang="en-US" sz="2800" b="1" dirty="0">
                <a:solidFill>
                  <a:srgbClr val="FF0000"/>
                </a:solidFill>
                <a:effectLst/>
                <a:ea typeface="Calibri" panose="020F0502020204030204" pitchFamily="34" charset="0"/>
                <a:cs typeface="Times New Roman" panose="02020603050405020304" pitchFamily="18" charset="0"/>
              </a:rPr>
              <a:t>Nobel Prize 1920</a:t>
            </a:r>
            <a:r>
              <a:rPr lang="el-GR" sz="2800" b="1" dirty="0">
                <a:solidFill>
                  <a:srgbClr val="FF0000"/>
                </a:solidFill>
                <a:effectLst/>
                <a:ea typeface="Calibri" panose="020F0502020204030204" pitchFamily="34" charset="0"/>
                <a:cs typeface="Times New Roman" panose="02020603050405020304" pitchFamily="18" charset="0"/>
              </a:rPr>
              <a:t> </a:t>
            </a:r>
            <a:r>
              <a:rPr lang="el-GR" sz="2800" b="1" dirty="0">
                <a:solidFill>
                  <a:srgbClr val="FF0000"/>
                </a:solidFill>
              </a:rPr>
              <a:t>  </a:t>
            </a:r>
            <a:endParaRPr lang="en-GB" sz="2800" b="1" dirty="0">
              <a:solidFill>
                <a:srgbClr val="FF0000"/>
              </a:solidFill>
            </a:endParaRPr>
          </a:p>
        </p:txBody>
      </p:sp>
    </p:spTree>
    <p:extLst>
      <p:ext uri="{BB962C8B-B14F-4D97-AF65-F5344CB8AC3E}">
        <p14:creationId xmlns:p14="http://schemas.microsoft.com/office/powerpoint/2010/main" val="2496867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80B3823-CC41-3E0E-AE44-2CA131FF8B26}"/>
                  </a:ext>
                </a:extLst>
              </p:cNvPr>
              <p:cNvSpPr txBox="1"/>
              <p:nvPr/>
            </p:nvSpPr>
            <p:spPr>
              <a:xfrm>
                <a:off x="269965" y="496329"/>
                <a:ext cx="8334103" cy="5781326"/>
              </a:xfrm>
              <a:prstGeom prst="rect">
                <a:avLst/>
              </a:prstGeom>
              <a:noFill/>
            </p:spPr>
            <p:txBody>
              <a:bodyPr wrap="square">
                <a:spAutoFit/>
              </a:bodyPr>
              <a:lstStyle/>
              <a:p>
                <a:pPr algn="ctr">
                  <a:lnSpc>
                    <a:spcPct val="107000"/>
                  </a:lnSpc>
                  <a:spcAft>
                    <a:spcPts val="800"/>
                  </a:spcAft>
                  <a:tabLst>
                    <a:tab pos="2635250" algn="ctr"/>
                    <a:tab pos="5270500" algn="r"/>
                  </a:tabLst>
                </a:pPr>
                <a:endParaRPr lang="el-G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Ø"/>
                  <a:tabLst>
                    <a:tab pos="2635250" algn="ctr"/>
                    <a:tab pos="5270500" algn="r"/>
                  </a:tabLst>
                </a:pPr>
                <a:r>
                  <a:rPr lang="el-GR" dirty="0">
                    <a:effectLst/>
                    <a:ea typeface="Calibri" panose="020F0502020204030204" pitchFamily="34" charset="0"/>
                  </a:rPr>
                  <a:t>Η παραπάνω </a:t>
                </a:r>
                <a:r>
                  <a:rPr lang="el-GR" dirty="0" err="1">
                    <a:effectLst/>
                    <a:ea typeface="Calibri" panose="020F0502020204030204" pitchFamily="34" charset="0"/>
                  </a:rPr>
                  <a:t>κβάντωση</a:t>
                </a:r>
                <a:r>
                  <a:rPr lang="el-GR" dirty="0">
                    <a:effectLst/>
                    <a:ea typeface="Calibri" panose="020F0502020204030204" pitchFamily="34" charset="0"/>
                  </a:rPr>
                  <a:t> οφείλεται</a:t>
                </a:r>
                <a:r>
                  <a:rPr lang="el-GR" dirty="0">
                    <a:solidFill>
                      <a:srgbClr val="000000"/>
                    </a:solidFill>
                    <a:effectLst/>
                    <a:ea typeface="Calibri" panose="020F0502020204030204" pitchFamily="34" charset="0"/>
                  </a:rPr>
                  <a:t> στο γεγονός ότι η θερμική ακτινοβολία εκπέμπεται από μικρούς ταλαντωτές (κεραίες) που έχουν </a:t>
                </a:r>
                <a:r>
                  <a:rPr lang="el-GR" b="1" dirty="0">
                    <a:solidFill>
                      <a:srgbClr val="000000"/>
                    </a:solidFill>
                    <a:effectLst/>
                    <a:ea typeface="Calibri" panose="020F0502020204030204" pitchFamily="34" charset="0"/>
                  </a:rPr>
                  <a:t>διακριτές</a:t>
                </a:r>
                <a:r>
                  <a:rPr lang="el-GR" dirty="0">
                    <a:solidFill>
                      <a:srgbClr val="000000"/>
                    </a:solidFill>
                    <a:effectLst/>
                    <a:ea typeface="Calibri" panose="020F0502020204030204" pitchFamily="34" charset="0"/>
                  </a:rPr>
                  <a:t> ποσότητες ενέργειας και μπορούν να απορροφήσουν ή να εκπέμψουν  ηλεκτρομαγνητική ακτινοβολία κατά τις ίδιες διακριτές ποσότητες σύμφωνα με τη σχέση :</a:t>
                </a:r>
              </a:p>
              <a:p>
                <a:pPr algn="ctr">
                  <a:lnSpc>
                    <a:spcPct val="107000"/>
                  </a:lnSpc>
                  <a:spcAft>
                    <a:spcPts val="800"/>
                  </a:spcAft>
                  <a:tabLst>
                    <a:tab pos="2635250" algn="ctr"/>
                    <a:tab pos="5270500" algn="r"/>
                  </a:tabLst>
                </a:pPr>
                <a14:m>
                  <m:oMathPara xmlns:m="http://schemas.openxmlformats.org/officeDocument/2006/math">
                    <m:oMathParaPr>
                      <m:jc m:val="centerGroup"/>
                    </m:oMathParaPr>
                    <m:oMath xmlns:m="http://schemas.openxmlformats.org/officeDocument/2006/math">
                      <m:sSub>
                        <m:sSubPr>
                          <m:ctrlPr>
                            <a:rPr lang="en-GB" sz="1800" b="1" i="1" smtClean="0">
                              <a:solidFill>
                                <a:srgbClr val="FF0000"/>
                              </a:solidFill>
                              <a:effectLst/>
                              <a:latin typeface="Cambria Math" panose="02040503050406030204" pitchFamily="18" charset="0"/>
                              <a:cs typeface="Times New Roman" panose="02020603050405020304" pitchFamily="18" charset="0"/>
                            </a:rPr>
                          </m:ctrlPr>
                        </m:sSubPr>
                        <m:e>
                          <m:r>
                            <a:rPr lang="el-GR"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e>
                        <m:sub>
                          <m:r>
                            <a:rPr lang="el-GR"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m:t>
                          </m:r>
                        </m:sub>
                      </m:sSub>
                      <m:r>
                        <a:rPr lang="el-GR"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1800" b="1" i="1">
                          <a:solidFill>
                            <a:srgbClr val="FF0000"/>
                          </a:solidFill>
                          <a:effectLst/>
                          <a:latin typeface="Cambria Math" panose="02040503050406030204" pitchFamily="18" charset="0"/>
                          <a:ea typeface="Calibri" panose="020F0502020204030204" pitchFamily="34" charset="0"/>
                        </a:rPr>
                        <m:t> </m:t>
                      </m:r>
                      <m:r>
                        <a:rPr lang="el-GR"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m:t>
                      </m:r>
                      <m:r>
                        <a:rPr lang="el-GR" sz="1800" b="1" i="1">
                          <a:solidFill>
                            <a:srgbClr val="FF0000"/>
                          </a:solidFill>
                          <a:effectLst/>
                          <a:latin typeface="Cambria Math" panose="02040503050406030204" pitchFamily="18" charset="0"/>
                          <a:ea typeface="Calibri" panose="020F0502020204030204" pitchFamily="34" charset="0"/>
                        </a:rPr>
                        <m:t>𝒉</m:t>
                      </m:r>
                      <m:r>
                        <a:rPr lang="el-GR"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𝒇</m:t>
                      </m:r>
                      <m:r>
                        <a:rPr lang="el-GR"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l-GR"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𝒏</m:t>
                      </m:r>
                      <m:r>
                        <a:rPr lang="el-GR"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l-GR"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el-GR"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el-GR"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el-GR"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l-GR" sz="1800" b="1" dirty="0">
                  <a:solidFill>
                    <a:srgbClr val="FF0000"/>
                  </a:solidFill>
                  <a:effectLst/>
                  <a:ea typeface="Calibri" panose="020F0502020204030204" pitchFamily="34" charset="0"/>
                  <a:cs typeface="Times New Roman" panose="02020603050405020304" pitchFamily="18" charset="0"/>
                </a:endParaRPr>
              </a:p>
              <a:p>
                <a:pPr algn="ctr">
                  <a:lnSpc>
                    <a:spcPct val="107000"/>
                  </a:lnSpc>
                  <a:spcAft>
                    <a:spcPts val="800"/>
                  </a:spcAft>
                  <a:tabLst>
                    <a:tab pos="2635250" algn="ctr"/>
                    <a:tab pos="5270500" algn="r"/>
                  </a:tabLst>
                </a:pPr>
                <a:r>
                  <a:rPr lang="el-GR" sz="1800" b="1" dirty="0">
                    <a:ea typeface="Calibri" panose="020F0502020204030204" pitchFamily="34" charset="0"/>
                    <a:cs typeface="Times New Roman" panose="02020603050405020304" pitchFamily="18" charset="0"/>
                  </a:rPr>
                  <a:t>Δηλαδή η ενέργεια είναι κβαντισμένη!!</a:t>
                </a:r>
                <a:r>
                  <a:rPr lang="el-GR" dirty="0">
                    <a:solidFill>
                      <a:srgbClr val="000000"/>
                    </a:solidFill>
                    <a:effectLst/>
                    <a:ea typeface="Calibri" panose="020F0502020204030204" pitchFamily="34" charset="0"/>
                  </a:rPr>
                  <a:t> </a:t>
                </a:r>
              </a:p>
              <a:p>
                <a:pPr marL="342900" indent="-342900">
                  <a:lnSpc>
                    <a:spcPct val="107000"/>
                  </a:lnSpc>
                  <a:spcAft>
                    <a:spcPts val="800"/>
                  </a:spcAft>
                  <a:buFont typeface="Wingdings" panose="05000000000000000000" pitchFamily="2" charset="2"/>
                  <a:buChar char="Ø"/>
                  <a:tabLst>
                    <a:tab pos="2635250" algn="ctr"/>
                    <a:tab pos="5270500" algn="r"/>
                  </a:tabLst>
                </a:pPr>
                <a:r>
                  <a:rPr lang="el-GR" dirty="0">
                    <a:effectLst/>
                    <a:ea typeface="Calibri" panose="020F0502020204030204" pitchFamily="34" charset="0"/>
                    <a:cs typeface="Times New Roman" panose="02020603050405020304" pitchFamily="18" charset="0"/>
                  </a:rPr>
                  <a:t>Κατασκεύασε μαθηματική φόρμα</a:t>
                </a:r>
                <a:r>
                  <a:rPr lang="el-GR" b="1" dirty="0">
                    <a:solidFill>
                      <a:srgbClr val="FF000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l-GR"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l-GR"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𝐼</m:t>
                        </m:r>
                      </m:e>
                      <m:sub>
                        <m:r>
                          <a:rPr lang="el-GR"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𝜆</m:t>
                        </m:r>
                      </m:sub>
                    </m:sSub>
                    <m:r>
                      <a:rPr lang="el-GR" sz="24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F</m:t>
                    </m:r>
                    <m:d>
                      <m:dPr>
                        <m:ctrlPr>
                          <a:rPr lang="en-US" sz="24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T</m:t>
                        </m:r>
                        <m: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l-GR"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λ</m:t>
                        </m:r>
                        <m:r>
                          <a:rPr lang="el-GR"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c</m:t>
                        </m:r>
                        <m: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4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h</m:t>
                        </m:r>
                      </m:e>
                    </m:d>
                  </m:oMath>
                </a14:m>
                <a:r>
                  <a:rPr lang="en-US" sz="2400" dirty="0">
                    <a:ea typeface="Calibri" panose="020F0502020204030204" pitchFamily="34" charset="0"/>
                    <a:cs typeface="Times New Roman" panose="02020603050405020304" pitchFamily="18" charset="0"/>
                  </a:rPr>
                  <a:t>.</a:t>
                </a:r>
                <a:endParaRPr lang="el-GR" sz="2400" dirty="0">
                  <a:ea typeface="Calibri" panose="020F0502020204030204" pitchFamily="34" charset="0"/>
                  <a:cs typeface="Times New Roman" panose="02020603050405020304" pitchFamily="18" charset="0"/>
                </a:endParaRPr>
              </a:p>
              <a:p>
                <a:pPr>
                  <a:lnSpc>
                    <a:spcPct val="107000"/>
                  </a:lnSpc>
                  <a:spcAft>
                    <a:spcPts val="800"/>
                  </a:spcAft>
                  <a:tabLst>
                    <a:tab pos="2635250" algn="ctr"/>
                    <a:tab pos="5270500" algn="r"/>
                  </a:tabLst>
                </a:pPr>
                <a:endParaRPr lang="el-GR" sz="2400" dirty="0">
                  <a:ea typeface="Calibri" panose="020F0502020204030204" pitchFamily="34" charset="0"/>
                  <a:cs typeface="Times New Roman" panose="02020603050405020304" pitchFamily="18" charset="0"/>
                </a:endParaRPr>
              </a:p>
              <a:p>
                <a:pPr>
                  <a:lnSpc>
                    <a:spcPct val="107000"/>
                  </a:lnSpc>
                  <a:spcAft>
                    <a:spcPts val="800"/>
                  </a:spcAft>
                  <a:tabLst>
                    <a:tab pos="2635250" algn="ctr"/>
                    <a:tab pos="5270500" algn="r"/>
                  </a:tabLst>
                </a:pPr>
                <a:endParaRPr lang="el-GR" sz="2400" dirty="0">
                  <a:ea typeface="Calibri" panose="020F0502020204030204" pitchFamily="34"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pPr>
                <a:r>
                  <a:rPr kumimoji="0" lang="el-GR" altLang="en-US"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Τα πειραματικά δεδομένα με τα συμπεράσματα του </a:t>
                </a:r>
                <a:r>
                  <a:rPr kumimoji="0" lang="en-US" altLang="en-US"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Planck </a:t>
                </a:r>
                <a:r>
                  <a:rPr kumimoji="0" lang="el-GR" altLang="en-US"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ταυτίζονται σε μεγάλο βαθμό διπλανό </a:t>
                </a:r>
                <a:r>
                  <a:rPr kumimoji="0" lang="el-GR" altLang="en-US" b="0" i="0" u="none" strike="noStrike" cap="none" normalizeH="0" baseline="0" dirty="0">
                    <a:ln>
                      <a:noFill/>
                    </a:ln>
                    <a:effectLst/>
                    <a:ea typeface="Calibri" panose="020F0502020204030204" pitchFamily="34" charset="0"/>
                    <a:cs typeface="Times New Roman" panose="02020603050405020304" pitchFamily="18" charset="0"/>
                  </a:rPr>
                  <a:t>σχήμα </a:t>
                </a:r>
                <a:r>
                  <a:rPr kumimoji="0" lang="el-GR" altLang="en-US"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για τιμή της </a:t>
                </a:r>
                <a:r>
                  <a:rPr kumimoji="0" lang="el-GR" altLang="en-US" b="0" i="0" u="none" strike="noStrike" cap="none" normalizeH="0" baseline="0" dirty="0" err="1">
                    <a:ln>
                      <a:noFill/>
                    </a:ln>
                    <a:solidFill>
                      <a:srgbClr val="000000"/>
                    </a:solidFill>
                    <a:effectLst/>
                    <a:ea typeface="Calibri" panose="020F0502020204030204" pitchFamily="34" charset="0"/>
                    <a:cs typeface="Times New Roman" panose="02020603050405020304" pitchFamily="18" charset="0"/>
                  </a:rPr>
                  <a:t>σταθεράς</a:t>
                </a:r>
                <a:r>
                  <a:rPr kumimoji="0" lang="el-GR" altLang="en-US" b="0" i="0" u="none" strike="noStrike" cap="none" normalizeH="0" baseline="0" dirty="0">
                    <a:ln>
                      <a:noFill/>
                    </a:ln>
                    <a:solidFill>
                      <a:srgbClr val="000000"/>
                    </a:solidFill>
                    <a:effectLst/>
                    <a:ea typeface="Calibri" panose="020F0502020204030204" pitchFamily="34" charset="0"/>
                    <a:cs typeface="Times New Roman" panose="02020603050405020304" pitchFamily="18" charset="0"/>
                  </a:rPr>
                  <a:t>: </a:t>
                </a:r>
              </a:p>
              <a:p>
                <a:r>
                  <a:rPr kumimoji="0" lang="el-GR" altLang="en-US" b="0" i="1" u="none" strike="noStrike" cap="none" normalizeH="0" baseline="0" dirty="0" bmk="_Hlk100473378">
                    <a:ln>
                      <a:noFill/>
                    </a:ln>
                    <a:solidFill>
                      <a:schemeClr val="tx1"/>
                    </a:solidFill>
                    <a:effectLst/>
                    <a:ea typeface="Calibri" panose="020F0502020204030204" pitchFamily="34" charset="0"/>
                    <a:cs typeface="Times New Roman" panose="02020603050405020304" pitchFamily="18" charset="0"/>
                  </a:rPr>
                  <a:t>     h = 6,626 × </a:t>
                </a:r>
                <a14:m>
                  <m:oMath xmlns:m="http://schemas.openxmlformats.org/officeDocument/2006/math">
                    <m:sSup>
                      <m:sSupPr>
                        <m:ctrlPr>
                          <a:rPr lang="en-GB" i="1" smtClean="0">
                            <a:effectLst/>
                            <a:latin typeface="Cambria Math" panose="02040503050406030204" pitchFamily="18" charset="0"/>
                            <a:cs typeface="Times New Roman" panose="02020603050405020304" pitchFamily="18" charset="0"/>
                          </a:rPr>
                        </m:ctrlPr>
                      </m:sSupPr>
                      <m:e>
                        <m:r>
                          <a:rPr lang="el-GR" b="0" i="1" smtClean="0">
                            <a:effectLst/>
                            <a:latin typeface="Cambria Math" panose="02040503050406030204" pitchFamily="18" charset="0"/>
                            <a:cs typeface="Times New Roman" panose="02020603050405020304" pitchFamily="18" charset="0"/>
                          </a:rPr>
                          <m:t>1</m:t>
                        </m:r>
                        <m:r>
                          <a:rPr lang="el-GR"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el-GR" sz="1800" i="1">
                            <a:effectLst/>
                            <a:latin typeface="Cambria Math" panose="02040503050406030204" pitchFamily="18" charset="0"/>
                            <a:ea typeface="Calibri" panose="020F0502020204030204" pitchFamily="34"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34</m:t>
                        </m:r>
                      </m:sup>
                    </m:sSup>
                  </m:oMath>
                </a14:m>
                <a:r>
                  <a:rPr kumimoji="0" lang="el-GR" altLang="en-US" b="0" i="1" u="none" strike="noStrike" cap="none" normalizeH="0" baseline="0" dirty="0" bmk="_Hlk100473378">
                    <a:ln>
                      <a:noFill/>
                    </a:ln>
                    <a:solidFill>
                      <a:schemeClr val="tx1"/>
                    </a:solidFill>
                    <a:effectLst/>
                    <a:ea typeface="Calibri" panose="020F0502020204030204" pitchFamily="34" charset="0"/>
                    <a:cs typeface="Times New Roman" panose="02020603050405020304" pitchFamily="18" charset="0"/>
                  </a:rPr>
                  <a:t>J​</a:t>
                </a:r>
                <a:r>
                  <a:rPr kumimoji="0" lang="el-GR" altLang="en-US" b="0" i="1" u="none" strike="noStrike" cap="none" normalizeH="0" baseline="0" dirty="0" bmk="_Hlk100473378">
                    <a:ln>
                      <a:noFill/>
                    </a:ln>
                    <a:solidFill>
                      <a:schemeClr val="tx1"/>
                    </a:solidFill>
                    <a:effectLst/>
                    <a:ea typeface="Calibri" panose="020F0502020204030204" pitchFamily="34" charset="0"/>
                    <a:cs typeface="Cambria Math" panose="02040503050406030204" pitchFamily="18" charset="0"/>
                  </a:rPr>
                  <a:t>⋅</a:t>
                </a:r>
                <a:r>
                  <a:rPr kumimoji="0" lang="el-GR" altLang="en-US" b="0" i="1" u="none" strike="noStrike" cap="none" normalizeH="0" baseline="0" dirty="0" bmk="_Hlk100473378">
                    <a:ln>
                      <a:noFill/>
                    </a:ln>
                    <a:solidFill>
                      <a:schemeClr val="tx1"/>
                    </a:solidFill>
                    <a:effectLst/>
                    <a:ea typeface="Calibri" panose="020F0502020204030204" pitchFamily="34" charset="0"/>
                    <a:cs typeface="Times New Roman" panose="02020603050405020304" pitchFamily="18" charset="0"/>
                  </a:rPr>
                  <a:t>​​s</a:t>
                </a:r>
                <a:endParaRPr kumimoji="0" lang="el-GR" altLang="en-US" b="0" i="0" u="none" strike="noStrike" cap="none" normalizeH="0" baseline="0" dirty="0">
                  <a:ln>
                    <a:noFill/>
                  </a:ln>
                  <a:solidFill>
                    <a:schemeClr val="tx1"/>
                  </a:solidFill>
                  <a:effectLst/>
                </a:endParaRPr>
              </a:p>
              <a:p>
                <a:pPr>
                  <a:lnSpc>
                    <a:spcPct val="107000"/>
                  </a:lnSpc>
                  <a:spcAft>
                    <a:spcPts val="800"/>
                  </a:spcAft>
                  <a:tabLst>
                    <a:tab pos="2635250" algn="ctr"/>
                    <a:tab pos="5270500" algn="r"/>
                  </a:tabLst>
                </a:pPr>
                <a:endParaRPr lang="el-GR" sz="2400" b="1" dirty="0">
                  <a:solidFill>
                    <a:srgbClr val="FF0000"/>
                  </a:solidFill>
                  <a:effectLst/>
                  <a:ea typeface="Calibri" panose="020F0502020204030204" pitchFamily="34" charset="0"/>
                  <a:cs typeface="Times New Roman" panose="02020603050405020304" pitchFamily="18" charset="0"/>
                </a:endParaRPr>
              </a:p>
              <a:p>
                <a:pPr algn="ctr">
                  <a:lnSpc>
                    <a:spcPct val="107000"/>
                  </a:lnSpc>
                  <a:spcAft>
                    <a:spcPts val="800"/>
                  </a:spcAft>
                  <a:tabLst>
                    <a:tab pos="2635250" algn="ctr"/>
                    <a:tab pos="5270500" algn="r"/>
                  </a:tabLs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680B3823-CC41-3E0E-AE44-2CA131FF8B26}"/>
                  </a:ext>
                </a:extLst>
              </p:cNvPr>
              <p:cNvSpPr txBox="1">
                <a:spLocks noRot="1" noChangeAspect="1" noMove="1" noResize="1" noEditPoints="1" noAdjustHandles="1" noChangeArrowheads="1" noChangeShapeType="1" noTextEdit="1"/>
              </p:cNvSpPr>
              <p:nvPr/>
            </p:nvSpPr>
            <p:spPr>
              <a:xfrm>
                <a:off x="269965" y="496329"/>
                <a:ext cx="8334103" cy="5781326"/>
              </a:xfrm>
              <a:prstGeom prst="rect">
                <a:avLst/>
              </a:prstGeom>
              <a:blipFill>
                <a:blip r:embed="rId2"/>
                <a:stretch>
                  <a:fillRect l="-439"/>
                </a:stretch>
              </a:blipFill>
            </p:spPr>
            <p:txBody>
              <a:bodyPr/>
              <a:lstStyle/>
              <a:p>
                <a:r>
                  <a:rPr lang="en-GB">
                    <a:noFill/>
                  </a:rPr>
                  <a:t> </a:t>
                </a:r>
              </a:p>
            </p:txBody>
          </p:sp>
        </mc:Fallback>
      </mc:AlternateContent>
      <p:pic>
        <p:nvPicPr>
          <p:cNvPr id="9" name="Εικόνα 8">
            <a:extLst>
              <a:ext uri="{FF2B5EF4-FFF2-40B4-BE49-F238E27FC236}">
                <a16:creationId xmlns:a16="http://schemas.microsoft.com/office/drawing/2014/main" id="{59D557F3-8404-8A9C-CD46-846671C4036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3703" y="818607"/>
            <a:ext cx="3129326" cy="3372605"/>
          </a:xfrm>
          <a:prstGeom prst="rect">
            <a:avLst/>
          </a:prstGeom>
          <a:noFill/>
          <a:ln>
            <a:noFill/>
          </a:ln>
        </p:spPr>
      </p:pic>
      <p:pic>
        <p:nvPicPr>
          <p:cNvPr id="4" name="Εικόνα 3">
            <a:extLst>
              <a:ext uri="{FF2B5EF4-FFF2-40B4-BE49-F238E27FC236}">
                <a16:creationId xmlns:a16="http://schemas.microsoft.com/office/drawing/2014/main" id="{899D47F2-76E6-251B-1489-78974FB7208B}"/>
              </a:ext>
            </a:extLst>
          </p:cNvPr>
          <p:cNvPicPr>
            <a:picLocks noChangeAspect="1"/>
          </p:cNvPicPr>
          <p:nvPr/>
        </p:nvPicPr>
        <p:blipFill>
          <a:blip r:embed="rId4"/>
          <a:stretch>
            <a:fillRect/>
          </a:stretch>
        </p:blipFill>
        <p:spPr>
          <a:xfrm>
            <a:off x="3703085" y="3623857"/>
            <a:ext cx="2057143" cy="771429"/>
          </a:xfrm>
          <a:prstGeom prst="rect">
            <a:avLst/>
          </a:prstGeom>
        </p:spPr>
      </p:pic>
    </p:spTree>
    <p:extLst>
      <p:ext uri="{BB962C8B-B14F-4D97-AF65-F5344CB8AC3E}">
        <p14:creationId xmlns:p14="http://schemas.microsoft.com/office/powerpoint/2010/main" val="160623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2B5253A-43FE-B393-1231-D4D300832C2A}"/>
                  </a:ext>
                </a:extLst>
              </p:cNvPr>
              <p:cNvSpPr txBox="1"/>
              <p:nvPr/>
            </p:nvSpPr>
            <p:spPr>
              <a:xfrm>
                <a:off x="810305" y="816233"/>
                <a:ext cx="6086884" cy="5521896"/>
              </a:xfrm>
              <a:prstGeom prst="rect">
                <a:avLst/>
              </a:prstGeom>
              <a:noFill/>
            </p:spPr>
            <p:txBody>
              <a:bodyPr wrap="square">
                <a:spAutoFit/>
              </a:bodyPr>
              <a:lstStyle/>
              <a:p>
                <a:pPr marL="285750" indent="-285750" algn="just">
                  <a:lnSpc>
                    <a:spcPct val="107000"/>
                  </a:lnSpc>
                  <a:spcBef>
                    <a:spcPts val="20"/>
                  </a:spcBef>
                  <a:spcAft>
                    <a:spcPts val="800"/>
                  </a:spcAft>
                  <a:buFont typeface="Wingdings" panose="05000000000000000000" pitchFamily="2" charset="2"/>
                  <a:buChar char="Ø"/>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dirty="0">
                    <a:effectLst/>
                    <a:ea typeface="Calibri" panose="020F0502020204030204" pitchFamily="34" charset="0"/>
                    <a:cs typeface="Times New Roman" panose="02020603050405020304" pitchFamily="18" charset="0"/>
                  </a:rPr>
                  <a:t>Είναι σημαντικό να τονιστεί ότι ο </a:t>
                </a:r>
                <a:r>
                  <a:rPr lang="el-GR" dirty="0" err="1">
                    <a:effectLst/>
                    <a:ea typeface="Calibri" panose="020F0502020204030204" pitchFamily="34" charset="0"/>
                    <a:cs typeface="Times New Roman" panose="02020603050405020304" pitchFamily="18" charset="0"/>
                  </a:rPr>
                  <a:t>Planck</a:t>
                </a:r>
                <a:r>
                  <a:rPr lang="el-GR" dirty="0">
                    <a:effectLst/>
                    <a:ea typeface="Calibri" panose="020F0502020204030204" pitchFamily="34" charset="0"/>
                    <a:cs typeface="Times New Roman" panose="02020603050405020304" pitchFamily="18" charset="0"/>
                  </a:rPr>
                  <a:t> στην παρουσίαση της θεωρίας του στις 14 Δεκεμβρίου 1900 στη Φυσική Εταιρεία του Βερολίνου υποστήριξε ότι η ακτινοβολία εκπέμπεται και </a:t>
                </a:r>
                <a:r>
                  <a:rPr lang="el-GR" dirty="0" err="1">
                    <a:effectLst/>
                    <a:ea typeface="Calibri" panose="020F0502020204030204" pitchFamily="34" charset="0"/>
                    <a:cs typeface="Times New Roman" panose="02020603050405020304" pitchFamily="18" charset="0"/>
                  </a:rPr>
                  <a:t>απορροφάται</a:t>
                </a:r>
                <a:r>
                  <a:rPr lang="el-GR" dirty="0">
                    <a:effectLst/>
                    <a:ea typeface="Calibri" panose="020F0502020204030204" pitchFamily="34" charset="0"/>
                    <a:cs typeface="Times New Roman" panose="02020603050405020304" pitchFamily="18" charset="0"/>
                  </a:rPr>
                  <a:t> κατά κβάντα (δηλαδή κατά ασυνεχή τρόπο), επειδή οι </a:t>
                </a:r>
                <a:r>
                  <a:rPr lang="el-GR" b="1" dirty="0">
                    <a:effectLst/>
                    <a:ea typeface="Calibri" panose="020F0502020204030204" pitchFamily="34" charset="0"/>
                    <a:cs typeface="Times New Roman" panose="02020603050405020304" pitchFamily="18" charset="0"/>
                  </a:rPr>
                  <a:t>ταλαντωτέ</a:t>
                </a:r>
                <a:r>
                  <a:rPr lang="el-GR" dirty="0">
                    <a:effectLst/>
                    <a:ea typeface="Calibri" panose="020F0502020204030204" pitchFamily="34" charset="0"/>
                    <a:cs typeface="Times New Roman" panose="02020603050405020304" pitchFamily="18" charset="0"/>
                  </a:rPr>
                  <a:t>ς που την εκπέμπουν έχουν αυτή την ιδιότητα. Εξακολουθούσε να πιστεύει ότι η ακτινοβολία </a:t>
                </a:r>
                <a:r>
                  <a:rPr lang="el-GR" b="1" dirty="0">
                    <a:effectLst/>
                    <a:ea typeface="Calibri" panose="020F0502020204030204" pitchFamily="34" charset="0"/>
                    <a:cs typeface="Times New Roman" panose="02020603050405020304" pitchFamily="18" charset="0"/>
                  </a:rPr>
                  <a:t>έχει συνεχή ενεργειακή και χωρική υφή</a:t>
                </a:r>
                <a:r>
                  <a:rPr lang="el-GR" dirty="0">
                    <a:effectLst/>
                    <a:ea typeface="Calibri" panose="020F0502020204030204" pitchFamily="34" charset="0"/>
                    <a:cs typeface="Times New Roman" panose="02020603050405020304" pitchFamily="18" charset="0"/>
                  </a:rPr>
                  <a:t> (απλωμένη στον χώρο). Ο </a:t>
                </a:r>
                <a:r>
                  <a:rPr lang="el-GR" dirty="0" err="1">
                    <a:effectLst/>
                    <a:ea typeface="Calibri" panose="020F0502020204030204" pitchFamily="34" charset="0"/>
                    <a:cs typeface="Times New Roman" panose="02020603050405020304" pitchFamily="18" charset="0"/>
                  </a:rPr>
                  <a:t>Einstein</a:t>
                </a:r>
                <a:r>
                  <a:rPr lang="el-GR" dirty="0">
                    <a:effectLst/>
                    <a:ea typeface="Calibri" panose="020F0502020204030204" pitchFamily="34" charset="0"/>
                    <a:cs typeface="Times New Roman" panose="02020603050405020304" pitchFamily="18" charset="0"/>
                  </a:rPr>
                  <a:t>, όπως θα δούμε παρακάτω, ήταν εκείνος που έκανε το μεγαλύτερο άλμα στη διατύπωση της θεωρίας για την εξήγηση του φωτοηλεκτρικού φαινομένου.</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Από τη σχέση για την φασματική κατανομή  προκύπτει ο νόμος του </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Wien </a:t>
                </a:r>
                <a:r>
                  <a:rPr kumimoji="0" lang="el-GR"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και ο νόμος των </a:t>
                </a: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Stefan-Boltzmann. </a:t>
                </a:r>
                <a:endParaRPr kumimoji="0" lang="el-GR"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l-GR"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Συνήθως στον άξονα του</a:t>
                </a:r>
                <a:r>
                  <a:rPr kumimoji="0" lang="el-GR"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14:m>
                  <m:oMath xmlns:m="http://schemas.openxmlformats.org/officeDocument/2006/math">
                    <m:sSub>
                      <m:sSubPr>
                        <m:ctrlPr>
                          <a:rPr kumimoji="0" lang="el-GR"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l-GR"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l-GR"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sub>
                    </m:sSub>
                  </m:oMath>
                </a14:m>
                <a:r>
                  <a:rPr kumimoji="0" lang="el-GR" b="0"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δεν βάζουμε μονάδες πάρα μόνο σε κάποια κλίμακα με αυθαίρετες μονάδες.   Σε απόσταση από το μέλαν σώμα η  μορφή της καμπύλης </a:t>
                </a:r>
                <a14:m>
                  <m:oMath xmlns:m="http://schemas.openxmlformats.org/officeDocument/2006/math">
                    <m:sSub>
                      <m:sSubPr>
                        <m:ctrlPr>
                          <a:rPr kumimoji="0" lang="el-GR"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l-GR"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𝐼</m:t>
                        </m:r>
                      </m:e>
                      <m:sub>
                        <m:r>
                          <a:rPr kumimoji="0" lang="el-GR"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sub>
                    </m:sSub>
                    <m:r>
                      <a:rPr kumimoji="0" lang="el-GR"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l-GR"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r>
                      <a:rPr kumimoji="0" lang="el-GR"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oMath>
                </a14:m>
                <a:r>
                  <a:rPr kumimoji="0" lang="el-GR"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δεν αλλάζει και το </a:t>
                </a:r>
                <a14:m>
                  <m:oMath xmlns:m="http://schemas.openxmlformats.org/officeDocument/2006/math">
                    <m:sSub>
                      <m:sSubPr>
                        <m:ctrlPr>
                          <a:rPr kumimoji="0" lang="el-GR"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ctrlPr>
                      </m:sSubPr>
                      <m:e>
                        <m:r>
                          <a:rPr kumimoji="0" lang="el-GR"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𝜆</m:t>
                        </m:r>
                      </m:e>
                      <m:sub>
                        <m:r>
                          <a:rPr kumimoji="0" lang="el-GR"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r>
                          <a:rPr kumimoji="0" lang="el-GR"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𝑚𝑎𝑥</m:t>
                        </m:r>
                      </m:sub>
                    </m:sSub>
                  </m:oMath>
                </a14:m>
                <a:r>
                  <a:rPr kumimoji="0" lang="el-GR"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είναι το ίδιο. </a:t>
                </a:r>
                <a:endParaRPr kumimoji="0" lang="el-GR" b="0" i="0" u="none" strike="noStrike" kern="1200" cap="none" spc="0" normalizeH="0" baseline="0" noProof="0" dirty="0">
                  <a:ln>
                    <a:noFill/>
                  </a:ln>
                  <a:solidFill>
                    <a:prstClr val="black"/>
                  </a:solidFill>
                  <a:effectLst/>
                  <a:uLnTx/>
                  <a:uFillTx/>
                  <a:ea typeface="+mn-ea"/>
                  <a:cs typeface="+mn-cs"/>
                </a:endParaRPr>
              </a:p>
              <a:p>
                <a:pPr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D2B5253A-43FE-B393-1231-D4D300832C2A}"/>
                  </a:ext>
                </a:extLst>
              </p:cNvPr>
              <p:cNvSpPr txBox="1">
                <a:spLocks noRot="1" noChangeAspect="1" noMove="1" noResize="1" noEditPoints="1" noAdjustHandles="1" noChangeArrowheads="1" noChangeShapeType="1" noTextEdit="1"/>
              </p:cNvSpPr>
              <p:nvPr/>
            </p:nvSpPr>
            <p:spPr>
              <a:xfrm>
                <a:off x="810305" y="816233"/>
                <a:ext cx="6086884" cy="5521896"/>
              </a:xfrm>
              <a:prstGeom prst="rect">
                <a:avLst/>
              </a:prstGeom>
              <a:blipFill>
                <a:blip r:embed="rId2"/>
                <a:stretch>
                  <a:fillRect l="-701" t="-552" r="-802"/>
                </a:stretch>
              </a:blipFill>
            </p:spPr>
            <p:txBody>
              <a:bodyPr/>
              <a:lstStyle/>
              <a:p>
                <a:r>
                  <a:rPr lang="en-GB">
                    <a:noFill/>
                  </a:rPr>
                  <a:t> </a:t>
                </a:r>
              </a:p>
            </p:txBody>
          </p:sp>
        </mc:Fallback>
      </mc:AlternateContent>
      <p:pic>
        <p:nvPicPr>
          <p:cNvPr id="6146" name="Picture 2">
            <a:extLst>
              <a:ext uri="{FF2B5EF4-FFF2-40B4-BE49-F238E27FC236}">
                <a16:creationId xmlns:a16="http://schemas.microsoft.com/office/drawing/2014/main" id="{82C69EC8-BF11-1374-088C-CA73EDE42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757" y="274051"/>
            <a:ext cx="4292917" cy="61962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D37914-08CD-2246-833B-677BC70C7F98}"/>
              </a:ext>
            </a:extLst>
          </p:cNvPr>
          <p:cNvSpPr txBox="1"/>
          <p:nvPr/>
        </p:nvSpPr>
        <p:spPr>
          <a:xfrm>
            <a:off x="1856371" y="354568"/>
            <a:ext cx="3994751" cy="461665"/>
          </a:xfrm>
          <a:prstGeom prst="rect">
            <a:avLst/>
          </a:prstGeom>
          <a:noFill/>
        </p:spPr>
        <p:txBody>
          <a:bodyPr wrap="square">
            <a:spAutoFit/>
          </a:bodyPr>
          <a:lstStyle/>
          <a:p>
            <a:r>
              <a:rPr lang="el-GR" sz="2400" b="1" dirty="0">
                <a:solidFill>
                  <a:srgbClr val="FF0000"/>
                </a:solidFill>
                <a:cs typeface="Times New Roman" panose="02020603050405020304" pitchFamily="18" charset="0"/>
              </a:rPr>
              <a:t>Μέλαν Σώμα - Παρατηρήσεις</a:t>
            </a:r>
            <a:endParaRPr lang="en-GB" sz="2400" dirty="0">
              <a:solidFill>
                <a:srgbClr val="FF0000"/>
              </a:solidFill>
            </a:endParaRPr>
          </a:p>
        </p:txBody>
      </p:sp>
    </p:spTree>
    <p:extLst>
      <p:ext uri="{BB962C8B-B14F-4D97-AF65-F5344CB8AC3E}">
        <p14:creationId xmlns:p14="http://schemas.microsoft.com/office/powerpoint/2010/main" val="1714194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681061F-85FE-D7C5-CD17-8EE2087C3725}"/>
                  </a:ext>
                </a:extLst>
              </p:cNvPr>
              <p:cNvSpPr txBox="1"/>
              <p:nvPr/>
            </p:nvSpPr>
            <p:spPr>
              <a:xfrm>
                <a:off x="2542903" y="1111889"/>
                <a:ext cx="6096000" cy="4024243"/>
              </a:xfrm>
              <a:prstGeom prst="rect">
                <a:avLst/>
              </a:prstGeom>
              <a:noFill/>
            </p:spPr>
            <p:txBody>
              <a:bodyPr wrap="square">
                <a:spAutoFit/>
              </a:bodyPr>
              <a:lstStyle/>
              <a:p>
                <a:pPr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b="1" dirty="0">
                    <a:solidFill>
                      <a:srgbClr val="3E95AD"/>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1</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dirty="0">
                    <a:solidFill>
                      <a:srgbClr val="000000"/>
                    </a:solidFill>
                    <a:effectLst/>
                    <a:ea typeface="Calibri" panose="020F0502020204030204" pitchFamily="34" charset="0"/>
                    <a:cs typeface="Times New Roman" panose="02020603050405020304" pitchFamily="18" charset="0"/>
                  </a:rPr>
                  <a:t>Η μέγιστη ισχύς ακτινοβολίας ενός αστεριού κόκκινου γίγαντα παρατηρείται σε μήκος κύματος </a:t>
                </a:r>
                <a14:m>
                  <m:oMath xmlns:m="http://schemas.openxmlformats.org/officeDocument/2006/math">
                    <m:sSub>
                      <m:sSubPr>
                        <m:ctrlPr>
                          <a:rPr lang="en-GB"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2400" i="1">
                            <a:effectLst/>
                            <a:latin typeface="Cambria Math" panose="02040503050406030204" pitchFamily="18" charset="0"/>
                            <a:ea typeface="Calibri" panose="020F0502020204030204" pitchFamily="34" charset="0"/>
                            <a:cs typeface="Times New Roman" panose="02020603050405020304" pitchFamily="18" charset="0"/>
                          </a:rPr>
                          <m:t>𝜆</m:t>
                        </m:r>
                      </m:e>
                      <m:sub>
                        <m:r>
                          <a:rPr lang="el-GR" sz="2400" i="1">
                            <a:effectLst/>
                            <a:latin typeface="Cambria Math" panose="02040503050406030204" pitchFamily="18" charset="0"/>
                            <a:ea typeface="Calibri" panose="020F0502020204030204" pitchFamily="34" charset="0"/>
                            <a:cs typeface="Times New Roman" panose="02020603050405020304" pitchFamily="18" charset="0"/>
                          </a:rPr>
                          <m:t>​</m:t>
                        </m:r>
                        <m:r>
                          <a:rPr lang="el-GR" sz="2400" i="1">
                            <a:effectLst/>
                            <a:latin typeface="Cambria Math" panose="02040503050406030204" pitchFamily="18" charset="0"/>
                            <a:ea typeface="Calibri" panose="020F0502020204030204" pitchFamily="34" charset="0"/>
                            <a:cs typeface="Times New Roman" panose="02020603050405020304" pitchFamily="18" charset="0"/>
                          </a:rPr>
                          <m:t>𝑚𝑎𝑥</m:t>
                        </m:r>
                      </m:sub>
                    </m:sSub>
                    <m:r>
                      <a:rPr lang="el-GR" sz="2400" i="1">
                        <a:effectLst/>
                        <a:latin typeface="Cambria Math" panose="02040503050406030204" pitchFamily="18" charset="0"/>
                        <a:ea typeface="Calibri" panose="020F0502020204030204" pitchFamily="34" charset="0"/>
                        <a:cs typeface="Times New Roman" panose="02020603050405020304" pitchFamily="18" charset="0"/>
                      </a:rPr>
                      <m:t>=640 </m:t>
                    </m:r>
                    <m:r>
                      <m:rPr>
                        <m:sty m:val="p"/>
                      </m:rPr>
                      <a:rPr lang="en-US" sz="2400">
                        <a:effectLst/>
                        <a:latin typeface="Cambria Math" panose="02040503050406030204" pitchFamily="18" charset="0"/>
                        <a:ea typeface="Calibri" panose="020F0502020204030204" pitchFamily="34" charset="0"/>
                        <a:cs typeface="Times New Roman" panose="02020603050405020304" pitchFamily="18" charset="0"/>
                      </a:rPr>
                      <m:t>nm</m:t>
                    </m:r>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el-GR" sz="2400" dirty="0">
                    <a:solidFill>
                      <a:srgbClr val="000000"/>
                    </a:solidFill>
                    <a:effectLst/>
                    <a:ea typeface="Calibri" panose="020F0502020204030204" pitchFamily="34" charset="0"/>
                    <a:cs typeface="Times New Roman" panose="02020603050405020304" pitchFamily="18" charset="0"/>
                  </a:rPr>
                  <a:t>. Πόση είναι περίπου η θερμοκρασία της επιφάνειας του αστεριού; </a:t>
                </a:r>
                <a:r>
                  <a:rPr lang="el-GR" sz="2400" i="1" dirty="0">
                    <a:solidFill>
                      <a:srgbClr val="000000"/>
                    </a:solidFill>
                    <a:effectLst/>
                    <a:ea typeface="Calibri" panose="020F0502020204030204" pitchFamily="34" charset="0"/>
                    <a:cs typeface="Times New Roman" panose="02020603050405020304" pitchFamily="18" charset="0"/>
                  </a:rPr>
                  <a:t>Δίνεται η σταθερά του νόμου του </a:t>
                </a:r>
                <a:r>
                  <a:rPr lang="en-US" sz="2400" i="1" dirty="0">
                    <a:solidFill>
                      <a:srgbClr val="000000"/>
                    </a:solidFill>
                    <a:effectLst/>
                    <a:ea typeface="Calibri" panose="020F0502020204030204" pitchFamily="34" charset="0"/>
                    <a:cs typeface="Times New Roman" panose="02020603050405020304" pitchFamily="18" charset="0"/>
                  </a:rPr>
                  <a:t>Wien </a:t>
                </a:r>
              </a:p>
              <a:p>
                <a:pPr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kumimoji="0" lang="el-GR" altLang="en-US" sz="2400" i="1" u="none" strike="noStrike" cap="none" normalizeH="0" baseline="0" dirty="0" bmk="_Hlk100442247">
                    <a:ln>
                      <a:noFill/>
                    </a:ln>
                    <a:solidFill>
                      <a:schemeClr val="tx1"/>
                    </a:solidFill>
                    <a:effectLst/>
                    <a:ea typeface="Calibri" panose="020F0502020204030204" pitchFamily="34" charset="0"/>
                    <a:cs typeface="Times New Roman" panose="02020603050405020304" pitchFamily="18" charset="0"/>
                  </a:rPr>
                  <a:t>b =2,898×</a:t>
                </a:r>
                <a14:m>
                  <m:oMath xmlns:m="http://schemas.openxmlformats.org/officeDocument/2006/math">
                    <m:r>
                      <a:rPr lang="el-GR" sz="2400" b="0" i="1" bmk="_Hlk100442247">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GB" sz="2400" i="1" bmk="_Hlk100442247">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l-GR" sz="2400" b="0" i="1" bmk="_Hlk100442247">
                            <a:solidFill>
                              <a:schemeClr val="tx1"/>
                            </a:solidFill>
                            <a:latin typeface="Cambria Math" panose="02040503050406030204" pitchFamily="18" charset="0"/>
                            <a:ea typeface="Calibri" panose="020F0502020204030204" pitchFamily="34" charset="0"/>
                            <a:cs typeface="Times New Roman" panose="02020603050405020304" pitchFamily="18" charset="0"/>
                          </a:rPr>
                          <m:t>0</m:t>
                        </m:r>
                      </m:e>
                      <m:sup>
                        <m:r>
                          <a:rPr lang="el-GR" sz="2400" b="0" i="1" bmk="_Hlk100442247">
                            <a:solidFill>
                              <a:schemeClr val="tx1"/>
                            </a:solidFill>
                            <a:latin typeface="Cambria Math" panose="02040503050406030204" pitchFamily="18" charset="0"/>
                            <a:ea typeface="Calibri" panose="020F0502020204030204" pitchFamily="34" charset="0"/>
                            <a:cs typeface="Times New Roman" panose="02020603050405020304" pitchFamily="18" charset="0"/>
                          </a:rPr>
                          <m:t>−3</m:t>
                        </m:r>
                      </m:sup>
                    </m:sSup>
                    <m:r>
                      <a:rPr lang="el-GR" sz="2400" b="0" i="1" bmk="_Hlk100442247">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kumimoji="0" lang="el-GR" altLang="en-US" sz="2400" u="none" strike="noStrike" cap="none" normalizeH="0" baseline="0" dirty="0" bmk="_Hlk100442247">
                    <a:ln>
                      <a:noFill/>
                    </a:ln>
                    <a:solidFill>
                      <a:schemeClr val="tx1"/>
                    </a:solidFill>
                    <a:effectLst/>
                    <a:ea typeface="Calibri" panose="020F0502020204030204" pitchFamily="34" charset="0"/>
                    <a:cs typeface="Times New Roman" panose="02020603050405020304" pitchFamily="18" charset="0"/>
                  </a:rPr>
                  <a:t> </a:t>
                </a:r>
                <a:r>
                  <a:rPr kumimoji="0" lang="el-GR" altLang="en-US" sz="2400" i="1" u="none" strike="noStrike" cap="none" normalizeH="0" baseline="0" dirty="0" bmk="_Hlk100442247">
                    <a:ln>
                      <a:noFill/>
                    </a:ln>
                    <a:solidFill>
                      <a:schemeClr val="tx1"/>
                    </a:solidFill>
                    <a:effectLst/>
                    <a:ea typeface="Calibri" panose="020F0502020204030204" pitchFamily="34" charset="0"/>
                    <a:cs typeface="Times New Roman" panose="02020603050405020304" pitchFamily="18" charset="0"/>
                  </a:rPr>
                  <a:t>m​</a:t>
                </a:r>
                <a:r>
                  <a:rPr kumimoji="0" lang="el-GR" altLang="en-US" sz="2400" i="1" u="none" strike="noStrike" cap="none" normalizeH="0" baseline="0" dirty="0" bmk="_Hlk100442247">
                    <a:ln>
                      <a:noFill/>
                    </a:ln>
                    <a:solidFill>
                      <a:schemeClr val="tx1"/>
                    </a:solidFill>
                    <a:effectLst/>
                    <a:ea typeface="Calibri" panose="020F0502020204030204" pitchFamily="34" charset="0"/>
                    <a:cs typeface="Cambria Math" panose="02040503050406030204" pitchFamily="18" charset="0"/>
                  </a:rPr>
                  <a:t>⋅</a:t>
                </a:r>
                <a:r>
                  <a:rPr kumimoji="0" lang="el-GR" altLang="en-US" sz="2400" i="1" u="none" strike="noStrike" cap="none" normalizeH="0" baseline="0" dirty="0" bmk="_Hlk100442247">
                    <a:ln>
                      <a:noFill/>
                    </a:ln>
                    <a:solidFill>
                      <a:schemeClr val="tx1"/>
                    </a:solidFill>
                    <a:effectLst/>
                    <a:ea typeface="Calibri" panose="020F0502020204030204" pitchFamily="34" charset="0"/>
                    <a:cs typeface="Times New Roman" panose="02020603050405020304" pitchFamily="18" charset="0"/>
                  </a:rPr>
                  <a:t>​​K</a:t>
                </a:r>
              </a:p>
              <a:p>
                <a:pPr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endParaRPr lang="el-GR" sz="2400" i="1" dirty="0">
                  <a:solidFill>
                    <a:srgbClr val="000000"/>
                  </a:solidFill>
                  <a:effectLst/>
                  <a:ea typeface="Calibri" panose="020F0502020204030204" pitchFamily="34" charset="0"/>
                  <a:cs typeface="Times New Roman" panose="02020603050405020304" pitchFamily="18" charset="0"/>
                </a:endParaRPr>
              </a:p>
              <a:p>
                <a:pPr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D681061F-85FE-D7C5-CD17-8EE2087C3725}"/>
                  </a:ext>
                </a:extLst>
              </p:cNvPr>
              <p:cNvSpPr txBox="1">
                <a:spLocks noRot="1" noChangeAspect="1" noMove="1" noResize="1" noEditPoints="1" noAdjustHandles="1" noChangeArrowheads="1" noChangeShapeType="1" noTextEdit="1"/>
              </p:cNvSpPr>
              <p:nvPr/>
            </p:nvSpPr>
            <p:spPr>
              <a:xfrm>
                <a:off x="2542903" y="1111889"/>
                <a:ext cx="6096000" cy="4024243"/>
              </a:xfrm>
              <a:prstGeom prst="rect">
                <a:avLst/>
              </a:prstGeom>
              <a:blipFill>
                <a:blip r:embed="rId2"/>
                <a:stretch>
                  <a:fillRect l="-1500" t="-1210" r="-1600"/>
                </a:stretch>
              </a:blipFill>
            </p:spPr>
            <p:txBody>
              <a:bodyPr/>
              <a:lstStyle/>
              <a:p>
                <a:r>
                  <a:rPr lang="en-GB">
                    <a:noFill/>
                  </a:rPr>
                  <a:t> </a:t>
                </a:r>
              </a:p>
            </p:txBody>
          </p:sp>
        </mc:Fallback>
      </mc:AlternateContent>
    </p:spTree>
    <p:extLst>
      <p:ext uri="{BB962C8B-B14F-4D97-AF65-F5344CB8AC3E}">
        <p14:creationId xmlns:p14="http://schemas.microsoft.com/office/powerpoint/2010/main" val="2497077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2038B6C-51B0-9D1F-6068-940F6AE22D85}"/>
                  </a:ext>
                </a:extLst>
              </p:cNvPr>
              <p:cNvSpPr>
                <a:spLocks noChangeArrowheads="1"/>
              </p:cNvSpPr>
              <p:nvPr/>
            </p:nvSpPr>
            <p:spPr bwMode="auto">
              <a:xfrm>
                <a:off x="1571386" y="1727603"/>
                <a:ext cx="9192408" cy="34027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1pPr>
                <a:lvl2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2pPr>
                <a:lvl3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3pPr>
                <a:lvl4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4pPr>
                <a:lvl5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5pPr>
                <a:lvl6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6pPr>
                <a:lvl7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7pPr>
                <a:lvl8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8pPr>
                <a:lvl9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pPr>
                <a:r>
                  <a:rPr kumimoji="0" lang="el-GR" altLang="en-US" b="1" i="0" u="none" strike="noStrike" cap="none" normalizeH="0" baseline="0" dirty="0">
                    <a:ln>
                      <a:noFill/>
                    </a:ln>
                    <a:solidFill>
                      <a:srgbClr val="3E95AD"/>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2</a:t>
                </a:r>
                <a:endParaRPr kumimoji="0" lang="en-GB" altLang="en-US" b="1" i="0" u="none" strike="noStrike" cap="none" normalizeH="0" baseline="0" dirty="0">
                  <a:ln>
                    <a:noFill/>
                  </a:ln>
                  <a:solidFill>
                    <a:srgbClr val="3E95AD"/>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pPr>
                <a:endParaRPr kumimoji="0" lang="en-GB" altLang="en-US"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pPr>
                <a:r>
                  <a:rPr kumimoji="0" lang="el-GR" altLang="en-US"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Σε θερμοκρασία </a:t>
                </a:r>
                <a:r>
                  <a:rPr kumimoji="0" lang="el-GR" altLang="en-US"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T=2000 Κ</a:t>
                </a:r>
                <a:r>
                  <a:rPr kumimoji="0" lang="el-GR" altLang="en-US"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η μέγιστη τιμή της φασματικής κατανομής ακτινοβολίας είναι </a:t>
                </a:r>
                <a:r>
                  <a:rPr kumimoji="0" lang="el-GR" altLang="en-US" b="0" i="1" u="none" strike="noStrike" cap="none" normalizeH="0" baseline="0" dirty="0" err="1">
                    <a:ln>
                      <a:noFill/>
                    </a:ln>
                    <a:solidFill>
                      <a:schemeClr val="tx1"/>
                    </a:solidFill>
                    <a:effectLst/>
                    <a:latin typeface="+mn-lt"/>
                    <a:ea typeface="Calibri" panose="020F0502020204030204" pitchFamily="34" charset="0"/>
                    <a:cs typeface="Times New Roman" panose="02020603050405020304" pitchFamily="18" charset="0"/>
                  </a:rPr>
                  <a:t>Iλ</a:t>
                </a:r>
                <a:r>
                  <a:rPr kumimoji="0" lang="el-GR" altLang="en-US"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t>
                </a:r>
                <a:r>
                  <a:rPr kumimoji="0" lang="el-GR" altLang="en-US" b="0" i="1" u="none" strike="noStrike" cap="none" normalizeH="0" baseline="0" dirty="0">
                    <a:ln>
                      <a:noFill/>
                    </a:ln>
                    <a:effectLst/>
                    <a:latin typeface="+mn-lt"/>
                    <a:ea typeface="Calibri" panose="020F0502020204030204" pitchFamily="34" charset="0"/>
                    <a:cs typeface="Times New Roman" panose="02020603050405020304" pitchFamily="18" charset="0"/>
                  </a:rPr>
                  <a:t>4,0 ×</a:t>
                </a:r>
                <a:r>
                  <a:rPr kumimoji="0" lang="el-GR" altLang="en-US"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el-GR" sz="1800" i="1" smtClean="0">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GB"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0</m:t>
                        </m:r>
                      </m:e>
                      <m:sup>
                        <m:r>
                          <a:rPr lang="el-GR" sz="1800" i="1">
                            <a:effectLst/>
                            <a:latin typeface="Cambria Math" panose="02040503050406030204" pitchFamily="18" charset="0"/>
                            <a:ea typeface="Times New Roman" panose="02020603050405020304" pitchFamily="18" charset="0"/>
                            <a:cs typeface="Times New Roman" panose="02020603050405020304" pitchFamily="18" charset="0"/>
                          </a:rPr>
                          <m:t>1</m:t>
                        </m:r>
                        <m:r>
                          <a:rPr lang="en-GB" sz="1800" b="0" i="1" smtClean="0">
                            <a:effectLst/>
                            <a:latin typeface="Cambria Math" panose="02040503050406030204" pitchFamily="18" charset="0"/>
                            <a:ea typeface="Times New Roman" panose="02020603050405020304" pitchFamily="18" charset="0"/>
                            <a:cs typeface="Times New Roman" panose="02020603050405020304" pitchFamily="18" charset="0"/>
                          </a:rPr>
                          <m:t>0</m:t>
                        </m:r>
                      </m:sup>
                    </m:sSup>
                  </m:oMath>
                </a14:m>
                <a:r>
                  <a:rPr kumimoji="0" lang="el-GR" altLang="en-US"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W/</a:t>
                </a:r>
                <a:r>
                  <a:rPr kumimoji="0" lang="el-GR" altLang="en-US"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m3</a:t>
                </a:r>
                <a:r>
                  <a:rPr kumimoji="0" lang="el-GR" altLang="en-US"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Για μια περιοχή </a:t>
                </a:r>
                <a:r>
                  <a:rPr kumimoji="0" lang="el-GR" altLang="en-US" b="0" i="1" u="none" strike="noStrike" cap="none" normalizeH="0" baseline="0" dirty="0" err="1">
                    <a:ln>
                      <a:noFill/>
                    </a:ln>
                    <a:solidFill>
                      <a:schemeClr val="tx1"/>
                    </a:solidFill>
                    <a:effectLst/>
                    <a:latin typeface="+mn-lt"/>
                    <a:ea typeface="Calibri" panose="020F0502020204030204" pitchFamily="34" charset="0"/>
                    <a:cs typeface="Times New Roman" panose="02020603050405020304" pitchFamily="18" charset="0"/>
                  </a:rPr>
                  <a:t>Δλ</a:t>
                </a:r>
                <a:r>
                  <a:rPr kumimoji="0" lang="el-GR" altLang="en-US"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=0,0</a:t>
                </a:r>
                <a:r>
                  <a:rPr kumimoji="0" lang="el-GR" altLang="en-US" b="0" i="1" u="none" strike="noStrike" cap="none" normalizeH="0" baseline="0" dirty="0">
                    <a:ln>
                      <a:noFill/>
                    </a:ln>
                    <a:effectLst/>
                    <a:latin typeface="+mn-lt"/>
                    <a:ea typeface="Calibri" panose="020F0502020204030204" pitchFamily="34" charset="0"/>
                    <a:cs typeface="Times New Roman" panose="02020603050405020304" pitchFamily="18" charset="0"/>
                  </a:rPr>
                  <a:t>10</a:t>
                </a:r>
                <a:r>
                  <a:rPr kumimoji="0" lang="el-GR" altLang="en-US"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r>
                  <a:rPr kumimoji="0" lang="el-GR" altLang="en-US" b="0" i="0" u="none" strike="noStrike" cap="none" normalizeH="0" baseline="0" dirty="0" err="1">
                    <a:ln>
                      <a:noFill/>
                    </a:ln>
                    <a:solidFill>
                      <a:schemeClr val="tx1"/>
                    </a:solidFill>
                    <a:effectLst/>
                    <a:latin typeface="+mn-lt"/>
                    <a:ea typeface="Calibri" panose="020F0502020204030204" pitchFamily="34" charset="0"/>
                    <a:cs typeface="Times New Roman" panose="02020603050405020304" pitchFamily="18" charset="0"/>
                  </a:rPr>
                  <a:t>μm</a:t>
                </a:r>
                <a:r>
                  <a:rPr kumimoji="0" lang="el-GR" altLang="en-US"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r>
                  <a:rPr kumimoji="0" lang="el-GR" altLang="en-US"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γύρω από το λ </a:t>
                </a:r>
                <a:r>
                  <a:rPr kumimoji="0" lang="en-US" altLang="en-US"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max</a:t>
                </a:r>
                <a:endParaRPr kumimoji="0" lang="el-GR" altLang="en-US"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p>
                <a:pPr algn="just"/>
                <a:r>
                  <a:rPr kumimoji="0" lang="el-GR" altLang="en-US" sz="1800" b="0" i="0" u="none" strike="noStrike" cap="none" normalizeH="0" baseline="0" dirty="0">
                    <a:ln>
                      <a:noFill/>
                    </a:ln>
                    <a:solidFill>
                      <a:srgbClr val="000000"/>
                    </a:solidFill>
                    <a:effectLst/>
                    <a:latin typeface="+mn-lt"/>
                    <a:ea typeface="Yu Gothic Medium" panose="020B0500000000000000" pitchFamily="34" charset="-128"/>
                    <a:cs typeface="Times New Roman" panose="02020603050405020304" pitchFamily="18" charset="0"/>
                  </a:rPr>
                  <a:t>α. </a:t>
                </a:r>
                <a:r>
                  <a:rPr kumimoji="0" lang="el-GR" altLang="en-US" sz="18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την ένταση της ακτινοβολίας αυτής της φασματικής περιοχής,</a:t>
                </a:r>
                <a:endParaRPr kumimoji="0" lang="en-US" altLang="en-US" sz="18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endParaRPr>
              </a:p>
              <a:p>
                <a:pPr algn="just"/>
                <a:r>
                  <a:rPr kumimoji="0" lang="el-GR" altLang="en-US" b="0" i="0" u="none" strike="noStrike" cap="none" normalizeH="0" baseline="0" dirty="0">
                    <a:ln>
                      <a:noFill/>
                    </a:ln>
                    <a:solidFill>
                      <a:srgbClr val="000000"/>
                    </a:solidFill>
                    <a:effectLst/>
                    <a:latin typeface="+mn-lt"/>
                    <a:cs typeface="Times New Roman" panose="02020603050405020304" pitchFamily="18" charset="0"/>
                  </a:rPr>
                  <a:t>β. </a:t>
                </a:r>
                <a:r>
                  <a:rPr lang="el-GR" dirty="0">
                    <a:solidFill>
                      <a:srgbClr val="000000"/>
                    </a:solidFill>
                    <a:effectLst/>
                    <a:latin typeface="+mn-lt"/>
                    <a:ea typeface="Calibri" panose="020F0502020204030204" pitchFamily="34" charset="0"/>
                  </a:rPr>
                  <a:t>τον αριθμό των κβάντων ενέργειας, αν υποθέσουμε ότι όλα έχουν κβαντικό αριθμό </a:t>
                </a:r>
                <a14:m>
                  <m:oMath xmlns:m="http://schemas.openxmlformats.org/officeDocument/2006/math">
                    <m:r>
                      <a:rPr lang="el-GR" i="1">
                        <a:effectLst/>
                        <a:latin typeface="Cambria Math" panose="02040503050406030204" pitchFamily="18" charset="0"/>
                        <a:ea typeface="Calibri" panose="020F0502020204030204" pitchFamily="34" charset="0"/>
                        <a:cs typeface="Times New Roman" panose="02020603050405020304" pitchFamily="18" charset="0"/>
                      </a:rPr>
                      <m:t>𝑛</m:t>
                    </m:r>
                    <m:r>
                      <a:rPr lang="el-GR" i="1">
                        <a:effectLst/>
                        <a:latin typeface="Cambria Math" panose="02040503050406030204" pitchFamily="18" charset="0"/>
                        <a:ea typeface="Calibri" panose="020F0502020204030204" pitchFamily="34" charset="0"/>
                        <a:cs typeface="Times New Roman" panose="02020603050405020304" pitchFamily="18" charset="0"/>
                      </a:rPr>
                      <m:t>=1</m:t>
                    </m:r>
                  </m:oMath>
                </a14:m>
                <a:r>
                  <a:rPr lang="el-GR" dirty="0">
                    <a:solidFill>
                      <a:srgbClr val="000000"/>
                    </a:solidFill>
                    <a:effectLst/>
                    <a:latin typeface="+mn-lt"/>
                    <a:ea typeface="Calibri" panose="020F0502020204030204" pitchFamily="34" charset="0"/>
                  </a:rPr>
                  <a:t>, που εκπέμπεται ανά δευτερόλεπτο από επιφάνεια </a:t>
                </a:r>
                <a14:m>
                  <m:oMath xmlns:m="http://schemas.openxmlformats.org/officeDocument/2006/math">
                    <m:r>
                      <m:rPr>
                        <m:sty m:val="p"/>
                      </m:rPr>
                      <a:rPr lang="el-GR" smtClean="0">
                        <a:solidFill>
                          <a:schemeClr val="tx1"/>
                        </a:solidFill>
                        <a:effectLst/>
                        <a:latin typeface="Cambria Math" panose="02040503050406030204" pitchFamily="18" charset="0"/>
                        <a:ea typeface="Calibri" panose="020F0502020204030204" pitchFamily="34" charset="0"/>
                      </a:rPr>
                      <m:t>Δ</m:t>
                    </m:r>
                    <m:r>
                      <a:rPr lang="el-GR" i="1">
                        <a:effectLst/>
                        <a:latin typeface="Cambria Math" panose="02040503050406030204" pitchFamily="18" charset="0"/>
                        <a:ea typeface="Calibri" panose="020F0502020204030204" pitchFamily="34" charset="0"/>
                        <a:cs typeface="Times New Roman" panose="02020603050405020304" pitchFamily="18" charset="0"/>
                      </a:rPr>
                      <m:t>𝐴</m:t>
                    </m:r>
                    <m:r>
                      <a:rPr lang="el-GR" i="1">
                        <a:effectLst/>
                        <a:latin typeface="Cambria Math" panose="02040503050406030204" pitchFamily="18" charset="0"/>
                        <a:ea typeface="Calibri" panose="020F0502020204030204" pitchFamily="34" charset="0"/>
                        <a:cs typeface="Times New Roman" panose="02020603050405020304" pitchFamily="18" charset="0"/>
                      </a:rPr>
                      <m:t>=5,0 </m:t>
                    </m:r>
                    <m:r>
                      <m:rPr>
                        <m:nor/>
                      </m:rPr>
                      <a:rPr lang="el-GR">
                        <a:effectLst/>
                        <a:latin typeface="+mn-lt"/>
                        <a:ea typeface="Calibri" panose="020F0502020204030204" pitchFamily="34" charset="0"/>
                        <a:cs typeface="Times New Roman" panose="02020603050405020304" pitchFamily="18" charset="0"/>
                      </a:rPr>
                      <m:t>m</m:t>
                    </m:r>
                    <m:sSup>
                      <m:sSupPr>
                        <m:ctrlPr>
                          <a:rPr lang="en-GB" i="1">
                            <a:effectLst/>
                            <a:latin typeface="Cambria Math" panose="02040503050406030204" pitchFamily="18" charset="0"/>
                            <a:cs typeface="Times New Roman" panose="02020603050405020304" pitchFamily="18" charset="0"/>
                          </a:rPr>
                        </m:ctrlPr>
                      </m:sSupPr>
                      <m:e>
                        <m:r>
                          <m:rPr>
                            <m:nor/>
                          </m:rPr>
                          <a:rPr lang="el-GR">
                            <a:effectLst/>
                            <a:latin typeface="+mn-lt"/>
                            <a:ea typeface="Calibri" panose="020F0502020204030204" pitchFamily="34" charset="0"/>
                            <a:cs typeface="Times New Roman" panose="02020603050405020304" pitchFamily="18" charset="0"/>
                          </a:rPr>
                          <m:t>m</m:t>
                        </m:r>
                      </m:e>
                      <m:sup>
                        <m:r>
                          <a:rPr lang="el-GR" i="1">
                            <a:effectLst/>
                            <a:latin typeface="Cambria Math" panose="02040503050406030204" pitchFamily="18" charset="0"/>
                            <a:ea typeface="Calibri" panose="020F0502020204030204" pitchFamily="34" charset="0"/>
                            <a:cs typeface="Times New Roman" panose="02020603050405020304" pitchFamily="18" charset="0"/>
                          </a:rPr>
                          <m:t>2</m:t>
                        </m:r>
                      </m:sup>
                    </m:sSup>
                    <m:r>
                      <a:rPr lang="el-GR" b="0" i="0"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l-GR" dirty="0">
                    <a:solidFill>
                      <a:srgbClr val="000000"/>
                    </a:solidFill>
                    <a:effectLst/>
                    <a:latin typeface="+mn-lt"/>
                    <a:ea typeface="Calibri" panose="020F0502020204030204" pitchFamily="34" charset="0"/>
                  </a:rPr>
                  <a:t>της οπής της κοιλότητας και έχουν μήκος κύματος στην συγκεκριμένη φασματική περιοχή</a:t>
                </a:r>
                <a:r>
                  <a:rPr lang="en-GB" dirty="0">
                    <a:effectLst/>
                    <a:latin typeface="+mn-lt"/>
                  </a:rPr>
                  <a:t> </a:t>
                </a:r>
                <a:r>
                  <a:rPr lang="el-GR" dirty="0">
                    <a:effectLst/>
                    <a:latin typeface="+mn-lt"/>
                    <a:ea typeface="Calibri" panose="020F0502020204030204" pitchFamily="34" charset="0"/>
                    <a:cs typeface="Times New Roman" panose="02020603050405020304" pitchFamily="18" charset="0"/>
                  </a:rPr>
                  <a:t> </a:t>
                </a:r>
              </a:p>
              <a:p>
                <a:pPr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i="1" dirty="0">
                    <a:solidFill>
                      <a:schemeClr val="tx1"/>
                    </a:solidFill>
                    <a:effectLst/>
                    <a:latin typeface="+mn-lt"/>
                    <a:ea typeface="Calibri" panose="020F0502020204030204" pitchFamily="34" charset="0"/>
                    <a:cs typeface="Times New Roman" panose="02020603050405020304" pitchFamily="18" charset="0"/>
                  </a:rPr>
                  <a:t>Δίνονται η σταθερά </a:t>
                </a:r>
                <a:r>
                  <a:rPr lang="el-GR" sz="1800" dirty="0">
                    <a:solidFill>
                      <a:schemeClr val="tx1"/>
                    </a:solidFill>
                    <a:effectLst/>
                    <a:latin typeface="+mn-lt"/>
                    <a:ea typeface="Calibri" panose="020F0502020204030204" pitchFamily="34" charset="0"/>
                    <a:cs typeface="Times New Roman" panose="02020603050405020304" pitchFamily="18" charset="0"/>
                  </a:rPr>
                  <a:t> </a:t>
                </a:r>
                <a:r>
                  <a:rPr lang="el-GR" sz="1800" i="1" dirty="0">
                    <a:solidFill>
                      <a:schemeClr val="tx1"/>
                    </a:solidFill>
                    <a:effectLst/>
                    <a:latin typeface="+mn-lt"/>
                    <a:ea typeface="Calibri" panose="020F0502020204030204" pitchFamily="34" charset="0"/>
                    <a:cs typeface="Times New Roman" panose="02020603050405020304" pitchFamily="18" charset="0"/>
                  </a:rPr>
                  <a:t>του νόμου του </a:t>
                </a:r>
                <a:r>
                  <a:rPr lang="en-US" sz="1800" i="1" dirty="0">
                    <a:solidFill>
                      <a:schemeClr val="tx1"/>
                    </a:solidFill>
                    <a:effectLst/>
                    <a:latin typeface="+mn-lt"/>
                    <a:ea typeface="Calibri" panose="020F0502020204030204" pitchFamily="34" charset="0"/>
                    <a:cs typeface="Times New Roman" panose="02020603050405020304" pitchFamily="18" charset="0"/>
                  </a:rPr>
                  <a:t>Wien </a:t>
                </a:r>
                <a14:m>
                  <m:oMath xmlns:m="http://schemas.openxmlformats.org/officeDocument/2006/math">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𝑏</m:t>
                    </m:r>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=2,9×1</m:t>
                    </m:r>
                    <m:sSup>
                      <m:sSupPr>
                        <m:ctrlPr>
                          <a:rPr lang="en-GB"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m:t>
                        </m:r>
                      </m:sup>
                    </m:sSup>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𝐾</m:t>
                    </m:r>
                  </m:oMath>
                </a14:m>
                <a:r>
                  <a:rPr lang="el-GR" sz="1800" i="1" dirty="0">
                    <a:solidFill>
                      <a:schemeClr val="tx1"/>
                    </a:solidFill>
                    <a:effectLst/>
                    <a:latin typeface="+mn-lt"/>
                    <a:ea typeface="Calibri" panose="020F0502020204030204" pitchFamily="34" charset="0"/>
                    <a:cs typeface="Times New Roman" panose="02020603050405020304" pitchFamily="18" charset="0"/>
                  </a:rPr>
                  <a:t> και η σταθερά του </a:t>
                </a:r>
                <a:r>
                  <a:rPr lang="en-US" sz="1800" i="1" dirty="0">
                    <a:solidFill>
                      <a:schemeClr val="tx1"/>
                    </a:solidFill>
                    <a:effectLst/>
                    <a:latin typeface="+mn-lt"/>
                    <a:ea typeface="Calibri" panose="020F0502020204030204" pitchFamily="34" charset="0"/>
                    <a:cs typeface="Times New Roman" panose="02020603050405020304" pitchFamily="18" charset="0"/>
                  </a:rPr>
                  <a:t>Planck </a:t>
                </a:r>
                <a:endParaRPr lang="el-GR" sz="1800" i="1" dirty="0">
                  <a:solidFill>
                    <a:schemeClr val="tx1"/>
                  </a:solidFill>
                  <a:effectLst/>
                  <a:latin typeface="+mn-lt"/>
                  <a:ea typeface="Calibri" panose="020F0502020204030204" pitchFamily="34" charset="0"/>
                  <a:cs typeface="Times New Roman" panose="02020603050405020304" pitchFamily="18" charset="0"/>
                </a:endParaRPr>
              </a:p>
              <a:p>
                <a:pPr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14:m>
                  <m:oMath xmlns:m="http://schemas.openxmlformats.org/officeDocument/2006/math">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h</m:t>
                    </m:r>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=6,6×1</m:t>
                    </m:r>
                    <m:sSup>
                      <m:sSupPr>
                        <m:ctrlPr>
                          <a:rPr lang="en-GB"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e>
                      <m:sup>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−34</m:t>
                        </m:r>
                      </m:sup>
                    </m:sSup>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𝐽</m:t>
                    </m:r>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𝑠</m:t>
                    </m:r>
                    <m:r>
                      <a:rPr lang="el-GR"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l-GR" sz="1800" i="1" dirty="0">
                    <a:solidFill>
                      <a:srgbClr val="000000"/>
                    </a:solidFill>
                    <a:effectLst/>
                    <a:latin typeface="+mn-lt"/>
                    <a:ea typeface="Calibri" panose="020F0502020204030204" pitchFamily="34" charset="0"/>
                    <a:cs typeface="Times New Roman" panose="02020603050405020304" pitchFamily="18" charset="0"/>
                  </a:rPr>
                  <a:t>.</a:t>
                </a:r>
                <a:endParaRPr lang="en-GB" sz="1800" dirty="0">
                  <a:effectLst/>
                  <a:latin typeface="+mn-lt"/>
                  <a:ea typeface="Calibri" panose="020F0502020204030204" pitchFamily="34" charset="0"/>
                  <a:cs typeface="Times New Roman" panose="02020603050405020304" pitchFamily="18" charset="0"/>
                </a:endParaRPr>
              </a:p>
              <a:p>
                <a:pPr>
                  <a:spcAft>
                    <a:spcPts val="800"/>
                  </a:spcAft>
                </a:pPr>
                <a:r>
                  <a:rPr lang="el-GR" sz="1800" dirty="0">
                    <a:effectLst/>
                    <a:latin typeface="+mn-lt"/>
                    <a:ea typeface="Calibri" panose="020F0502020204030204" pitchFamily="34" charset="0"/>
                    <a:cs typeface="Times New Roman" panose="02020603050405020304" pitchFamily="18" charset="0"/>
                  </a:rPr>
                  <a:t> </a:t>
                </a:r>
                <a:r>
                  <a:rPr lang="en-GB" sz="1800" dirty="0">
                    <a:effectLst/>
                    <a:latin typeface="+mn-lt"/>
                    <a:ea typeface="Calibri" panose="020F0502020204030204" pitchFamily="34" charset="0"/>
                    <a:cs typeface="Times New Roman" panose="02020603050405020304" pitchFamily="18" charset="0"/>
                  </a:rPr>
                  <a:t> </a:t>
                </a:r>
                <a:endParaRPr kumimoji="0" lang="el-GR" altLang="en-US" b="0" i="0" u="none" strike="noStrike" cap="none" normalizeH="0" baseline="0" dirty="0">
                  <a:ln>
                    <a:noFill/>
                  </a:ln>
                  <a:solidFill>
                    <a:schemeClr val="tx1"/>
                  </a:solidFill>
                  <a:effectLst/>
                  <a:latin typeface="+mn-lt"/>
                </a:endParaRPr>
              </a:p>
            </p:txBody>
          </p:sp>
        </mc:Choice>
        <mc:Fallback xmlns="">
          <p:sp>
            <p:nvSpPr>
              <p:cNvPr id="8" name="Rectangle 7">
                <a:extLst>
                  <a:ext uri="{FF2B5EF4-FFF2-40B4-BE49-F238E27FC236}">
                    <a16:creationId xmlns:a16="http://schemas.microsoft.com/office/drawing/2014/main" id="{B2038B6C-51B0-9D1F-6068-940F6AE22D85}"/>
                  </a:ext>
                </a:extLst>
              </p:cNvPr>
              <p:cNvSpPr>
                <a:spLocks noRot="1" noChangeAspect="1" noMove="1" noResize="1" noEditPoints="1" noAdjustHandles="1" noChangeArrowheads="1" noChangeShapeType="1" noTextEdit="1"/>
              </p:cNvSpPr>
              <p:nvPr/>
            </p:nvSpPr>
            <p:spPr bwMode="auto">
              <a:xfrm>
                <a:off x="1571386" y="1727603"/>
                <a:ext cx="9192408" cy="3402791"/>
              </a:xfrm>
              <a:prstGeom prst="rect">
                <a:avLst/>
              </a:prstGeom>
              <a:blipFill>
                <a:blip r:embed="rId2"/>
                <a:stretch>
                  <a:fillRect l="-597" t="-358" r="-53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Tree>
    <p:extLst>
      <p:ext uri="{BB962C8B-B14F-4D97-AF65-F5344CB8AC3E}">
        <p14:creationId xmlns:p14="http://schemas.microsoft.com/office/powerpoint/2010/main" val="4035500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FF63CB8-41AF-C3DA-5FF4-104F52BD99DD}"/>
                  </a:ext>
                </a:extLst>
              </p:cNvPr>
              <p:cNvSpPr txBox="1"/>
              <p:nvPr/>
            </p:nvSpPr>
            <p:spPr>
              <a:xfrm>
                <a:off x="3048000" y="1408957"/>
                <a:ext cx="6096000" cy="4443396"/>
              </a:xfrm>
              <a:prstGeom prst="rect">
                <a:avLst/>
              </a:prstGeom>
              <a:noFill/>
            </p:spPr>
            <p:txBody>
              <a:bodyPr wrap="square">
                <a:spAutoFit/>
              </a:bodyPr>
              <a:lstStyle/>
              <a:p>
                <a:pPr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b="1" dirty="0">
                    <a:solidFill>
                      <a:srgbClr val="3E95AD"/>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3</a:t>
                </a:r>
                <a:endPar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dirty="0">
                    <a:solidFill>
                      <a:srgbClr val="000000"/>
                    </a:solidFill>
                    <a:effectLst/>
                    <a:ea typeface="Calibri" panose="020F0502020204030204" pitchFamily="34" charset="0"/>
                    <a:cs typeface="Times New Roman" panose="02020603050405020304" pitchFamily="18" charset="0"/>
                  </a:rPr>
                  <a:t>Θεωρήστε ότι η </a:t>
                </a:r>
                <a:r>
                  <a:rPr lang="el-GR" sz="1800" dirty="0" err="1">
                    <a:solidFill>
                      <a:srgbClr val="000000"/>
                    </a:solidFill>
                    <a:effectLst/>
                    <a:ea typeface="Calibri" panose="020F0502020204030204" pitchFamily="34" charset="0"/>
                    <a:cs typeface="Times New Roman" panose="02020603050405020304" pitchFamily="18" charset="0"/>
                  </a:rPr>
                  <a:t>κβάντωση</a:t>
                </a:r>
                <a:r>
                  <a:rPr lang="el-GR" sz="1800" dirty="0">
                    <a:solidFill>
                      <a:srgbClr val="000000"/>
                    </a:solidFill>
                    <a:effectLst/>
                    <a:ea typeface="Calibri" panose="020F0502020204030204" pitchFamily="34" charset="0"/>
                    <a:cs typeface="Times New Roman" panose="02020603050405020304" pitchFamily="18" charset="0"/>
                  </a:rPr>
                  <a:t> της ενέργειας, όπως διατυπώνεται από τον </a:t>
                </a:r>
                <a:r>
                  <a:rPr lang="en-US" sz="1800" dirty="0">
                    <a:solidFill>
                      <a:srgbClr val="000000"/>
                    </a:solidFill>
                    <a:effectLst/>
                    <a:ea typeface="Calibri" panose="020F0502020204030204" pitchFamily="34" charset="0"/>
                    <a:cs typeface="Times New Roman" panose="02020603050405020304" pitchFamily="18" charset="0"/>
                  </a:rPr>
                  <a:t>Planck</a:t>
                </a:r>
                <a:r>
                  <a:rPr lang="el-GR" sz="1800" dirty="0">
                    <a:solidFill>
                      <a:srgbClr val="000000"/>
                    </a:solidFill>
                    <a:effectLst/>
                    <a:ea typeface="Calibri" panose="020F0502020204030204" pitchFamily="34" charset="0"/>
                    <a:cs typeface="Times New Roman" panose="02020603050405020304" pitchFamily="18" charset="0"/>
                  </a:rPr>
                  <a:t>, ισχύει και για την ενέργεια ενός μηχανικού συστήματος που εκτελεί ταλάντωση. Ένα σώμα μάζα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𝑚</m:t>
                    </m:r>
                    <m:r>
                      <a:rPr lang="el-GR" sz="1800" i="1">
                        <a:effectLst/>
                        <a:latin typeface="Cambria Math" panose="02040503050406030204" pitchFamily="18" charset="0"/>
                        <a:ea typeface="Calibri" panose="020F0502020204030204" pitchFamily="34" charset="0"/>
                        <a:cs typeface="Times New Roman" panose="02020603050405020304" pitchFamily="18" charset="0"/>
                      </a:rPr>
                      <m:t>=1,00 </m:t>
                    </m:r>
                    <m:r>
                      <m:rPr>
                        <m:nor/>
                      </m:rPr>
                      <a:rPr lang="el-GR" sz="1800">
                        <a:effectLst/>
                        <a:ea typeface="Calibri" panose="020F0502020204030204" pitchFamily="34" charset="0"/>
                        <a:cs typeface="Times New Roman" panose="02020603050405020304" pitchFamily="18" charset="0"/>
                      </a:rPr>
                      <m:t>kg</m:t>
                    </m:r>
                  </m:oMath>
                </a14:m>
                <a:r>
                  <a:rPr lang="el-GR" sz="1800" dirty="0">
                    <a:solidFill>
                      <a:srgbClr val="000000"/>
                    </a:solidFill>
                    <a:effectLst/>
                    <a:ea typeface="Calibri" panose="020F0502020204030204" pitchFamily="34" charset="0"/>
                    <a:cs typeface="Times New Roman" panose="02020603050405020304" pitchFamily="18" charset="0"/>
                  </a:rPr>
                  <a:t> είναι συνδεδεμένο με ελατήριο </a:t>
                </a:r>
                <a:r>
                  <a:rPr lang="el-GR" sz="1800" dirty="0" err="1">
                    <a:solidFill>
                      <a:srgbClr val="000000"/>
                    </a:solidFill>
                    <a:effectLst/>
                    <a:ea typeface="Calibri" panose="020F0502020204030204" pitchFamily="34" charset="0"/>
                    <a:cs typeface="Times New Roman" panose="02020603050405020304" pitchFamily="18" charset="0"/>
                  </a:rPr>
                  <a:t>σταθεράς</a:t>
                </a:r>
                <a:r>
                  <a:rPr lang="el-GR" sz="18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𝑘</m:t>
                    </m:r>
                    <m:r>
                      <a:rPr lang="el-GR" sz="1800" i="1">
                        <a:effectLst/>
                        <a:latin typeface="Cambria Math" panose="02040503050406030204" pitchFamily="18" charset="0"/>
                        <a:ea typeface="Calibri" panose="020F0502020204030204" pitchFamily="34" charset="0"/>
                        <a:cs typeface="Times New Roman" panose="02020603050405020304" pitchFamily="18" charset="0"/>
                      </a:rPr>
                      <m:t>=400 </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𝑁</m:t>
                    </m:r>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el-GR" sz="1800" dirty="0">
                    <a:solidFill>
                      <a:srgbClr val="000000"/>
                    </a:solidFill>
                    <a:effectLst/>
                    <a:ea typeface="Calibri" panose="020F0502020204030204" pitchFamily="34" charset="0"/>
                    <a:cs typeface="Times New Roman" panose="02020603050405020304" pitchFamily="18" charset="0"/>
                  </a:rPr>
                  <a:t> και εκτελεί ταλάντωση.</a:t>
                </a:r>
                <a:endParaRPr lang="en-GB" sz="1800" dirty="0">
                  <a:effectLst/>
                  <a:ea typeface="Calibri" panose="020F0502020204030204" pitchFamily="34" charset="0"/>
                  <a:cs typeface="Times New Roman" panose="02020603050405020304" pitchFamily="18" charset="0"/>
                </a:endParaRPr>
              </a:p>
              <a:p>
                <a:pPr marL="457200" indent="-228600"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dirty="0">
                    <a:solidFill>
                      <a:srgbClr val="000000"/>
                    </a:solidFill>
                    <a:effectLst/>
                    <a:ea typeface="Yu Gothic Medium" panose="020B0500000000000000" pitchFamily="34" charset="-128"/>
                    <a:cs typeface="Times New Roman" panose="02020603050405020304" pitchFamily="18" charset="0"/>
                  </a:rPr>
                  <a:t>α.	</a:t>
                </a:r>
                <a:r>
                  <a:rPr lang="el-GR" sz="1800" dirty="0">
                    <a:solidFill>
                      <a:srgbClr val="000000"/>
                    </a:solidFill>
                    <a:effectLst/>
                    <a:ea typeface="Calibri" panose="020F0502020204030204" pitchFamily="34" charset="0"/>
                    <a:cs typeface="Times New Roman" panose="02020603050405020304" pitchFamily="18" charset="0"/>
                  </a:rPr>
                  <a:t>Αναφέρετε τις πέντε μικρότερες τιμές της ενέργειας που μπορεί να έχει ο ταλαντωτής. </a:t>
                </a:r>
                <a:endParaRPr lang="en-GB" sz="1800" dirty="0">
                  <a:effectLst/>
                  <a:ea typeface="Calibri" panose="020F0502020204030204" pitchFamily="34" charset="0"/>
                  <a:cs typeface="Times New Roman" panose="02020603050405020304" pitchFamily="18" charset="0"/>
                </a:endParaRPr>
              </a:p>
              <a:p>
                <a:pPr marL="457200" indent="-228600"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dirty="0">
                    <a:solidFill>
                      <a:srgbClr val="000000"/>
                    </a:solidFill>
                    <a:effectLst/>
                    <a:ea typeface="Yu Gothic Medium" panose="020B0500000000000000" pitchFamily="34" charset="-128"/>
                    <a:cs typeface="Times New Roman" panose="02020603050405020304" pitchFamily="18" charset="0"/>
                  </a:rPr>
                  <a:t>β.	</a:t>
                </a:r>
                <a:r>
                  <a:rPr lang="el-GR" sz="1800" dirty="0">
                    <a:solidFill>
                      <a:srgbClr val="000000"/>
                    </a:solidFill>
                    <a:effectLst/>
                    <a:ea typeface="Calibri" panose="020F0502020204030204" pitchFamily="34" charset="0"/>
                    <a:cs typeface="Times New Roman" panose="02020603050405020304" pitchFamily="18" charset="0"/>
                  </a:rPr>
                  <a:t>Να υπολογιστεί ο κβαντικός αριθμός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l-GR" sz="1800" dirty="0">
                    <a:solidFill>
                      <a:srgbClr val="000000"/>
                    </a:solidFill>
                    <a:effectLst/>
                    <a:ea typeface="Calibri" panose="020F0502020204030204" pitchFamily="34" charset="0"/>
                    <a:cs typeface="Times New Roman" panose="02020603050405020304" pitchFamily="18" charset="0"/>
                  </a:rPr>
                  <a:t> για πλάτος ταλάντωσης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𝛢</m:t>
                    </m:r>
                    <m:r>
                      <a:rPr lang="el-GR" sz="1800" i="1">
                        <a:effectLst/>
                        <a:latin typeface="Cambria Math" panose="02040503050406030204" pitchFamily="18" charset="0"/>
                        <a:ea typeface="Calibri" panose="020F0502020204030204" pitchFamily="34" charset="0"/>
                        <a:cs typeface="Times New Roman" panose="02020603050405020304" pitchFamily="18" charset="0"/>
                      </a:rPr>
                      <m:t>=5,00 </m:t>
                    </m:r>
                    <m:r>
                      <m:rPr>
                        <m:nor/>
                      </m:rPr>
                      <a:rPr lang="el-GR" sz="1800">
                        <a:effectLst/>
                        <a:ea typeface="Calibri" panose="020F0502020204030204" pitchFamily="34" charset="0"/>
                        <a:cs typeface="Times New Roman" panose="02020603050405020304" pitchFamily="18" charset="0"/>
                      </a:rPr>
                      <m:t>cm</m:t>
                    </m:r>
                  </m:oMath>
                </a14:m>
                <a:r>
                  <a:rPr lang="el-GR" sz="1800" dirty="0">
                    <a:solidFill>
                      <a:srgbClr val="000000"/>
                    </a:solidFill>
                    <a:effectLst/>
                    <a:ea typeface="Calibri" panose="020F0502020204030204" pitchFamily="34" charset="0"/>
                    <a:cs typeface="Times New Roman" panose="02020603050405020304" pitchFamily="18" charset="0"/>
                  </a:rPr>
                  <a:t>.</a:t>
                </a:r>
                <a:endParaRPr lang="en-GB" sz="1800" dirty="0">
                  <a:effectLst/>
                  <a:ea typeface="Calibri" panose="020F0502020204030204" pitchFamily="34" charset="0"/>
                  <a:cs typeface="Times New Roman" panose="02020603050405020304" pitchFamily="18" charset="0"/>
                </a:endParaRPr>
              </a:p>
              <a:p>
                <a:pPr marL="457200" indent="-228600"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dirty="0">
                    <a:solidFill>
                      <a:srgbClr val="000000"/>
                    </a:solidFill>
                    <a:effectLst/>
                    <a:ea typeface="Yu Gothic Medium" panose="020B0500000000000000" pitchFamily="34" charset="-128"/>
                    <a:cs typeface="Times New Roman" panose="02020603050405020304" pitchFamily="18" charset="0"/>
                  </a:rPr>
                  <a:t>γ.	</a:t>
                </a:r>
                <a:r>
                  <a:rPr lang="el-GR" sz="1800" dirty="0">
                    <a:solidFill>
                      <a:srgbClr val="000000"/>
                    </a:solidFill>
                    <a:effectLst/>
                    <a:ea typeface="Calibri" panose="020F0502020204030204" pitchFamily="34" charset="0"/>
                    <a:cs typeface="Times New Roman" panose="02020603050405020304" pitchFamily="18" charset="0"/>
                  </a:rPr>
                  <a:t>Πόσο είναι το πλάτος της ταλάντωσης για τον κβαντικό αριθμό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𝑛</m:t>
                    </m:r>
                    <m:r>
                      <a:rPr lang="el-GR" sz="1800" i="1">
                        <a:effectLst/>
                        <a:latin typeface="Cambria Math" panose="02040503050406030204" pitchFamily="18" charset="0"/>
                        <a:ea typeface="Calibri" panose="020F0502020204030204" pitchFamily="34" charset="0"/>
                        <a:cs typeface="Times New Roman" panose="02020603050405020304" pitchFamily="18" charset="0"/>
                      </a:rPr>
                      <m:t>=10</m:t>
                    </m:r>
                  </m:oMath>
                </a14:m>
                <a:r>
                  <a:rPr lang="el-GR" sz="1800" dirty="0">
                    <a:solidFill>
                      <a:srgbClr val="000000"/>
                    </a:solidFill>
                    <a:effectLst/>
                    <a:ea typeface="Calibri" panose="020F0502020204030204" pitchFamily="34" charset="0"/>
                    <a:cs typeface="Times New Roman" panose="02020603050405020304" pitchFamily="18" charset="0"/>
                  </a:rPr>
                  <a:t>;</a:t>
                </a:r>
                <a:endParaRPr lang="en-GB" sz="1800" dirty="0">
                  <a:effectLst/>
                  <a:ea typeface="Calibri" panose="020F0502020204030204" pitchFamily="34" charset="0"/>
                  <a:cs typeface="Times New Roman" panose="02020603050405020304" pitchFamily="18" charset="0"/>
                </a:endParaRPr>
              </a:p>
              <a:p>
                <a:pPr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i="1" dirty="0">
                    <a:solidFill>
                      <a:srgbClr val="000000"/>
                    </a:solidFill>
                    <a:effectLst/>
                    <a:ea typeface="Calibri" panose="020F0502020204030204" pitchFamily="34" charset="0"/>
                    <a:cs typeface="Times New Roman" panose="02020603050405020304" pitchFamily="18" charset="0"/>
                  </a:rPr>
                  <a:t>Δίνεται η σταθερά του </a:t>
                </a:r>
                <a:r>
                  <a:rPr lang="en-US" sz="1800" i="1" dirty="0">
                    <a:solidFill>
                      <a:srgbClr val="000000"/>
                    </a:solidFill>
                    <a:effectLst/>
                    <a:ea typeface="Calibri" panose="020F0502020204030204" pitchFamily="34" charset="0"/>
                    <a:cs typeface="Times New Roman" panose="02020603050405020304" pitchFamily="18" charset="0"/>
                  </a:rPr>
                  <a:t>Planck </a:t>
                </a:r>
                <a14:m>
                  <m:oMath xmlns:m="http://schemas.openxmlformats.org/officeDocument/2006/math">
                    <m:r>
                      <a:rPr lang="el-GR" sz="1800" i="1" smtClean="0">
                        <a:effectLst/>
                        <a:latin typeface="Cambria Math" panose="02040503050406030204" pitchFamily="18" charset="0"/>
                        <a:ea typeface="Calibri" panose="020F0502020204030204" pitchFamily="34" charset="0"/>
                      </a:rPr>
                      <m:t>h</m:t>
                    </m:r>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6,63</m:t>
                    </m:r>
                    <m:r>
                      <a:rPr lang="el-GR" sz="1800" i="1">
                        <a:effectLst/>
                        <a:latin typeface="Cambria Math" panose="02040503050406030204" pitchFamily="18" charset="0"/>
                        <a:ea typeface="Calibri" panose="020F0502020204030204" pitchFamily="34"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GB" i="1">
                            <a:effectLst/>
                            <a:latin typeface="Cambria Math" panose="02040503050406030204" pitchFamily="18" charset="0"/>
                            <a:cs typeface="Times New Roman" panose="02020603050405020304" pitchFamily="18" charset="0"/>
                          </a:rPr>
                        </m:ctrlPr>
                      </m:s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0</m:t>
                        </m:r>
                      </m:e>
                      <m:sup>
                        <m:r>
                          <a:rPr lang="el-GR" sz="1800" i="1">
                            <a:effectLst/>
                            <a:latin typeface="Cambria Math" panose="02040503050406030204" pitchFamily="18" charset="0"/>
                            <a:ea typeface="Calibri" panose="020F0502020204030204" pitchFamily="34"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34</m:t>
                        </m:r>
                      </m:sup>
                    </m:sSup>
                    <m:r>
                      <a:rPr lang="el-GR" sz="1800" i="1">
                        <a:effectLst/>
                        <a:latin typeface="Cambria Math" panose="02040503050406030204" pitchFamily="18" charset="0"/>
                        <a:ea typeface="Calibri" panose="020F0502020204030204" pitchFamily="34" charset="0"/>
                      </a:rPr>
                      <m:t> </m:t>
                    </m:r>
                    <m:r>
                      <a:rPr lang="el-GR" sz="1800" i="1">
                        <a:effectLst/>
                        <a:latin typeface="Cambria Math" panose="02040503050406030204" pitchFamily="18" charset="0"/>
                        <a:ea typeface="Calibri" panose="020F0502020204030204" pitchFamily="34" charset="0"/>
                        <a:cs typeface="Times New Roman" panose="02020603050405020304" pitchFamily="18" charset="0"/>
                      </a:rPr>
                      <m:t>𝐽</m:t>
                    </m:r>
                    <m:r>
                      <a:rPr lang="el-GR" sz="1800" i="1">
                        <a:effectLst/>
                        <a:latin typeface="Cambria Math" panose="02040503050406030204" pitchFamily="18" charset="0"/>
                        <a:ea typeface="Calibri" panose="020F0502020204030204" pitchFamily="34" charset="0"/>
                      </a:rPr>
                      <m:t>​</m:t>
                    </m:r>
                    <m:r>
                      <a:rPr lang="el-GR" sz="1800" i="1">
                        <a:effectLst/>
                        <a:latin typeface="Cambria Math" panose="02040503050406030204" pitchFamily="18" charset="0"/>
                        <a:ea typeface="Calibri" panose="020F0502020204030204" pitchFamily="34" charset="0"/>
                        <a:cs typeface="Cambria Math" panose="02040503050406030204" pitchFamily="18" charset="0"/>
                      </a:rPr>
                      <m:t>⋅</m:t>
                    </m:r>
                    <m:r>
                      <a:rPr lang="el-GR" sz="1800" i="1">
                        <a:effectLst/>
                        <a:latin typeface="Cambria Math" panose="02040503050406030204" pitchFamily="18" charset="0"/>
                        <a:ea typeface="Calibri" panose="020F0502020204030204" pitchFamily="34"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𝑠</m:t>
                    </m:r>
                    <m:r>
                      <a:rPr lang="el-GR" sz="1800" i="1">
                        <a:effectLst/>
                        <a:latin typeface="Cambria Math" panose="02040503050406030204" pitchFamily="18" charset="0"/>
                        <a:ea typeface="Calibri" panose="020F0502020204030204" pitchFamily="34" charset="0"/>
                      </a:rPr>
                      <m:t> </m:t>
                    </m:r>
                  </m:oMath>
                </a14:m>
                <a:endParaRPr lang="en-GB" sz="1800" dirty="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6FF63CB8-41AF-C3DA-5FF4-104F52BD99DD}"/>
                  </a:ext>
                </a:extLst>
              </p:cNvPr>
              <p:cNvSpPr txBox="1">
                <a:spLocks noRot="1" noChangeAspect="1" noMove="1" noResize="1" noEditPoints="1" noAdjustHandles="1" noChangeArrowheads="1" noChangeShapeType="1" noTextEdit="1"/>
              </p:cNvSpPr>
              <p:nvPr/>
            </p:nvSpPr>
            <p:spPr>
              <a:xfrm>
                <a:off x="3048000" y="1408957"/>
                <a:ext cx="6096000" cy="4443396"/>
              </a:xfrm>
              <a:prstGeom prst="rect">
                <a:avLst/>
              </a:prstGeom>
              <a:blipFill>
                <a:blip r:embed="rId2"/>
                <a:stretch>
                  <a:fillRect l="-800" t="-686" r="-800" b="-1372"/>
                </a:stretch>
              </a:blipFill>
            </p:spPr>
            <p:txBody>
              <a:bodyPr/>
              <a:lstStyle/>
              <a:p>
                <a:r>
                  <a:rPr lang="en-GB">
                    <a:noFill/>
                  </a:rPr>
                  <a:t> </a:t>
                </a:r>
              </a:p>
            </p:txBody>
          </p:sp>
        </mc:Fallback>
      </mc:AlternateContent>
    </p:spTree>
    <p:extLst>
      <p:ext uri="{BB962C8B-B14F-4D97-AF65-F5344CB8AC3E}">
        <p14:creationId xmlns:p14="http://schemas.microsoft.com/office/powerpoint/2010/main" val="73871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DDA2B09-6383-508D-4F02-9706D5881A50}"/>
                  </a:ext>
                </a:extLst>
              </p:cNvPr>
              <p:cNvSpPr txBox="1"/>
              <p:nvPr/>
            </p:nvSpPr>
            <p:spPr>
              <a:xfrm>
                <a:off x="3048000" y="1688841"/>
                <a:ext cx="6096000" cy="4284058"/>
              </a:xfrm>
              <a:prstGeom prst="rect">
                <a:avLst/>
              </a:prstGeom>
              <a:noFill/>
            </p:spPr>
            <p:txBody>
              <a:bodyPr wrap="square">
                <a:spAutoFit/>
              </a:bodyPr>
              <a:lstStyle/>
              <a:p>
                <a:pPr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000" b="1" dirty="0">
                    <a:solidFill>
                      <a:srgbClr val="3E95AD"/>
                    </a:solidFill>
                    <a:effectLst/>
                    <a:latin typeface="Times New Roman" panose="02020603050405020304" pitchFamily="18" charset="0"/>
                    <a:ea typeface="Calibri" panose="020F0502020204030204" pitchFamily="34" charset="0"/>
                    <a:cs typeface="Times New Roman" panose="02020603050405020304" pitchFamily="18" charset="0"/>
                  </a:rPr>
                  <a:t>Παράδειγμα 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dirty="0">
                    <a:solidFill>
                      <a:srgbClr val="000000"/>
                    </a:solidFill>
                    <a:effectLst/>
                    <a:ea typeface="Calibri" panose="020F0502020204030204" pitchFamily="34" charset="0"/>
                    <a:cs typeface="Times New Roman" panose="02020603050405020304" pitchFamily="18" charset="0"/>
                  </a:rPr>
                  <a:t>Ένα σφαιρικό σώμα ακτίνας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𝑅</m:t>
                    </m:r>
                    <m:r>
                      <a:rPr lang="el-GR" sz="1800" i="1">
                        <a:effectLst/>
                        <a:latin typeface="Cambria Math" panose="02040503050406030204" pitchFamily="18" charset="0"/>
                        <a:ea typeface="Calibri" panose="020F0502020204030204" pitchFamily="34" charset="0"/>
                        <a:cs typeface="Times New Roman" panose="02020603050405020304" pitchFamily="18" charset="0"/>
                      </a:rPr>
                      <m:t>=0,200 </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el-GR" sz="1800" dirty="0">
                    <a:solidFill>
                      <a:srgbClr val="000000"/>
                    </a:solidFill>
                    <a:effectLst/>
                    <a:ea typeface="Calibri" panose="020F0502020204030204" pitchFamily="34" charset="0"/>
                    <a:cs typeface="Times New Roman" panose="02020603050405020304" pitchFamily="18" charset="0"/>
                  </a:rPr>
                  <a:t> ακτινοβολεί ομοιόμορφα και ακτινικά. Αν σε απόσταση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𝑟</m:t>
                    </m:r>
                    <m:r>
                      <a:rPr lang="el-GR" sz="1800" i="1">
                        <a:effectLst/>
                        <a:latin typeface="Cambria Math" panose="02040503050406030204" pitchFamily="18" charset="0"/>
                        <a:ea typeface="Calibri" panose="020F0502020204030204" pitchFamily="34" charset="0"/>
                        <a:cs typeface="Times New Roman" panose="02020603050405020304" pitchFamily="18" charset="0"/>
                      </a:rPr>
                      <m:t>=1,00 </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𝑚</m:t>
                    </m:r>
                  </m:oMath>
                </a14:m>
                <a:r>
                  <a:rPr lang="el-GR" sz="1800" dirty="0">
                    <a:solidFill>
                      <a:srgbClr val="000000"/>
                    </a:solidFill>
                    <a:effectLst/>
                    <a:ea typeface="Calibri" panose="020F0502020204030204" pitchFamily="34" charset="0"/>
                    <a:cs typeface="Times New Roman" panose="02020603050405020304" pitchFamily="18" charset="0"/>
                  </a:rPr>
                  <a:t> από το κέντρο του η ένταση της ακτινοβολίας βρέθηκε πειραματικά ότι έχει την τιμή </a:t>
                </a:r>
                <a14:m>
                  <m:oMath xmlns:m="http://schemas.openxmlformats.org/officeDocument/2006/math">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58,1</m:t>
                    </m:r>
                    <m:r>
                      <a:rPr lang="el-GR" sz="1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𝑊</m:t>
                    </m:r>
                    <m:r>
                      <a:rPr lang="el-GR" sz="18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l-GR" sz="1800" i="1">
                            <a:effectLst/>
                            <a:latin typeface="Cambria Math" panose="02040503050406030204" pitchFamily="18" charset="0"/>
                            <a:ea typeface="Calibri" panose="020F0502020204030204" pitchFamily="34" charset="0"/>
                            <a:cs typeface="Times New Roman" panose="02020603050405020304" pitchFamily="18" charset="0"/>
                          </a:rPr>
                          <m:t>𝑚</m:t>
                        </m:r>
                      </m:e>
                      <m:sup>
                        <m:r>
                          <a:rPr lang="el-GR" sz="1800" i="1">
                            <a:effectLst/>
                            <a:latin typeface="Cambria Math" panose="02040503050406030204" pitchFamily="18" charset="0"/>
                            <a:ea typeface="Calibri" panose="020F0502020204030204" pitchFamily="34" charset="0"/>
                            <a:cs typeface="Times New Roman" panose="02020603050405020304" pitchFamily="18" charset="0"/>
                          </a:rPr>
                          <m:t>−2</m:t>
                        </m:r>
                      </m:sup>
                    </m:sSup>
                  </m:oMath>
                </a14:m>
                <a:r>
                  <a:rPr lang="el-GR" sz="1800" dirty="0">
                    <a:solidFill>
                      <a:srgbClr val="000000"/>
                    </a:solidFill>
                    <a:effectLst/>
                    <a:ea typeface="Calibri" panose="020F0502020204030204" pitchFamily="34" charset="0"/>
                    <a:cs typeface="Times New Roman" panose="02020603050405020304" pitchFamily="18" charset="0"/>
                  </a:rPr>
                  <a:t>, να υπολογίσετε:</a:t>
                </a:r>
                <a:endParaRPr lang="en-GB" sz="1800" dirty="0">
                  <a:effectLst/>
                  <a:ea typeface="Calibri" panose="020F0502020204030204" pitchFamily="34" charset="0"/>
                  <a:cs typeface="Times New Roman" panose="02020603050405020304" pitchFamily="18" charset="0"/>
                </a:endParaRPr>
              </a:p>
              <a:p>
                <a:pPr marL="457200" indent="-228600"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dirty="0">
                    <a:solidFill>
                      <a:srgbClr val="000000"/>
                    </a:solidFill>
                    <a:effectLst/>
                    <a:ea typeface="Yu Gothic Medium" panose="020B0500000000000000" pitchFamily="34" charset="-128"/>
                    <a:cs typeface="Times New Roman" panose="02020603050405020304" pitchFamily="18" charset="0"/>
                  </a:rPr>
                  <a:t>α.	</a:t>
                </a:r>
                <a:r>
                  <a:rPr lang="el-GR" sz="1800" dirty="0">
                    <a:solidFill>
                      <a:srgbClr val="000000"/>
                    </a:solidFill>
                    <a:effectLst/>
                    <a:ea typeface="Calibri" panose="020F0502020204030204" pitchFamily="34" charset="0"/>
                    <a:cs typeface="Times New Roman" panose="02020603050405020304" pitchFamily="18" charset="0"/>
                  </a:rPr>
                  <a:t>την ένταση της εκπεμπόμενης ακτινοβολίας στην επιφάνια του σώματος,</a:t>
                </a:r>
                <a:endParaRPr lang="en-GB" sz="1800" dirty="0">
                  <a:effectLst/>
                  <a:ea typeface="Calibri" panose="020F0502020204030204" pitchFamily="34" charset="0"/>
                  <a:cs typeface="Times New Roman" panose="02020603050405020304" pitchFamily="18" charset="0"/>
                </a:endParaRPr>
              </a:p>
              <a:p>
                <a:pPr marL="457200" indent="-228600"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dirty="0">
                    <a:solidFill>
                      <a:srgbClr val="000000"/>
                    </a:solidFill>
                    <a:effectLst/>
                    <a:ea typeface="Yu Gothic Medium" panose="020B0500000000000000" pitchFamily="34" charset="-128"/>
                    <a:cs typeface="Times New Roman" panose="02020603050405020304" pitchFamily="18" charset="0"/>
                  </a:rPr>
                  <a:t>β.	</a:t>
                </a:r>
                <a:r>
                  <a:rPr lang="el-GR" sz="1800" dirty="0">
                    <a:solidFill>
                      <a:srgbClr val="000000"/>
                    </a:solidFill>
                    <a:effectLst/>
                    <a:ea typeface="Calibri" panose="020F0502020204030204" pitchFamily="34" charset="0"/>
                    <a:cs typeface="Times New Roman" panose="02020603050405020304" pitchFamily="18" charset="0"/>
                  </a:rPr>
                  <a:t>τη θερμοκρασία του σώματος,</a:t>
                </a:r>
                <a:endParaRPr lang="en-GB" sz="1800" dirty="0">
                  <a:effectLst/>
                  <a:ea typeface="Calibri" panose="020F0502020204030204" pitchFamily="34" charset="0"/>
                  <a:cs typeface="Times New Roman" panose="02020603050405020304" pitchFamily="18" charset="0"/>
                </a:endParaRPr>
              </a:p>
              <a:p>
                <a:pPr marL="457200" indent="-228600"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dirty="0">
                    <a:solidFill>
                      <a:srgbClr val="000000"/>
                    </a:solidFill>
                    <a:effectLst/>
                    <a:ea typeface="Yu Gothic Medium" panose="020B0500000000000000" pitchFamily="34" charset="-128"/>
                    <a:cs typeface="Times New Roman" panose="02020603050405020304" pitchFamily="18" charset="0"/>
                  </a:rPr>
                  <a:t>γ.	</a:t>
                </a:r>
                <a:r>
                  <a:rPr lang="el-GR" sz="1800" dirty="0">
                    <a:solidFill>
                      <a:srgbClr val="000000"/>
                    </a:solidFill>
                    <a:effectLst/>
                    <a:ea typeface="Calibri" panose="020F0502020204030204" pitchFamily="34" charset="0"/>
                    <a:cs typeface="Times New Roman" panose="02020603050405020304" pitchFamily="18" charset="0"/>
                  </a:rPr>
                  <a:t>τη συχνότητα της ακτινοβολίας με τη μέγιστη φασματική </a:t>
                </a:r>
                <a:r>
                  <a:rPr lang="el-GR" sz="1800" dirty="0" err="1">
                    <a:solidFill>
                      <a:srgbClr val="000000"/>
                    </a:solidFill>
                    <a:effectLst/>
                    <a:ea typeface="Calibri" panose="020F0502020204030204" pitchFamily="34" charset="0"/>
                    <a:cs typeface="Times New Roman" panose="02020603050405020304" pitchFamily="18" charset="0"/>
                  </a:rPr>
                  <a:t>αφετική</a:t>
                </a:r>
                <a:r>
                  <a:rPr lang="el-GR" sz="1800" dirty="0">
                    <a:solidFill>
                      <a:srgbClr val="000000"/>
                    </a:solidFill>
                    <a:effectLst/>
                    <a:ea typeface="Calibri" panose="020F0502020204030204" pitchFamily="34" charset="0"/>
                    <a:cs typeface="Times New Roman" panose="02020603050405020304" pitchFamily="18" charset="0"/>
                  </a:rPr>
                  <a:t> ικανότητα.</a:t>
                </a:r>
              </a:p>
              <a:p>
                <a:pPr marL="457200" indent="-228600"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endParaRPr lang="el-GR" sz="1800" dirty="0">
                  <a:solidFill>
                    <a:srgbClr val="000000"/>
                  </a:solidFill>
                  <a:effectLst/>
                  <a:ea typeface="Calibri" panose="020F0502020204030204" pitchFamily="34" charset="0"/>
                  <a:cs typeface="Times New Roman" panose="02020603050405020304" pitchFamily="18" charset="0"/>
                </a:endParaRPr>
              </a:p>
              <a:p>
                <a:pPr marL="457200" indent="-228600"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9DDA2B09-6383-508D-4F02-9706D5881A50}"/>
                  </a:ext>
                </a:extLst>
              </p:cNvPr>
              <p:cNvSpPr txBox="1">
                <a:spLocks noRot="1" noChangeAspect="1" noMove="1" noResize="1" noEditPoints="1" noAdjustHandles="1" noChangeArrowheads="1" noChangeShapeType="1" noTextEdit="1"/>
              </p:cNvSpPr>
              <p:nvPr/>
            </p:nvSpPr>
            <p:spPr>
              <a:xfrm>
                <a:off x="3048000" y="1688841"/>
                <a:ext cx="6096000" cy="4284058"/>
              </a:xfrm>
              <a:prstGeom prst="rect">
                <a:avLst/>
              </a:prstGeom>
              <a:blipFill>
                <a:blip r:embed="rId2"/>
                <a:stretch>
                  <a:fillRect l="-1000" t="-711" r="-800"/>
                </a:stretch>
              </a:blipFill>
            </p:spPr>
            <p:txBody>
              <a:bodyPr/>
              <a:lstStyle/>
              <a:p>
                <a:r>
                  <a:rPr lang="en-GB">
                    <a:noFill/>
                  </a:rPr>
                  <a:t> </a:t>
                </a:r>
              </a:p>
            </p:txBody>
          </p:sp>
        </mc:Fallback>
      </mc:AlternateContent>
    </p:spTree>
    <p:extLst>
      <p:ext uri="{BB962C8B-B14F-4D97-AF65-F5344CB8AC3E}">
        <p14:creationId xmlns:p14="http://schemas.microsoft.com/office/powerpoint/2010/main" val="417317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04B1133-2CB2-7278-181E-009C5517BF9A}"/>
              </a:ext>
            </a:extLst>
          </p:cNvPr>
          <p:cNvPicPr>
            <a:picLocks noChangeAspect="1"/>
          </p:cNvPicPr>
          <p:nvPr/>
        </p:nvPicPr>
        <p:blipFill>
          <a:blip r:embed="rId2"/>
          <a:stretch>
            <a:fillRect/>
          </a:stretch>
        </p:blipFill>
        <p:spPr>
          <a:xfrm>
            <a:off x="365621" y="1104544"/>
            <a:ext cx="3055888" cy="4136253"/>
          </a:xfrm>
          <a:prstGeom prst="rect">
            <a:avLst/>
          </a:prstGeom>
        </p:spPr>
      </p:pic>
      <p:sp>
        <p:nvSpPr>
          <p:cNvPr id="3" name="TextBox 2">
            <a:extLst>
              <a:ext uri="{FF2B5EF4-FFF2-40B4-BE49-F238E27FC236}">
                <a16:creationId xmlns:a16="http://schemas.microsoft.com/office/drawing/2014/main" id="{DF4B18B2-45C0-AC8B-9105-5E1EB79BCAAF}"/>
              </a:ext>
            </a:extLst>
          </p:cNvPr>
          <p:cNvSpPr txBox="1"/>
          <p:nvPr/>
        </p:nvSpPr>
        <p:spPr>
          <a:xfrm>
            <a:off x="687428" y="4394400"/>
            <a:ext cx="2412274" cy="769441"/>
          </a:xfrm>
          <a:prstGeom prst="rect">
            <a:avLst/>
          </a:prstGeom>
          <a:noFill/>
        </p:spPr>
        <p:txBody>
          <a:bodyPr wrap="square" rtlCol="0">
            <a:spAutoFit/>
          </a:bodyPr>
          <a:lstStyle/>
          <a:p>
            <a:r>
              <a:rPr lang="el-GR" sz="1100" b="1" dirty="0">
                <a:solidFill>
                  <a:schemeClr val="bg1"/>
                </a:solidFill>
              </a:rPr>
              <a:t>Το μπροστινό μέρος του γυάλινου αντικειμένου έχει αποκτήσει την ίδια θερμοκρασία με τον φούρνο και δεν μπορούμε να το ξεχωρίσουμε γιατί; </a:t>
            </a:r>
            <a:endParaRPr lang="en-GB" sz="1100" b="1" dirty="0">
              <a:solidFill>
                <a:schemeClr val="bg1"/>
              </a:solidFill>
            </a:endParaRPr>
          </a:p>
        </p:txBody>
      </p:sp>
      <p:sp>
        <p:nvSpPr>
          <p:cNvPr id="4" name="TextBox 3">
            <a:extLst>
              <a:ext uri="{FF2B5EF4-FFF2-40B4-BE49-F238E27FC236}">
                <a16:creationId xmlns:a16="http://schemas.microsoft.com/office/drawing/2014/main" id="{0C37D1BC-3C89-CC2F-A718-ED9DFAE654B3}"/>
              </a:ext>
            </a:extLst>
          </p:cNvPr>
          <p:cNvSpPr txBox="1"/>
          <p:nvPr/>
        </p:nvSpPr>
        <p:spPr>
          <a:xfrm>
            <a:off x="3814354" y="280273"/>
            <a:ext cx="4563291" cy="584775"/>
          </a:xfrm>
          <a:prstGeom prst="rect">
            <a:avLst/>
          </a:prstGeom>
          <a:noFill/>
        </p:spPr>
        <p:txBody>
          <a:bodyPr wrap="square">
            <a:spAutoFit/>
          </a:bodyPr>
          <a:lstStyle/>
          <a:p>
            <a:r>
              <a:rPr lang="el-GR" sz="3200" b="1" dirty="0">
                <a:solidFill>
                  <a:srgbClr val="FF0000"/>
                </a:solidFill>
              </a:rPr>
              <a:t>Έναυσμα ενδιαφέροντος</a:t>
            </a:r>
            <a:endParaRPr lang="en-GB" sz="3200" b="1" dirty="0">
              <a:solidFill>
                <a:srgbClr val="FF0000"/>
              </a:solidFill>
            </a:endParaRPr>
          </a:p>
        </p:txBody>
      </p:sp>
      <p:pic>
        <p:nvPicPr>
          <p:cNvPr id="5" name="Εικόνα 4">
            <a:extLst>
              <a:ext uri="{FF2B5EF4-FFF2-40B4-BE49-F238E27FC236}">
                <a16:creationId xmlns:a16="http://schemas.microsoft.com/office/drawing/2014/main" id="{33B49F05-4261-CE50-9692-182ECCE4AA8E}"/>
              </a:ext>
            </a:extLst>
          </p:cNvPr>
          <p:cNvPicPr>
            <a:picLocks noChangeAspect="1"/>
          </p:cNvPicPr>
          <p:nvPr/>
        </p:nvPicPr>
        <p:blipFill rotWithShape="1">
          <a:blip r:embed="rId3"/>
          <a:srcRect l="4127" r="8908" b="3526"/>
          <a:stretch/>
        </p:blipFill>
        <p:spPr>
          <a:xfrm>
            <a:off x="3584999" y="1104544"/>
            <a:ext cx="4495048" cy="3535840"/>
          </a:xfrm>
          <a:prstGeom prst="rect">
            <a:avLst/>
          </a:prstGeom>
        </p:spPr>
      </p:pic>
      <p:sp>
        <p:nvSpPr>
          <p:cNvPr id="6" name="TextBox 5">
            <a:extLst>
              <a:ext uri="{FF2B5EF4-FFF2-40B4-BE49-F238E27FC236}">
                <a16:creationId xmlns:a16="http://schemas.microsoft.com/office/drawing/2014/main" id="{259A424C-EA5B-3B6F-61D7-5EF683789068}"/>
              </a:ext>
            </a:extLst>
          </p:cNvPr>
          <p:cNvSpPr txBox="1"/>
          <p:nvPr/>
        </p:nvSpPr>
        <p:spPr>
          <a:xfrm>
            <a:off x="3939893" y="3788578"/>
            <a:ext cx="4007878" cy="769441"/>
          </a:xfrm>
          <a:prstGeom prst="rect">
            <a:avLst/>
          </a:prstGeom>
          <a:noFill/>
        </p:spPr>
        <p:txBody>
          <a:bodyPr wrap="square" rtlCol="0">
            <a:spAutoFit/>
          </a:bodyPr>
          <a:lstStyle/>
          <a:p>
            <a:r>
              <a:rPr lang="el-GR" sz="1100" b="1" dirty="0">
                <a:solidFill>
                  <a:schemeClr val="bg1"/>
                </a:solidFill>
              </a:rPr>
              <a:t>Αριστερά και δεξιά οι </a:t>
            </a:r>
            <a:r>
              <a:rPr lang="el-GR" sz="1100" b="1" dirty="0" err="1">
                <a:solidFill>
                  <a:schemeClr val="bg1"/>
                </a:solidFill>
              </a:rPr>
              <a:t>θερμαίνουσες</a:t>
            </a:r>
            <a:r>
              <a:rPr lang="el-GR" sz="1100" b="1" dirty="0">
                <a:solidFill>
                  <a:schemeClr val="bg1"/>
                </a:solidFill>
              </a:rPr>
              <a:t> αντιστάσεις είναι θερμότερες από το περιβάλλον, ενώ αριστερά μία σιδερένια σφαίρα, δεξιά ένα τούβλο και πίσω τα τοιχώματα του φούρνου γιατί δεν ξεχωρίζουν;</a:t>
            </a:r>
            <a:endParaRPr lang="en-GB" sz="1100" b="1" dirty="0">
              <a:solidFill>
                <a:schemeClr val="bg1"/>
              </a:solidFill>
            </a:endParaRPr>
          </a:p>
        </p:txBody>
      </p:sp>
      <p:pic>
        <p:nvPicPr>
          <p:cNvPr id="7" name="Εικόνα 6">
            <a:extLst>
              <a:ext uri="{FF2B5EF4-FFF2-40B4-BE49-F238E27FC236}">
                <a16:creationId xmlns:a16="http://schemas.microsoft.com/office/drawing/2014/main" id="{F1B98263-5F5F-B838-7FBD-F505102A57BD}"/>
              </a:ext>
            </a:extLst>
          </p:cNvPr>
          <p:cNvPicPr>
            <a:picLocks noChangeAspect="1"/>
          </p:cNvPicPr>
          <p:nvPr/>
        </p:nvPicPr>
        <p:blipFill>
          <a:blip r:embed="rId4"/>
          <a:stretch>
            <a:fillRect/>
          </a:stretch>
        </p:blipFill>
        <p:spPr>
          <a:xfrm>
            <a:off x="8212322" y="1104544"/>
            <a:ext cx="3879947" cy="3068755"/>
          </a:xfrm>
          <a:prstGeom prst="rect">
            <a:avLst/>
          </a:prstGeom>
        </p:spPr>
      </p:pic>
      <p:sp>
        <p:nvSpPr>
          <p:cNvPr id="9" name="TextBox 8">
            <a:extLst>
              <a:ext uri="{FF2B5EF4-FFF2-40B4-BE49-F238E27FC236}">
                <a16:creationId xmlns:a16="http://schemas.microsoft.com/office/drawing/2014/main" id="{5C932EEB-0243-9468-D661-38228AB01ACA}"/>
              </a:ext>
            </a:extLst>
          </p:cNvPr>
          <p:cNvSpPr txBox="1"/>
          <p:nvPr/>
        </p:nvSpPr>
        <p:spPr>
          <a:xfrm>
            <a:off x="8377645" y="4163568"/>
            <a:ext cx="3714624" cy="461665"/>
          </a:xfrm>
          <a:prstGeom prst="rect">
            <a:avLst/>
          </a:prstGeom>
          <a:noFill/>
        </p:spPr>
        <p:txBody>
          <a:bodyPr wrap="square">
            <a:spAutoFit/>
          </a:bodyPr>
          <a:lstStyle/>
          <a:p>
            <a:r>
              <a:rPr lang="el-GR" sz="1200" b="1" dirty="0"/>
              <a:t>Φωτογραφία στο υπέρυθρο. Το σώμα μας εκπέμπει θερμική ακτινοβολία;</a:t>
            </a:r>
            <a:endParaRPr lang="en-GB" sz="1200" b="1" dirty="0"/>
          </a:p>
        </p:txBody>
      </p:sp>
      <p:pic>
        <p:nvPicPr>
          <p:cNvPr id="11" name="Picture 4">
            <a:extLst>
              <a:ext uri="{FF2B5EF4-FFF2-40B4-BE49-F238E27FC236}">
                <a16:creationId xmlns:a16="http://schemas.microsoft.com/office/drawing/2014/main" id="{FE6A83A2-065C-57F6-6366-BC3DE312EB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9027" y="5912460"/>
            <a:ext cx="610433" cy="91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6">
            <a:extLst>
              <a:ext uri="{FF2B5EF4-FFF2-40B4-BE49-F238E27FC236}">
                <a16:creationId xmlns:a16="http://schemas.microsoft.com/office/drawing/2014/main" id="{C8A55347-38D3-0A15-D7BE-31D30C9DF20F}"/>
              </a:ext>
            </a:extLst>
          </p:cNvPr>
          <p:cNvSpPr>
            <a:spLocks noChangeArrowheads="1"/>
          </p:cNvSpPr>
          <p:nvPr/>
        </p:nvSpPr>
        <p:spPr bwMode="auto">
          <a:xfrm>
            <a:off x="6104847" y="4779122"/>
            <a:ext cx="2814452" cy="1336297"/>
          </a:xfrm>
          <a:prstGeom prst="cloudCallout">
            <a:avLst>
              <a:gd name="adj1" fmla="val 56807"/>
              <a:gd name="adj2" fmla="val 64881"/>
            </a:avLst>
          </a:prstGeom>
          <a:noFill/>
          <a:ln w="9525">
            <a:solidFill>
              <a:schemeClr val="tx1"/>
            </a:solidFill>
            <a:round/>
            <a:headEnd/>
            <a:tailEnd/>
          </a:ln>
          <a:effectLst/>
        </p:spPr>
        <p:txBody>
          <a:bodyPr/>
          <a:lstStyle/>
          <a:p>
            <a:pPr algn="ctr">
              <a:lnSpc>
                <a:spcPct val="150000"/>
              </a:lnSpc>
            </a:pPr>
            <a:endParaRPr lang="el-GR" b="1" dirty="0">
              <a:latin typeface="Comic Sans MS" pitchFamily="66" charset="0"/>
            </a:endParaRPr>
          </a:p>
        </p:txBody>
      </p:sp>
      <p:sp>
        <p:nvSpPr>
          <p:cNvPr id="14" name="TextBox 13">
            <a:extLst>
              <a:ext uri="{FF2B5EF4-FFF2-40B4-BE49-F238E27FC236}">
                <a16:creationId xmlns:a16="http://schemas.microsoft.com/office/drawing/2014/main" id="{653A993B-B466-A8F6-7F8A-2D369C3F0E7A}"/>
              </a:ext>
            </a:extLst>
          </p:cNvPr>
          <p:cNvSpPr txBox="1"/>
          <p:nvPr/>
        </p:nvSpPr>
        <p:spPr>
          <a:xfrm>
            <a:off x="6553485" y="4917631"/>
            <a:ext cx="2137669" cy="646331"/>
          </a:xfrm>
          <a:prstGeom prst="rect">
            <a:avLst/>
          </a:prstGeom>
          <a:noFill/>
        </p:spPr>
        <p:txBody>
          <a:bodyPr wrap="square">
            <a:spAutoFit/>
          </a:bodyPr>
          <a:lstStyle/>
          <a:p>
            <a:r>
              <a:rPr lang="el-GR" sz="1200" b="1" dirty="0">
                <a:solidFill>
                  <a:srgbClr val="FF0000"/>
                </a:solidFill>
              </a:rPr>
              <a:t>Τι σχέση έχει η ακτινοβολία που εκπέμπουν τα σώματα με τη θερμοκρασία τους;</a:t>
            </a:r>
            <a:endParaRPr lang="en-GB" sz="1200" b="1" dirty="0">
              <a:solidFill>
                <a:srgbClr val="FF0000"/>
              </a:solidFill>
            </a:endParaRPr>
          </a:p>
        </p:txBody>
      </p:sp>
    </p:spTree>
    <p:extLst>
      <p:ext uri="{BB962C8B-B14F-4D97-AF65-F5344CB8AC3E}">
        <p14:creationId xmlns:p14="http://schemas.microsoft.com/office/powerpoint/2010/main" val="427103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2"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Πάπυρος: Κατακόρυφος 2">
            <a:extLst>
              <a:ext uri="{FF2B5EF4-FFF2-40B4-BE49-F238E27FC236}">
                <a16:creationId xmlns:a16="http://schemas.microsoft.com/office/drawing/2014/main" id="{658CEB48-385F-5890-77B1-143792C5E6E5}"/>
              </a:ext>
            </a:extLst>
          </p:cNvPr>
          <p:cNvSpPr/>
          <p:nvPr/>
        </p:nvSpPr>
        <p:spPr>
          <a:xfrm>
            <a:off x="3474719" y="2551611"/>
            <a:ext cx="6069874" cy="1968137"/>
          </a:xfrm>
          <a:prstGeom prst="verticalScroll">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68D573A0-4C7F-CA67-EA15-1DD462E9269D}"/>
              </a:ext>
            </a:extLst>
          </p:cNvPr>
          <p:cNvSpPr txBox="1"/>
          <p:nvPr/>
        </p:nvSpPr>
        <p:spPr>
          <a:xfrm>
            <a:off x="3762102" y="1725873"/>
            <a:ext cx="5495109" cy="3406253"/>
          </a:xfrm>
          <a:prstGeom prst="rect">
            <a:avLst/>
          </a:prstGeom>
          <a:noFill/>
        </p:spPr>
        <p:txBody>
          <a:bodyPr wrap="square" rtlCol="0">
            <a:spAutoFit/>
          </a:bodyPr>
          <a:lstStyle/>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b="1" dirty="0">
                <a:solidFill>
                  <a:srgbClr val="FF0000"/>
                </a:solidFill>
              </a:rPr>
              <a:t>ΠΗΓΗ</a:t>
            </a:r>
            <a:r>
              <a:rPr lang="el-GR" dirty="0"/>
              <a:t>:</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endParaRPr lang="el-GR"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endPar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Ø"/>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600" b="1" dirty="0">
                <a:solidFill>
                  <a:schemeClr val="bg1"/>
                </a:solidFill>
                <a:effectLst/>
                <a:ea typeface="Times New Roman" panose="02020603050405020304" pitchFamily="18" charset="0"/>
                <a:cs typeface="Times New Roman" panose="02020603050405020304" pitchFamily="18" charset="0"/>
              </a:rPr>
              <a:t>ΣΤΟΙΧΕΙΑ ΚΒΑΝΤΟΜΗΧΑΝΙΚΗΣ </a:t>
            </a:r>
            <a:r>
              <a:rPr lang="el-GR" sz="1600" b="1" dirty="0" err="1">
                <a:solidFill>
                  <a:schemeClr val="bg1"/>
                </a:solidFill>
                <a:effectLst/>
                <a:ea typeface="Times New Roman" panose="02020603050405020304" pitchFamily="18" charset="0"/>
                <a:cs typeface="Times New Roman" panose="02020603050405020304" pitchFamily="18" charset="0"/>
              </a:rPr>
              <a:t>Γ΄Γενικού</a:t>
            </a:r>
            <a:r>
              <a:rPr lang="el-GR" sz="1600" b="1" dirty="0">
                <a:solidFill>
                  <a:schemeClr val="bg1"/>
                </a:solidFill>
                <a:effectLst/>
                <a:ea typeface="Times New Roman" panose="02020603050405020304" pitchFamily="18" charset="0"/>
                <a:cs typeface="Times New Roman" panose="02020603050405020304" pitchFamily="18" charset="0"/>
              </a:rPr>
              <a:t> Λυκείου </a:t>
            </a:r>
            <a:endParaRPr lang="en-GB" sz="1600" dirty="0">
              <a:solidFill>
                <a:schemeClr val="bg1"/>
              </a:solidFill>
              <a:effectLst/>
              <a:ea typeface="Calibri" panose="020F0502020204030204" pitchFamily="34" charset="0"/>
              <a:cs typeface="Times New Roman" panose="02020603050405020304" pitchFamily="18" charset="0"/>
            </a:endParaRPr>
          </a:p>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600" b="1" dirty="0">
                <a:solidFill>
                  <a:schemeClr val="bg1"/>
                </a:solidFill>
                <a:effectLst/>
                <a:ea typeface="Times New Roman" panose="02020603050405020304" pitchFamily="18" charset="0"/>
                <a:cs typeface="Times New Roman" panose="02020603050405020304" pitchFamily="18" charset="0"/>
              </a:rPr>
              <a:t>ΠΡΟΣΑΝΑΤΟΛΙΣΜΟΣ ΘΕΤΙΚΩΝ ΕΠΙΣΤΗΜΩΝ </a:t>
            </a:r>
            <a:endParaRPr lang="en-GB" sz="1600" dirty="0">
              <a:solidFill>
                <a:schemeClr val="bg1"/>
              </a:solidFill>
              <a:effectLst/>
              <a:ea typeface="Calibri" panose="020F0502020204030204" pitchFamily="34" charset="0"/>
              <a:cs typeface="Times New Roman" panose="02020603050405020304" pitchFamily="18" charset="0"/>
            </a:endParaRPr>
          </a:p>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600" b="1" dirty="0">
                <a:solidFill>
                  <a:schemeClr val="bg1"/>
                </a:solidFill>
                <a:effectLst/>
                <a:ea typeface="Times New Roman" panose="02020603050405020304" pitchFamily="18" charset="0"/>
                <a:cs typeface="Times New Roman" panose="02020603050405020304" pitchFamily="18" charset="0"/>
              </a:rPr>
              <a:t>                              ΝΙΚΟΣ  ΔΙΑΜΑΝΤΗΣ</a:t>
            </a:r>
          </a:p>
          <a:p>
            <a:pPr algn="just">
              <a:lnSpc>
                <a:spcPct val="107000"/>
              </a:lnSpc>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endParaRPr lang="en-GB"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a:p>
            <a:endParaRPr lang="en-GB" dirty="0"/>
          </a:p>
        </p:txBody>
      </p:sp>
    </p:spTree>
    <p:extLst>
      <p:ext uri="{BB962C8B-B14F-4D97-AF65-F5344CB8AC3E}">
        <p14:creationId xmlns:p14="http://schemas.microsoft.com/office/powerpoint/2010/main" val="1212275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421547-175C-BDFE-13B0-2B5E71377C63}"/>
              </a:ext>
            </a:extLst>
          </p:cNvPr>
          <p:cNvSpPr txBox="1"/>
          <p:nvPr/>
        </p:nvSpPr>
        <p:spPr>
          <a:xfrm>
            <a:off x="270019" y="335845"/>
            <a:ext cx="4284617" cy="6186309"/>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285750" indent="-285750">
              <a:buFont typeface="Wingdings" panose="05000000000000000000" pitchFamily="2" charset="2"/>
              <a:buChar char="Ø"/>
            </a:pPr>
            <a:r>
              <a:rPr lang="el-GR" sz="2400" b="1" dirty="0">
                <a:ln/>
                <a:solidFill>
                  <a:schemeClr val="tx1">
                    <a:lumMod val="85000"/>
                    <a:lumOff val="15000"/>
                  </a:schemeClr>
                </a:solidFill>
              </a:rPr>
              <a:t>Κάθε σώμα σε οποιαδήποτε θερμοκρασία μεγαλύτερη από το απόλυτο μηδέν</a:t>
            </a:r>
            <a:r>
              <a:rPr lang="en-GB" sz="2400" b="1" dirty="0">
                <a:ln/>
                <a:solidFill>
                  <a:schemeClr val="tx1">
                    <a:lumMod val="85000"/>
                    <a:lumOff val="15000"/>
                  </a:schemeClr>
                </a:solidFill>
              </a:rPr>
              <a:t> </a:t>
            </a:r>
            <a:r>
              <a:rPr lang="el-GR" sz="2400" b="1" dirty="0">
                <a:ln/>
                <a:solidFill>
                  <a:schemeClr val="tx1">
                    <a:lumMod val="85000"/>
                    <a:lumOff val="15000"/>
                  </a:schemeClr>
                </a:solidFill>
              </a:rPr>
              <a:t>(</a:t>
            </a:r>
            <a:r>
              <a:rPr lang="en-GB" sz="2400" b="1" dirty="0">
                <a:ln/>
                <a:solidFill>
                  <a:schemeClr val="tx1">
                    <a:lumMod val="85000"/>
                    <a:lumOff val="15000"/>
                  </a:schemeClr>
                </a:solidFill>
              </a:rPr>
              <a:t>T&gt;0</a:t>
            </a:r>
            <a:r>
              <a:rPr lang="el-GR" sz="2400" b="1" dirty="0">
                <a:ln/>
                <a:solidFill>
                  <a:schemeClr val="tx1">
                    <a:lumMod val="85000"/>
                    <a:lumOff val="15000"/>
                  </a:schemeClr>
                </a:solidFill>
              </a:rPr>
              <a:t>) εκπέμπει ηλεκτρομαγνητική ακτινοβολία.</a:t>
            </a:r>
          </a:p>
          <a:p>
            <a:pPr marL="285750" indent="-285750">
              <a:buFont typeface="Wingdings" panose="05000000000000000000" pitchFamily="2" charset="2"/>
              <a:buChar char="Ø"/>
            </a:pPr>
            <a:r>
              <a:rPr lang="en-GB" sz="2400" b="1" dirty="0">
                <a:ln/>
                <a:solidFill>
                  <a:schemeClr val="tx1">
                    <a:lumMod val="85000"/>
                    <a:lumOff val="15000"/>
                  </a:schemeClr>
                </a:solidFill>
              </a:rPr>
              <a:t> </a:t>
            </a:r>
            <a:r>
              <a:rPr lang="el-GR" sz="2400" b="1" dirty="0">
                <a:ln/>
                <a:solidFill>
                  <a:schemeClr val="tx1">
                    <a:lumMod val="85000"/>
                    <a:lumOff val="15000"/>
                  </a:schemeClr>
                </a:solidFill>
              </a:rPr>
              <a:t>Η ακτινοβολία αυτή  είναι ανεξάρτητη από τη χημική σύσταση του </a:t>
            </a:r>
            <a:r>
              <a:rPr lang="el-GR" sz="2400" b="1" dirty="0" err="1">
                <a:ln/>
                <a:solidFill>
                  <a:schemeClr val="tx1">
                    <a:lumMod val="85000"/>
                    <a:lumOff val="15000"/>
                  </a:schemeClr>
                </a:solidFill>
              </a:rPr>
              <a:t>εκπέμποντος</a:t>
            </a:r>
            <a:r>
              <a:rPr lang="el-GR" sz="2400" b="1" dirty="0">
                <a:ln/>
                <a:solidFill>
                  <a:schemeClr val="tx1">
                    <a:lumMod val="85000"/>
                    <a:lumOff val="15000"/>
                  </a:schemeClr>
                </a:solidFill>
              </a:rPr>
              <a:t> υλικού.</a:t>
            </a:r>
          </a:p>
          <a:p>
            <a:pPr marL="285750" indent="-285750">
              <a:buFont typeface="Wingdings" panose="05000000000000000000" pitchFamily="2" charset="2"/>
              <a:buChar char="Ø"/>
            </a:pPr>
            <a:r>
              <a:rPr lang="el-GR" sz="2400" b="1" dirty="0">
                <a:ln/>
                <a:solidFill>
                  <a:schemeClr val="tx1">
                    <a:lumMod val="85000"/>
                    <a:lumOff val="15000"/>
                  </a:schemeClr>
                </a:solidFill>
              </a:rPr>
              <a:t>Η εκπομπή Η/Μ ακτινοβολίας έχει </a:t>
            </a:r>
            <a:r>
              <a:rPr lang="el-GR" sz="2400" b="1" dirty="0">
                <a:ln/>
                <a:solidFill>
                  <a:srgbClr val="FF0000"/>
                </a:solidFill>
              </a:rPr>
              <a:t>παγκόσμιο χαρακτήρα</a:t>
            </a:r>
            <a:r>
              <a:rPr lang="el-GR" sz="2400" b="1" dirty="0">
                <a:ln/>
                <a:solidFill>
                  <a:schemeClr val="tx1">
                    <a:lumMod val="85000"/>
                    <a:lumOff val="15000"/>
                  </a:schemeClr>
                </a:solidFill>
              </a:rPr>
              <a:t> αφού όλα τα υλικά στην ίδια θερμοκρασία εκπέμπουν την ίδια Η/Μ ακτινοβολία.</a:t>
            </a:r>
          </a:p>
          <a:p>
            <a:pPr marL="285750" indent="-285750">
              <a:buFont typeface="Wingdings" panose="05000000000000000000" pitchFamily="2" charset="2"/>
              <a:buChar char="Ø"/>
            </a:pPr>
            <a:endParaRPr lang="el-GR" b="1" dirty="0">
              <a:ln/>
              <a:solidFill>
                <a:srgbClr val="FF0000"/>
              </a:solidFill>
            </a:endParaRPr>
          </a:p>
          <a:p>
            <a:pPr marL="285750" indent="-285750">
              <a:buFont typeface="Wingdings" panose="05000000000000000000" pitchFamily="2" charset="2"/>
              <a:buChar char="Ø"/>
            </a:pPr>
            <a:endParaRPr lang="en-GB" b="1" dirty="0">
              <a:ln/>
              <a:solidFill>
                <a:srgbClr val="FF0000"/>
              </a:solidFill>
            </a:endParaRPr>
          </a:p>
        </p:txBody>
      </p:sp>
      <p:grpSp>
        <p:nvGrpSpPr>
          <p:cNvPr id="7" name="Ομάδα 6">
            <a:extLst>
              <a:ext uri="{FF2B5EF4-FFF2-40B4-BE49-F238E27FC236}">
                <a16:creationId xmlns:a16="http://schemas.microsoft.com/office/drawing/2014/main" id="{1212F64D-8195-DA1E-E13C-F8443DEE3BBF}"/>
              </a:ext>
            </a:extLst>
          </p:cNvPr>
          <p:cNvGrpSpPr/>
          <p:nvPr/>
        </p:nvGrpSpPr>
        <p:grpSpPr>
          <a:xfrm>
            <a:off x="4677830" y="530277"/>
            <a:ext cx="3452442" cy="1910826"/>
            <a:chOff x="4651704" y="502771"/>
            <a:chExt cx="3452442" cy="1910826"/>
          </a:xfrm>
        </p:grpSpPr>
        <p:pic>
          <p:nvPicPr>
            <p:cNvPr id="6" name="Εικόνα 5">
              <a:extLst>
                <a:ext uri="{FF2B5EF4-FFF2-40B4-BE49-F238E27FC236}">
                  <a16:creationId xmlns:a16="http://schemas.microsoft.com/office/drawing/2014/main" id="{9538CEE1-9DCA-6422-BD87-075B15E67834}"/>
                </a:ext>
              </a:extLst>
            </p:cNvPr>
            <p:cNvPicPr>
              <a:picLocks noChangeAspect="1"/>
            </p:cNvPicPr>
            <p:nvPr/>
          </p:nvPicPr>
          <p:blipFill>
            <a:blip r:embed="rId2"/>
            <a:stretch>
              <a:fillRect/>
            </a:stretch>
          </p:blipFill>
          <p:spPr>
            <a:xfrm>
              <a:off x="4651704" y="502771"/>
              <a:ext cx="3452442" cy="1910826"/>
            </a:xfrm>
            <a:prstGeom prst="rect">
              <a:avLst/>
            </a:prstGeom>
          </p:spPr>
        </p:pic>
        <p:sp>
          <p:nvSpPr>
            <p:cNvPr id="10" name="TextBox 9">
              <a:extLst>
                <a:ext uri="{FF2B5EF4-FFF2-40B4-BE49-F238E27FC236}">
                  <a16:creationId xmlns:a16="http://schemas.microsoft.com/office/drawing/2014/main" id="{B6960A49-FE1C-81BD-9C6B-8CF07267DB00}"/>
                </a:ext>
              </a:extLst>
            </p:cNvPr>
            <p:cNvSpPr txBox="1"/>
            <p:nvPr/>
          </p:nvSpPr>
          <p:spPr>
            <a:xfrm>
              <a:off x="4803238" y="1876992"/>
              <a:ext cx="3249450" cy="523220"/>
            </a:xfrm>
            <a:prstGeom prst="rect">
              <a:avLst/>
            </a:prstGeom>
            <a:noFill/>
          </p:spPr>
          <p:txBody>
            <a:bodyPr wrap="square" rtlCol="0">
              <a:spAutoFit/>
            </a:bodyPr>
            <a:lstStyle/>
            <a:p>
              <a:r>
                <a:rPr lang="el-GR" sz="1400" dirty="0">
                  <a:solidFill>
                    <a:srgbClr val="FFFF00"/>
                  </a:solidFill>
                </a:rPr>
                <a:t>Λάβα </a:t>
              </a:r>
              <a:r>
                <a:rPr lang="en-US" sz="1400" dirty="0">
                  <a:solidFill>
                    <a:srgbClr val="FFFF00"/>
                  </a:solidFill>
                </a:rPr>
                <a:t>Pahoehoe</a:t>
              </a:r>
              <a:endParaRPr lang="el-GR" sz="1400" dirty="0">
                <a:solidFill>
                  <a:srgbClr val="FFFF00"/>
                </a:solidFill>
              </a:endParaRPr>
            </a:p>
            <a:p>
              <a:r>
                <a:rPr lang="el-GR" sz="1400" dirty="0">
                  <a:solidFill>
                    <a:srgbClr val="FFFF00"/>
                  </a:solidFill>
                </a:rPr>
                <a:t>Είδος </a:t>
              </a:r>
              <a:r>
                <a:rPr lang="el-GR" sz="1400" dirty="0" err="1">
                  <a:solidFill>
                    <a:srgbClr val="FFFF00"/>
                  </a:solidFill>
                </a:rPr>
                <a:t>βαλσατικής</a:t>
              </a:r>
              <a:r>
                <a:rPr lang="el-GR" sz="1400" dirty="0">
                  <a:solidFill>
                    <a:srgbClr val="FFFF00"/>
                  </a:solidFill>
                </a:rPr>
                <a:t> λάβας</a:t>
              </a:r>
              <a:endParaRPr lang="en-GB" sz="1400" dirty="0">
                <a:solidFill>
                  <a:srgbClr val="FFFF00"/>
                </a:solidFill>
              </a:endParaRPr>
            </a:p>
          </p:txBody>
        </p:sp>
      </p:grpSp>
      <p:pic>
        <p:nvPicPr>
          <p:cNvPr id="3" name="Εικόνα 2">
            <a:extLst>
              <a:ext uri="{FF2B5EF4-FFF2-40B4-BE49-F238E27FC236}">
                <a16:creationId xmlns:a16="http://schemas.microsoft.com/office/drawing/2014/main" id="{18C12825-BE0E-7010-7BC2-7FE5A808FCB6}"/>
              </a:ext>
            </a:extLst>
          </p:cNvPr>
          <p:cNvPicPr>
            <a:picLocks noChangeAspect="1"/>
          </p:cNvPicPr>
          <p:nvPr/>
        </p:nvPicPr>
        <p:blipFill rotWithShape="1">
          <a:blip r:embed="rId3"/>
          <a:srcRect l="29950" t="1305" r="1745" b="1437"/>
          <a:stretch/>
        </p:blipFill>
        <p:spPr>
          <a:xfrm>
            <a:off x="8301291" y="535104"/>
            <a:ext cx="3444978" cy="2765216"/>
          </a:xfrm>
          <a:prstGeom prst="rect">
            <a:avLst/>
          </a:prstGeom>
        </p:spPr>
      </p:pic>
      <p:sp>
        <p:nvSpPr>
          <p:cNvPr id="5" name="TextBox 4">
            <a:extLst>
              <a:ext uri="{FF2B5EF4-FFF2-40B4-BE49-F238E27FC236}">
                <a16:creationId xmlns:a16="http://schemas.microsoft.com/office/drawing/2014/main" id="{A1CD3A26-4EC0-B23F-C4E1-F75041DB8064}"/>
              </a:ext>
            </a:extLst>
          </p:cNvPr>
          <p:cNvSpPr txBox="1"/>
          <p:nvPr/>
        </p:nvSpPr>
        <p:spPr>
          <a:xfrm>
            <a:off x="8534152" y="2469323"/>
            <a:ext cx="3056708" cy="646331"/>
          </a:xfrm>
          <a:prstGeom prst="rect">
            <a:avLst/>
          </a:prstGeom>
          <a:noFill/>
        </p:spPr>
        <p:txBody>
          <a:bodyPr wrap="square" rtlCol="0">
            <a:spAutoFit/>
          </a:bodyPr>
          <a:lstStyle/>
          <a:p>
            <a:r>
              <a:rPr lang="el-GR" sz="1200" b="1" dirty="0">
                <a:solidFill>
                  <a:schemeClr val="bg1"/>
                </a:solidFill>
              </a:rPr>
              <a:t>Το καμίνι του παλιού σιδερά, το κάρβουνο και το πυρακτωμένο σίδερο βρίσκονται στην ίδια θερμοκρασία</a:t>
            </a:r>
            <a:endParaRPr lang="en-GB" sz="1200" dirty="0">
              <a:solidFill>
                <a:schemeClr val="bg1"/>
              </a:solidFill>
            </a:endParaRPr>
          </a:p>
        </p:txBody>
      </p:sp>
      <p:grpSp>
        <p:nvGrpSpPr>
          <p:cNvPr id="2" name="Ομάδα 1">
            <a:extLst>
              <a:ext uri="{FF2B5EF4-FFF2-40B4-BE49-F238E27FC236}">
                <a16:creationId xmlns:a16="http://schemas.microsoft.com/office/drawing/2014/main" id="{861C8E2C-56E8-7100-84B0-81E3C3D18559}"/>
              </a:ext>
            </a:extLst>
          </p:cNvPr>
          <p:cNvGrpSpPr/>
          <p:nvPr/>
        </p:nvGrpSpPr>
        <p:grpSpPr>
          <a:xfrm>
            <a:off x="4972594" y="3428999"/>
            <a:ext cx="4284617" cy="3198224"/>
            <a:chOff x="4554636" y="2841279"/>
            <a:chExt cx="3545161" cy="2836128"/>
          </a:xfrm>
        </p:grpSpPr>
        <p:pic>
          <p:nvPicPr>
            <p:cNvPr id="3074" name="Picture 2">
              <a:extLst>
                <a:ext uri="{FF2B5EF4-FFF2-40B4-BE49-F238E27FC236}">
                  <a16:creationId xmlns:a16="http://schemas.microsoft.com/office/drawing/2014/main" id="{8F231803-BB44-596F-100A-CB7A39F36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636" y="2841279"/>
              <a:ext cx="3545161" cy="28361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8888277-9059-559F-784A-223881DE8CF3}"/>
                </a:ext>
              </a:extLst>
            </p:cNvPr>
            <p:cNvSpPr txBox="1"/>
            <p:nvPr/>
          </p:nvSpPr>
          <p:spPr>
            <a:xfrm>
              <a:off x="5015796" y="5120252"/>
              <a:ext cx="2846217" cy="463982"/>
            </a:xfrm>
            <a:prstGeom prst="rect">
              <a:avLst/>
            </a:prstGeom>
            <a:noFill/>
          </p:spPr>
          <p:txBody>
            <a:bodyPr wrap="square" rtlCol="0">
              <a:spAutoFit/>
            </a:bodyPr>
            <a:lstStyle/>
            <a:p>
              <a:r>
                <a:rPr lang="el-GR" sz="1400" b="1" dirty="0">
                  <a:solidFill>
                    <a:schemeClr val="bg1"/>
                  </a:solidFill>
                </a:rPr>
                <a:t>Φωτογραφία στο υπέρυθρο. Το σώμα, η γη εκπέμπουν θερμική ακτινοβολία</a:t>
              </a:r>
              <a:endParaRPr lang="en-GB" sz="1400" b="1" dirty="0">
                <a:solidFill>
                  <a:schemeClr val="bg1"/>
                </a:solidFill>
              </a:endParaRPr>
            </a:p>
          </p:txBody>
        </p:sp>
      </p:grpSp>
    </p:spTree>
    <p:extLst>
      <p:ext uri="{BB962C8B-B14F-4D97-AF65-F5344CB8AC3E}">
        <p14:creationId xmlns:p14="http://schemas.microsoft.com/office/powerpoint/2010/main" val="341928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A882AA46-1A79-C337-90BA-6FFC1A81D67F}"/>
              </a:ext>
            </a:extLst>
          </p:cNvPr>
          <p:cNvPicPr>
            <a:picLocks noChangeAspect="1"/>
          </p:cNvPicPr>
          <p:nvPr/>
        </p:nvPicPr>
        <p:blipFill>
          <a:blip r:embed="rId2"/>
          <a:stretch>
            <a:fillRect/>
          </a:stretch>
        </p:blipFill>
        <p:spPr>
          <a:xfrm>
            <a:off x="6540995" y="175066"/>
            <a:ext cx="4632227" cy="2494734"/>
          </a:xfrm>
          <a:prstGeom prst="rect">
            <a:avLst/>
          </a:prstGeom>
        </p:spPr>
      </p:pic>
      <p:sp>
        <p:nvSpPr>
          <p:cNvPr id="9" name="TextBox 8">
            <a:extLst>
              <a:ext uri="{FF2B5EF4-FFF2-40B4-BE49-F238E27FC236}">
                <a16:creationId xmlns:a16="http://schemas.microsoft.com/office/drawing/2014/main" id="{17DAD73C-5F44-50C6-BABA-BA7779E37DEA}"/>
              </a:ext>
            </a:extLst>
          </p:cNvPr>
          <p:cNvSpPr txBox="1"/>
          <p:nvPr/>
        </p:nvSpPr>
        <p:spPr>
          <a:xfrm>
            <a:off x="1409932" y="458042"/>
            <a:ext cx="4241074" cy="5693866"/>
          </a:xfrm>
          <a:prstGeom prst="rect">
            <a:avLst/>
          </a:prstGeom>
          <a:noFill/>
        </p:spPr>
        <p:txBody>
          <a:bodyPr wrap="square">
            <a:spAutoFit/>
          </a:bodyPr>
          <a:lstStyle/>
          <a:p>
            <a:pPr marL="285750" indent="-285750">
              <a:buFont typeface="Wingdings" panose="05000000000000000000" pitchFamily="2" charset="2"/>
              <a:buChar char="Ø"/>
            </a:pPr>
            <a:r>
              <a:rPr lang="el-GR" sz="2800" b="1" dirty="0">
                <a:ln/>
                <a:solidFill>
                  <a:schemeClr val="tx1">
                    <a:lumMod val="85000"/>
                    <a:lumOff val="15000"/>
                  </a:schemeClr>
                </a:solidFill>
              </a:rPr>
              <a:t>Αυτό εξηγεί την </a:t>
            </a:r>
            <a:r>
              <a:rPr lang="el-GR" sz="2800" b="1" dirty="0">
                <a:ln/>
                <a:solidFill>
                  <a:srgbClr val="FF0000"/>
                </a:solidFill>
              </a:rPr>
              <a:t>ομοιοχρωμία </a:t>
            </a:r>
            <a:r>
              <a:rPr lang="el-GR" sz="2800" b="1" dirty="0">
                <a:ln/>
                <a:solidFill>
                  <a:schemeClr val="tx1">
                    <a:lumMod val="85000"/>
                    <a:lumOff val="15000"/>
                  </a:schemeClr>
                </a:solidFill>
              </a:rPr>
              <a:t>των αντικειμένων που </a:t>
            </a:r>
            <a:r>
              <a:rPr lang="el-GR" sz="2800" b="1" dirty="0" err="1">
                <a:ln/>
                <a:solidFill>
                  <a:schemeClr val="tx1">
                    <a:lumMod val="85000"/>
                    <a:lumOff val="15000"/>
                  </a:schemeClr>
                </a:solidFill>
              </a:rPr>
              <a:t>πειρακτώνονται</a:t>
            </a:r>
            <a:r>
              <a:rPr lang="el-GR" sz="2800" b="1" dirty="0">
                <a:ln/>
                <a:solidFill>
                  <a:schemeClr val="tx1">
                    <a:lumMod val="85000"/>
                    <a:lumOff val="15000"/>
                  </a:schemeClr>
                </a:solidFill>
              </a:rPr>
              <a:t> στην ίδια θερμοκρασία.</a:t>
            </a:r>
          </a:p>
          <a:p>
            <a:pPr marL="285750" indent="-285750">
              <a:buFont typeface="Wingdings" panose="05000000000000000000" pitchFamily="2" charset="2"/>
              <a:buChar char="Ø"/>
            </a:pPr>
            <a:r>
              <a:rPr lang="el-GR" sz="2800" b="1" dirty="0">
                <a:ln/>
                <a:solidFill>
                  <a:schemeClr val="tx1">
                    <a:lumMod val="85000"/>
                    <a:lumOff val="15000"/>
                  </a:schemeClr>
                </a:solidFill>
              </a:rPr>
              <a:t>Το φάσμα της ακτινοβολίας αυτής είναι συνεχές.</a:t>
            </a:r>
          </a:p>
          <a:p>
            <a:pPr marL="285750" indent="-285750">
              <a:buFont typeface="Wingdings" panose="05000000000000000000" pitchFamily="2" charset="2"/>
              <a:buChar char="Ø"/>
            </a:pPr>
            <a:r>
              <a:rPr lang="el-GR" sz="2800" b="1" dirty="0">
                <a:ln/>
                <a:solidFill>
                  <a:schemeClr val="tx1">
                    <a:lumMod val="85000"/>
                    <a:lumOff val="15000"/>
                  </a:schemeClr>
                </a:solidFill>
              </a:rPr>
              <a:t>Από το φαινόμενο αυτό γεννήθηκε η κβαντική φυσική </a:t>
            </a:r>
            <a:r>
              <a:rPr lang="el-GR" sz="2800" b="1" dirty="0" err="1">
                <a:ln/>
                <a:solidFill>
                  <a:schemeClr val="tx1">
                    <a:lumMod val="85000"/>
                    <a:lumOff val="15000"/>
                  </a:schemeClr>
                </a:solidFill>
              </a:rPr>
              <a:t>γι</a:t>
            </a:r>
            <a:r>
              <a:rPr lang="el-GR" sz="2800" b="1" dirty="0">
                <a:ln/>
                <a:solidFill>
                  <a:schemeClr val="tx1">
                    <a:lumMod val="85000"/>
                    <a:lumOff val="15000"/>
                  </a:schemeClr>
                </a:solidFill>
              </a:rPr>
              <a:t> αυτό θεωρείται το σημαντικότερο </a:t>
            </a:r>
          </a:p>
        </p:txBody>
      </p:sp>
      <p:sp>
        <p:nvSpPr>
          <p:cNvPr id="11" name="TextBox 10">
            <a:extLst>
              <a:ext uri="{FF2B5EF4-FFF2-40B4-BE49-F238E27FC236}">
                <a16:creationId xmlns:a16="http://schemas.microsoft.com/office/drawing/2014/main" id="{A8DE0DCB-5425-1CD9-77DE-9E0B3B6878B6}"/>
              </a:ext>
            </a:extLst>
          </p:cNvPr>
          <p:cNvSpPr txBox="1"/>
          <p:nvPr/>
        </p:nvSpPr>
        <p:spPr>
          <a:xfrm>
            <a:off x="6540995" y="2312396"/>
            <a:ext cx="4423955" cy="261610"/>
          </a:xfrm>
          <a:prstGeom prst="rect">
            <a:avLst/>
          </a:prstGeom>
          <a:noFill/>
        </p:spPr>
        <p:txBody>
          <a:bodyPr wrap="square" rtlCol="0">
            <a:spAutoFit/>
          </a:bodyPr>
          <a:lstStyle/>
          <a:p>
            <a:r>
              <a:rPr lang="el-GR" sz="1100" b="1" dirty="0">
                <a:solidFill>
                  <a:schemeClr val="bg1"/>
                </a:solidFill>
              </a:rPr>
              <a:t>Στο χυτήριο γυαλιού το </a:t>
            </a:r>
            <a:r>
              <a:rPr lang="el-GR" sz="1100" b="1" dirty="0" err="1">
                <a:solidFill>
                  <a:schemeClr val="bg1"/>
                </a:solidFill>
              </a:rPr>
              <a:t>λιωμέο</a:t>
            </a:r>
            <a:r>
              <a:rPr lang="el-GR" sz="1100" b="1" dirty="0">
                <a:solidFill>
                  <a:schemeClr val="bg1"/>
                </a:solidFill>
              </a:rPr>
              <a:t> γυαλί έχει το ίδιο χρώμα με τον φούρνο</a:t>
            </a:r>
            <a:endParaRPr lang="en-GB" sz="1100" b="1" dirty="0">
              <a:solidFill>
                <a:schemeClr val="bg1"/>
              </a:solidFill>
            </a:endParaRPr>
          </a:p>
        </p:txBody>
      </p:sp>
      <p:pic>
        <p:nvPicPr>
          <p:cNvPr id="2" name="Εικόνα 1">
            <a:extLst>
              <a:ext uri="{FF2B5EF4-FFF2-40B4-BE49-F238E27FC236}">
                <a16:creationId xmlns:a16="http://schemas.microsoft.com/office/drawing/2014/main" id="{13271652-A11C-2A41-86FE-8DD57D94B924}"/>
              </a:ext>
            </a:extLst>
          </p:cNvPr>
          <p:cNvPicPr>
            <a:picLocks noChangeAspect="1"/>
          </p:cNvPicPr>
          <p:nvPr/>
        </p:nvPicPr>
        <p:blipFill>
          <a:blip r:embed="rId3"/>
          <a:stretch>
            <a:fillRect/>
          </a:stretch>
        </p:blipFill>
        <p:spPr>
          <a:xfrm>
            <a:off x="6540995" y="3214368"/>
            <a:ext cx="4623023" cy="2585540"/>
          </a:xfrm>
          <a:prstGeom prst="rect">
            <a:avLst/>
          </a:prstGeom>
        </p:spPr>
      </p:pic>
    </p:spTree>
    <p:extLst>
      <p:ext uri="{BB962C8B-B14F-4D97-AF65-F5344CB8AC3E}">
        <p14:creationId xmlns:p14="http://schemas.microsoft.com/office/powerpoint/2010/main" val="341412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DBC86E9D-FD23-4A6A-8B98-B5FA14AE69C9}"/>
              </a:ext>
            </a:extLst>
          </p:cNvPr>
          <p:cNvPicPr>
            <a:picLocks noChangeAspect="1"/>
          </p:cNvPicPr>
          <p:nvPr/>
        </p:nvPicPr>
        <p:blipFill>
          <a:blip r:embed="rId2"/>
          <a:stretch>
            <a:fillRect/>
          </a:stretch>
        </p:blipFill>
        <p:spPr>
          <a:xfrm>
            <a:off x="0" y="0"/>
            <a:ext cx="739681" cy="1097940"/>
          </a:xfrm>
          <a:prstGeom prst="rect">
            <a:avLst/>
          </a:prstGeom>
        </p:spPr>
      </p:pic>
      <p:sp>
        <p:nvSpPr>
          <p:cNvPr id="5" name="TextBox 4">
            <a:extLst>
              <a:ext uri="{FF2B5EF4-FFF2-40B4-BE49-F238E27FC236}">
                <a16:creationId xmlns:a16="http://schemas.microsoft.com/office/drawing/2014/main" id="{F0075416-1309-7213-7849-47B3E09C4A3E}"/>
              </a:ext>
            </a:extLst>
          </p:cNvPr>
          <p:cNvSpPr txBox="1"/>
          <p:nvPr/>
        </p:nvSpPr>
        <p:spPr>
          <a:xfrm>
            <a:off x="1881051" y="1637211"/>
            <a:ext cx="184731" cy="369332"/>
          </a:xfrm>
          <a:prstGeom prst="rect">
            <a:avLst/>
          </a:prstGeom>
          <a:noFill/>
        </p:spPr>
        <p:txBody>
          <a:bodyPr wrap="none" rtlCol="0">
            <a:spAutoFit/>
          </a:bodyPr>
          <a:lstStyle/>
          <a:p>
            <a:endParaRPr lang="en-GB" dirty="0"/>
          </a:p>
        </p:txBody>
      </p:sp>
      <p:sp>
        <p:nvSpPr>
          <p:cNvPr id="13" name="TextBox 12">
            <a:extLst>
              <a:ext uri="{FF2B5EF4-FFF2-40B4-BE49-F238E27FC236}">
                <a16:creationId xmlns:a16="http://schemas.microsoft.com/office/drawing/2014/main" id="{9559A7A7-9F34-26D7-CBE5-78C6A9CC6CC0}"/>
              </a:ext>
            </a:extLst>
          </p:cNvPr>
          <p:cNvSpPr txBox="1"/>
          <p:nvPr/>
        </p:nvSpPr>
        <p:spPr>
          <a:xfrm>
            <a:off x="470263" y="1097940"/>
            <a:ext cx="6096000" cy="369332"/>
          </a:xfrm>
          <a:prstGeom prst="rect">
            <a:avLst/>
          </a:prstGeom>
          <a:noFill/>
        </p:spPr>
        <p:txBody>
          <a:bodyPr wrap="square">
            <a:spAutoFit/>
          </a:bodyPr>
          <a:lstStyle/>
          <a:p>
            <a:endParaRPr lang="el-GR" dirty="0"/>
          </a:p>
        </p:txBody>
      </p:sp>
      <p:sp>
        <p:nvSpPr>
          <p:cNvPr id="4" name="TextBox 3">
            <a:extLst>
              <a:ext uri="{FF2B5EF4-FFF2-40B4-BE49-F238E27FC236}">
                <a16:creationId xmlns:a16="http://schemas.microsoft.com/office/drawing/2014/main" id="{FE2067DC-997C-888B-BE6E-08F9F1B889DD}"/>
              </a:ext>
            </a:extLst>
          </p:cNvPr>
          <p:cNvSpPr txBox="1"/>
          <p:nvPr/>
        </p:nvSpPr>
        <p:spPr>
          <a:xfrm>
            <a:off x="600892" y="1282606"/>
            <a:ext cx="6096000" cy="3416320"/>
          </a:xfrm>
          <a:prstGeom prst="rect">
            <a:avLst/>
          </a:prstGeom>
          <a:noFill/>
        </p:spPr>
        <p:txBody>
          <a:bodyPr wrap="square">
            <a:spAutoFit/>
          </a:bodyPr>
          <a:lstStyle/>
          <a:p>
            <a:r>
              <a:rPr lang="el-GR" b="1" dirty="0">
                <a:solidFill>
                  <a:srgbClr val="FF0000"/>
                </a:solidFill>
              </a:rPr>
              <a:t>Μέλαν σώμα </a:t>
            </a:r>
            <a:r>
              <a:rPr lang="el-GR" dirty="0"/>
              <a:t>είναι εκείνο το ιδεατό σώμα που απορροφά όλη την ακτινοβολία που προσπίπτει πάνω του και εκπέμπει ακτινοβολία όλων των συχνοτήτων δίνοντας συνεχές φάσμα. Μια καλή προσέγγιση του μέλανος σώματος είναι μια κοιλότητα σε υλικό με θερμοδυναμική θερμοκρασία Τ. Αν ακτίνα φωτός εισέλθει από τη μικρή οπή της κοιλότητας, υφίσταται πολλαπλές ανακλάσεις στο εσωτερικό της έχοντας αμελητέα πιθανότητα να εξέλθει. Δηλαδή η κοιλότητα, όπως και το μέλαν σώμα, απορροφά όλη την ακτινοβολία που εισέρχεται. Επομένως το φάσμα της ακτινοβολίας που εκπέμπεται από την κοιλότητα είναι όμοιο με αυτό του μέλανος σώματος.</a:t>
            </a:r>
            <a:endParaRPr lang="en-GB" dirty="0"/>
          </a:p>
        </p:txBody>
      </p:sp>
      <p:sp>
        <p:nvSpPr>
          <p:cNvPr id="7" name="TextBox 6">
            <a:extLst>
              <a:ext uri="{FF2B5EF4-FFF2-40B4-BE49-F238E27FC236}">
                <a16:creationId xmlns:a16="http://schemas.microsoft.com/office/drawing/2014/main" id="{1A868C53-5145-6A80-AE69-7577D790FB89}"/>
              </a:ext>
            </a:extLst>
          </p:cNvPr>
          <p:cNvSpPr txBox="1"/>
          <p:nvPr/>
        </p:nvSpPr>
        <p:spPr>
          <a:xfrm>
            <a:off x="4345577" y="133472"/>
            <a:ext cx="3500845" cy="830997"/>
          </a:xfrm>
          <a:prstGeom prst="rect">
            <a:avLst/>
          </a:prstGeom>
          <a:noFill/>
        </p:spPr>
        <p:txBody>
          <a:bodyPr wrap="square">
            <a:spAutoFit/>
          </a:bodyPr>
          <a:lstStyle/>
          <a:p>
            <a:r>
              <a:rPr lang="el-GR" sz="4800" b="1" i="1" dirty="0">
                <a:solidFill>
                  <a:srgbClr val="FF0000"/>
                </a:solidFill>
                <a:cs typeface="Times New Roman" panose="02020603050405020304" pitchFamily="18" charset="0"/>
              </a:rPr>
              <a:t>Μέλαν Σώμα</a:t>
            </a:r>
            <a:endParaRPr lang="en-GB" sz="4800" dirty="0"/>
          </a:p>
        </p:txBody>
      </p:sp>
      <p:pic>
        <p:nvPicPr>
          <p:cNvPr id="8" name="Εικόνα 7">
            <a:extLst>
              <a:ext uri="{FF2B5EF4-FFF2-40B4-BE49-F238E27FC236}">
                <a16:creationId xmlns:a16="http://schemas.microsoft.com/office/drawing/2014/main" id="{8FECB3BE-B59A-02E6-30E8-2FE8D3806B2B}"/>
              </a:ext>
            </a:extLst>
          </p:cNvPr>
          <p:cNvPicPr>
            <a:picLocks noChangeAspect="1"/>
          </p:cNvPicPr>
          <p:nvPr/>
        </p:nvPicPr>
        <p:blipFill>
          <a:blip r:embed="rId3"/>
          <a:stretch>
            <a:fillRect/>
          </a:stretch>
        </p:blipFill>
        <p:spPr>
          <a:xfrm>
            <a:off x="6827521" y="897270"/>
            <a:ext cx="4694327" cy="3426249"/>
          </a:xfrm>
          <a:prstGeom prst="rect">
            <a:avLst/>
          </a:prstGeom>
        </p:spPr>
      </p:pic>
      <p:sp>
        <p:nvSpPr>
          <p:cNvPr id="11" name="TextBox 10">
            <a:extLst>
              <a:ext uri="{FF2B5EF4-FFF2-40B4-BE49-F238E27FC236}">
                <a16:creationId xmlns:a16="http://schemas.microsoft.com/office/drawing/2014/main" id="{C5706993-9F69-2468-F5AC-A28EE2689C65}"/>
              </a:ext>
            </a:extLst>
          </p:cNvPr>
          <p:cNvSpPr txBox="1"/>
          <p:nvPr/>
        </p:nvSpPr>
        <p:spPr>
          <a:xfrm>
            <a:off x="6275654" y="4421927"/>
            <a:ext cx="5798059" cy="923330"/>
          </a:xfrm>
          <a:prstGeom prst="rect">
            <a:avLst/>
          </a:prstGeom>
          <a:noFill/>
        </p:spPr>
        <p:txBody>
          <a:bodyPr wrap="square">
            <a:spAutoFit/>
          </a:bodyPr>
          <a:lstStyle/>
          <a:p>
            <a:r>
              <a:rPr lang="en-GB" sz="900" dirty="0"/>
              <a:t>https://eclass.upatras.gr/modules/document/file.php/CMNG2172/%CE%91%CE%B4%CF%85%CE%BD%CE%B1%CE%BC%CE%AF%CE%B5%CF%82%20%CF%84%CE%B7%CF%82%20%CE%9A%CE%BB%CE%B1%CF%83%CE%B9%CE%BA%CE%AE%CF%82%20%CE%9C%CE%B7%CF%87%CE%B1%CE%BD%CE%B9%CE%BA%CE%AE%CF%82/2-%CE%91%CE%B4%CF%85%CE%BD%CE%B1%CE%BC%CE%AF%CE%B5%CF%82%20%CF%84%CE%B7%CF%82%20%CE%9A%CE%BB%CE%B1%CF%83%CE%B9%CE%BA%CE%AE%CF%82%20%CE%9C%CE%B7%CF%87%CE%B1%CE%BD%CE%B9%CE%BA%CE%AE%CF%82.pdf</a:t>
            </a:r>
          </a:p>
        </p:txBody>
      </p:sp>
    </p:spTree>
    <p:extLst>
      <p:ext uri="{BB962C8B-B14F-4D97-AF65-F5344CB8AC3E}">
        <p14:creationId xmlns:p14="http://schemas.microsoft.com/office/powerpoint/2010/main" val="296675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p:txBody>
          <a:bodyPr>
            <a:normAutofit/>
          </a:bodyPr>
          <a:lstStyle/>
          <a:p>
            <a:r>
              <a:rPr lang="el-GR" b="1" i="1" dirty="0">
                <a:solidFill>
                  <a:srgbClr val="FF0000"/>
                </a:solidFill>
                <a:latin typeface="+mn-lt"/>
                <a:cs typeface="Times New Roman" panose="02020603050405020304" pitchFamily="18" charset="0"/>
              </a:rPr>
              <a:t>Μέλαν Σώμα. </a:t>
            </a:r>
            <a:br>
              <a:rPr lang="en-US" b="1" i="1" dirty="0">
                <a:solidFill>
                  <a:srgbClr val="FF0000"/>
                </a:solidFill>
                <a:latin typeface="+mn-lt"/>
                <a:cs typeface="Times New Roman" panose="02020603050405020304" pitchFamily="18" charset="0"/>
              </a:rPr>
            </a:br>
            <a:r>
              <a:rPr lang="el-GR" sz="2200" b="1" i="1" dirty="0">
                <a:solidFill>
                  <a:srgbClr val="002060"/>
                </a:solidFill>
                <a:latin typeface="+mn-lt"/>
                <a:cs typeface="Times New Roman" panose="02020603050405020304" pitchFamily="18" charset="0"/>
              </a:rPr>
              <a:t>Πειραματική μελέτη</a:t>
            </a:r>
            <a:r>
              <a:rPr lang="el-GR" sz="2200" b="1" i="1" dirty="0">
                <a:solidFill>
                  <a:srgbClr val="002060"/>
                </a:solidFill>
                <a:latin typeface="Times New Roman" panose="02020603050405020304" pitchFamily="18" charset="0"/>
                <a:cs typeface="Times New Roman" panose="02020603050405020304" pitchFamily="18" charset="0"/>
              </a:rPr>
              <a:t>.</a:t>
            </a:r>
            <a:endParaRPr lang="el-GR" sz="2200" b="1" dirty="0">
              <a:solidFill>
                <a:srgbClr val="002060"/>
              </a:solidFill>
              <a:latin typeface="Times New Roman" panose="02020603050405020304" pitchFamily="18" charset="0"/>
              <a:cs typeface="Times New Roman" panose="02020603050405020304" pitchFamily="18" charset="0"/>
            </a:endParaRPr>
          </a:p>
        </p:txBody>
      </p:sp>
      <p:sp>
        <p:nvSpPr>
          <p:cNvPr id="27" name="Θέση κειμένου 26">
            <a:extLst>
              <a:ext uri="{FF2B5EF4-FFF2-40B4-BE49-F238E27FC236}">
                <a16:creationId xmlns:a16="http://schemas.microsoft.com/office/drawing/2014/main" id="{9AE412E0-31F1-727B-D9D1-7B1055682562}"/>
              </a:ext>
            </a:extLst>
          </p:cNvPr>
          <p:cNvSpPr>
            <a:spLocks noGrp="1"/>
          </p:cNvSpPr>
          <p:nvPr>
            <p:ph type="body" sz="half" idx="2"/>
          </p:nvPr>
        </p:nvSpPr>
        <p:spPr>
          <a:xfrm>
            <a:off x="937772" y="3076408"/>
            <a:ext cx="4253064" cy="2022066"/>
          </a:xfrm>
        </p:spPr>
        <p:txBody>
          <a:bodyPr>
            <a:normAutofit fontScale="85000" lnSpcReduction="10000"/>
          </a:bodyPr>
          <a:lstStyle/>
          <a:p>
            <a:r>
              <a:rPr lang="el-GR" sz="2400" dirty="0">
                <a:cs typeface="Times New Roman" panose="02020603050405020304" pitchFamily="18" charset="0"/>
                <a:hlinkClick r:id="rId2"/>
              </a:rPr>
              <a:t>Πείραμα στο Μέλαν Σώμα. </a:t>
            </a:r>
            <a:r>
              <a:rPr lang="el-GR" sz="2400" dirty="0">
                <a:cs typeface="Times New Roman" panose="02020603050405020304" pitchFamily="18" charset="0"/>
              </a:rPr>
              <a:t>(προσομοίωση)</a:t>
            </a:r>
          </a:p>
          <a:p>
            <a:pPr marL="342900" indent="-342900">
              <a:buFont typeface="Arial" panose="020B0604020202020204" pitchFamily="34" charset="0"/>
              <a:buAutoNum type="arabicPeriod"/>
            </a:pPr>
            <a:r>
              <a:rPr lang="el-GR" sz="2400" dirty="0">
                <a:cs typeface="Times New Roman" panose="02020603050405020304" pitchFamily="18" charset="0"/>
              </a:rPr>
              <a:t>Εξοικείωση με την προσομοίωση.</a:t>
            </a:r>
            <a:endParaRPr lang="en-US" sz="2400" dirty="0">
              <a:cs typeface="Times New Roman" panose="02020603050405020304" pitchFamily="18" charset="0"/>
            </a:endParaRPr>
          </a:p>
          <a:p>
            <a:pPr marL="342900" indent="-342900">
              <a:buFont typeface="Arial" panose="020B0604020202020204" pitchFamily="34" charset="0"/>
              <a:buAutoNum type="arabicPeriod"/>
            </a:pPr>
            <a:r>
              <a:rPr lang="el-GR" sz="2400" dirty="0">
                <a:cs typeface="Times New Roman" panose="02020603050405020304" pitchFamily="18" charset="0"/>
              </a:rPr>
              <a:t>Προσδιορισμός των πειραμάτων και των αντίστοιχων μεταβλητών.</a:t>
            </a:r>
          </a:p>
          <a:p>
            <a:pPr marL="342900" indent="-342900">
              <a:buAutoNum type="arabicPeriod"/>
            </a:pPr>
            <a:r>
              <a:rPr lang="el-GR" sz="2400" dirty="0">
                <a:cs typeface="Times New Roman" panose="02020603050405020304" pitchFamily="18" charset="0"/>
              </a:rPr>
              <a:t>Καταγραφή αποτελεσμάτων  </a:t>
            </a:r>
          </a:p>
          <a:p>
            <a:pPr marL="342900" indent="-342900">
              <a:buAutoNum type="arabicPeriod"/>
            </a:pPr>
            <a:endParaRPr lang="el-GR" dirty="0"/>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2" name="Θέση εικόνας 11">
            <a:extLst>
              <a:ext uri="{FF2B5EF4-FFF2-40B4-BE49-F238E27FC236}">
                <a16:creationId xmlns:a16="http://schemas.microsoft.com/office/drawing/2014/main" id="{F854802B-8BE7-CB94-635B-B26F5583CD0C}"/>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4539" r="14539"/>
          <a:stretch>
            <a:fillRect/>
          </a:stretch>
        </p:blipFill>
        <p:spPr>
          <a:xfrm>
            <a:off x="6047793" y="1670916"/>
            <a:ext cx="5206435" cy="4111048"/>
          </a:xfrm>
        </p:spPr>
      </p:pic>
      <p:pic>
        <p:nvPicPr>
          <p:cNvPr id="2" name="Εικόνα 1">
            <a:extLst>
              <a:ext uri="{FF2B5EF4-FFF2-40B4-BE49-F238E27FC236}">
                <a16:creationId xmlns:a16="http://schemas.microsoft.com/office/drawing/2014/main" id="{8E8C392F-6B51-6F03-2CA8-E5EDB604F553}"/>
              </a:ext>
            </a:extLst>
          </p:cNvPr>
          <p:cNvPicPr>
            <a:picLocks noChangeAspect="1"/>
          </p:cNvPicPr>
          <p:nvPr/>
        </p:nvPicPr>
        <p:blipFill>
          <a:blip r:embed="rId4"/>
          <a:stretch>
            <a:fillRect/>
          </a:stretch>
        </p:blipFill>
        <p:spPr>
          <a:xfrm>
            <a:off x="0" y="0"/>
            <a:ext cx="737680" cy="1097375"/>
          </a:xfrm>
          <a:prstGeom prst="rect">
            <a:avLst/>
          </a:prstGeom>
        </p:spPr>
      </p:pic>
    </p:spTree>
    <p:extLst>
      <p:ext uri="{BB962C8B-B14F-4D97-AF65-F5344CB8AC3E}">
        <p14:creationId xmlns:p14="http://schemas.microsoft.com/office/powerpoint/2010/main" val="265107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3790023-3C4F-D657-A2CC-B33D58BC712B}"/>
                  </a:ext>
                </a:extLst>
              </p:cNvPr>
              <p:cNvSpPr txBox="1"/>
              <p:nvPr/>
            </p:nvSpPr>
            <p:spPr>
              <a:xfrm>
                <a:off x="429531" y="901125"/>
                <a:ext cx="5587819" cy="1263166"/>
              </a:xfrm>
              <a:prstGeom prst="rect">
                <a:avLst/>
              </a:prstGeom>
              <a:noFill/>
            </p:spPr>
            <p:txBody>
              <a:bodyPr wrap="square">
                <a:spAutoFit/>
              </a:bodyPr>
              <a:lstStyle/>
              <a:p>
                <a:pPr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dirty="0">
                    <a:effectLst/>
                    <a:ea typeface="Calibri" panose="020F0502020204030204" pitchFamily="34" charset="0"/>
                    <a:cs typeface="Times New Roman" panose="02020603050405020304" pitchFamily="18" charset="0"/>
                  </a:rPr>
                  <a:t>Τα αποτελέσματα από την </a:t>
                </a:r>
                <a:r>
                  <a:rPr lang="el-GR" sz="1800" b="1" dirty="0">
                    <a:effectLst/>
                    <a:ea typeface="Calibri" panose="020F0502020204030204" pitchFamily="34" charset="0"/>
                    <a:cs typeface="Times New Roman" panose="02020603050405020304" pitchFamily="18" charset="0"/>
                  </a:rPr>
                  <a:t>πειραματική ανάλυση</a:t>
                </a:r>
                <a:r>
                  <a:rPr lang="el-GR" sz="1800" dirty="0">
                    <a:effectLst/>
                    <a:ea typeface="Calibri" panose="020F0502020204030204" pitchFamily="34" charset="0"/>
                    <a:cs typeface="Times New Roman" panose="02020603050405020304" pitchFamily="18" charset="0"/>
                  </a:rPr>
                  <a:t> του φάσματος της ακτινοβολίας της κοιλότητας, για διάφορες τιμές της θερμοκρασίας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𝛵</m:t>
                    </m:r>
                  </m:oMath>
                </a14:m>
                <a:r>
                  <a:rPr lang="el-GR" sz="1800" i="1" dirty="0">
                    <a:effectLst/>
                    <a:ea typeface="Calibri" panose="020F0502020204030204" pitchFamily="34" charset="0"/>
                    <a:cs typeface="Times New Roman" panose="02020603050405020304" pitchFamily="18" charset="0"/>
                  </a:rPr>
                  <a:t>, </a:t>
                </a:r>
                <a:r>
                  <a:rPr lang="el-GR" sz="1800" b="1" dirty="0">
                    <a:effectLst/>
                    <a:ea typeface="Calibri" panose="020F0502020204030204" pitchFamily="34" charset="0"/>
                    <a:cs typeface="Times New Roman" panose="02020603050405020304" pitchFamily="18" charset="0"/>
                  </a:rPr>
                  <a:t>ανεξάρτητα</a:t>
                </a:r>
                <a:r>
                  <a:rPr lang="el-GR" sz="1800" dirty="0">
                    <a:effectLst/>
                    <a:ea typeface="Calibri" panose="020F0502020204030204" pitchFamily="34" charset="0"/>
                    <a:cs typeface="Times New Roman" panose="02020603050405020304" pitchFamily="18" charset="0"/>
                  </a:rPr>
                  <a:t> από το υλικό της κοιλότητας, αποτυπώνονται στο παρακάτω σχήμα</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l-GR"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13790023-3C4F-D657-A2CC-B33D58BC712B}"/>
                  </a:ext>
                </a:extLst>
              </p:cNvPr>
              <p:cNvSpPr txBox="1">
                <a:spLocks noRot="1" noChangeAspect="1" noMove="1" noResize="1" noEditPoints="1" noAdjustHandles="1" noChangeArrowheads="1" noChangeShapeType="1" noTextEdit="1"/>
              </p:cNvSpPr>
              <p:nvPr/>
            </p:nvSpPr>
            <p:spPr>
              <a:xfrm>
                <a:off x="429531" y="901125"/>
                <a:ext cx="5587819" cy="1263166"/>
              </a:xfrm>
              <a:prstGeom prst="rect">
                <a:avLst/>
              </a:prstGeom>
              <a:blipFill>
                <a:blip r:embed="rId2"/>
                <a:stretch>
                  <a:fillRect l="-872" t="-2415" r="-872" b="-7246"/>
                </a:stretch>
              </a:blipFill>
            </p:spPr>
            <p:txBody>
              <a:bodyPr/>
              <a:lstStyle/>
              <a:p>
                <a:r>
                  <a:rPr lang="en-GB">
                    <a:noFill/>
                  </a:rPr>
                  <a:t> </a:t>
                </a:r>
              </a:p>
            </p:txBody>
          </p:sp>
        </mc:Fallback>
      </mc:AlternateContent>
      <p:pic>
        <p:nvPicPr>
          <p:cNvPr id="4" name="Εικόνα 3">
            <a:extLst>
              <a:ext uri="{FF2B5EF4-FFF2-40B4-BE49-F238E27FC236}">
                <a16:creationId xmlns:a16="http://schemas.microsoft.com/office/drawing/2014/main" id="{340505CC-D1B0-0A74-6091-4E989E2A13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76649" y="901125"/>
            <a:ext cx="5535258" cy="4393686"/>
          </a:xfrm>
          <a:prstGeom prst="rect">
            <a:avLst/>
          </a:prstGeom>
          <a:noFill/>
          <a:ln>
            <a:noFill/>
          </a:ln>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0D240D6-DFF4-B6FE-4DBD-EC480EB2F293}"/>
                  </a:ext>
                </a:extLst>
              </p:cNvPr>
              <p:cNvSpPr txBox="1"/>
              <p:nvPr/>
            </p:nvSpPr>
            <p:spPr>
              <a:xfrm>
                <a:off x="380093" y="2251094"/>
                <a:ext cx="5686697" cy="2744982"/>
              </a:xfrm>
              <a:prstGeom prst="rect">
                <a:avLst/>
              </a:prstGeom>
              <a:noFill/>
            </p:spPr>
            <p:txBody>
              <a:bodyPr wrap="square">
                <a:spAutoFit/>
              </a:bodyPr>
              <a:lstStyle/>
              <a:p>
                <a:pPr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dirty="0">
                    <a:effectLst/>
                    <a:ea typeface="Times New Roman" panose="02020603050405020304" pitchFamily="18" charset="0"/>
                    <a:cs typeface="Times New Roman" panose="02020603050405020304" pitchFamily="18" charset="0"/>
                  </a:rPr>
                  <a:t>Ο κατακόρυφος άξονας </a:t>
                </a:r>
                <a14:m>
                  <m:oMath xmlns:m="http://schemas.openxmlformats.org/officeDocument/2006/math">
                    <m:sSub>
                      <m:sSub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1800" i="1">
                            <a:effectLst/>
                            <a:latin typeface="Cambria Math" panose="02040503050406030204" pitchFamily="18" charset="0"/>
                            <a:ea typeface="Calibri" panose="020F0502020204030204" pitchFamily="34" charset="0"/>
                            <a:cs typeface="Times New Roman" panose="02020603050405020304" pitchFamily="18" charset="0"/>
                          </a:rPr>
                          <m:t>𝐼</m:t>
                        </m:r>
                      </m:e>
                      <m:sub>
                        <m:r>
                          <a:rPr lang="el-GR" sz="1800" i="1">
                            <a:effectLst/>
                            <a:latin typeface="Cambria Math" panose="02040503050406030204" pitchFamily="18" charset="0"/>
                            <a:ea typeface="Calibri" panose="020F0502020204030204" pitchFamily="34" charset="0"/>
                            <a:cs typeface="Times New Roman" panose="02020603050405020304" pitchFamily="18" charset="0"/>
                          </a:rPr>
                          <m:t>𝜆</m:t>
                        </m:r>
                      </m:sub>
                    </m:sSub>
                  </m:oMath>
                </a14:m>
                <a:r>
                  <a:rPr lang="el-GR" sz="1800" dirty="0">
                    <a:effectLst/>
                    <a:ea typeface="Times New Roman" panose="02020603050405020304" pitchFamily="18" charset="0"/>
                    <a:cs typeface="Times New Roman" panose="02020603050405020304" pitchFamily="18" charset="0"/>
                  </a:rPr>
                  <a:t> είναι η φασματική κατανομή της ακτινοβολίας του μέλανος σώματος η οποία επίσης ονομάζεται και </a:t>
                </a:r>
                <a:r>
                  <a:rPr lang="el-GR" sz="1800" b="1" dirty="0">
                    <a:effectLst/>
                    <a:ea typeface="Times New Roman" panose="02020603050405020304" pitchFamily="18" charset="0"/>
                    <a:cs typeface="Times New Roman" panose="02020603050405020304" pitchFamily="18" charset="0"/>
                  </a:rPr>
                  <a:t>φασματική κατανομή </a:t>
                </a:r>
                <a:r>
                  <a:rPr lang="el-GR" sz="1800" b="1" dirty="0" err="1">
                    <a:effectLst/>
                    <a:ea typeface="Times New Roman" panose="02020603050405020304" pitchFamily="18" charset="0"/>
                    <a:cs typeface="Times New Roman" panose="02020603050405020304" pitchFamily="18" charset="0"/>
                  </a:rPr>
                  <a:t>αφετικής</a:t>
                </a:r>
                <a:r>
                  <a:rPr lang="el-GR" sz="1800" b="1" dirty="0">
                    <a:effectLst/>
                    <a:ea typeface="Times New Roman" panose="02020603050405020304" pitchFamily="18" charset="0"/>
                    <a:cs typeface="Times New Roman" panose="02020603050405020304" pitchFamily="18" charset="0"/>
                  </a:rPr>
                  <a:t> ικανότητας του μέλανος σώματος</a:t>
                </a:r>
                <a:r>
                  <a:rPr lang="el-GR" sz="1800" dirty="0">
                    <a:effectLst/>
                    <a:ea typeface="Times New Roman" panose="02020603050405020304" pitchFamily="18" charset="0"/>
                    <a:cs typeface="Times New Roman" panose="02020603050405020304" pitchFamily="18" charset="0"/>
                  </a:rPr>
                  <a:t>. Εξαρτάται από τη θερμοκρασία και το μήκος κύματος και για τον λόγο αυτό γράφεται ως συνάρτηση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𝐼</m:t>
                    </m:r>
                    <m:d>
                      <m:d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l-GR" sz="1800" i="1">
                            <a:effectLst/>
                            <a:latin typeface="Cambria Math" panose="02040503050406030204" pitchFamily="18" charset="0"/>
                            <a:ea typeface="Calibri" panose="020F0502020204030204" pitchFamily="34" charset="0"/>
                            <a:cs typeface="Times New Roman" panose="02020603050405020304" pitchFamily="18" charset="0"/>
                          </a:rPr>
                          <m:t>𝜆</m:t>
                        </m:r>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𝑇</m:t>
                        </m:r>
                      </m:e>
                    </m:d>
                  </m:oMath>
                </a14:m>
                <a:r>
                  <a:rPr lang="el-GR" sz="1800" dirty="0">
                    <a:effectLst/>
                    <a:ea typeface="Times New Roman" panose="02020603050405020304" pitchFamily="18" charset="0"/>
                    <a:cs typeface="Times New Roman" panose="02020603050405020304" pitchFamily="18" charset="0"/>
                  </a:rPr>
                  <a:t>. Αν και θεωρητικά το φάσμα εκτείνεται σε όλα τα μήκη κύματος, ουσιαστικά οι αξιόλογες τιμές της ποσότητας </a:t>
                </a:r>
                <a14:m>
                  <m:oMath xmlns:m="http://schemas.openxmlformats.org/officeDocument/2006/math">
                    <m:r>
                      <a:rPr lang="el-GR" sz="1800" i="1">
                        <a:effectLst/>
                        <a:latin typeface="Cambria Math" panose="02040503050406030204" pitchFamily="18" charset="0"/>
                        <a:ea typeface="Calibri" panose="020F0502020204030204" pitchFamily="34" charset="0"/>
                        <a:cs typeface="Times New Roman" panose="02020603050405020304" pitchFamily="18" charset="0"/>
                      </a:rPr>
                      <m:t>𝐼</m:t>
                    </m:r>
                    <m:d>
                      <m:dPr>
                        <m:ctrlPr>
                          <a:rPr lang="en-GB"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el-GR" sz="1800" i="1">
                            <a:effectLst/>
                            <a:latin typeface="Cambria Math" panose="02040503050406030204" pitchFamily="18" charset="0"/>
                            <a:ea typeface="Calibri" panose="020F0502020204030204" pitchFamily="34" charset="0"/>
                            <a:cs typeface="Times New Roman" panose="02020603050405020304" pitchFamily="18" charset="0"/>
                          </a:rPr>
                          <m:t>𝜆</m:t>
                        </m:r>
                        <m:r>
                          <a:rPr lang="el-GR" sz="1800" i="1">
                            <a:effectLst/>
                            <a:latin typeface="Cambria Math" panose="02040503050406030204" pitchFamily="18" charset="0"/>
                            <a:ea typeface="Calibri" panose="020F0502020204030204" pitchFamily="34" charset="0"/>
                            <a:cs typeface="Times New Roman" panose="02020603050405020304" pitchFamily="18" charset="0"/>
                          </a:rPr>
                          <m:t>,</m:t>
                        </m:r>
                        <m:r>
                          <a:rPr lang="el-GR" sz="1800" i="1">
                            <a:effectLst/>
                            <a:latin typeface="Cambria Math" panose="02040503050406030204" pitchFamily="18" charset="0"/>
                            <a:ea typeface="Calibri" panose="020F0502020204030204" pitchFamily="34" charset="0"/>
                            <a:cs typeface="Times New Roman" panose="02020603050405020304" pitchFamily="18" charset="0"/>
                          </a:rPr>
                          <m:t>𝑇</m:t>
                        </m:r>
                      </m:e>
                    </m:d>
                  </m:oMath>
                </a14:m>
                <a:r>
                  <a:rPr lang="el-GR" sz="1800" dirty="0">
                    <a:effectLst/>
                    <a:ea typeface="Times New Roman" panose="02020603050405020304" pitchFamily="18" charset="0"/>
                    <a:cs typeface="Times New Roman" panose="02020603050405020304" pitchFamily="18" charset="0"/>
                  </a:rPr>
                  <a:t> είναι σε ένα περιορισμένο εύρος.</a:t>
                </a:r>
                <a:endParaRPr lang="en-GB" sz="1800" dirty="0">
                  <a:effectLs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70D240D6-DFF4-B6FE-4DBD-EC480EB2F293}"/>
                  </a:ext>
                </a:extLst>
              </p:cNvPr>
              <p:cNvSpPr txBox="1">
                <a:spLocks noRot="1" noChangeAspect="1" noMove="1" noResize="1" noEditPoints="1" noAdjustHandles="1" noChangeArrowheads="1" noChangeShapeType="1" noTextEdit="1"/>
              </p:cNvSpPr>
              <p:nvPr/>
            </p:nvSpPr>
            <p:spPr>
              <a:xfrm>
                <a:off x="380093" y="2251094"/>
                <a:ext cx="5686697" cy="2744982"/>
              </a:xfrm>
              <a:prstGeom prst="rect">
                <a:avLst/>
              </a:prstGeom>
              <a:blipFill>
                <a:blip r:embed="rId4"/>
                <a:stretch>
                  <a:fillRect l="-857" t="-887" r="-965" b="-2439"/>
                </a:stretch>
              </a:blipFill>
            </p:spPr>
            <p:txBody>
              <a:bodyPr/>
              <a:lstStyle/>
              <a:p>
                <a:r>
                  <a:rPr lang="en-GB">
                    <a:noFill/>
                  </a:rPr>
                  <a:t> </a:t>
                </a:r>
              </a:p>
            </p:txBody>
          </p:sp>
        </mc:Fallback>
      </mc:AlternateContent>
    </p:spTree>
    <p:extLst>
      <p:ext uri="{BB962C8B-B14F-4D97-AF65-F5344CB8AC3E}">
        <p14:creationId xmlns:p14="http://schemas.microsoft.com/office/powerpoint/2010/main" val="3480699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3">
            <a:extLst>
              <a:ext uri="{FF2B5EF4-FFF2-40B4-BE49-F238E27FC236}">
                <a16:creationId xmlns:a16="http://schemas.microsoft.com/office/drawing/2014/main" id="{DA4229C2-2515-6307-974D-06F10F5E96A5}"/>
              </a:ext>
            </a:extLst>
          </p:cNvPr>
          <p:cNvSpPr>
            <a:spLocks noGrp="1"/>
          </p:cNvSpPr>
          <p:nvPr>
            <p:ph type="title"/>
          </p:nvPr>
        </p:nvSpPr>
        <p:spPr>
          <a:xfrm>
            <a:off x="811684" y="54792"/>
            <a:ext cx="3932237" cy="1600200"/>
          </a:xfrm>
        </p:spPr>
        <p:txBody>
          <a:bodyPr>
            <a:normAutofit/>
          </a:bodyPr>
          <a:lstStyle/>
          <a:p>
            <a:r>
              <a:rPr lang="el-GR" b="1" i="1" dirty="0">
                <a:solidFill>
                  <a:srgbClr val="FF0000"/>
                </a:solidFill>
                <a:latin typeface="+mn-lt"/>
                <a:cs typeface="Times New Roman" panose="02020603050405020304" pitchFamily="18" charset="0"/>
              </a:rPr>
              <a:t>Μέλαν Σώμα. </a:t>
            </a:r>
            <a:br>
              <a:rPr lang="en-US" b="1" i="1" dirty="0">
                <a:solidFill>
                  <a:srgbClr val="FF0000"/>
                </a:solidFill>
                <a:latin typeface="+mn-lt"/>
                <a:cs typeface="Times New Roman" panose="02020603050405020304" pitchFamily="18" charset="0"/>
              </a:rPr>
            </a:br>
            <a:r>
              <a:rPr lang="el-GR" sz="2200" b="1" i="1" dirty="0">
                <a:solidFill>
                  <a:srgbClr val="002060"/>
                </a:solidFill>
                <a:latin typeface="+mn-lt"/>
                <a:cs typeface="Times New Roman" panose="02020603050405020304" pitchFamily="18" charset="0"/>
              </a:rPr>
              <a:t>Πειραματική μελέτη. Πειραματικά αποτελέσματα.</a:t>
            </a:r>
            <a:endParaRPr lang="el-GR" sz="2200" b="1" dirty="0">
              <a:solidFill>
                <a:srgbClr val="002060"/>
              </a:solidFill>
              <a:latin typeface="+mn-lt"/>
              <a:cs typeface="Times New Roman" panose="02020603050405020304" pitchFamily="18" charset="0"/>
            </a:endParaRPr>
          </a:p>
        </p:txBody>
      </p:sp>
      <p:sp>
        <p:nvSpPr>
          <p:cNvPr id="3" name="Θέση αριθμού διαφάνειας 2">
            <a:extLst>
              <a:ext uri="{FF2B5EF4-FFF2-40B4-BE49-F238E27FC236}">
                <a16:creationId xmlns:a16="http://schemas.microsoft.com/office/drawing/2014/main" id="{1878B142-64F6-18B7-83FC-91A5DFF859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B0EE00-2077-49F2-9FE7-3CC96C6B1F86}" type="slidenum">
              <a:rPr kumimoji="0" lang="el-G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8" name="Εικόνα 17">
            <a:extLst>
              <a:ext uri="{FF2B5EF4-FFF2-40B4-BE49-F238E27FC236}">
                <a16:creationId xmlns:a16="http://schemas.microsoft.com/office/drawing/2014/main" id="{2AB13984-00C5-2225-753A-02C5C954D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829" y="549729"/>
            <a:ext cx="4648971" cy="3693860"/>
          </a:xfrm>
          <a:prstGeom prst="rect">
            <a:avLst/>
          </a:prstGeom>
        </p:spPr>
      </p:pic>
      <p:sp>
        <p:nvSpPr>
          <p:cNvPr id="2" name="TextBox 1">
            <a:extLst>
              <a:ext uri="{FF2B5EF4-FFF2-40B4-BE49-F238E27FC236}">
                <a16:creationId xmlns:a16="http://schemas.microsoft.com/office/drawing/2014/main" id="{093252FB-8310-BBFA-5F9C-28D070F8AA3E}"/>
              </a:ext>
            </a:extLst>
          </p:cNvPr>
          <p:cNvSpPr txBox="1"/>
          <p:nvPr/>
        </p:nvSpPr>
        <p:spPr>
          <a:xfrm>
            <a:off x="6704829" y="4426048"/>
            <a:ext cx="4622454" cy="677108"/>
          </a:xfrm>
          <a:prstGeom prst="rect">
            <a:avLst/>
          </a:prstGeom>
          <a:noFill/>
        </p:spPr>
        <p:txBody>
          <a:bodyPr wrap="square" rtlCol="0">
            <a:spAutoFit/>
          </a:bodyPr>
          <a:lstStyle/>
          <a:p>
            <a:r>
              <a:rPr lang="el-GR" sz="1000" b="1" dirty="0"/>
              <a:t>Η καμπύλη της ακτινοβολίας του μέλανος σώματος (ιδανική μορφή).</a:t>
            </a:r>
          </a:p>
          <a:p>
            <a:r>
              <a:rPr lang="el-GR" sz="1000" b="1" dirty="0"/>
              <a:t>Η μορφή της καμπύλης είναι ανεξάρτητη από τη φύση του </a:t>
            </a:r>
            <a:r>
              <a:rPr lang="el-GR" sz="1000" b="1" dirty="0" err="1"/>
              <a:t>εκπέμποντος</a:t>
            </a:r>
            <a:r>
              <a:rPr lang="el-GR" sz="1000" b="1" dirty="0"/>
              <a:t> υλικού.</a:t>
            </a:r>
          </a:p>
          <a:p>
            <a:r>
              <a:rPr lang="el-GR" sz="1000" b="1" dirty="0"/>
              <a:t>Είναι μια παγκόσμια καμπύλη</a:t>
            </a:r>
            <a:r>
              <a:rPr lang="el-GR" dirty="0"/>
              <a:t>.</a:t>
            </a:r>
          </a:p>
        </p:txBody>
      </p:sp>
      <p:sp>
        <p:nvSpPr>
          <p:cNvPr id="8" name="AutoShape 2">
            <a:hlinkClick r:id="rId3"/>
            <a:extLst>
              <a:ext uri="{FF2B5EF4-FFF2-40B4-BE49-F238E27FC236}">
                <a16:creationId xmlns:a16="http://schemas.microsoft.com/office/drawing/2014/main" id="{41D5F1BB-4D15-81F8-056E-FBABAD43418E}"/>
              </a:ext>
            </a:extLst>
          </p:cNvPr>
          <p:cNvSpPr>
            <a:spLocks noChangeAspect="1" noChangeArrowheads="1"/>
          </p:cNvSpPr>
          <p:nvPr/>
        </p:nvSpPr>
        <p:spPr bwMode="auto">
          <a:xfrm>
            <a:off x="-627043" y="-8034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a:hlinkClick r:id="rId3"/>
            <a:extLst>
              <a:ext uri="{FF2B5EF4-FFF2-40B4-BE49-F238E27FC236}">
                <a16:creationId xmlns:a16="http://schemas.microsoft.com/office/drawing/2014/main" id="{E2F89010-DA04-A748-84FD-3F4AAB369A4B}"/>
              </a:ext>
            </a:extLst>
          </p:cNvPr>
          <p:cNvSpPr>
            <a:spLocks noChangeAspect="1" noChangeArrowheads="1"/>
          </p:cNvSpPr>
          <p:nvPr/>
        </p:nvSpPr>
        <p:spPr bwMode="auto">
          <a:xfrm>
            <a:off x="-474643" y="7205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6">
            <a:hlinkClick r:id="rId3"/>
            <a:extLst>
              <a:ext uri="{FF2B5EF4-FFF2-40B4-BE49-F238E27FC236}">
                <a16:creationId xmlns:a16="http://schemas.microsoft.com/office/drawing/2014/main" id="{5A3044A1-3648-72E4-57A0-3270D41ACC60}"/>
              </a:ext>
            </a:extLst>
          </p:cNvPr>
          <p:cNvSpPr>
            <a:spLocks noChangeAspect="1" noChangeArrowheads="1"/>
          </p:cNvSpPr>
          <p:nvPr/>
        </p:nvSpPr>
        <p:spPr bwMode="auto">
          <a:xfrm>
            <a:off x="-323850"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Εικόνα 3">
            <a:extLst>
              <a:ext uri="{FF2B5EF4-FFF2-40B4-BE49-F238E27FC236}">
                <a16:creationId xmlns:a16="http://schemas.microsoft.com/office/drawing/2014/main" id="{50864C14-D0FB-C077-D384-1FB40411C924}"/>
              </a:ext>
            </a:extLst>
          </p:cNvPr>
          <p:cNvPicPr>
            <a:picLocks noChangeAspect="1"/>
          </p:cNvPicPr>
          <p:nvPr/>
        </p:nvPicPr>
        <p:blipFill>
          <a:blip r:embed="rId4"/>
          <a:stretch>
            <a:fillRect/>
          </a:stretch>
        </p:blipFill>
        <p:spPr>
          <a:xfrm>
            <a:off x="0" y="0"/>
            <a:ext cx="737680" cy="109737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D13F55F-DAA0-7EF6-AC06-B8060B61F027}"/>
                  </a:ext>
                </a:extLst>
              </p:cNvPr>
              <p:cNvSpPr txBox="1"/>
              <p:nvPr/>
            </p:nvSpPr>
            <p:spPr>
              <a:xfrm>
                <a:off x="737680" y="1905751"/>
                <a:ext cx="5498696" cy="6063198"/>
              </a:xfrm>
              <a:prstGeom prst="rect">
                <a:avLst/>
              </a:prstGeom>
              <a:noFill/>
            </p:spPr>
            <p:txBody>
              <a:bodyPr wrap="square" rtlCol="0">
                <a:spAutoFit/>
              </a:bodyPr>
              <a:lstStyle/>
              <a:p>
                <a:r>
                  <a:rPr lang="el-GR" sz="2400" dirty="0">
                    <a:effectLst/>
                    <a:ea typeface="Times New Roman" panose="02020603050405020304" pitchFamily="18" charset="0"/>
                    <a:cs typeface="Times New Roman" panose="02020603050405020304" pitchFamily="18" charset="0"/>
                  </a:rPr>
                  <a:t>Από τη μελέτη των καμπυλών του διαγράμματος προκύπτουν οι εξής πειραματικοί νόμοι για το μέλαν σώμα</a:t>
                </a:r>
                <a:r>
                  <a:rPr lang="el-GR" sz="2400" dirty="0">
                    <a:solidFill>
                      <a:srgbClr val="000000"/>
                    </a:solidFill>
                    <a:effectLst/>
                    <a:ea typeface="Calibri" panose="020F0502020204030204" pitchFamily="34" charset="0"/>
                    <a:cs typeface="Times New Roman" panose="02020603050405020304" pitchFamily="18" charset="0"/>
                  </a:rPr>
                  <a:t>:</a:t>
                </a:r>
              </a:p>
              <a:p>
                <a:endParaRPr lang="el-GR" sz="2400" dirty="0">
                  <a:solidFill>
                    <a:srgbClr val="FF0000"/>
                  </a:solidFill>
                  <a:ea typeface="Calibri" panose="020F0502020204030204" pitchFamily="34" charset="0"/>
                  <a:cs typeface="Times New Roman" panose="02020603050405020304" pitchFamily="18" charset="0"/>
                </a:endParaRPr>
              </a:p>
              <a:p>
                <a:r>
                  <a:rPr lang="el-GR" sz="2800" b="1" dirty="0">
                    <a:solidFill>
                      <a:srgbClr val="FF0000"/>
                    </a:solidFill>
                    <a:cs typeface="Times New Roman" panose="02020603050405020304" pitchFamily="18" charset="0"/>
                  </a:rPr>
                  <a:t>Νόμοι</a:t>
                </a:r>
                <a:r>
                  <a:rPr lang="el-GR" sz="2800" dirty="0">
                    <a:solidFill>
                      <a:srgbClr val="FF0000"/>
                    </a:solidFill>
                    <a:cs typeface="Times New Roman" panose="02020603050405020304" pitchFamily="18" charset="0"/>
                  </a:rPr>
                  <a:t>:</a:t>
                </a:r>
              </a:p>
              <a:p>
                <a:r>
                  <a:rPr lang="el-GR" sz="2400" dirty="0">
                    <a:solidFill>
                      <a:srgbClr val="FF0000"/>
                    </a:solidFill>
                    <a:ea typeface="Calibri" panose="020F0502020204030204" pitchFamily="34" charset="0"/>
                    <a:cs typeface="Times New Roman" panose="02020603050405020304" pitchFamily="18" charset="0"/>
                  </a:rPr>
                  <a:t>Ι.</a:t>
                </a:r>
                <a:r>
                  <a:rPr lang="el-GR" sz="2400" dirty="0">
                    <a:ea typeface="Calibri" panose="020F0502020204030204" pitchFamily="34" charset="0"/>
                    <a:cs typeface="Times New Roman" panose="02020603050405020304" pitchFamily="18" charset="0"/>
                  </a:rPr>
                  <a:t> Η καμπύλη σε άξονες </a:t>
                </a:r>
                <a14:m>
                  <m:oMath xmlns:m="http://schemas.openxmlformats.org/officeDocument/2006/math">
                    <m:sSub>
                      <m:sSubPr>
                        <m:ctrlPr>
                          <a:rPr lang="el-GR" sz="2400" i="1">
                            <a:latin typeface="Cambria Math" panose="02040503050406030204" pitchFamily="18" charset="0"/>
                            <a:ea typeface="Calibri" panose="020F0502020204030204" pitchFamily="34" charset="0"/>
                            <a:cs typeface="Times New Roman" panose="02020603050405020304" pitchFamily="18" charset="0"/>
                          </a:rPr>
                        </m:ctrlPr>
                      </m:sSubPr>
                      <m:e>
                        <m:r>
                          <a:rPr lang="el-GR" sz="2400" i="1">
                            <a:latin typeface="Cambria Math" panose="02040503050406030204" pitchFamily="18" charset="0"/>
                            <a:ea typeface="Calibri" panose="020F0502020204030204" pitchFamily="34" charset="0"/>
                            <a:cs typeface="Times New Roman" panose="02020603050405020304" pitchFamily="18" charset="0"/>
                          </a:rPr>
                          <m:t>𝐼</m:t>
                        </m:r>
                      </m:e>
                      <m:sub>
                        <m:r>
                          <a:rPr lang="el-GR" sz="2400" i="1">
                            <a:latin typeface="Cambria Math" panose="02040503050406030204" pitchFamily="18" charset="0"/>
                            <a:ea typeface="Calibri" panose="020F0502020204030204" pitchFamily="34" charset="0"/>
                            <a:cs typeface="Times New Roman" panose="02020603050405020304" pitchFamily="18" charset="0"/>
                          </a:rPr>
                          <m:t>𝜆</m:t>
                        </m:r>
                      </m:sub>
                    </m:sSub>
                  </m:oMath>
                </a14:m>
                <a:r>
                  <a:rPr lang="el-GR" sz="2400" dirty="0">
                    <a:ea typeface="Calibri" panose="020F0502020204030204" pitchFamily="34" charset="0"/>
                    <a:cs typeface="Times New Roman" panose="02020603050405020304" pitchFamily="18" charset="0"/>
                  </a:rPr>
                  <a:t>-</a:t>
                </a:r>
                <a14:m>
                  <m:oMath xmlns:m="http://schemas.openxmlformats.org/officeDocument/2006/math">
                    <m:r>
                      <a:rPr lang="el-GR" sz="2400" i="1">
                        <a:latin typeface="Cambria Math" panose="02040503050406030204" pitchFamily="18" charset="0"/>
                        <a:ea typeface="Calibri" panose="020F0502020204030204" pitchFamily="34" charset="0"/>
                        <a:cs typeface="Times New Roman" panose="02020603050405020304" pitchFamily="18" charset="0"/>
                      </a:rPr>
                      <m:t>𝜆</m:t>
                    </m:r>
                  </m:oMath>
                </a14:m>
                <a:r>
                  <a:rPr lang="el-GR" sz="2400" dirty="0">
                    <a:ea typeface="Calibri" panose="020F0502020204030204" pitchFamily="34" charset="0"/>
                    <a:cs typeface="Times New Roman" panose="02020603050405020304" pitchFamily="18" charset="0"/>
                  </a:rPr>
                  <a:t> είναι ίδια, ανεξάρτητα από το υλικό από το οποίο είναι κατασκευασμένη η κοιλότητα.</a:t>
                </a:r>
              </a:p>
              <a:p>
                <a:r>
                  <a:rPr lang="el-GR" sz="2400" dirty="0">
                    <a:ln/>
                    <a:solidFill>
                      <a:schemeClr val="tx1">
                        <a:lumMod val="85000"/>
                        <a:lumOff val="15000"/>
                      </a:schemeClr>
                    </a:solidFill>
                  </a:rPr>
                  <a:t>Αυτό εξηγεί την </a:t>
                </a:r>
                <a:r>
                  <a:rPr lang="el-GR" sz="2400" dirty="0">
                    <a:ln/>
                    <a:solidFill>
                      <a:srgbClr val="FF0000"/>
                    </a:solidFill>
                  </a:rPr>
                  <a:t>ομοιοχρωμία </a:t>
                </a:r>
                <a:r>
                  <a:rPr lang="el-GR" sz="2400" dirty="0">
                    <a:ln/>
                    <a:solidFill>
                      <a:schemeClr val="tx1">
                        <a:lumMod val="85000"/>
                        <a:lumOff val="15000"/>
                      </a:schemeClr>
                    </a:solidFill>
                  </a:rPr>
                  <a:t>των αντικειμένων που </a:t>
                </a:r>
                <a:r>
                  <a:rPr lang="el-GR" sz="2400" dirty="0" err="1">
                    <a:ln/>
                    <a:solidFill>
                      <a:schemeClr val="tx1">
                        <a:lumMod val="85000"/>
                        <a:lumOff val="15000"/>
                      </a:schemeClr>
                    </a:solidFill>
                  </a:rPr>
                  <a:t>πειρακτώνονται</a:t>
                </a:r>
                <a:r>
                  <a:rPr lang="el-GR" sz="2400" dirty="0">
                    <a:ln/>
                    <a:solidFill>
                      <a:schemeClr val="tx1">
                        <a:lumMod val="85000"/>
                        <a:lumOff val="15000"/>
                      </a:schemeClr>
                    </a:solidFill>
                  </a:rPr>
                  <a:t> στην ίδια θερμοκρασία.</a:t>
                </a:r>
              </a:p>
              <a:p>
                <a:endParaRPr lang="el-GR" sz="2400" dirty="0">
                  <a:ea typeface="Calibri" panose="020F0502020204030204" pitchFamily="34" charset="0"/>
                  <a:cs typeface="Times New Roman" panose="02020603050405020304" pitchFamily="18" charset="0"/>
                </a:endParaRPr>
              </a:p>
              <a:p>
                <a:endParaRPr lang="en-GB" sz="2400" dirty="0">
                  <a:effectLst/>
                  <a:ea typeface="Calibri" panose="020F0502020204030204" pitchFamily="34" charset="0"/>
                  <a:cs typeface="Times New Roman" panose="02020603050405020304" pitchFamily="18" charset="0"/>
                </a:endParaRPr>
              </a:p>
              <a:p>
                <a:endParaRPr lang="el-GR" dirty="0"/>
              </a:p>
              <a:p>
                <a:endParaRPr lang="el-GR" dirty="0"/>
              </a:p>
              <a:p>
                <a:endParaRPr lang="el-GR" dirty="0"/>
              </a:p>
              <a:p>
                <a:endParaRPr lang="en-GB" dirty="0"/>
              </a:p>
            </p:txBody>
          </p:sp>
        </mc:Choice>
        <mc:Fallback xmlns="">
          <p:sp>
            <p:nvSpPr>
              <p:cNvPr id="5" name="TextBox 4">
                <a:extLst>
                  <a:ext uri="{FF2B5EF4-FFF2-40B4-BE49-F238E27FC236}">
                    <a16:creationId xmlns:a16="http://schemas.microsoft.com/office/drawing/2014/main" id="{7D13F55F-DAA0-7EF6-AC06-B8060B61F027}"/>
                  </a:ext>
                </a:extLst>
              </p:cNvPr>
              <p:cNvSpPr txBox="1">
                <a:spLocks noRot="1" noChangeAspect="1" noMove="1" noResize="1" noEditPoints="1" noAdjustHandles="1" noChangeArrowheads="1" noChangeShapeType="1" noTextEdit="1"/>
              </p:cNvSpPr>
              <p:nvPr/>
            </p:nvSpPr>
            <p:spPr>
              <a:xfrm>
                <a:off x="737680" y="1905751"/>
                <a:ext cx="5498696" cy="6063198"/>
              </a:xfrm>
              <a:prstGeom prst="rect">
                <a:avLst/>
              </a:prstGeom>
              <a:blipFill>
                <a:blip r:embed="rId5"/>
                <a:stretch>
                  <a:fillRect l="-2217" t="-805"/>
                </a:stretch>
              </a:blipFill>
            </p:spPr>
            <p:txBody>
              <a:bodyPr/>
              <a:lstStyle/>
              <a:p>
                <a:r>
                  <a:rPr lang="en-GB">
                    <a:noFill/>
                  </a:rPr>
                  <a:t> </a:t>
                </a:r>
              </a:p>
            </p:txBody>
          </p:sp>
        </mc:Fallback>
      </mc:AlternateContent>
    </p:spTree>
    <p:extLst>
      <p:ext uri="{BB962C8B-B14F-4D97-AF65-F5344CB8AC3E}">
        <p14:creationId xmlns:p14="http://schemas.microsoft.com/office/powerpoint/2010/main" val="114049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6A5599D-6162-BE67-D4FA-3C364251609B}"/>
                  </a:ext>
                </a:extLst>
              </p:cNvPr>
              <p:cNvSpPr txBox="1"/>
              <p:nvPr/>
            </p:nvSpPr>
            <p:spPr>
              <a:xfrm>
                <a:off x="853440" y="783093"/>
                <a:ext cx="6313714" cy="5513112"/>
              </a:xfrm>
              <a:prstGeom prst="rect">
                <a:avLst/>
              </a:prstGeom>
              <a:noFill/>
            </p:spPr>
            <p:txBody>
              <a:bodyPr wrap="square">
                <a:spAutoFit/>
              </a:bodyPr>
              <a:lstStyle/>
              <a:p>
                <a:pPr marL="228600"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800" b="1" dirty="0">
                    <a:solidFill>
                      <a:srgbClr val="FF0000"/>
                    </a:solidFill>
                    <a:ea typeface="Calibri" panose="020F0502020204030204" pitchFamily="34" charset="0"/>
                    <a:cs typeface="Times New Roman" panose="02020603050405020304" pitchFamily="18" charset="0"/>
                  </a:rPr>
                  <a:t>ΙΙ.</a:t>
                </a:r>
                <a:r>
                  <a:rPr lang="el-GR" sz="2800" dirty="0">
                    <a:ea typeface="Calibri" panose="020F0502020204030204" pitchFamily="34" charset="0"/>
                    <a:cs typeface="Times New Roman" panose="02020603050405020304" pitchFamily="18" charset="0"/>
                  </a:rPr>
                  <a:t> </a:t>
                </a:r>
                <a:r>
                  <a:rPr lang="el-GR" sz="2800" b="1" dirty="0">
                    <a:solidFill>
                      <a:srgbClr val="FF0000"/>
                    </a:solidFill>
                    <a:ea typeface="Calibri" panose="020F0502020204030204" pitchFamily="34" charset="0"/>
                    <a:cs typeface="Times New Roman" panose="02020603050405020304" pitchFamily="18" charset="0"/>
                  </a:rPr>
                  <a:t>Ο Νόμος μετατόπισης   του </a:t>
                </a:r>
                <a:r>
                  <a:rPr lang="el-GR" sz="2800" b="1" dirty="0" err="1">
                    <a:solidFill>
                      <a:srgbClr val="FF0000"/>
                    </a:solidFill>
                    <a:ea typeface="Calibri" panose="020F0502020204030204" pitchFamily="34" charset="0"/>
                    <a:cs typeface="Times New Roman" panose="02020603050405020304" pitchFamily="18" charset="0"/>
                  </a:rPr>
                  <a:t>Wien</a:t>
                </a:r>
                <a:r>
                  <a:rPr lang="el-GR" sz="2800" b="1" dirty="0">
                    <a:solidFill>
                      <a:srgbClr val="FF0000"/>
                    </a:solidFill>
                    <a:ea typeface="Calibri" panose="020F0502020204030204" pitchFamily="34" charset="0"/>
                    <a:cs typeface="Times New Roman" panose="02020603050405020304" pitchFamily="18" charset="0"/>
                  </a:rPr>
                  <a:t>:</a:t>
                </a:r>
                <a:r>
                  <a:rPr lang="el-GR" sz="2800" dirty="0">
                    <a:ea typeface="Calibri" panose="020F0502020204030204" pitchFamily="34" charset="0"/>
                    <a:cs typeface="Times New Roman" panose="02020603050405020304" pitchFamily="18" charset="0"/>
                  </a:rPr>
                  <a:t>   </a:t>
                </a:r>
              </a:p>
              <a:p>
                <a:pPr marL="457200" indent="-228600"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1800" dirty="0">
                    <a:effectLst/>
                    <a:ea typeface="Calibri" panose="020F0502020204030204" pitchFamily="34" charset="0"/>
                    <a:cs typeface="Times New Roman" panose="02020603050405020304" pitchFamily="18" charset="0"/>
                  </a:rPr>
                  <a:t>    </a:t>
                </a:r>
              </a:p>
              <a:p>
                <a:pPr marL="457200" indent="-228600" algn="just">
                  <a:lnSpc>
                    <a:spcPct val="107000"/>
                  </a:lnSpc>
                  <a:spcBef>
                    <a:spcPts val="20"/>
                  </a:spcBef>
                  <a:spcAft>
                    <a:spcPts val="800"/>
                  </a:spcAft>
                  <a:tabLst>
                    <a:tab pos="532130" algn="l"/>
                    <a:tab pos="692150" algn="l"/>
                    <a:tab pos="908685" algn="l"/>
                    <a:tab pos="1198245" algn="l"/>
                    <a:tab pos="1517650" algn="l"/>
                    <a:tab pos="1859915" algn="l"/>
                    <a:tab pos="2259330" algn="l"/>
                    <a:tab pos="2445385" algn="l"/>
                    <a:tab pos="2564130" algn="l"/>
                    <a:tab pos="2639695" algn="l"/>
                    <a:tab pos="3469640" algn="l"/>
                    <a:tab pos="3525520" algn="l"/>
                    <a:tab pos="3842385" algn="l"/>
                    <a:tab pos="4370070" algn="l"/>
                    <a:tab pos="4690745" algn="l"/>
                  </a:tabLst>
                </a:pPr>
                <a:r>
                  <a:rPr lang="el-GR" sz="2400" b="1" dirty="0">
                    <a:effectLst/>
                    <a:ea typeface="Calibri" panose="020F0502020204030204" pitchFamily="34" charset="0"/>
                    <a:cs typeface="Times New Roman" panose="02020603050405020304" pitchFamily="18" charset="0"/>
                  </a:rPr>
                  <a:t>  Το γινόμενο του μήκους κύματος </a:t>
                </a:r>
                <a14:m>
                  <m:oMath xmlns:m="http://schemas.openxmlformats.org/officeDocument/2006/math">
                    <m:sSub>
                      <m:sSubPr>
                        <m:ctrlPr>
                          <a:rPr lang="en-GB"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l-GR" sz="2400" b="1" i="1">
                            <a:effectLst/>
                            <a:latin typeface="Cambria Math" panose="02040503050406030204" pitchFamily="18" charset="0"/>
                            <a:ea typeface="Calibri" panose="020F0502020204030204" pitchFamily="34" charset="0"/>
                            <a:cs typeface="Times New Roman" panose="02020603050405020304" pitchFamily="18" charset="0"/>
                          </a:rPr>
                          <m:t>𝝀</m:t>
                        </m:r>
                      </m:e>
                      <m:sub>
                        <m:r>
                          <a:rPr lang="el-GR" sz="2400" b="1" i="1">
                            <a:effectLst/>
                            <a:latin typeface="Cambria Math" panose="02040503050406030204" pitchFamily="18" charset="0"/>
                            <a:ea typeface="Calibri" panose="020F0502020204030204" pitchFamily="34" charset="0"/>
                            <a:cs typeface="Times New Roman" panose="02020603050405020304" pitchFamily="18" charset="0"/>
                          </a:rPr>
                          <m:t>𝒎𝒂𝒙</m:t>
                        </m:r>
                      </m:sub>
                    </m:sSub>
                  </m:oMath>
                </a14:m>
                <a:r>
                  <a:rPr lang="el-GR" sz="2400" b="1" dirty="0">
                    <a:effectLst/>
                    <a:ea typeface="Calibri" panose="020F0502020204030204" pitchFamily="34" charset="0"/>
                    <a:cs typeface="Times New Roman" panose="02020603050405020304" pitchFamily="18" charset="0"/>
                  </a:rPr>
                  <a:t>, που αντιστοιχεί στο μέγιστο της κατανομής, επί τη θερμοκρασία είναι σταθερό:</a:t>
                </a:r>
                <a:endParaRPr lang="en-GB" sz="2400" b="1" dirty="0">
                  <a:effectLst/>
                  <a:ea typeface="Calibri" panose="020F0502020204030204" pitchFamily="34" charset="0"/>
                  <a:cs typeface="Times New Roman" panose="02020603050405020304" pitchFamily="18" charset="0"/>
                </a:endParaRPr>
              </a:p>
              <a:p>
                <a:pPr>
                  <a:spcAft>
                    <a:spcPts val="800"/>
                  </a:spcAft>
                </a:pPr>
                <a14:m>
                  <m:oMath xmlns:m="http://schemas.openxmlformats.org/officeDocument/2006/math">
                    <m:sSub>
                      <m:sSubPr>
                        <m:ctrlPr>
                          <a:rPr lang="en-GB" sz="3200" b="1" i="1" smtClean="0">
                            <a:solidFill>
                              <a:srgbClr val="FF0000"/>
                            </a:solidFill>
                            <a:effectLst/>
                            <a:latin typeface="Cambria Math" panose="02040503050406030204" pitchFamily="18" charset="0"/>
                            <a:cs typeface="Times New Roman" panose="02020603050405020304" pitchFamily="18" charset="0"/>
                          </a:rPr>
                        </m:ctrlPr>
                      </m:sSubPr>
                      <m:e>
                        <m:r>
                          <a:rPr lang="el-GR" sz="3200" b="1" i="1" smtClean="0">
                            <a:solidFill>
                              <a:srgbClr val="FF0000"/>
                            </a:solidFill>
                            <a:effectLst/>
                            <a:latin typeface="Cambria Math" panose="02040503050406030204" pitchFamily="18" charset="0"/>
                            <a:cs typeface="Times New Roman" panose="02020603050405020304" pitchFamily="18" charset="0"/>
                          </a:rPr>
                          <m:t>                           </m:t>
                        </m:r>
                        <m:r>
                          <a:rPr lang="el-GR"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𝝀</m:t>
                        </m:r>
                      </m:e>
                      <m:sub>
                        <m:r>
                          <a:rPr lang="el-GR"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𝒎𝒂𝒙</m:t>
                        </m:r>
                      </m:sub>
                    </m:sSub>
                    <m:r>
                      <a:rPr lang="el-GR" sz="3200" b="1" i="1">
                        <a:solidFill>
                          <a:srgbClr val="FF0000"/>
                        </a:solidFill>
                        <a:effectLst/>
                        <a:latin typeface="Cambria Math" panose="02040503050406030204" pitchFamily="18" charset="0"/>
                        <a:ea typeface="Calibri" panose="020F0502020204030204" pitchFamily="34" charset="0"/>
                      </a:rPr>
                      <m:t> </m:t>
                    </m:r>
                    <m:r>
                      <a:rPr lang="el-GR"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𝑻</m:t>
                    </m:r>
                    <m:r>
                      <a:rPr lang="el-GR"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r>
                      <a:rPr lang="el-GR" sz="32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𝒃</m:t>
                    </m:r>
                  </m:oMath>
                </a14:m>
                <a:r>
                  <a:rPr lang="el-GR" altLang="el-GR" sz="3200" b="1" dirty="0">
                    <a:solidFill>
                      <a:srgbClr val="FF0000"/>
                    </a:solidFill>
                    <a:ea typeface="Calibri" panose="020F0502020204030204" pitchFamily="34" charset="0"/>
                    <a:cs typeface="Times New Roman" panose="02020603050405020304" pitchFamily="18" charset="0"/>
                  </a:rPr>
                  <a:t>.  </a:t>
                </a:r>
              </a:p>
              <a:p>
                <a:pPr>
                  <a:spcAft>
                    <a:spcPts val="800"/>
                  </a:spcAft>
                </a:pPr>
                <a:r>
                  <a:rPr kumimoji="0" lang="el-GR" altLang="en-US" sz="2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Η σταθερά </a:t>
                </a:r>
                <a:r>
                  <a:rPr kumimoji="0" lang="el-GR" altLang="en-US" sz="2400" b="1"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b</a:t>
                </a:r>
                <a:r>
                  <a:rPr kumimoji="0" lang="el-GR" altLang="en-US" sz="2400" b="1"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έχει την τιμή:</a:t>
                </a:r>
              </a:p>
              <a:p>
                <a:pPr>
                  <a:spcAft>
                    <a:spcPts val="800"/>
                  </a:spcAft>
                </a:pPr>
                <a:r>
                  <a:rPr kumimoji="0" lang="el-GR" altLang="en-US" sz="2400" b="1" i="1" u="none" strike="noStrike" cap="none" normalizeH="0" baseline="0" dirty="0" bmk="_Hlk100442247">
                    <a:ln>
                      <a:noFill/>
                    </a:ln>
                    <a:solidFill>
                      <a:srgbClr val="FF0000"/>
                    </a:solidFill>
                    <a:effectLst/>
                    <a:ea typeface="Calibri" panose="020F0502020204030204" pitchFamily="34" charset="0"/>
                    <a:cs typeface="Times New Roman" panose="02020603050405020304" pitchFamily="18" charset="0"/>
                  </a:rPr>
                  <a:t>                               b =2,898×</a:t>
                </a:r>
                <a14:m>
                  <m:oMath xmlns:m="http://schemas.openxmlformats.org/officeDocument/2006/math">
                    <m:r>
                      <a:rPr lang="el-GR" sz="2400" b="1" i="1" bmk="_Hlk100442247">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Sup>
                      <m:sSupPr>
                        <m:ctrlPr>
                          <a:rPr lang="en-GB" sz="2400" b="1" i="1" bmk="_Hlk100442247">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pPr>
                      <m:e>
                        <m:r>
                          <a:rPr lang="el-GR" sz="2400" b="1" i="1" bmk="_Hlk100442247">
                            <a:solidFill>
                              <a:srgbClr val="FF0000"/>
                            </a:solidFill>
                            <a:latin typeface="Cambria Math" panose="02040503050406030204" pitchFamily="18" charset="0"/>
                            <a:ea typeface="Calibri" panose="020F0502020204030204" pitchFamily="34" charset="0"/>
                            <a:cs typeface="Times New Roman" panose="02020603050405020304" pitchFamily="18" charset="0"/>
                          </a:rPr>
                          <m:t>𝟎</m:t>
                        </m:r>
                      </m:e>
                      <m:sup>
                        <m:r>
                          <a:rPr lang="el-GR" sz="2400" b="1" i="1" bmk="_Hlk100442247">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r>
                          <a:rPr lang="el-GR" sz="2400" b="1" i="1" bmk="_Hlk100442247">
                            <a:solidFill>
                              <a:srgbClr val="FF0000"/>
                            </a:solidFill>
                            <a:latin typeface="Cambria Math" panose="02040503050406030204" pitchFamily="18" charset="0"/>
                            <a:ea typeface="Calibri" panose="020F0502020204030204" pitchFamily="34" charset="0"/>
                            <a:cs typeface="Times New Roman" panose="02020603050405020304" pitchFamily="18" charset="0"/>
                          </a:rPr>
                          <m:t>𝟑</m:t>
                        </m:r>
                      </m:sup>
                    </m:sSup>
                    <m:r>
                      <a:rPr lang="el-GR" sz="2400" b="1" i="1" bmk="_Hlk100442247">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oMath>
                </a14:m>
                <a:r>
                  <a:rPr kumimoji="0" lang="el-GR" altLang="en-US" sz="2400" b="1" u="none" strike="noStrike" cap="none" normalizeH="0" baseline="0" dirty="0" bmk="_Hlk100442247">
                    <a:ln>
                      <a:noFill/>
                    </a:ln>
                    <a:solidFill>
                      <a:srgbClr val="FF0000"/>
                    </a:solidFill>
                    <a:effectLst/>
                    <a:ea typeface="Calibri" panose="020F0502020204030204" pitchFamily="34" charset="0"/>
                    <a:cs typeface="Times New Roman" panose="02020603050405020304" pitchFamily="18" charset="0"/>
                  </a:rPr>
                  <a:t> </a:t>
                </a:r>
                <a:r>
                  <a:rPr kumimoji="0" lang="el-GR" altLang="en-US" sz="2400" b="1" i="1" u="none" strike="noStrike" cap="none" normalizeH="0" baseline="0" dirty="0" bmk="_Hlk100442247">
                    <a:ln>
                      <a:noFill/>
                    </a:ln>
                    <a:solidFill>
                      <a:srgbClr val="FF0000"/>
                    </a:solidFill>
                    <a:effectLst/>
                    <a:ea typeface="Calibri" panose="020F0502020204030204" pitchFamily="34" charset="0"/>
                    <a:cs typeface="Times New Roman" panose="02020603050405020304" pitchFamily="18" charset="0"/>
                  </a:rPr>
                  <a:t>m​</a:t>
                </a:r>
                <a:r>
                  <a:rPr kumimoji="0" lang="el-GR" altLang="en-US" sz="2400" b="1" i="1" u="none" strike="noStrike" cap="none" normalizeH="0" baseline="0" dirty="0" bmk="_Hlk100442247">
                    <a:ln>
                      <a:noFill/>
                    </a:ln>
                    <a:solidFill>
                      <a:srgbClr val="FF0000"/>
                    </a:solidFill>
                    <a:effectLst/>
                    <a:ea typeface="Calibri" panose="020F0502020204030204" pitchFamily="34" charset="0"/>
                    <a:cs typeface="Cambria Math" panose="02040503050406030204" pitchFamily="18" charset="0"/>
                  </a:rPr>
                  <a:t>⋅</a:t>
                </a:r>
                <a:r>
                  <a:rPr kumimoji="0" lang="el-GR" altLang="en-US" sz="2400" b="1" i="1" u="none" strike="noStrike" cap="none" normalizeH="0" baseline="0" dirty="0" bmk="_Hlk100442247">
                    <a:ln>
                      <a:noFill/>
                    </a:ln>
                    <a:solidFill>
                      <a:srgbClr val="FF0000"/>
                    </a:solidFill>
                    <a:effectLst/>
                    <a:ea typeface="Calibri" panose="020F0502020204030204" pitchFamily="34" charset="0"/>
                    <a:cs typeface="Times New Roman" panose="02020603050405020304" pitchFamily="18" charset="0"/>
                  </a:rPr>
                  <a:t>​​K</a:t>
                </a:r>
              </a:p>
              <a:p>
                <a:pPr>
                  <a:spcAft>
                    <a:spcPts val="800"/>
                  </a:spcAft>
                </a:pPr>
                <a:endParaRPr lang="en-GB" altLang="en-US" dirty="0"/>
              </a:p>
              <a:p>
                <a:pPr>
                  <a:spcAft>
                    <a:spcPts val="800"/>
                  </a:spcAft>
                </a:pPr>
                <a:r>
                  <a:rPr lang="el-GR" altLang="el-GR" sz="3200" b="1" dirty="0">
                    <a:solidFill>
                      <a:srgbClr val="FF0000"/>
                    </a:solidFill>
                    <a:ea typeface="Calibri" panose="020F0502020204030204" pitchFamily="34" charset="0"/>
                    <a:cs typeface="Times New Roman" panose="02020603050405020304" pitchFamily="18" charset="0"/>
                  </a:rPr>
                  <a:t>  </a:t>
                </a:r>
                <a:endParaRPr lang="el-GR" altLang="el-GR" sz="3200" b="1" dirty="0">
                  <a:ea typeface="Calibri" panose="020F0502020204030204" pitchFamily="34" charset="0"/>
                  <a:cs typeface="Times New Roman" panose="02020603050405020304" pitchFamily="18" charset="0"/>
                </a:endParaRPr>
              </a:p>
              <a:p>
                <a:pPr>
                  <a:spcAft>
                    <a:spcPts val="800"/>
                  </a:spcAft>
                </a:pPr>
                <a:endParaRPr lang="el-GR" dirty="0">
                  <a:effectLst/>
                </a:endParaRPr>
              </a:p>
              <a:p>
                <a:pPr>
                  <a:spcAft>
                    <a:spcPts val="8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l-GR"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16A5599D-6162-BE67-D4FA-3C364251609B}"/>
                  </a:ext>
                </a:extLst>
              </p:cNvPr>
              <p:cNvSpPr txBox="1">
                <a:spLocks noRot="1" noChangeAspect="1" noMove="1" noResize="1" noEditPoints="1" noAdjustHandles="1" noChangeArrowheads="1" noChangeShapeType="1" noTextEdit="1"/>
              </p:cNvSpPr>
              <p:nvPr/>
            </p:nvSpPr>
            <p:spPr>
              <a:xfrm>
                <a:off x="853440" y="783093"/>
                <a:ext cx="6313714" cy="5513112"/>
              </a:xfrm>
              <a:prstGeom prst="rect">
                <a:avLst/>
              </a:prstGeom>
              <a:blipFill>
                <a:blip r:embed="rId2"/>
                <a:stretch>
                  <a:fillRect t="-884" r="-1351"/>
                </a:stretch>
              </a:blipFill>
            </p:spPr>
            <p:txBody>
              <a:bodyPr/>
              <a:lstStyle/>
              <a:p>
                <a:r>
                  <a:rPr lang="en-GB">
                    <a:noFill/>
                  </a:rPr>
                  <a:t> </a:t>
                </a:r>
              </a:p>
            </p:txBody>
          </p:sp>
        </mc:Fallback>
      </mc:AlternateContent>
      <p:sp>
        <p:nvSpPr>
          <p:cNvPr id="14" name="Rectangle 10">
            <a:extLst>
              <a:ext uri="{FF2B5EF4-FFF2-40B4-BE49-F238E27FC236}">
                <a16:creationId xmlns:a16="http://schemas.microsoft.com/office/drawing/2014/main" id="{87F35112-8CAF-9C2E-9128-114CCF533388}"/>
              </a:ext>
            </a:extLst>
          </p:cNvPr>
          <p:cNvSpPr>
            <a:spLocks noChangeArrowheads="1"/>
          </p:cNvSpPr>
          <p:nvPr/>
        </p:nvSpPr>
        <p:spPr bwMode="auto">
          <a:xfrm>
            <a:off x="0" y="187896"/>
            <a:ext cx="1219200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1pPr>
            <a:lvl2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2pPr>
            <a:lvl3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3pPr>
            <a:lvl4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4pPr>
            <a:lvl5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5pPr>
            <a:lvl6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6pPr>
            <a:lvl7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7pPr>
            <a:lvl8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8pPr>
            <a:lvl9pPr eaLnBrk="0" fontAlgn="base" hangingPunct="0">
              <a:spcBef>
                <a:spcPct val="0"/>
              </a:spcBef>
              <a:spcAft>
                <a:spcPct val="0"/>
              </a:spcAft>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pPr>
            <a:endParaRPr kumimoji="0" lang="el-GR" altLang="en-US" sz="1100" b="0" i="1" u="none" strike="noStrike" cap="none" normalizeH="0" baseline="0" dirty="0" bmk="_Hlk100442247">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531813" algn="l"/>
                <a:tab pos="692150" algn="l"/>
                <a:tab pos="908050" algn="l"/>
                <a:tab pos="1198563" algn="l"/>
                <a:tab pos="1517650" algn="l"/>
                <a:tab pos="1860550" algn="l"/>
                <a:tab pos="2259013" algn="l"/>
                <a:tab pos="2444750" algn="l"/>
                <a:tab pos="2563813" algn="l"/>
                <a:tab pos="2640013" algn="l"/>
                <a:tab pos="3470275" algn="l"/>
                <a:tab pos="3525838" algn="l"/>
                <a:tab pos="3841750" algn="l"/>
                <a:tab pos="4370388" algn="l"/>
                <a:tab pos="4691063"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5" name="Θέση εικόνας 11">
            <a:extLst>
              <a:ext uri="{FF2B5EF4-FFF2-40B4-BE49-F238E27FC236}">
                <a16:creationId xmlns:a16="http://schemas.microsoft.com/office/drawing/2014/main" id="{FAAC8774-6A55-E8B9-EADF-B81DAD3A2C3B}"/>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8798" r="8798" b="12473"/>
          <a:stretch/>
        </p:blipFill>
        <p:spPr>
          <a:xfrm>
            <a:off x="7393851" y="1440608"/>
            <a:ext cx="4624147" cy="3189399"/>
          </a:xfrm>
        </p:spPr>
      </p:pic>
    </p:spTree>
    <p:extLst>
      <p:ext uri="{BB962C8B-B14F-4D97-AF65-F5344CB8AC3E}">
        <p14:creationId xmlns:p14="http://schemas.microsoft.com/office/powerpoint/2010/main" val="116716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1908</Words>
  <Application>Microsoft Office PowerPoint</Application>
  <PresentationFormat>Ευρεία οθόνη</PresentationFormat>
  <Paragraphs>133</Paragraphs>
  <Slides>20</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20</vt:i4>
      </vt:variant>
    </vt:vector>
  </HeadingPairs>
  <TitlesOfParts>
    <vt:vector size="28" baseType="lpstr">
      <vt:lpstr>Arial</vt:lpstr>
      <vt:lpstr>Calibri</vt:lpstr>
      <vt:lpstr>Calibri Light</vt:lpstr>
      <vt:lpstr>Cambria Math</vt:lpstr>
      <vt:lpstr>Comic Sans MS</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Μέλαν Σώμα.  Πειραματική μελέτη.</vt:lpstr>
      <vt:lpstr>Παρουσίαση του PowerPoint</vt:lpstr>
      <vt:lpstr>Μέλαν Σώμα.  Πειραματική μελέτη. Πειραματικά αποτελέσματα.</vt:lpstr>
      <vt:lpstr>Παρουσίαση του PowerPoint</vt:lpstr>
      <vt:lpstr>Παρουσίαση του PowerPoint</vt:lpstr>
      <vt:lpstr>Παρουσίαση του PowerPoint</vt:lpstr>
      <vt:lpstr>Μέλαν Σώμα.  Θεωρητικά μοντέλα ερμηνείας.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Sofia Aravani</dc:creator>
  <cp:lastModifiedBy>Sofia Aravani</cp:lastModifiedBy>
  <cp:revision>85</cp:revision>
  <dcterms:created xsi:type="dcterms:W3CDTF">2023-01-22T16:32:52Z</dcterms:created>
  <dcterms:modified xsi:type="dcterms:W3CDTF">2023-10-20T17:30:50Z</dcterms:modified>
</cp:coreProperties>
</file>