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D0A73-A2A4-48A6-9118-9D9480EA62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400A88E0-E771-47F0-8664-EC320DF1E8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EAD1A9F-5B68-4FFB-B45E-6DCD42EABB12}"/>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CCCCDE46-57BC-458B-9E04-29E91F0C8EA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964A5EA-9B7C-46F1-A7B1-5F130D83CA81}"/>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64241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8C11B-0EA9-4775-8004-6A733D755E7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465643D-0E85-4073-BA50-8546B3FD6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15617015-92B9-4C20-AC17-368E73127F4C}"/>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CF0918C5-AB24-4DF7-B7F9-FC296A2809E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82260F8-C416-4320-860C-565F38CE0B91}"/>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376801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FB75A4-6A26-4987-B009-05A83790FB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B18373D-B33B-4F25-BF58-7A708DD113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DF88F7DF-677E-43AC-BC60-957AC483867C}"/>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A5FB2BD7-C2AF-410A-AE62-871483A6170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FF05B24-EFCD-4AB0-9B8E-48B43361AA5E}"/>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2948063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39BA-91D4-4C65-A833-91AC1D9F3C4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660598E-8CED-402D-8B34-9CB6EA99D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5E6B77-5832-4828-A09F-54846BC53E5A}"/>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8E35F484-1921-4AA9-9F14-912CD81F1CD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3FE2602-9F0D-4D98-AB72-A76BC5EDEBB6}"/>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114806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A626-9373-41C7-8EB2-487D3A65C0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A43E9CE9-4F47-4F24-A159-B9DB2EB6F0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946DFD-DAA2-42FA-A8FC-F30F7900C01F}"/>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7839C487-B3D7-41C0-8AF0-D9ABBBBB456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270FA553-F911-43B4-86FC-F232EAAB2924}"/>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2911025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53334-9C4C-418D-B002-5BD4E7D1049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D9541CC7-29C1-4A1C-8ACF-BA813A5F2F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1D6E8C36-8D7C-4B03-840D-05789DD2D6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E1B72F6E-0E2F-49FB-A050-270CFEFEEA16}"/>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6" name="Footer Placeholder 5">
            <a:extLst>
              <a:ext uri="{FF2B5EF4-FFF2-40B4-BE49-F238E27FC236}">
                <a16:creationId xmlns:a16="http://schemas.microsoft.com/office/drawing/2014/main" id="{84154E13-FE93-4A67-8F0F-E3C13D519F9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3A822B1B-B8FB-4073-A632-599B66DF377B}"/>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1098916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DD2F2-7CFA-4B81-A056-5B8E9D3A5F50}"/>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3E2AE0A2-9F70-48C1-869B-1BDCDCED21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20A644-8E64-4673-A422-4A90B1EBE8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63FE0891-09C1-4E2D-ADB0-5B2B83FA4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A187E9-22AC-4954-8FC6-E5583BE547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9D80753E-CAAF-43BD-BD47-45C2C1E4F98C}"/>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8" name="Footer Placeholder 7">
            <a:extLst>
              <a:ext uri="{FF2B5EF4-FFF2-40B4-BE49-F238E27FC236}">
                <a16:creationId xmlns:a16="http://schemas.microsoft.com/office/drawing/2014/main" id="{80FE1713-8F3D-4889-ACB5-C042FCAE1DE7}"/>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2F2A8C31-C792-4F09-B299-599473ECA2AA}"/>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25225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C5E8E-6C76-46BF-8E38-0A36E3BE92DC}"/>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689EAC2-8EC4-4F9B-ADE3-91CAF9CFC1BF}"/>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4" name="Footer Placeholder 3">
            <a:extLst>
              <a:ext uri="{FF2B5EF4-FFF2-40B4-BE49-F238E27FC236}">
                <a16:creationId xmlns:a16="http://schemas.microsoft.com/office/drawing/2014/main" id="{DE346D2F-BA72-4FE2-9B34-607D1266C60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16BF3A8-16B1-468E-A349-7E0B253602BD}"/>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9073476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1FE637-C371-4C92-A966-7D7BA4E74E54}"/>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3" name="Footer Placeholder 2">
            <a:extLst>
              <a:ext uri="{FF2B5EF4-FFF2-40B4-BE49-F238E27FC236}">
                <a16:creationId xmlns:a16="http://schemas.microsoft.com/office/drawing/2014/main" id="{AD025806-98CF-40A7-A624-1257F4B838D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0C786EBE-44AF-4D4A-9934-149C8B91DC49}"/>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13979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249A-1C7B-4E2C-88D6-482B470CFB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2ED4BD05-B1C7-49AA-8A6F-39C1E2F24C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819615F-434E-448E-90F9-18A7B65E7F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D651C0-2754-4281-8376-FB4E6CA807A0}"/>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6" name="Footer Placeholder 5">
            <a:extLst>
              <a:ext uri="{FF2B5EF4-FFF2-40B4-BE49-F238E27FC236}">
                <a16:creationId xmlns:a16="http://schemas.microsoft.com/office/drawing/2014/main" id="{46C3EA2D-6749-4105-9276-CBD63716042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019B235-67D0-46DB-A620-E04A582CC51E}"/>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427316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CD1C-D3CD-4A1C-8E7A-BC7ABF737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05E45A7B-865F-410C-B2FB-EC5EE10F9F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17542EF4-4C8B-4B03-810C-6B18F5523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9BDB9-DB61-45E4-8174-3986B61E7709}"/>
              </a:ext>
            </a:extLst>
          </p:cNvPr>
          <p:cNvSpPr>
            <a:spLocks noGrp="1"/>
          </p:cNvSpPr>
          <p:nvPr>
            <p:ph type="dt" sz="half" idx="10"/>
          </p:nvPr>
        </p:nvSpPr>
        <p:spPr/>
        <p:txBody>
          <a:bodyPr/>
          <a:lstStyle/>
          <a:p>
            <a:fld id="{668CB7CE-AB41-4E48-8425-8AB2FF1FA9E6}" type="datetimeFigureOut">
              <a:rPr lang="el-GR" smtClean="0"/>
              <a:t>28/3/2021</a:t>
            </a:fld>
            <a:endParaRPr lang="el-GR"/>
          </a:p>
        </p:txBody>
      </p:sp>
      <p:sp>
        <p:nvSpPr>
          <p:cNvPr id="6" name="Footer Placeholder 5">
            <a:extLst>
              <a:ext uri="{FF2B5EF4-FFF2-40B4-BE49-F238E27FC236}">
                <a16:creationId xmlns:a16="http://schemas.microsoft.com/office/drawing/2014/main" id="{E52153D8-FC14-48D8-9F82-8390BD44555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789C32C1-8919-4CCD-9768-F0E516B5CC2B}"/>
              </a:ext>
            </a:extLst>
          </p:cNvPr>
          <p:cNvSpPr>
            <a:spLocks noGrp="1"/>
          </p:cNvSpPr>
          <p:nvPr>
            <p:ph type="sldNum" sz="quarter" idx="12"/>
          </p:nvPr>
        </p:nvSpPr>
        <p:spPr/>
        <p:txBody>
          <a:bodyPr/>
          <a:lstStyle/>
          <a:p>
            <a:fld id="{448057B6-036A-4C04-B6AA-B26F3FF17D46}" type="slidenum">
              <a:rPr lang="el-GR" smtClean="0"/>
              <a:t>‹#›</a:t>
            </a:fld>
            <a:endParaRPr lang="el-GR"/>
          </a:p>
        </p:txBody>
      </p:sp>
    </p:spTree>
    <p:extLst>
      <p:ext uri="{BB962C8B-B14F-4D97-AF65-F5344CB8AC3E}">
        <p14:creationId xmlns:p14="http://schemas.microsoft.com/office/powerpoint/2010/main" val="42022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0F41CA-AE99-4BF3-B4B4-7A7E1C9E48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8393C27E-7208-4234-83C9-214D59C8B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42DFE6EF-1F19-4248-93AF-DE4B43635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CB7CE-AB41-4E48-8425-8AB2FF1FA9E6}" type="datetimeFigureOut">
              <a:rPr lang="el-GR" smtClean="0"/>
              <a:t>28/3/2021</a:t>
            </a:fld>
            <a:endParaRPr lang="el-GR"/>
          </a:p>
        </p:txBody>
      </p:sp>
      <p:sp>
        <p:nvSpPr>
          <p:cNvPr id="5" name="Footer Placeholder 4">
            <a:extLst>
              <a:ext uri="{FF2B5EF4-FFF2-40B4-BE49-F238E27FC236}">
                <a16:creationId xmlns:a16="http://schemas.microsoft.com/office/drawing/2014/main" id="{9DD29F25-B6C7-483D-B3AD-208600C3F6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48AE4484-4641-4441-AB61-787AABFD7C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057B6-036A-4C04-B6AA-B26F3FF17D46}" type="slidenum">
              <a:rPr lang="el-GR" smtClean="0"/>
              <a:t>‹#›</a:t>
            </a:fld>
            <a:endParaRPr lang="el-GR"/>
          </a:p>
        </p:txBody>
      </p:sp>
    </p:spTree>
    <p:extLst>
      <p:ext uri="{BB962C8B-B14F-4D97-AF65-F5344CB8AC3E}">
        <p14:creationId xmlns:p14="http://schemas.microsoft.com/office/powerpoint/2010/main" val="38366417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8AE6CDFC-9D0E-4311-A0CD-CC08A8D28CA8}"/>
              </a:ext>
            </a:extLst>
          </p:cNvPr>
          <p:cNvPicPr>
            <a:picLocks noChangeAspect="1"/>
          </p:cNvPicPr>
          <p:nvPr/>
        </p:nvPicPr>
        <p:blipFill rotWithShape="1">
          <a:blip r:embed="rId2"/>
          <a:srcRect r="1235"/>
          <a:stretch/>
        </p:blipFill>
        <p:spPr>
          <a:xfrm>
            <a:off x="20" y="205418"/>
            <a:ext cx="5913395" cy="6652581"/>
          </a:xfrm>
          <a:prstGeom prst="rect">
            <a:avLst/>
          </a:prstGeom>
        </p:spPr>
      </p:pic>
      <p:pic>
        <p:nvPicPr>
          <p:cNvPr id="5" name="Picture 4">
            <a:extLst>
              <a:ext uri="{FF2B5EF4-FFF2-40B4-BE49-F238E27FC236}">
                <a16:creationId xmlns:a16="http://schemas.microsoft.com/office/drawing/2014/main" id="{52875D57-A81E-43F5-AE85-E0BAC8C92E5E}"/>
              </a:ext>
            </a:extLst>
          </p:cNvPr>
          <p:cNvPicPr>
            <a:picLocks noChangeAspect="1"/>
          </p:cNvPicPr>
          <p:nvPr/>
        </p:nvPicPr>
        <p:blipFill rotWithShape="1">
          <a:blip r:embed="rId3"/>
          <a:srcRect t="5747" r="1" b="18597"/>
          <a:stretch/>
        </p:blipFill>
        <p:spPr>
          <a:xfrm>
            <a:off x="7609694" y="9"/>
            <a:ext cx="4582305" cy="6652581"/>
          </a:xfrm>
          <a:prstGeom prst="rect">
            <a:avLst/>
          </a:prstGeom>
        </p:spPr>
      </p:pic>
      <p:sp>
        <p:nvSpPr>
          <p:cNvPr id="12" name="Rectangle 11">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ame 13">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561F46BD-2F98-4E87-A344-89455D94E5B5}"/>
              </a:ext>
            </a:extLst>
          </p:cNvPr>
          <p:cNvSpPr>
            <a:spLocks noGrp="1"/>
          </p:cNvSpPr>
          <p:nvPr>
            <p:ph type="subTitle" idx="1"/>
          </p:nvPr>
        </p:nvSpPr>
        <p:spPr>
          <a:xfrm>
            <a:off x="3434129" y="2769694"/>
            <a:ext cx="4768968" cy="2743210"/>
          </a:xfrm>
          <a:noFill/>
        </p:spPr>
        <p:txBody>
          <a:bodyPr>
            <a:noAutofit/>
          </a:bodyPr>
          <a:lstStyle/>
          <a:p>
            <a:r>
              <a:rPr lang="el-GR" sz="1800" b="1" dirty="0">
                <a:solidFill>
                  <a:srgbClr val="080808"/>
                </a:solidFill>
                <a:latin typeface="Bookman Old Style" panose="02050604050505020204" pitchFamily="18" charset="0"/>
              </a:rPr>
              <a:t>κάθε τι με το οποίο ο άνθρωπος καλύπτει και στολίζει το σώμα του.</a:t>
            </a:r>
          </a:p>
          <a:p>
            <a:r>
              <a:rPr lang="el-GR" sz="1800" b="1" dirty="0">
                <a:solidFill>
                  <a:srgbClr val="080808"/>
                </a:solidFill>
                <a:latin typeface="Bookman Old Style" panose="02050604050505020204" pitchFamily="18" charset="0"/>
              </a:rPr>
              <a:t> Περιλαμβάνει, τα ρούχα και τα συμπληρώματά τους (αξεσουάρ, παπούτσια,  τσάντες,  καπέλα,  γάντια, κοσμήματα, μακιγιάζ, χτένισμα)</a:t>
            </a:r>
            <a:r>
              <a:rPr lang="el-GR" sz="1600" b="1" dirty="0">
                <a:solidFill>
                  <a:srgbClr val="080808"/>
                </a:solidFill>
                <a:latin typeface="Bookman Old Style" panose="02050604050505020204" pitchFamily="18" charset="0"/>
              </a:rPr>
              <a:t>.</a:t>
            </a:r>
          </a:p>
        </p:txBody>
      </p:sp>
      <p:sp>
        <p:nvSpPr>
          <p:cNvPr id="2" name="Title 1">
            <a:extLst>
              <a:ext uri="{FF2B5EF4-FFF2-40B4-BE49-F238E27FC236}">
                <a16:creationId xmlns:a16="http://schemas.microsoft.com/office/drawing/2014/main" id="{E0CFA822-A435-452F-AB3C-7A1B8243D926}"/>
              </a:ext>
            </a:extLst>
          </p:cNvPr>
          <p:cNvSpPr>
            <a:spLocks noGrp="1"/>
          </p:cNvSpPr>
          <p:nvPr>
            <p:ph type="ctrTitle"/>
          </p:nvPr>
        </p:nvSpPr>
        <p:spPr>
          <a:xfrm>
            <a:off x="4286858" y="1589650"/>
            <a:ext cx="3618284" cy="974634"/>
          </a:xfrm>
          <a:noFill/>
        </p:spPr>
        <p:txBody>
          <a:bodyPr anchor="ctr">
            <a:normAutofit/>
          </a:bodyPr>
          <a:lstStyle/>
          <a:p>
            <a:r>
              <a:rPr lang="el-GR" sz="3600" dirty="0">
                <a:latin typeface="Bookman Old Style" panose="02050604050505020204" pitchFamily="18" charset="0"/>
              </a:rPr>
              <a:t>Ενδυμασία </a:t>
            </a:r>
          </a:p>
        </p:txBody>
      </p:sp>
    </p:spTree>
    <p:extLst>
      <p:ext uri="{BB962C8B-B14F-4D97-AF65-F5344CB8AC3E}">
        <p14:creationId xmlns:p14="http://schemas.microsoft.com/office/powerpoint/2010/main" val="2559325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B40E8-E6DE-48ED-8041-4CA4CCB230AD}"/>
              </a:ext>
            </a:extLst>
          </p:cNvPr>
          <p:cNvSpPr>
            <a:spLocks noGrp="1"/>
          </p:cNvSpPr>
          <p:nvPr>
            <p:ph type="title"/>
          </p:nvPr>
        </p:nvSpPr>
        <p:spPr/>
        <p:txBody>
          <a:bodyPr/>
          <a:lstStyle/>
          <a:p>
            <a:r>
              <a:rPr lang="el-GR" b="1" dirty="0">
                <a:solidFill>
                  <a:srgbClr val="FF0000"/>
                </a:solidFill>
                <a:latin typeface="Bookman Old Style" panose="02050604050505020204" pitchFamily="18" charset="0"/>
              </a:rPr>
              <a:t>ΣΥΜΠΕΡΑΣΜΑΤΑ </a:t>
            </a:r>
          </a:p>
        </p:txBody>
      </p:sp>
      <p:sp>
        <p:nvSpPr>
          <p:cNvPr id="3" name="Content Placeholder 2">
            <a:extLst>
              <a:ext uri="{FF2B5EF4-FFF2-40B4-BE49-F238E27FC236}">
                <a16:creationId xmlns:a16="http://schemas.microsoft.com/office/drawing/2014/main" id="{43E84BF7-F7D6-4F25-88CA-3284E6611486}"/>
              </a:ext>
            </a:extLst>
          </p:cNvPr>
          <p:cNvSpPr>
            <a:spLocks noGrp="1"/>
          </p:cNvSpPr>
          <p:nvPr>
            <p:ph idx="1"/>
          </p:nvPr>
        </p:nvSpPr>
        <p:spPr/>
        <p:txBody>
          <a:bodyPr/>
          <a:lstStyle/>
          <a:p>
            <a:r>
              <a:rPr lang="el-GR" b="1" dirty="0">
                <a:latin typeface="Bookman Old Style" panose="02050604050505020204" pitchFamily="18" charset="0"/>
              </a:rPr>
              <a:t>Σε γενικές γραμμές, η ενδυμασία αποτελεί ένα είδος κώδικα επικοινωνίας</a:t>
            </a:r>
            <a:r>
              <a:rPr lang="el-GR" dirty="0">
                <a:latin typeface="Bookman Old Style" panose="02050604050505020204" pitchFamily="18" charset="0"/>
              </a:rPr>
              <a:t>. </a:t>
            </a:r>
            <a:r>
              <a:rPr lang="el-GR" b="1" dirty="0">
                <a:latin typeface="Bookman Old Style" panose="02050604050505020204" pitchFamily="18" charset="0"/>
              </a:rPr>
              <a:t>Είναι μια σιωπηλή γλώσσα που φανερώνει πολλά, όχι μόνο για το άτομο που τη φοράει, αλλά και για το κοινωνικό σύνολο και το πολιτισμικό περιβάλλον στο οποίο το άτομο αυτό ζει</a:t>
            </a:r>
            <a:r>
              <a:rPr lang="el-GR" dirty="0">
                <a:latin typeface="Bookman Old Style" panose="02050604050505020204" pitchFamily="18" charset="0"/>
              </a:rPr>
              <a:t>.</a:t>
            </a:r>
          </a:p>
          <a:p>
            <a:r>
              <a:rPr lang="el-GR" b="1" dirty="0">
                <a:latin typeface="Bookman Old Style" panose="02050604050505020204" pitchFamily="18" charset="0"/>
              </a:rPr>
              <a:t>Συνδέεται με τη μόδα </a:t>
            </a:r>
          </a:p>
          <a:p>
            <a:r>
              <a:rPr lang="el-GR" b="1" dirty="0">
                <a:latin typeface="Bookman Old Style" panose="02050604050505020204" pitchFamily="18" charset="0"/>
              </a:rPr>
              <a:t>Συχνά δίνεται μεγαλύτερη σημασία στο «φαίνεσθαι»- στην εξωτερική εμφάνιση </a:t>
            </a:r>
          </a:p>
        </p:txBody>
      </p:sp>
    </p:spTree>
    <p:extLst>
      <p:ext uri="{BB962C8B-B14F-4D97-AF65-F5344CB8AC3E}">
        <p14:creationId xmlns:p14="http://schemas.microsoft.com/office/powerpoint/2010/main" val="2522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C602A4-7BD8-43BA-A92E-EB66B649FA5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600" kern="1200" dirty="0">
                <a:solidFill>
                  <a:schemeClr val="bg1"/>
                </a:solidFill>
                <a:latin typeface="Bookman Old Style" panose="02050604050505020204" pitchFamily="18" charset="0"/>
              </a:rPr>
              <a:t>Με την ενδυμασία ο άνθρωπος επιδιώκει : α) να φαίνεται πιο δυνατός και πιο όμορφος, , β/ να προφυλάσσεται από το κρύο, γ) να φανερώνει τη θέση του στην κοινωνία και δ) να ικανοποιεί το αίσθημα της ντροπής.</a:t>
            </a:r>
          </a:p>
        </p:txBody>
      </p:sp>
      <p:pic>
        <p:nvPicPr>
          <p:cNvPr id="6" name="Content Placeholder 5" descr="A group of people in ancient clothes&#10;&#10;Description automatically generated with low confidence">
            <a:extLst>
              <a:ext uri="{FF2B5EF4-FFF2-40B4-BE49-F238E27FC236}">
                <a16:creationId xmlns:a16="http://schemas.microsoft.com/office/drawing/2014/main" id="{ED7CCE23-9F2A-4A7D-B931-185052A788F0}"/>
              </a:ext>
            </a:extLst>
          </p:cNvPr>
          <p:cNvPicPr>
            <a:picLocks noGrp="1" noChangeAspect="1"/>
          </p:cNvPicPr>
          <p:nvPr>
            <p:ph sz="half" idx="2"/>
          </p:nvPr>
        </p:nvPicPr>
        <p:blipFill>
          <a:blip r:embed="rId2"/>
          <a:stretch>
            <a:fillRect/>
          </a:stretch>
        </p:blipFill>
        <p:spPr>
          <a:xfrm>
            <a:off x="5153822" y="1068440"/>
            <a:ext cx="6553545" cy="4729061"/>
          </a:xfrm>
          <a:prstGeom prst="rect">
            <a:avLst/>
          </a:prstGeom>
        </p:spPr>
      </p:pic>
    </p:spTree>
    <p:extLst>
      <p:ext uri="{BB962C8B-B14F-4D97-AF65-F5344CB8AC3E}">
        <p14:creationId xmlns:p14="http://schemas.microsoft.com/office/powerpoint/2010/main" val="173443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12">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14">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E9DAA-42C5-4F99-A6FA-5E31BA58E92B}"/>
              </a:ext>
            </a:extLst>
          </p:cNvPr>
          <p:cNvSpPr>
            <a:spLocks noGrp="1"/>
          </p:cNvSpPr>
          <p:nvPr>
            <p:ph type="title"/>
          </p:nvPr>
        </p:nvSpPr>
        <p:spPr>
          <a:xfrm>
            <a:off x="773683" y="1022261"/>
            <a:ext cx="3444240" cy="1574874"/>
          </a:xfrm>
        </p:spPr>
        <p:txBody>
          <a:bodyPr vert="horz" lIns="91440" tIns="45720" rIns="91440" bIns="45720" rtlCol="0" anchor="b">
            <a:normAutofit/>
          </a:bodyPr>
          <a:lstStyle/>
          <a:p>
            <a:r>
              <a:rPr lang="el-GR" sz="2800" b="1" kern="1200" dirty="0">
                <a:solidFill>
                  <a:srgbClr val="00B0F0"/>
                </a:solidFill>
                <a:latin typeface="Bookman Old Style" panose="02050604050505020204" pitchFamily="18" charset="0"/>
              </a:rPr>
              <a:t>Ενδυμασία ευζώνων</a:t>
            </a:r>
            <a:endParaRPr lang="en-US" sz="2800" b="1" kern="1200" dirty="0">
              <a:solidFill>
                <a:srgbClr val="00B0F0"/>
              </a:solidFill>
              <a:latin typeface="Bookman Old Style" panose="02050604050505020204" pitchFamily="18" charset="0"/>
            </a:endParaRPr>
          </a:p>
        </p:txBody>
      </p:sp>
      <p:grpSp>
        <p:nvGrpSpPr>
          <p:cNvPr id="41" name="Group 16">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8"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2F1CF7A0-AB61-4C77-B817-6E059D053076}"/>
              </a:ext>
            </a:extLst>
          </p:cNvPr>
          <p:cNvPicPr>
            <a:picLocks noChangeAspect="1"/>
          </p:cNvPicPr>
          <p:nvPr/>
        </p:nvPicPr>
        <p:blipFill rotWithShape="1">
          <a:blip r:embed="rId2"/>
          <a:srcRect l="5057" r="5717" b="3"/>
          <a:stretch/>
        </p:blipFill>
        <p:spPr>
          <a:xfrm>
            <a:off x="4466900" y="531074"/>
            <a:ext cx="3566160" cy="5577118"/>
          </a:xfrm>
          <a:prstGeom prst="rect">
            <a:avLst/>
          </a:prstGeom>
        </p:spPr>
      </p:pic>
      <p:pic>
        <p:nvPicPr>
          <p:cNvPr id="6" name="Content Placeholder 5">
            <a:extLst>
              <a:ext uri="{FF2B5EF4-FFF2-40B4-BE49-F238E27FC236}">
                <a16:creationId xmlns:a16="http://schemas.microsoft.com/office/drawing/2014/main" id="{99457C49-2025-4877-9579-3830E4DB8636}"/>
              </a:ext>
            </a:extLst>
          </p:cNvPr>
          <p:cNvPicPr>
            <a:picLocks noGrp="1" noChangeAspect="1"/>
          </p:cNvPicPr>
          <p:nvPr>
            <p:ph sz="half" idx="2"/>
          </p:nvPr>
        </p:nvPicPr>
        <p:blipFill rotWithShape="1">
          <a:blip r:embed="rId3"/>
          <a:srcRect l="18635" r="5244" b="1"/>
          <a:stretch/>
        </p:blipFill>
        <p:spPr>
          <a:xfrm>
            <a:off x="8321044" y="531074"/>
            <a:ext cx="3566160" cy="5577118"/>
          </a:xfrm>
          <a:prstGeom prst="rect">
            <a:avLst/>
          </a:prstGeom>
        </p:spPr>
      </p:pic>
      <p:sp>
        <p:nvSpPr>
          <p:cNvPr id="39" name="Rectangle 38">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B43A630D-64A8-41BD-82A4-957F1EE5CCD6}"/>
              </a:ext>
            </a:extLst>
          </p:cNvPr>
          <p:cNvSpPr>
            <a:spLocks noGrp="1"/>
          </p:cNvSpPr>
          <p:nvPr>
            <p:ph sz="half" idx="1"/>
          </p:nvPr>
        </p:nvSpPr>
        <p:spPr>
          <a:xfrm>
            <a:off x="838200" y="2826705"/>
            <a:ext cx="3200400" cy="3350258"/>
          </a:xfrm>
        </p:spPr>
        <p:txBody>
          <a:bodyPr>
            <a:normAutofit lnSpcReduction="10000"/>
          </a:bodyPr>
          <a:lstStyle/>
          <a:p>
            <a:r>
              <a:rPr lang="el-GR" sz="2400" b="1" dirty="0">
                <a:latin typeface="Bookman Old Style" panose="02050604050505020204" pitchFamily="18" charset="0"/>
              </a:rPr>
              <a:t>Κρητική γυναικεία φορεσιά </a:t>
            </a:r>
          </a:p>
          <a:p>
            <a:pPr marL="0" indent="0">
              <a:buNone/>
            </a:pPr>
            <a:r>
              <a:rPr lang="el-GR" sz="2400" dirty="0">
                <a:latin typeface="Bookman Old Style" panose="02050604050505020204" pitchFamily="18" charset="0"/>
              </a:rPr>
              <a:t>Αποτελείται από φούστα με σάκο, φόρεμα με μπούστο ποδιά, σαλβάρι (μακριά βράκα), πουκαμίσα και μαύρα παπούτσια</a:t>
            </a:r>
          </a:p>
        </p:txBody>
      </p:sp>
    </p:spTree>
    <p:extLst>
      <p:ext uri="{BB962C8B-B14F-4D97-AF65-F5344CB8AC3E}">
        <p14:creationId xmlns:p14="http://schemas.microsoft.com/office/powerpoint/2010/main" val="20611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86FD2-2B98-49C6-AAFB-4C31D11A2F17}"/>
              </a:ext>
            </a:extLst>
          </p:cNvPr>
          <p:cNvSpPr>
            <a:spLocks noGrp="1"/>
          </p:cNvSpPr>
          <p:nvPr>
            <p:ph type="title"/>
          </p:nvPr>
        </p:nvSpPr>
        <p:spPr>
          <a:xfrm>
            <a:off x="839788" y="457200"/>
            <a:ext cx="3932237" cy="1080052"/>
          </a:xfrm>
        </p:spPr>
        <p:txBody>
          <a:bodyPr>
            <a:normAutofit fontScale="90000"/>
          </a:bodyPr>
          <a:lstStyle/>
          <a:p>
            <a:r>
              <a:rPr lang="el-GR" b="1" dirty="0">
                <a:solidFill>
                  <a:srgbClr val="FF0000"/>
                </a:solidFill>
                <a:latin typeface="Bookman Old Style" panose="02050604050505020204" pitchFamily="18" charset="0"/>
              </a:rPr>
              <a:t>Η ενδυμασία ως ένδειξη χειραφέτησης </a:t>
            </a:r>
          </a:p>
        </p:txBody>
      </p:sp>
      <p:pic>
        <p:nvPicPr>
          <p:cNvPr id="5" name="Content Placeholder 4">
            <a:extLst>
              <a:ext uri="{FF2B5EF4-FFF2-40B4-BE49-F238E27FC236}">
                <a16:creationId xmlns:a16="http://schemas.microsoft.com/office/drawing/2014/main" id="{280A1D83-6084-4398-8A03-A8859EA49A7E}"/>
              </a:ext>
            </a:extLst>
          </p:cNvPr>
          <p:cNvPicPr>
            <a:picLocks noGrp="1" noChangeAspect="1"/>
          </p:cNvPicPr>
          <p:nvPr>
            <p:ph idx="1"/>
          </p:nvPr>
        </p:nvPicPr>
        <p:blipFill>
          <a:blip r:embed="rId2"/>
          <a:stretch>
            <a:fillRect/>
          </a:stretch>
        </p:blipFill>
        <p:spPr>
          <a:xfrm>
            <a:off x="6317235" y="987425"/>
            <a:ext cx="3904105" cy="4873625"/>
          </a:xfrm>
          <a:prstGeom prst="rect">
            <a:avLst/>
          </a:prstGeom>
        </p:spPr>
      </p:pic>
      <p:sp>
        <p:nvSpPr>
          <p:cNvPr id="4" name="Text Placeholder 3">
            <a:extLst>
              <a:ext uri="{FF2B5EF4-FFF2-40B4-BE49-F238E27FC236}">
                <a16:creationId xmlns:a16="http://schemas.microsoft.com/office/drawing/2014/main" id="{7FA58C94-9A8C-47F4-B1D4-4EB6B89E4942}"/>
              </a:ext>
            </a:extLst>
          </p:cNvPr>
          <p:cNvSpPr>
            <a:spLocks noGrp="1"/>
          </p:cNvSpPr>
          <p:nvPr>
            <p:ph type="body" sz="half" idx="2"/>
          </p:nvPr>
        </p:nvSpPr>
        <p:spPr/>
        <p:txBody>
          <a:bodyPr/>
          <a:lstStyle/>
          <a:p>
            <a:r>
              <a:rPr lang="el-GR" sz="2000" b="1" dirty="0">
                <a:latin typeface="Bookman Old Style" panose="02050604050505020204" pitchFamily="18" charset="0"/>
              </a:rPr>
              <a:t>ΓΚΑΝΤΙ</a:t>
            </a:r>
            <a:r>
              <a:rPr lang="el-GR" sz="2000" dirty="0">
                <a:latin typeface="Bookman Old Style" panose="02050604050505020204" pitchFamily="18" charset="0"/>
              </a:rPr>
              <a:t> (1869 1948) </a:t>
            </a:r>
          </a:p>
          <a:p>
            <a:r>
              <a:rPr lang="el-GR" sz="2000" dirty="0">
                <a:latin typeface="Bookman Old Style" panose="02050604050505020204" pitchFamily="18" charset="0"/>
              </a:rPr>
              <a:t>Ινδός πνευματικός ηγέτης και πολιτικός-ο κήρυκας της μη βίας στον 20ο αιώνα</a:t>
            </a:r>
          </a:p>
          <a:p>
            <a:r>
              <a:rPr lang="el-GR" sz="2000" dirty="0">
                <a:latin typeface="Bookman Old Style" panose="02050604050505020204" pitchFamily="18" charset="0"/>
              </a:rPr>
              <a:t>Αγωνίστηκε ενάντια στην βρετανική αποικιοκρατία στην Ινδία καλώντας τους Ινδούς να απαρνηθούν τα ευρωπαϊκά ενδύματα και να φορούν ενδύματα φτιαγμένα από ντόπια χειροποίητα υφάσματα  </a:t>
            </a:r>
          </a:p>
        </p:txBody>
      </p:sp>
    </p:spTree>
    <p:extLst>
      <p:ext uri="{BB962C8B-B14F-4D97-AF65-F5344CB8AC3E}">
        <p14:creationId xmlns:p14="http://schemas.microsoft.com/office/powerpoint/2010/main" val="1397192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27535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6CBAD-2B48-44FA-B6A7-9EE3B3D70D34}"/>
              </a:ext>
            </a:extLst>
          </p:cNvPr>
          <p:cNvSpPr>
            <a:spLocks noGrp="1"/>
          </p:cNvSpPr>
          <p:nvPr>
            <p:ph type="title"/>
          </p:nvPr>
        </p:nvSpPr>
        <p:spPr>
          <a:xfrm>
            <a:off x="808510" y="-410581"/>
            <a:ext cx="3444240" cy="2239381"/>
          </a:xfrm>
        </p:spPr>
        <p:txBody>
          <a:bodyPr vert="horz" lIns="91440" tIns="45720" rIns="91440" bIns="45720" rtlCol="0" anchor="b">
            <a:normAutofit/>
          </a:bodyPr>
          <a:lstStyle/>
          <a:p>
            <a:r>
              <a:rPr lang="el-GR" sz="2400" b="1" kern="1200" dirty="0">
                <a:solidFill>
                  <a:srgbClr val="002060"/>
                </a:solidFill>
                <a:latin typeface="Bookman Old Style" panose="02050604050505020204" pitchFamily="18" charset="0"/>
              </a:rPr>
              <a:t>Παντελόνι ή </a:t>
            </a:r>
            <a:br>
              <a:rPr lang="el-GR" sz="2400" b="1" kern="1200" dirty="0">
                <a:solidFill>
                  <a:srgbClr val="002060"/>
                </a:solidFill>
                <a:latin typeface="Bookman Old Style" panose="02050604050505020204" pitchFamily="18" charset="0"/>
              </a:rPr>
            </a:br>
            <a:r>
              <a:rPr lang="el-GR" sz="2400" b="1" dirty="0">
                <a:solidFill>
                  <a:srgbClr val="002060"/>
                </a:solidFill>
                <a:latin typeface="Bookman Old Style" panose="02050604050505020204" pitchFamily="18" charset="0"/>
              </a:rPr>
              <a:t>π</a:t>
            </a:r>
            <a:r>
              <a:rPr lang="el-GR" sz="2400" b="1" kern="1200" dirty="0">
                <a:solidFill>
                  <a:srgbClr val="002060"/>
                </a:solidFill>
                <a:latin typeface="Bookman Old Style" panose="02050604050505020204" pitchFamily="18" charset="0"/>
              </a:rPr>
              <a:t>ώς το ρούχο αίρει τις κοινωνικές συμβάσεις </a:t>
            </a:r>
            <a:r>
              <a:rPr lang="en-US" sz="2400" b="1" kern="1200" dirty="0">
                <a:solidFill>
                  <a:srgbClr val="002060"/>
                </a:solidFill>
                <a:latin typeface="Bookman Old Style" panose="02050604050505020204" pitchFamily="18" charset="0"/>
              </a:rPr>
              <a:t> </a:t>
            </a:r>
          </a:p>
        </p:txBody>
      </p:sp>
      <p:grpSp>
        <p:nvGrpSpPr>
          <p:cNvPr id="15" name="Group 14">
            <a:extLst>
              <a:ext uri="{FF2B5EF4-FFF2-40B4-BE49-F238E27FC236}">
                <a16:creationId xmlns:a16="http://schemas.microsoft.com/office/drawing/2014/main" id="{A41D73DD-160B-4885-A9CF-94EADD70D4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4360" y="73152"/>
            <a:ext cx="1178966" cy="232963"/>
            <a:chOff x="7763256" y="73152"/>
            <a:chExt cx="1178966" cy="232963"/>
          </a:xfrm>
        </p:grpSpPr>
        <p:sp>
          <p:nvSpPr>
            <p:cNvPr id="16" name="Rectangle 64">
              <a:extLst>
                <a:ext uri="{FF2B5EF4-FFF2-40B4-BE49-F238E27FC236}">
                  <a16:creationId xmlns:a16="http://schemas.microsoft.com/office/drawing/2014/main" id="{163DBB78-4E4E-4B2A-B257-CD3C2408A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DD0F509B-05E7-42D0-9A4A-9BBA9ABA4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FF4A0A03-6FCB-47AB-A889-ABEAF35DE0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8A6A27D1-12E0-4FAD-8C16-8A32A4EF20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90BF3193-B4B0-4FDB-9734-8C9FABA532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AB0CFE0F-0383-4629-9009-F66B040A1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5C7EB065-8792-4BDB-9863-6F1BAA3C4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45ACE59D-97B6-4DD1-BB37-12C292F183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5F2AAD78-5862-44FE-AB92-AF713D5F1F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9BF96B3-92E5-4693-B918-69EDD8FD74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5B9B69C3-A82A-4F4F-A3C4-9D2B5AFAD1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D3C38D4-9B11-4F5F-A279-1A30E0CFB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3100DDA4-8F42-4CB2-8921-3894F7BA0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A5936488-9C8D-40DA-BB04-6850F2235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B9028EA-A394-4A9A-865A-E02D2D9AF2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3E802313-55B4-481A-BFD3-000851BC8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708829DB-C817-49E6-9A68-CA180E94F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F6D48ED4-3DDF-47BF-87FA-07B83FD955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4796464F-801F-4ACF-8CA7-B166D8E42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EFBA0710-DB96-4132-8292-1ECBDADD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a:extLst>
              <a:ext uri="{FF2B5EF4-FFF2-40B4-BE49-F238E27FC236}">
                <a16:creationId xmlns:a16="http://schemas.microsoft.com/office/drawing/2014/main" id="{38FC00D4-1088-4D8F-AEF5-35ED2793F40D}"/>
              </a:ext>
            </a:extLst>
          </p:cNvPr>
          <p:cNvSpPr>
            <a:spLocks noGrp="1"/>
          </p:cNvSpPr>
          <p:nvPr>
            <p:ph type="body" sz="half" idx="2"/>
          </p:nvPr>
        </p:nvSpPr>
        <p:spPr>
          <a:xfrm>
            <a:off x="290915" y="2221993"/>
            <a:ext cx="3444240" cy="4086042"/>
          </a:xfrm>
        </p:spPr>
        <p:txBody>
          <a:bodyPr vert="horz" lIns="91440" tIns="45720" rIns="91440" bIns="45720" rtlCol="0" anchor="ctr">
            <a:noAutofit/>
          </a:bodyPr>
          <a:lstStyle/>
          <a:p>
            <a:r>
              <a:rPr lang="el-GR" sz="2000" dirty="0">
                <a:latin typeface="Bookman Old Style" panose="02050604050505020204" pitchFamily="18" charset="0"/>
              </a:rPr>
              <a:t>Σ</a:t>
            </a:r>
            <a:r>
              <a:rPr lang="en-US" sz="2000" dirty="0">
                <a:latin typeface="Bookman Old Style" panose="02050604050505020204" pitchFamily="18" charset="0"/>
              </a:rPr>
              <a:t>τον Δυτικό κόσμο, οι γυναίκες φορούσαν, ανέκαθεν, φορέματα και φούστες, και οι άντρες παντελόνια.</a:t>
            </a:r>
            <a:r>
              <a:rPr lang="el-GR" sz="2000" dirty="0">
                <a:latin typeface="Bookman Old Style" panose="02050604050505020204" pitchFamily="18" charset="0"/>
              </a:rPr>
              <a:t>Στα τέλη, </a:t>
            </a:r>
            <a:r>
              <a:rPr lang="en-US" sz="2000" dirty="0">
                <a:latin typeface="Bookman Old Style" panose="02050604050505020204" pitchFamily="18" charset="0"/>
              </a:rPr>
              <a:t> όμως,</a:t>
            </a:r>
            <a:r>
              <a:rPr lang="el-GR" sz="2000" dirty="0">
                <a:latin typeface="Bookman Old Style" panose="02050604050505020204" pitchFamily="18" charset="0"/>
              </a:rPr>
              <a:t> του 19</a:t>
            </a:r>
            <a:r>
              <a:rPr lang="el-GR" sz="2000" baseline="30000" dirty="0">
                <a:latin typeface="Bookman Old Style" panose="02050604050505020204" pitchFamily="18" charset="0"/>
              </a:rPr>
              <a:t>ου</a:t>
            </a:r>
            <a:r>
              <a:rPr lang="el-GR" sz="2000" dirty="0">
                <a:latin typeface="Bookman Old Style" panose="02050604050505020204" pitchFamily="18" charset="0"/>
              </a:rPr>
              <a:t> αιώνα </a:t>
            </a:r>
            <a:r>
              <a:rPr lang="en-US" sz="2000" dirty="0">
                <a:latin typeface="Bookman Old Style" panose="02050604050505020204" pitchFamily="18" charset="0"/>
              </a:rPr>
              <a:t> οι γυναίκες εργάτριες ήταν αυτές που πρώτες τόλμη</a:t>
            </a:r>
            <a:r>
              <a:rPr lang="el-GR" sz="2000" dirty="0">
                <a:latin typeface="Bookman Old Style" panose="02050604050505020204" pitchFamily="18" charset="0"/>
              </a:rPr>
              <a:t>σαν να φορέσουν παντελόνι </a:t>
            </a:r>
            <a:endParaRPr lang="en-US" sz="2000" dirty="0">
              <a:latin typeface="Bookman Old Style" panose="02050604050505020204" pitchFamily="18" charset="0"/>
            </a:endParaRPr>
          </a:p>
          <a:p>
            <a:pPr indent="-228600">
              <a:buFont typeface="Arial" panose="020B0604020202020204" pitchFamily="34" charset="0"/>
              <a:buChar char="•"/>
            </a:pPr>
            <a:r>
              <a:rPr lang="en-US" sz="2000" dirty="0">
                <a:latin typeface="Bookman Old Style" panose="02050604050505020204" pitchFamily="18" charset="0"/>
              </a:rPr>
              <a:t>Χάρη στην Κόκο Σα</a:t>
            </a:r>
            <a:r>
              <a:rPr lang="el-GR" sz="2000" dirty="0">
                <a:latin typeface="Bookman Old Style" panose="02050604050505020204" pitchFamily="18" charset="0"/>
              </a:rPr>
              <a:t>νέλ</a:t>
            </a:r>
            <a:r>
              <a:rPr lang="en-US" sz="2000" dirty="0">
                <a:latin typeface="Bookman Old Style" panose="02050604050505020204" pitchFamily="18" charset="0"/>
              </a:rPr>
              <a:t> το </a:t>
            </a:r>
            <a:r>
              <a:rPr lang="el-GR" sz="2000" dirty="0">
                <a:latin typeface="Bookman Old Style" panose="02050604050505020204" pitchFamily="18" charset="0"/>
              </a:rPr>
              <a:t>παντελόνι καθιερώνεται </a:t>
            </a:r>
            <a:r>
              <a:rPr lang="en-US" sz="2000" dirty="0">
                <a:latin typeface="Bookman Old Style" panose="02050604050505020204" pitchFamily="18" charset="0"/>
              </a:rPr>
              <a:t>ως γυναικείο ένδυμα </a:t>
            </a:r>
          </a:p>
        </p:txBody>
      </p:sp>
      <p:pic>
        <p:nvPicPr>
          <p:cNvPr id="6" name="Picture 5">
            <a:extLst>
              <a:ext uri="{FF2B5EF4-FFF2-40B4-BE49-F238E27FC236}">
                <a16:creationId xmlns:a16="http://schemas.microsoft.com/office/drawing/2014/main" id="{941F9226-AF19-41FD-92E6-6F5069819379}"/>
              </a:ext>
            </a:extLst>
          </p:cNvPr>
          <p:cNvPicPr>
            <a:picLocks noChangeAspect="1"/>
          </p:cNvPicPr>
          <p:nvPr/>
        </p:nvPicPr>
        <p:blipFill rotWithShape="1">
          <a:blip r:embed="rId2"/>
          <a:srcRect l="6034" r="10382" b="1"/>
          <a:stretch/>
        </p:blipFill>
        <p:spPr>
          <a:xfrm>
            <a:off x="4466900" y="531074"/>
            <a:ext cx="3566160" cy="5577118"/>
          </a:xfrm>
          <a:prstGeom prst="rect">
            <a:avLst/>
          </a:prstGeom>
        </p:spPr>
      </p:pic>
      <p:pic>
        <p:nvPicPr>
          <p:cNvPr id="5" name="Content Placeholder 4">
            <a:extLst>
              <a:ext uri="{FF2B5EF4-FFF2-40B4-BE49-F238E27FC236}">
                <a16:creationId xmlns:a16="http://schemas.microsoft.com/office/drawing/2014/main" id="{D83AE031-8DB5-4F45-9F81-6F7B5807B866}"/>
              </a:ext>
            </a:extLst>
          </p:cNvPr>
          <p:cNvPicPr>
            <a:picLocks noGrp="1" noChangeAspect="1"/>
          </p:cNvPicPr>
          <p:nvPr>
            <p:ph idx="1"/>
          </p:nvPr>
        </p:nvPicPr>
        <p:blipFill rotWithShape="1">
          <a:blip r:embed="rId3"/>
          <a:srcRect l="6493" r="41232" b="-2"/>
          <a:stretch/>
        </p:blipFill>
        <p:spPr>
          <a:xfrm>
            <a:off x="8321044" y="531074"/>
            <a:ext cx="3566160" cy="5577118"/>
          </a:xfrm>
          <a:prstGeom prst="rect">
            <a:avLst/>
          </a:prstGeom>
        </p:spPr>
      </p:pic>
      <p:sp>
        <p:nvSpPr>
          <p:cNvPr id="37" name="Rectangle 36">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8878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8359714-20E4-4048-9168-2A9978B00FA2}"/>
              </a:ext>
            </a:extLst>
          </p:cNvPr>
          <p:cNvPicPr>
            <a:picLocks noChangeAspect="1"/>
          </p:cNvPicPr>
          <p:nvPr/>
        </p:nvPicPr>
        <p:blipFill>
          <a:blip r:embed="rId2"/>
          <a:stretch>
            <a:fillRect/>
          </a:stretch>
        </p:blipFill>
        <p:spPr>
          <a:xfrm>
            <a:off x="4783138" y="642938"/>
            <a:ext cx="2924175" cy="1584325"/>
          </a:xfrm>
          <a:prstGeom prst="rect">
            <a:avLst/>
          </a:prstGeom>
        </p:spPr>
      </p:pic>
      <p:pic>
        <p:nvPicPr>
          <p:cNvPr id="7" name="Picture 6">
            <a:extLst>
              <a:ext uri="{FF2B5EF4-FFF2-40B4-BE49-F238E27FC236}">
                <a16:creationId xmlns:a16="http://schemas.microsoft.com/office/drawing/2014/main" id="{D89E99D7-DDC7-497E-A1DC-FFD7168611DB}"/>
              </a:ext>
            </a:extLst>
          </p:cNvPr>
          <p:cNvPicPr>
            <a:picLocks noChangeAspect="1"/>
          </p:cNvPicPr>
          <p:nvPr/>
        </p:nvPicPr>
        <p:blipFill>
          <a:blip r:embed="rId3"/>
          <a:stretch>
            <a:fillRect/>
          </a:stretch>
        </p:blipFill>
        <p:spPr>
          <a:xfrm>
            <a:off x="4783138" y="2295525"/>
            <a:ext cx="2924175" cy="1925638"/>
          </a:xfrm>
          <a:prstGeom prst="rect">
            <a:avLst/>
          </a:prstGeom>
        </p:spPr>
      </p:pic>
      <p:pic>
        <p:nvPicPr>
          <p:cNvPr id="5" name="Picture 4">
            <a:extLst>
              <a:ext uri="{FF2B5EF4-FFF2-40B4-BE49-F238E27FC236}">
                <a16:creationId xmlns:a16="http://schemas.microsoft.com/office/drawing/2014/main" id="{9D230F82-8316-4959-831D-4D8966B818ED}"/>
              </a:ext>
            </a:extLst>
          </p:cNvPr>
          <p:cNvPicPr>
            <a:picLocks noChangeAspect="1"/>
          </p:cNvPicPr>
          <p:nvPr/>
        </p:nvPicPr>
        <p:blipFill>
          <a:blip r:embed="rId4"/>
          <a:stretch>
            <a:fillRect/>
          </a:stretch>
        </p:blipFill>
        <p:spPr>
          <a:xfrm>
            <a:off x="4783138" y="4289425"/>
            <a:ext cx="2924175" cy="1920875"/>
          </a:xfrm>
          <a:prstGeom prst="rect">
            <a:avLst/>
          </a:prstGeom>
        </p:spPr>
      </p:pic>
      <p:pic>
        <p:nvPicPr>
          <p:cNvPr id="8" name="Picture 7">
            <a:extLst>
              <a:ext uri="{FF2B5EF4-FFF2-40B4-BE49-F238E27FC236}">
                <a16:creationId xmlns:a16="http://schemas.microsoft.com/office/drawing/2014/main" id="{D98D3E3D-A6F5-4E58-845D-EAF724B43DB4}"/>
              </a:ext>
            </a:extLst>
          </p:cNvPr>
          <p:cNvPicPr>
            <a:picLocks noChangeAspect="1"/>
          </p:cNvPicPr>
          <p:nvPr/>
        </p:nvPicPr>
        <p:blipFill>
          <a:blip r:embed="rId5"/>
          <a:stretch>
            <a:fillRect/>
          </a:stretch>
        </p:blipFill>
        <p:spPr>
          <a:xfrm>
            <a:off x="7775575" y="642938"/>
            <a:ext cx="3775075" cy="3006725"/>
          </a:xfrm>
          <a:prstGeom prst="rect">
            <a:avLst/>
          </a:prstGeom>
        </p:spPr>
      </p:pic>
      <p:pic>
        <p:nvPicPr>
          <p:cNvPr id="4" name="Picture 3">
            <a:extLst>
              <a:ext uri="{FF2B5EF4-FFF2-40B4-BE49-F238E27FC236}">
                <a16:creationId xmlns:a16="http://schemas.microsoft.com/office/drawing/2014/main" id="{C2C88C9E-8F47-4CF5-A26B-1CF963973504}"/>
              </a:ext>
            </a:extLst>
          </p:cNvPr>
          <p:cNvPicPr>
            <a:picLocks noChangeAspect="1"/>
          </p:cNvPicPr>
          <p:nvPr/>
        </p:nvPicPr>
        <p:blipFill>
          <a:blip r:embed="rId6"/>
          <a:stretch>
            <a:fillRect/>
          </a:stretch>
        </p:blipFill>
        <p:spPr>
          <a:xfrm>
            <a:off x="7775575" y="3717925"/>
            <a:ext cx="3775075" cy="2492375"/>
          </a:xfrm>
          <a:prstGeom prst="rect">
            <a:avLst/>
          </a:prstGeom>
        </p:spPr>
      </p:pic>
      <p:sp>
        <p:nvSpPr>
          <p:cNvPr id="2" name="Title 1">
            <a:extLst>
              <a:ext uri="{FF2B5EF4-FFF2-40B4-BE49-F238E27FC236}">
                <a16:creationId xmlns:a16="http://schemas.microsoft.com/office/drawing/2014/main" id="{5DF3E207-2EC4-4655-A1D6-41EBB7D6169A}"/>
              </a:ext>
            </a:extLst>
          </p:cNvPr>
          <p:cNvSpPr>
            <a:spLocks noGrp="1"/>
          </p:cNvSpPr>
          <p:nvPr>
            <p:ph type="title"/>
          </p:nvPr>
        </p:nvSpPr>
        <p:spPr>
          <a:xfrm>
            <a:off x="641350" y="1967265"/>
            <a:ext cx="3499104" cy="2547257"/>
          </a:xfrm>
          <a:noFill/>
        </p:spPr>
        <p:txBody>
          <a:bodyPr anchor="ctr">
            <a:noAutofit/>
          </a:bodyPr>
          <a:lstStyle/>
          <a:p>
            <a:pPr algn="ctr"/>
            <a:r>
              <a:rPr lang="el-GR" sz="3200" b="1" dirty="0">
                <a:solidFill>
                  <a:srgbClr val="0070C0"/>
                </a:solidFill>
                <a:latin typeface="Bookman Old Style" panose="02050604050505020204" pitchFamily="18" charset="0"/>
              </a:rPr>
              <a:t>ΤΟ ΡΟΥΧΟ ΚΡΥΒΕΙ ΑΛΛΑ ΚΑΙ….. ΑΠΟΚΑΛΥΠΤΕΙ</a:t>
            </a:r>
          </a:p>
        </p:txBody>
      </p:sp>
    </p:spTree>
    <p:extLst>
      <p:ext uri="{BB962C8B-B14F-4D97-AF65-F5344CB8AC3E}">
        <p14:creationId xmlns:p14="http://schemas.microsoft.com/office/powerpoint/2010/main" val="306672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A583-4AEE-4778-B6C6-F614C445819C}"/>
              </a:ext>
            </a:extLst>
          </p:cNvPr>
          <p:cNvSpPr>
            <a:spLocks noGrp="1"/>
          </p:cNvSpPr>
          <p:nvPr>
            <p:ph type="title"/>
          </p:nvPr>
        </p:nvSpPr>
        <p:spPr>
          <a:xfrm>
            <a:off x="4128368" y="4522156"/>
            <a:ext cx="4937937" cy="1363215"/>
          </a:xfrm>
        </p:spPr>
        <p:txBody>
          <a:bodyPr vert="horz" lIns="91440" tIns="45720" rIns="91440" bIns="45720" rtlCol="0" anchor="t">
            <a:normAutofit/>
          </a:bodyPr>
          <a:lstStyle/>
          <a:p>
            <a:r>
              <a:rPr lang="en-US" b="1" kern="1200" dirty="0">
                <a:solidFill>
                  <a:schemeClr val="accent4">
                    <a:lumMod val="60000"/>
                    <a:lumOff val="40000"/>
                  </a:schemeClr>
                </a:solidFill>
                <a:latin typeface="Bookman Old Style" panose="02050604050505020204" pitchFamily="18" charset="0"/>
              </a:rPr>
              <a:t>Εμφάνιση και</a:t>
            </a:r>
            <a:r>
              <a:rPr lang="el-GR" b="1" kern="1200" dirty="0">
                <a:solidFill>
                  <a:schemeClr val="accent4">
                    <a:lumMod val="60000"/>
                    <a:lumOff val="40000"/>
                  </a:schemeClr>
                </a:solidFill>
                <a:latin typeface="Bookman Old Style" panose="02050604050505020204" pitchFamily="18" charset="0"/>
              </a:rPr>
              <a:t> προσωπικότητα </a:t>
            </a:r>
            <a:endParaRPr lang="en-US" b="1" kern="1200" dirty="0">
              <a:solidFill>
                <a:schemeClr val="accent4">
                  <a:lumMod val="60000"/>
                  <a:lumOff val="40000"/>
                </a:schemeClr>
              </a:solidFill>
              <a:latin typeface="Bookman Old Style" panose="02050604050505020204" pitchFamily="18" charset="0"/>
            </a:endParaRPr>
          </a:p>
        </p:txBody>
      </p:sp>
      <p:sp>
        <p:nvSpPr>
          <p:cNvPr id="17" name="Freeform: Shape 13">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51AC99F-7583-4A20-9239-8FC8713A7B1E}"/>
              </a:ext>
            </a:extLst>
          </p:cNvPr>
          <p:cNvPicPr>
            <a:picLocks noChangeAspect="1"/>
          </p:cNvPicPr>
          <p:nvPr/>
        </p:nvPicPr>
        <p:blipFill rotWithShape="1">
          <a:blip r:embed="rId2"/>
          <a:srcRect r="-1" b="22144"/>
          <a:stretch/>
        </p:blipFill>
        <p:spPr>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p:spPr>
      </p:pic>
      <p:pic>
        <p:nvPicPr>
          <p:cNvPr id="8" name="Picture 7">
            <a:extLst>
              <a:ext uri="{FF2B5EF4-FFF2-40B4-BE49-F238E27FC236}">
                <a16:creationId xmlns:a16="http://schemas.microsoft.com/office/drawing/2014/main" id="{29AEE2A0-2BF8-46F4-AC46-37F0B1B46207}"/>
              </a:ext>
            </a:extLst>
          </p:cNvPr>
          <p:cNvPicPr>
            <a:picLocks noChangeAspect="1"/>
          </p:cNvPicPr>
          <p:nvPr/>
        </p:nvPicPr>
        <p:blipFill rotWithShape="1">
          <a:blip r:embed="rId3"/>
          <a:srcRect l="35890" r="12235" b="-1"/>
          <a:stretch/>
        </p:blipFill>
        <p:spPr>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8" name="Oval 17">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DD10EBB-17EB-4E43-9495-1F5B12A90465}"/>
              </a:ext>
            </a:extLst>
          </p:cNvPr>
          <p:cNvPicPr>
            <a:picLocks noChangeAspect="1"/>
          </p:cNvPicPr>
          <p:nvPr/>
        </p:nvPicPr>
        <p:blipFill rotWithShape="1">
          <a:blip r:embed="rId4"/>
          <a:srcRect r="-2" b="498"/>
          <a:stretch/>
        </p:blipFill>
        <p:spPr>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p:spPr>
      </p:pic>
      <p:sp>
        <p:nvSpPr>
          <p:cNvPr id="20" name="Freeform: Shape 19">
            <a:extLst>
              <a:ext uri="{FF2B5EF4-FFF2-40B4-BE49-F238E27FC236}">
                <a16:creationId xmlns:a16="http://schemas.microsoft.com/office/drawing/2014/main" id="{6B9D64DB-4D5C-4A91-B45F-F301E3174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1C8A53B1-B6F8-4FB0-A15A-AA4EE1E807C7}"/>
              </a:ext>
            </a:extLst>
          </p:cNvPr>
          <p:cNvPicPr>
            <a:picLocks noChangeAspect="1"/>
          </p:cNvPicPr>
          <p:nvPr/>
        </p:nvPicPr>
        <p:blipFill rotWithShape="1">
          <a:blip r:embed="rId5"/>
          <a:srcRect r="3273" b="3"/>
          <a:stretch/>
        </p:blipFill>
        <p:spPr>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p:spPr>
      </p:pic>
      <p:sp>
        <p:nvSpPr>
          <p:cNvPr id="22" name="Freeform: Shape 21">
            <a:extLst>
              <a:ext uri="{FF2B5EF4-FFF2-40B4-BE49-F238E27FC236}">
                <a16:creationId xmlns:a16="http://schemas.microsoft.com/office/drawing/2014/main" id="{CB14CE1B-4BC5-4EF2-BE3D-05E4F580B3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2ADE3EE-05B7-47CC-B98D-07CA6BEEEF80}"/>
              </a:ext>
            </a:extLst>
          </p:cNvPr>
          <p:cNvPicPr>
            <a:picLocks noChangeAspect="1"/>
          </p:cNvPicPr>
          <p:nvPr/>
        </p:nvPicPr>
        <p:blipFill rotWithShape="1">
          <a:blip r:embed="rId6"/>
          <a:srcRect r="1" b="1489"/>
          <a:stretch/>
        </p:blipFill>
        <p:spPr>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p:spPr>
      </p:pic>
    </p:spTree>
    <p:extLst>
      <p:ext uri="{BB962C8B-B14F-4D97-AF65-F5344CB8AC3E}">
        <p14:creationId xmlns:p14="http://schemas.microsoft.com/office/powerpoint/2010/main" val="361730530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a black dress&#10;&#10;Description automatically generated with low confidence">
            <a:extLst>
              <a:ext uri="{FF2B5EF4-FFF2-40B4-BE49-F238E27FC236}">
                <a16:creationId xmlns:a16="http://schemas.microsoft.com/office/drawing/2014/main" id="{7868537C-279A-4AAF-9471-5799FACD388D}"/>
              </a:ext>
            </a:extLst>
          </p:cNvPr>
          <p:cNvPicPr>
            <a:picLocks noChangeAspect="1"/>
          </p:cNvPicPr>
          <p:nvPr/>
        </p:nvPicPr>
        <p:blipFill rotWithShape="1">
          <a:blip r:embed="rId2"/>
          <a:srcRect r="3609" b="-2"/>
          <a:stretch/>
        </p:blipFill>
        <p:spPr>
          <a:xfrm>
            <a:off x="7816130" y="-2"/>
            <a:ext cx="4375870" cy="685800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6" name="Picture 5">
            <a:extLst>
              <a:ext uri="{FF2B5EF4-FFF2-40B4-BE49-F238E27FC236}">
                <a16:creationId xmlns:a16="http://schemas.microsoft.com/office/drawing/2014/main" id="{AC4701F4-A98E-4515-A7EE-0B68AE0E56B4}"/>
              </a:ext>
            </a:extLst>
          </p:cNvPr>
          <p:cNvPicPr>
            <a:picLocks noChangeAspect="1"/>
          </p:cNvPicPr>
          <p:nvPr/>
        </p:nvPicPr>
        <p:blipFill rotWithShape="1">
          <a:blip r:embed="rId3"/>
          <a:srcRect r="-3" b="7374"/>
          <a:stretch/>
        </p:blipFill>
        <p:spPr>
          <a:xfrm>
            <a:off x="3595404" y="33"/>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13" name="Freeform: Shape 12">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E585996-9AF2-465B-9805-3DF2E1675700}"/>
              </a:ext>
            </a:extLst>
          </p:cNvPr>
          <p:cNvSpPr>
            <a:spLocks noGrp="1"/>
          </p:cNvSpPr>
          <p:nvPr>
            <p:ph type="ctrTitle"/>
          </p:nvPr>
        </p:nvSpPr>
        <p:spPr>
          <a:xfrm>
            <a:off x="438913" y="500402"/>
            <a:ext cx="3430958" cy="3907619"/>
          </a:xfrm>
        </p:spPr>
        <p:txBody>
          <a:bodyPr anchor="b">
            <a:normAutofit fontScale="90000"/>
          </a:bodyPr>
          <a:lstStyle/>
          <a:p>
            <a:pPr algn="l"/>
            <a:r>
              <a:rPr lang="el-GR" sz="2400" b="1" dirty="0">
                <a:latin typeface="Bookman Old Style" panose="02050604050505020204" pitchFamily="18" charset="0"/>
              </a:rPr>
              <a:t>Η ενδυμασία είναι και ένα είδος τέχνης</a:t>
            </a:r>
            <a:r>
              <a:rPr lang="el-GR" sz="2400" dirty="0">
                <a:latin typeface="Bookman Old Style" panose="02050604050505020204" pitchFamily="18" charset="0"/>
              </a:rPr>
              <a:t>. Ανήκει στις λεγόμενες εφαρμοσμένες τέχνες. Στον 20ό αιώνα η σχέση ενδυμασίας και τέχνης έγινε πιο στενή και διάφοροι σχεδιαστές ενδυμάτων εμπνεύστηκαν συχνά από έργα τέχνης</a:t>
            </a:r>
          </a:p>
        </p:txBody>
      </p:sp>
      <p:sp>
        <p:nvSpPr>
          <p:cNvPr id="3" name="Subtitle 2">
            <a:extLst>
              <a:ext uri="{FF2B5EF4-FFF2-40B4-BE49-F238E27FC236}">
                <a16:creationId xmlns:a16="http://schemas.microsoft.com/office/drawing/2014/main" id="{6FB9DCDD-4723-4685-B9F2-8BE456192B07}"/>
              </a:ext>
            </a:extLst>
          </p:cNvPr>
          <p:cNvSpPr>
            <a:spLocks noGrp="1"/>
          </p:cNvSpPr>
          <p:nvPr>
            <p:ph type="subTitle" idx="1"/>
          </p:nvPr>
        </p:nvSpPr>
        <p:spPr>
          <a:xfrm>
            <a:off x="438911" y="4769996"/>
            <a:ext cx="3430959" cy="1334930"/>
          </a:xfrm>
        </p:spPr>
        <p:txBody>
          <a:bodyPr>
            <a:normAutofit/>
          </a:bodyPr>
          <a:lstStyle/>
          <a:p>
            <a:pPr algn="l"/>
            <a:r>
              <a:rPr lang="el-GR" sz="1800" b="1" dirty="0">
                <a:latin typeface="Bookman Old Style" panose="02050604050505020204" pitchFamily="18" charset="0"/>
              </a:rPr>
              <a:t>Δημιουργίες της Σοφίας Κοκοσαλάκη ,διεθνούς φήμης σχεδιάστρια μόδας (1972 -2019).</a:t>
            </a:r>
          </a:p>
        </p:txBody>
      </p:sp>
      <p:sp>
        <p:nvSpPr>
          <p:cNvPr id="17" name="Rectangle 16">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19" name="Rectangle 18">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9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3A54-A092-428F-9DD0-103A5DC981AB}"/>
              </a:ext>
            </a:extLst>
          </p:cNvPr>
          <p:cNvSpPr>
            <a:spLocks noGrp="1"/>
          </p:cNvSpPr>
          <p:nvPr>
            <p:ph type="title"/>
          </p:nvPr>
        </p:nvSpPr>
        <p:spPr/>
        <p:txBody>
          <a:bodyPr>
            <a:normAutofit fontScale="90000"/>
          </a:bodyPr>
          <a:lstStyle/>
          <a:p>
            <a:r>
              <a:rPr lang="el-GR" b="1" dirty="0">
                <a:latin typeface="Bookman Old Style" panose="02050604050505020204" pitchFamily="18" charset="0"/>
              </a:rPr>
              <a:t>Σκέψου πώς συνδέεται η ενδυμασία με τις παρακάτω έννοιες</a:t>
            </a:r>
          </a:p>
        </p:txBody>
      </p:sp>
      <p:sp>
        <p:nvSpPr>
          <p:cNvPr id="3" name="Content Placeholder 2">
            <a:extLst>
              <a:ext uri="{FF2B5EF4-FFF2-40B4-BE49-F238E27FC236}">
                <a16:creationId xmlns:a16="http://schemas.microsoft.com/office/drawing/2014/main" id="{0C20DEE2-89FF-4229-87BB-0CF6109B3BD9}"/>
              </a:ext>
            </a:extLst>
          </p:cNvPr>
          <p:cNvSpPr>
            <a:spLocks noGrp="1"/>
          </p:cNvSpPr>
          <p:nvPr>
            <p:ph sz="half" idx="1"/>
          </p:nvPr>
        </p:nvSpPr>
        <p:spPr>
          <a:xfrm>
            <a:off x="838200" y="2206485"/>
            <a:ext cx="5257800" cy="3970477"/>
          </a:xfrm>
        </p:spPr>
        <p:txBody>
          <a:bodyPr>
            <a:normAutofit fontScale="92500" lnSpcReduction="10000"/>
          </a:bodyPr>
          <a:lstStyle/>
          <a:p>
            <a:endParaRPr lang="el-GR" dirty="0"/>
          </a:p>
          <a:p>
            <a:r>
              <a:rPr lang="el-GR" b="1" dirty="0">
                <a:solidFill>
                  <a:srgbClr val="0070C0"/>
                </a:solidFill>
                <a:latin typeface="Bookman Old Style" panose="02050604050505020204" pitchFamily="18" charset="0"/>
              </a:rPr>
              <a:t>Μόδα </a:t>
            </a:r>
          </a:p>
          <a:p>
            <a:r>
              <a:rPr lang="el-GR" b="1" dirty="0">
                <a:solidFill>
                  <a:srgbClr val="0070C0"/>
                </a:solidFill>
                <a:latin typeface="Bookman Old Style" panose="02050604050505020204" pitchFamily="18" charset="0"/>
              </a:rPr>
              <a:t>Διαφήμιση</a:t>
            </a:r>
          </a:p>
          <a:p>
            <a:r>
              <a:rPr lang="el-GR" b="1" dirty="0">
                <a:solidFill>
                  <a:srgbClr val="0070C0"/>
                </a:solidFill>
                <a:latin typeface="Bookman Old Style" panose="02050604050505020204" pitchFamily="18" charset="0"/>
              </a:rPr>
              <a:t>Πρότυπα </a:t>
            </a:r>
          </a:p>
          <a:p>
            <a:r>
              <a:rPr lang="el-GR" b="1" dirty="0">
                <a:solidFill>
                  <a:srgbClr val="0070C0"/>
                </a:solidFill>
                <a:latin typeface="Bookman Old Style" panose="02050604050505020204" pitchFamily="18" charset="0"/>
              </a:rPr>
              <a:t>Ομοιομορφία </a:t>
            </a:r>
          </a:p>
          <a:p>
            <a:r>
              <a:rPr lang="el-GR" b="1" dirty="0">
                <a:solidFill>
                  <a:srgbClr val="0070C0"/>
                </a:solidFill>
                <a:latin typeface="Bookman Old Style" panose="02050604050505020204" pitchFamily="18" charset="0"/>
              </a:rPr>
              <a:t>Τυποποίηση </a:t>
            </a:r>
          </a:p>
          <a:p>
            <a:r>
              <a:rPr lang="el-GR" b="1" dirty="0">
                <a:solidFill>
                  <a:srgbClr val="0070C0"/>
                </a:solidFill>
                <a:latin typeface="Bookman Old Style" panose="02050604050505020204" pitchFamily="18" charset="0"/>
              </a:rPr>
              <a:t>Πρωτοτυπία </a:t>
            </a:r>
          </a:p>
          <a:p>
            <a:r>
              <a:rPr lang="el-GR" b="1" dirty="0">
                <a:solidFill>
                  <a:srgbClr val="0070C0"/>
                </a:solidFill>
                <a:latin typeface="Bookman Old Style" panose="02050604050505020204" pitchFamily="18" charset="0"/>
              </a:rPr>
              <a:t>Στυλ</a:t>
            </a:r>
          </a:p>
          <a:p>
            <a:r>
              <a:rPr lang="el-GR" b="1">
                <a:solidFill>
                  <a:srgbClr val="0070C0"/>
                </a:solidFill>
                <a:latin typeface="Bookman Old Style" panose="02050604050505020204" pitchFamily="18" charset="0"/>
              </a:rPr>
              <a:t>αυτοπεποίθηση </a:t>
            </a:r>
            <a:endParaRPr lang="el-GR" b="1" dirty="0">
              <a:solidFill>
                <a:srgbClr val="0070C0"/>
              </a:solidFill>
              <a:latin typeface="Bookman Old Style" panose="02050604050505020204" pitchFamily="18" charset="0"/>
            </a:endParaRPr>
          </a:p>
        </p:txBody>
      </p:sp>
      <p:sp>
        <p:nvSpPr>
          <p:cNvPr id="4" name="Content Placeholder 3">
            <a:extLst>
              <a:ext uri="{FF2B5EF4-FFF2-40B4-BE49-F238E27FC236}">
                <a16:creationId xmlns:a16="http://schemas.microsoft.com/office/drawing/2014/main" id="{55B8B92D-86EA-4E54-844C-B5441EA883DD}"/>
              </a:ext>
            </a:extLst>
          </p:cNvPr>
          <p:cNvSpPr>
            <a:spLocks noGrp="1"/>
          </p:cNvSpPr>
          <p:nvPr>
            <p:ph sz="half" idx="2"/>
          </p:nvPr>
        </p:nvSpPr>
        <p:spPr>
          <a:xfrm>
            <a:off x="6785112" y="2411895"/>
            <a:ext cx="4568687" cy="3765067"/>
          </a:xfrm>
        </p:spPr>
        <p:txBody>
          <a:bodyPr>
            <a:normAutofit fontScale="92500" lnSpcReduction="10000"/>
          </a:bodyPr>
          <a:lstStyle/>
          <a:p>
            <a:r>
              <a:rPr lang="el-GR" b="1" dirty="0">
                <a:solidFill>
                  <a:srgbClr val="002060"/>
                </a:solidFill>
                <a:latin typeface="Bookman Old Style" panose="02050604050505020204" pitchFamily="18" charset="0"/>
              </a:rPr>
              <a:t>Ηλικία </a:t>
            </a:r>
          </a:p>
          <a:p>
            <a:r>
              <a:rPr lang="el-GR" b="1" dirty="0">
                <a:solidFill>
                  <a:srgbClr val="002060"/>
                </a:solidFill>
                <a:latin typeface="Bookman Old Style" panose="02050604050505020204" pitchFamily="18" charset="0"/>
              </a:rPr>
              <a:t>Φύλο </a:t>
            </a:r>
          </a:p>
          <a:p>
            <a:r>
              <a:rPr lang="el-GR" b="1" dirty="0">
                <a:solidFill>
                  <a:srgbClr val="002060"/>
                </a:solidFill>
                <a:latin typeface="Bookman Old Style" panose="02050604050505020204" pitchFamily="18" charset="0"/>
              </a:rPr>
              <a:t>Προσωπικότητα </a:t>
            </a:r>
          </a:p>
          <a:p>
            <a:r>
              <a:rPr lang="el-GR" b="1" dirty="0">
                <a:solidFill>
                  <a:srgbClr val="002060"/>
                </a:solidFill>
                <a:latin typeface="Bookman Old Style" panose="02050604050505020204" pitchFamily="18" charset="0"/>
              </a:rPr>
              <a:t>Κοινωνική περίσταση ( γάμος – πένθος – εργασία …)</a:t>
            </a:r>
          </a:p>
          <a:p>
            <a:r>
              <a:rPr lang="el-GR" b="1" dirty="0">
                <a:solidFill>
                  <a:srgbClr val="002060"/>
                </a:solidFill>
                <a:latin typeface="Bookman Old Style" panose="02050604050505020204" pitchFamily="18" charset="0"/>
              </a:rPr>
              <a:t>Καιρικές συνθήκες </a:t>
            </a:r>
          </a:p>
        </p:txBody>
      </p:sp>
      <p:pic>
        <p:nvPicPr>
          <p:cNvPr id="5" name="Picture 4">
            <a:extLst>
              <a:ext uri="{FF2B5EF4-FFF2-40B4-BE49-F238E27FC236}">
                <a16:creationId xmlns:a16="http://schemas.microsoft.com/office/drawing/2014/main" id="{F3B5324A-D516-4F8E-8C11-5E0AE617BA63}"/>
              </a:ext>
            </a:extLst>
          </p:cNvPr>
          <p:cNvPicPr>
            <a:picLocks noChangeAspect="1"/>
          </p:cNvPicPr>
          <p:nvPr/>
        </p:nvPicPr>
        <p:blipFill>
          <a:blip r:embed="rId2"/>
          <a:stretch>
            <a:fillRect/>
          </a:stretch>
        </p:blipFill>
        <p:spPr>
          <a:xfrm>
            <a:off x="4273829" y="2809461"/>
            <a:ext cx="2206486" cy="2206486"/>
          </a:xfrm>
          <a:prstGeom prst="rect">
            <a:avLst/>
          </a:prstGeom>
        </p:spPr>
      </p:pic>
    </p:spTree>
    <p:extLst>
      <p:ext uri="{BB962C8B-B14F-4D97-AF65-F5344CB8AC3E}">
        <p14:creationId xmlns:p14="http://schemas.microsoft.com/office/powerpoint/2010/main" val="4451679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369</Words>
  <Application>Microsoft Office PowerPoint</Application>
  <PresentationFormat>Widescreen</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Avenir Next LT Pro</vt:lpstr>
      <vt:lpstr>Bookman Old Style</vt:lpstr>
      <vt:lpstr>Calibri</vt:lpstr>
      <vt:lpstr>Calibri Light</vt:lpstr>
      <vt:lpstr>Office Theme</vt:lpstr>
      <vt:lpstr>Ενδυμασία </vt:lpstr>
      <vt:lpstr>Με την ενδυμασία ο άνθρωπος επιδιώκει : α) να φαίνεται πιο δυνατός και πιο όμορφος, , β/ να προφυλάσσεται από το κρύο, γ) να φανερώνει τη θέση του στην κοινωνία και δ) να ικανοποιεί το αίσθημα της ντροπής.</vt:lpstr>
      <vt:lpstr>Ενδυμασία ευζώνων</vt:lpstr>
      <vt:lpstr>Η ενδυμασία ως ένδειξη χειραφέτησης </vt:lpstr>
      <vt:lpstr>Παντελόνι ή  πώς το ρούχο αίρει τις κοινωνικές συμβάσεις  </vt:lpstr>
      <vt:lpstr>ΤΟ ΡΟΥΧΟ ΚΡΥΒΕΙ ΑΛΛΑ ΚΑΙ….. ΑΠΟΚΑΛΥΠΤΕΙ</vt:lpstr>
      <vt:lpstr>Εμφάνιση και προσωπικότητα </vt:lpstr>
      <vt:lpstr>Η ενδυμασία είναι και ένα είδος τέχνης. Ανήκει στις λεγόμενες εφαρμοσμένες τέχνες. Στον 20ό αιώνα η σχέση ενδυμασίας και τέχνης έγινε πιο στενή και διάφοροι σχεδιαστές ενδυμάτων εμπνεύστηκαν συχνά από έργα τέχνης</vt:lpstr>
      <vt:lpstr>Σκέψου πώς συνδέεται η ενδυμασία με τις παρακάτω έννοιες</vt:lpstr>
      <vt:lpstr>ΣΥΜΠΕΡΑΣΜΑΤΑ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Ενδυμασία </dc:title>
  <dc:creator>Afroditi-Iliana Zotou</dc:creator>
  <cp:lastModifiedBy>Afroditi-Iliana Zotou</cp:lastModifiedBy>
  <cp:revision>27</cp:revision>
  <dcterms:created xsi:type="dcterms:W3CDTF">2021-03-26T12:53:45Z</dcterms:created>
  <dcterms:modified xsi:type="dcterms:W3CDTF">2021-03-28T09:59:41Z</dcterms:modified>
</cp:coreProperties>
</file>