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377F1-9512-4480-85C3-8C5F88DA2F84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ED048-ABAB-4BC8-8407-8768BB2DBA3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ΜΟΡΦΕΣ ΑΓΟΡΑΣ</a:t>
            </a:r>
            <a:endParaRPr lang="el-GR" sz="40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1000100" y="1857364"/>
            <a:ext cx="742955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el-GR" sz="2800" dirty="0" smtClean="0"/>
              <a:t>Τι είναι η </a:t>
            </a:r>
            <a:r>
              <a:rPr lang="el-GR" sz="2800" b="1" dirty="0" smtClean="0"/>
              <a:t>αγορά</a:t>
            </a:r>
            <a:r>
              <a:rPr lang="el-GR" sz="2800" dirty="0" smtClean="0"/>
              <a:t>;</a:t>
            </a:r>
          </a:p>
          <a:p>
            <a:pPr>
              <a:buFont typeface="Wingdings" pitchFamily="2" charset="2"/>
              <a:buChar char="Ø"/>
            </a:pPr>
            <a:endParaRPr lang="el-GR" sz="2400" dirty="0"/>
          </a:p>
          <a:p>
            <a:r>
              <a:rPr lang="el-GR" sz="2800" b="1" i="1" dirty="0" smtClean="0"/>
              <a:t>Αγορά </a:t>
            </a:r>
            <a:r>
              <a:rPr lang="el-GR" sz="2800" dirty="0" smtClean="0"/>
              <a:t>είναι ο τόπος στον οποίο γίνονται οι αγοραπωλησίες προϊόντων και υπηρεσιών.</a:t>
            </a:r>
          </a:p>
          <a:p>
            <a:endParaRPr lang="el-GR" sz="2800" dirty="0"/>
          </a:p>
          <a:p>
            <a:endParaRPr lang="el-GR" sz="2800" dirty="0" smtClean="0"/>
          </a:p>
          <a:p>
            <a:pPr>
              <a:buFont typeface="Wingdings" pitchFamily="2" charset="2"/>
              <a:buChar char="v"/>
            </a:pPr>
            <a:r>
              <a:rPr lang="el-GR" sz="2800" dirty="0" smtClean="0"/>
              <a:t>Η ύπαρξη πολλών προμηθευτών προκαλεί συνθήκες </a:t>
            </a:r>
            <a:r>
              <a:rPr lang="el-GR" sz="2800" b="1" i="1" dirty="0" smtClean="0"/>
              <a:t>ανταγωνισμού</a:t>
            </a:r>
            <a:r>
              <a:rPr lang="el-GR" sz="2800" dirty="0" smtClean="0"/>
              <a:t> στην αγορά ενός προϊόντος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l-GR" b="1" dirty="0" smtClean="0"/>
              <a:t>ΜΟΡΦΕΣ ΑΓΟΡΑΣ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285861"/>
            <a:ext cx="8229600" cy="36433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85725" algn="l"/>
              </a:tabLst>
            </a:pPr>
            <a:r>
              <a:rPr lang="el-GR" sz="2800" dirty="0" smtClean="0"/>
              <a:t>Με βάση τον </a:t>
            </a:r>
            <a:r>
              <a:rPr lang="el-GR" sz="2800" b="1" i="1" dirty="0" smtClean="0"/>
              <a:t>ανταγωνισμό</a:t>
            </a:r>
            <a:r>
              <a:rPr lang="el-GR" sz="2800" dirty="0" smtClean="0"/>
              <a:t> διακρίνουμε τις έξης μορφές αγοράς:</a:t>
            </a:r>
          </a:p>
          <a:p>
            <a:pPr marL="0" indent="0">
              <a:buNone/>
              <a:tabLst>
                <a:tab pos="85725" algn="l"/>
              </a:tabLst>
            </a:pPr>
            <a:endParaRPr lang="el-GR" sz="2800" dirty="0"/>
          </a:p>
          <a:p>
            <a:pPr marL="0" indent="0">
              <a:buNone/>
              <a:tabLst>
                <a:tab pos="85725" algn="l"/>
              </a:tabLst>
            </a:pPr>
            <a:r>
              <a:rPr lang="el-GR" sz="2800" dirty="0" smtClean="0"/>
              <a:t>Α) </a:t>
            </a:r>
            <a:r>
              <a:rPr lang="el-GR" sz="2800" b="1" dirty="0" smtClean="0"/>
              <a:t>Πλήρη ή ελεύθερο ανταγωνισμό</a:t>
            </a:r>
          </a:p>
          <a:p>
            <a:pPr marL="400050" lvl="1" indent="0">
              <a:buFont typeface="Arial" pitchFamily="34" charset="0"/>
              <a:buChar char="•"/>
              <a:tabLst>
                <a:tab pos="85725" algn="l"/>
              </a:tabLst>
            </a:pPr>
            <a:r>
              <a:rPr lang="el-GR" sz="2400" dirty="0" smtClean="0"/>
              <a:t> Υπάρχουν </a:t>
            </a:r>
            <a:r>
              <a:rPr lang="el-GR" sz="2400" b="1" i="1" dirty="0" smtClean="0"/>
              <a:t>πολλές επιχειρήσεις </a:t>
            </a:r>
            <a:r>
              <a:rPr lang="el-GR" sz="2400" dirty="0" smtClean="0"/>
              <a:t>(ή μεμονωμένοι παραγωγοί) που παράγουν το ίδιο ή παρόμοιο προϊόν </a:t>
            </a:r>
          </a:p>
          <a:p>
            <a:pPr marL="400050" lvl="1" indent="0">
              <a:buFont typeface="Arial" pitchFamily="34" charset="0"/>
              <a:buChar char="•"/>
              <a:tabLst>
                <a:tab pos="85725" algn="l"/>
              </a:tabLst>
            </a:pPr>
            <a:r>
              <a:rPr lang="el-GR" sz="2400" dirty="0" smtClean="0"/>
              <a:t> Η καθεμιά προσπαθεί να προσελκύσει όσο το δυνατόν περισσότερους καταναλωτές.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1071538" y="5286388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Π.χ. εμπορικά καταστήματα, υπαίθριες αγορές, βιοτεχνίες ρούχων </a:t>
            </a:r>
            <a:r>
              <a:rPr lang="el-GR" sz="2400" dirty="0" err="1" smtClean="0"/>
              <a:t>κ.λ.π</a:t>
            </a:r>
            <a:r>
              <a:rPr lang="el-GR" sz="2400" dirty="0" smtClean="0"/>
              <a:t>.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l-GR" b="1" dirty="0" smtClean="0"/>
              <a:t>ΜΟΡΦΕΣ ΑΓΟΡΑΣ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800" b="1" dirty="0" smtClean="0"/>
              <a:t>Β) Μονοπώλιο</a:t>
            </a:r>
          </a:p>
          <a:p>
            <a:r>
              <a:rPr lang="el-GR" sz="2800" dirty="0" smtClean="0"/>
              <a:t>Υπάρχει </a:t>
            </a:r>
            <a:r>
              <a:rPr lang="el-GR" sz="2800" b="1" i="1" dirty="0" smtClean="0"/>
              <a:t>μία μόνο </a:t>
            </a:r>
            <a:r>
              <a:rPr lang="el-GR" sz="2800" dirty="0" smtClean="0"/>
              <a:t>επιχείρηση που παράγει ένα προϊόν ή παρέχει κάποια υπηρεσία</a:t>
            </a:r>
          </a:p>
          <a:p>
            <a:r>
              <a:rPr lang="el-GR" sz="2800" dirty="0" smtClean="0"/>
              <a:t>Δεν υπάρχουν άλλα προϊόντα που να καλύπτουν ικανοποιητικά την ίδια ανάγκη.</a:t>
            </a:r>
            <a:endParaRPr lang="el-GR" sz="2800" dirty="0"/>
          </a:p>
        </p:txBody>
      </p:sp>
      <p:sp>
        <p:nvSpPr>
          <p:cNvPr id="4" name="3 - TextBox"/>
          <p:cNvSpPr txBox="1"/>
          <p:nvPr/>
        </p:nvSpPr>
        <p:spPr>
          <a:xfrm>
            <a:off x="642910" y="4357694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Π.χ. ΔΕΗ, ΕΥΔΑΠ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614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b="1" dirty="0" smtClean="0"/>
              <a:t>Πότε δημιουργούνται τα μονοπώλια;</a:t>
            </a:r>
            <a:endParaRPr lang="el-GR" sz="28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500034" y="1285860"/>
            <a:ext cx="807249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Μονοπώλια δημιουργούνται όταν:</a:t>
            </a:r>
          </a:p>
          <a:p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Υπάρχει ανάγκη </a:t>
            </a:r>
            <a:r>
              <a:rPr lang="el-GR" sz="2400" b="1" i="1" dirty="0" smtClean="0"/>
              <a:t>πλήρους κάλυψης </a:t>
            </a:r>
            <a:r>
              <a:rPr lang="el-GR" sz="2400" dirty="0" smtClean="0"/>
              <a:t>της ζήτησης σε ορισμένα προϊόντα κοινής ωφέλειας. </a:t>
            </a:r>
          </a:p>
          <a:p>
            <a:pPr marL="457200" indent="-457200"/>
            <a:r>
              <a:rPr lang="el-GR" sz="2400" dirty="0"/>
              <a:t>	</a:t>
            </a:r>
            <a:r>
              <a:rPr lang="el-GR" sz="2400" dirty="0" smtClean="0"/>
              <a:t>π.χ. ηλεκτρική ενέργεια, ύδρευση</a:t>
            </a:r>
          </a:p>
          <a:p>
            <a:endParaRPr lang="el-GR" sz="2400" dirty="0" smtClean="0"/>
          </a:p>
          <a:p>
            <a:pPr lvl="1">
              <a:buFont typeface="Wingdings" pitchFamily="2" charset="2"/>
              <a:buChar char="Ø"/>
            </a:pPr>
            <a:r>
              <a:rPr lang="el-GR" sz="2400" dirty="0" smtClean="0"/>
              <a:t>Το κράτος εποπτεύει αυτές τις επιχειρήσεις και επεμβαίνει στον καθορισμό της τιμής του προϊόντος και στα όρια του κέρδους</a:t>
            </a:r>
          </a:p>
          <a:p>
            <a:pPr lvl="1">
              <a:buFont typeface="Wingdings" pitchFamily="2" charset="2"/>
              <a:buChar char="Ø"/>
            </a:pPr>
            <a:endParaRPr lang="el-GR" sz="2400" dirty="0"/>
          </a:p>
          <a:p>
            <a:pPr lvl="1" indent="-457200">
              <a:buFont typeface="+mj-lt"/>
              <a:buAutoNum type="arabicPeriod" startAt="2"/>
            </a:pPr>
            <a:r>
              <a:rPr lang="el-GR" sz="2400" dirty="0" smtClean="0"/>
              <a:t>Για την </a:t>
            </a:r>
            <a:r>
              <a:rPr lang="el-GR" sz="2400" b="1" i="1" dirty="0" smtClean="0"/>
              <a:t>προστασία της υγείας </a:t>
            </a:r>
            <a:r>
              <a:rPr lang="el-GR" sz="2400" dirty="0" smtClean="0"/>
              <a:t>του κοινωνικού συνόλου (λόγω πιθανής νοθείας) π.χ. νερό</a:t>
            </a:r>
            <a:endParaRPr lang="el-GR" sz="2400" dirty="0"/>
          </a:p>
          <a:p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14618"/>
          </a:xfrm>
        </p:spPr>
        <p:txBody>
          <a:bodyPr/>
          <a:lstStyle/>
          <a:p>
            <a:pPr marL="457200" lvl="1" indent="-457200">
              <a:buFont typeface="+mj-lt"/>
              <a:buAutoNum type="arabicPeriod" startAt="3"/>
            </a:pPr>
            <a:r>
              <a:rPr lang="el-GR" sz="2400" dirty="0" smtClean="0"/>
              <a:t>Την </a:t>
            </a:r>
            <a:r>
              <a:rPr lang="el-GR" sz="2400" b="1" i="1" dirty="0" smtClean="0"/>
              <a:t>τεχνογνωσία</a:t>
            </a:r>
            <a:r>
              <a:rPr lang="el-GR" sz="2400" dirty="0" smtClean="0"/>
              <a:t> για ένα προϊόν την έχει μία μόνο επιχείρηση. Π.χ. φάρμακο</a:t>
            </a:r>
          </a:p>
          <a:p>
            <a:pPr marL="457200" lvl="1" indent="-457200">
              <a:buFont typeface="+mj-lt"/>
              <a:buAutoNum type="arabicPeriod" startAt="3"/>
            </a:pPr>
            <a:endParaRPr lang="el-GR" sz="2400" dirty="0"/>
          </a:p>
          <a:p>
            <a:pPr marL="457200" lvl="1" indent="-457200">
              <a:buFont typeface="+mj-lt"/>
              <a:buAutoNum type="arabicPeriod" startAt="3"/>
            </a:pPr>
            <a:r>
              <a:rPr lang="el-GR" sz="2400" dirty="0" smtClean="0"/>
              <a:t>Η </a:t>
            </a:r>
            <a:r>
              <a:rPr lang="el-GR" sz="2400" b="1" i="1" dirty="0" smtClean="0"/>
              <a:t>πρώτη ύλη </a:t>
            </a:r>
            <a:r>
              <a:rPr lang="el-GR" sz="2400" dirty="0" smtClean="0"/>
              <a:t>που είναι απαραίτητη για την παραγωγή του προϊόντος βρίσκεται στην κατοχή μια επιχείρησης και το </a:t>
            </a:r>
            <a:r>
              <a:rPr lang="el-GR" sz="2400" dirty="0" err="1" smtClean="0"/>
              <a:t>προιόν</a:t>
            </a:r>
            <a:r>
              <a:rPr lang="el-GR" sz="2400" dirty="0" smtClean="0"/>
              <a:t> αυτό δεν μπορεί να παραχθεί με άλλη πρώτη ύλη. </a:t>
            </a:r>
          </a:p>
          <a:p>
            <a:endParaRPr lang="el-GR" dirty="0"/>
          </a:p>
        </p:txBody>
      </p:sp>
      <p:sp>
        <p:nvSpPr>
          <p:cNvPr id="4" name="2 - Θέση περιεχομέν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b="1" dirty="0" smtClean="0"/>
              <a:t>Πότε δημιουργούνται τα μονοπώλια;</a:t>
            </a:r>
            <a:endParaRPr lang="el-GR" sz="28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1571604" y="592933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πλάκες Καρύστου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4572000" y="592933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</a:t>
            </a:r>
            <a:r>
              <a:rPr lang="el-GR" dirty="0" smtClean="0"/>
              <a:t>άρμαρο Πεντέλης</a:t>
            </a:r>
            <a:endParaRPr lang="el-GR" dirty="0"/>
          </a:p>
        </p:txBody>
      </p:sp>
      <p:pic>
        <p:nvPicPr>
          <p:cNvPr id="7" name="6 - Εικόνα" descr="PETRES-KARYSTOY---SFYRIDIS-ANASTASIOS---LATOMEIO---MARMARA---MARMARINES-KATASKEYES-KARYSTOS-EYBOIA-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4214817"/>
            <a:ext cx="2071702" cy="1553777"/>
          </a:xfrm>
          <a:prstGeom prst="rect">
            <a:avLst/>
          </a:prstGeom>
        </p:spPr>
      </p:pic>
      <p:pic>
        <p:nvPicPr>
          <p:cNvPr id="8" name="7 - Εικόνα" descr="yceB9LZ68t3ugG6aA_fR0AqtkYLzkaalARldqEq-HMc0DNd4Ith-iHSf1ztrMtreX5UEM2_K5Z_i3YZWXFI3TyumNTslCT2I4HTgaXadSEmoa4yj1vIr93rl8igX9NbyirFcsEtNgMGOq-sekoImXInb4kA2Q8M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214818"/>
            <a:ext cx="2117409" cy="1588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ΜΟΡΦΕΣ ΑΓΟΡΑΣ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b="1" dirty="0" smtClean="0"/>
              <a:t>Γ) Ολιγοπώλιο</a:t>
            </a:r>
          </a:p>
          <a:p>
            <a:r>
              <a:rPr lang="el-GR" sz="2800" dirty="0" smtClean="0"/>
              <a:t>Υπάρχει </a:t>
            </a:r>
            <a:r>
              <a:rPr lang="el-GR" sz="2800" b="1" i="1" dirty="0" smtClean="0"/>
              <a:t>μικρός αριθμός </a:t>
            </a:r>
            <a:r>
              <a:rPr lang="el-GR" sz="2800" dirty="0" smtClean="0"/>
              <a:t>επιχειρήσεων που παράγουν και προσφέρουν ένα προϊόν ή μια υπηρεσία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r>
              <a:rPr lang="el-GR" sz="2800" dirty="0" smtClean="0"/>
              <a:t>Οι αποφάσεις μιας επιχείρησης επηρεάζουν και τις αποφάσεις των άλλων επιχειρήσεων.</a:t>
            </a:r>
          </a:p>
          <a:p>
            <a:r>
              <a:rPr lang="el-GR" sz="2800" dirty="0" smtClean="0"/>
              <a:t>Το κράτος έχει τη δυνατότητα επέμβασης ώστε να αποφευχθεί η κερδοσκοπία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endParaRPr lang="el-GR" sz="28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1285852" y="5500702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Π.χ. εταιρίες κινητής τηλεφωνίας (</a:t>
            </a:r>
            <a:r>
              <a:rPr lang="en-US" sz="2400" dirty="0" err="1" smtClean="0"/>
              <a:t>cosmote</a:t>
            </a:r>
            <a:r>
              <a:rPr lang="en-US" sz="2400" dirty="0" smtClean="0"/>
              <a:t>, wind, </a:t>
            </a:r>
            <a:r>
              <a:rPr lang="en-US" sz="2400" dirty="0" err="1" smtClean="0"/>
              <a:t>vodafone</a:t>
            </a:r>
            <a:r>
              <a:rPr lang="en-US" sz="2400" dirty="0" smtClean="0"/>
              <a:t>)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251</Words>
  <Application>Microsoft Office PowerPoint</Application>
  <PresentationFormat>Προβολή στην οθόνη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ΜΟΡΦΕΣ ΑΓΟΡΑΣ</vt:lpstr>
      <vt:lpstr>ΜΟΡΦΕΣ ΑΓΟΡΑΣ</vt:lpstr>
      <vt:lpstr>ΜΟΡΦΕΣ ΑΓΟΡΑΣ</vt:lpstr>
      <vt:lpstr>Διαφάνεια 4</vt:lpstr>
      <vt:lpstr>Πότε δημιουργούνται τα μονοπώλια;</vt:lpstr>
      <vt:lpstr>ΜΟΡΦΕΣ ΑΓΟΡΑΣ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ΜΟΡΦΕΣ ΑΓΟΡΑΣ</dc:title>
  <dc:creator>Θανάσης</dc:creator>
  <cp:lastModifiedBy>Thanos</cp:lastModifiedBy>
  <cp:revision>28</cp:revision>
  <dcterms:created xsi:type="dcterms:W3CDTF">2020-11-12T10:25:42Z</dcterms:created>
  <dcterms:modified xsi:type="dcterms:W3CDTF">2020-11-12T13:05:10Z</dcterms:modified>
</cp:coreProperties>
</file>