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30/11/2021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91440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2348880"/>
            <a:ext cx="390525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εικόνας 4" descr="ΜΕΤΡΗΣΗ ΝΑ ΜΠΕΙ ΣΤΗΝ Γ ΤΑΞΗ.pdf - Foxit Reader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404664"/>
            <a:ext cx="8280920" cy="6179162"/>
          </a:xfrm>
        </p:spPr>
      </p:pic>
    </p:spTree>
    <p:extLst>
      <p:ext uri="{BB962C8B-B14F-4D97-AF65-F5344CB8AC3E}">
        <p14:creationId xmlns:p14="http://schemas.microsoft.com/office/powerpoint/2010/main" val="142341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5856" y="47667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ΤΙ ΕΙΝΑΙ ΜΕΓΕΘΟΣ</a:t>
            </a:r>
            <a:r>
              <a:rPr lang="en-US" b="1" dirty="0" smtClean="0"/>
              <a:t>;</a:t>
            </a:r>
            <a:endParaRPr lang="el-GR" b="1" dirty="0"/>
          </a:p>
        </p:txBody>
      </p:sp>
      <p:sp>
        <p:nvSpPr>
          <p:cNvPr id="6" name="Ορθογώνιο 5"/>
          <p:cNvSpPr/>
          <p:nvPr/>
        </p:nvSpPr>
        <p:spPr>
          <a:xfrm>
            <a:off x="719572" y="1945733"/>
            <a:ext cx="7668852" cy="280076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Μέγεθος είναι η οποιαδήποτε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>
              <a:spcAft>
                <a:spcPts val="0"/>
              </a:spcAft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ποσότητα που μπορεί να μετρηθεί </a:t>
            </a:r>
            <a:r>
              <a:rPr lang="el-GR" sz="1600" b="1" dirty="0" smtClean="0">
                <a:latin typeface="Segoe UI Symbol" pitchFamily="34" charset="0"/>
                <a:ea typeface="Segoe UI Symbol" pitchFamily="34" charset="0"/>
              </a:rPr>
              <a:t>: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Μήκος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Πίεση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Μάζα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Χρόνος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Θερμοκρασία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Ηλεκτρικό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Βάρος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spcAft>
                <a:spcPts val="0"/>
              </a:spcAft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Όγκος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l-GR" sz="1600" dirty="0">
                <a:latin typeface="Segoe UI Symbol" pitchFamily="34" charset="0"/>
                <a:ea typeface="Segoe UI Symbol" pitchFamily="34" charset="0"/>
              </a:rPr>
              <a:t> 	</a:t>
            </a:r>
            <a:r>
              <a:rPr lang="el-GR" sz="1600" b="1" dirty="0">
                <a:latin typeface="Segoe UI Symbol" pitchFamily="34" charset="0"/>
                <a:ea typeface="Segoe UI Symbol" pitchFamily="34" charset="0"/>
              </a:rPr>
              <a:t>ρεύμα </a:t>
            </a:r>
            <a:endParaRPr lang="el-GR" sz="1600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48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83671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u="sng" dirty="0" smtClean="0"/>
              <a:t>ΤΙ ΟΝΟΜΑΖΟΥΜΕ ΜΕΤΡΗΣΗ</a:t>
            </a:r>
            <a:r>
              <a:rPr lang="en-US" b="1" u="sng" dirty="0"/>
              <a:t>;</a:t>
            </a:r>
            <a:endParaRPr lang="el-GR" b="1" u="sng" dirty="0"/>
          </a:p>
        </p:txBody>
      </p:sp>
      <p:sp>
        <p:nvSpPr>
          <p:cNvPr id="5" name="Ορθογώνιο 4"/>
          <p:cNvSpPr/>
          <p:nvPr/>
        </p:nvSpPr>
        <p:spPr>
          <a:xfrm>
            <a:off x="506194" y="1566531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Ο όρος μέτρηση </a:t>
            </a:r>
            <a:endParaRPr lang="el-GR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l-GR" b="1" dirty="0" smtClean="0"/>
              <a:t>είναι </a:t>
            </a:r>
            <a:r>
              <a:rPr lang="el-GR" b="1" u="sng" dirty="0"/>
              <a:t>η σύγκριση </a:t>
            </a:r>
            <a:r>
              <a:rPr lang="el-GR" b="1" dirty="0" smtClean="0"/>
              <a:t>της </a:t>
            </a:r>
            <a:r>
              <a:rPr lang="el-GR" b="1" dirty="0"/>
              <a:t>ποσότητας κάποιου φυσικού </a:t>
            </a:r>
            <a:r>
              <a:rPr lang="el-GR" b="1" dirty="0" smtClean="0"/>
              <a:t>μεγέθους </a:t>
            </a:r>
            <a:r>
              <a:rPr lang="el-GR" b="1" dirty="0"/>
              <a:t>με ένα </a:t>
            </a:r>
            <a:r>
              <a:rPr lang="el-GR" b="1" i="1" u="sng" dirty="0"/>
              <a:t>πρότυπο</a:t>
            </a:r>
            <a:r>
              <a:rPr lang="el-GR" b="1" i="1" dirty="0"/>
              <a:t> </a:t>
            </a:r>
            <a:r>
              <a:rPr lang="el-GR" b="1" dirty="0"/>
              <a:t>που </a:t>
            </a:r>
            <a:r>
              <a:rPr lang="el-GR" b="1" dirty="0" smtClean="0"/>
              <a:t>αυθαίρετα </a:t>
            </a:r>
            <a:r>
              <a:rPr lang="el-GR" b="1" dirty="0"/>
              <a:t>έχει συμφωνηθεί κατά </a:t>
            </a:r>
            <a:r>
              <a:rPr lang="el-GR" b="1" dirty="0" smtClean="0"/>
              <a:t>κοινή </a:t>
            </a:r>
            <a:r>
              <a:rPr lang="el-GR" b="1" dirty="0"/>
              <a:t>συμφωνία να χρησιμοποιείται </a:t>
            </a:r>
            <a:r>
              <a:rPr lang="el-GR" b="1" dirty="0" smtClean="0"/>
              <a:t>ως </a:t>
            </a:r>
            <a:r>
              <a:rPr lang="el-GR" b="1" dirty="0"/>
              <a:t>μονάδα μέτρησης. 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5" y="3324795"/>
            <a:ext cx="22860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677220"/>
            <a:ext cx="32575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Ευθύγραμμο βέλος σύνδεσης 6"/>
          <p:cNvCxnSpPr/>
          <p:nvPr/>
        </p:nvCxnSpPr>
        <p:spPr>
          <a:xfrm>
            <a:off x="2123728" y="3789040"/>
            <a:ext cx="4680520" cy="108012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193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Θέση εικόνας 4" descr="ΜΕΤΡΗΣΗ ΝΑ ΜΠΕΙ ΣΤΗΝ Γ ΤΑΞΗ.pdf - Foxit Read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9465" y="476672"/>
            <a:ext cx="5486400" cy="702259"/>
          </a:xfrm>
          <a:prstGeom prst="rect">
            <a:avLst/>
          </a:prstGeom>
        </p:spPr>
      </p:pic>
      <p:pic>
        <p:nvPicPr>
          <p:cNvPr id="8" name="Θέση εικόνας 4" descr="ΜΕΤΡΗΣΗ ΝΑ ΜΠΕΙ ΣΤΗΝ Γ ΤΑΞΗ.pdf - Foxit Read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648" y="1700808"/>
            <a:ext cx="6479206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76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548680"/>
            <a:ext cx="5486400" cy="504943"/>
          </a:xfrm>
        </p:spPr>
      </p:pic>
      <p:pic>
        <p:nvPicPr>
          <p:cNvPr id="9" name="Θέση εικόνας 4" descr="ΜΕΤΡΗΣΗ ΝΑ ΜΠΕΙ ΣΤΗΝ Γ ΤΑΞΗ.pdf - Foxit Read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672" y="1628800"/>
            <a:ext cx="6146157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83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εικόνας 4" descr="ΜΕΤΡΗΣΗ ΝΑ ΜΠΕΙ ΣΤΗΝ Γ ΤΑΞΗ.pdf - Foxit Reader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1" y="404664"/>
            <a:ext cx="7803921" cy="5832648"/>
          </a:xfrm>
        </p:spPr>
      </p:pic>
    </p:spTree>
    <p:extLst>
      <p:ext uri="{BB962C8B-B14F-4D97-AF65-F5344CB8AC3E}">
        <p14:creationId xmlns:p14="http://schemas.microsoft.com/office/powerpoint/2010/main" val="2800537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611560" y="2276872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Ύψος 1,75 </a:t>
            </a:r>
            <a:r>
              <a:rPr lang="en-US" sz="2400" b="1" dirty="0"/>
              <a:t>m = ………… cm</a:t>
            </a:r>
            <a:br>
              <a:rPr lang="en-US" sz="2400" b="1" dirty="0"/>
            </a:br>
            <a:r>
              <a:rPr lang="el-GR" sz="2400" b="1" dirty="0"/>
              <a:t>Μάζα 750 </a:t>
            </a:r>
            <a:r>
              <a:rPr lang="en-US" sz="2400" b="1" dirty="0"/>
              <a:t>gr = ……….. </a:t>
            </a:r>
            <a:r>
              <a:rPr lang="en-US" sz="2400" b="1" dirty="0" err="1"/>
              <a:t>Kgr</a:t>
            </a:r>
            <a:r>
              <a:rPr lang="en-US" sz="2400" b="1" dirty="0"/>
              <a:t> (</a:t>
            </a:r>
            <a:r>
              <a:rPr lang="el-GR" sz="2400" b="1" dirty="0"/>
              <a:t>ή ……/…</a:t>
            </a:r>
            <a:br>
              <a:rPr lang="el-GR" sz="2400" b="1" dirty="0"/>
            </a:br>
            <a:r>
              <a:rPr lang="el-GR" sz="2400" b="1" dirty="0"/>
              <a:t>Βάρος 2 </a:t>
            </a:r>
            <a:r>
              <a:rPr lang="en-US" sz="2400" b="1" dirty="0" err="1"/>
              <a:t>tn</a:t>
            </a:r>
            <a:r>
              <a:rPr lang="en-US" sz="2400" b="1" dirty="0"/>
              <a:t>(</a:t>
            </a:r>
            <a:r>
              <a:rPr lang="en-US" sz="2400" b="1" dirty="0" err="1"/>
              <a:t>kN</a:t>
            </a:r>
            <a:r>
              <a:rPr lang="en-US" sz="2400" b="1" dirty="0"/>
              <a:t>) = ………. N</a:t>
            </a:r>
            <a:br>
              <a:rPr lang="en-US" sz="2400" b="1" dirty="0"/>
            </a:br>
            <a:r>
              <a:rPr lang="el-GR" sz="2400" b="1" dirty="0"/>
              <a:t>Ένταση ρεύματος 200 </a:t>
            </a:r>
            <a:r>
              <a:rPr lang="en-US" sz="2400" b="1" dirty="0"/>
              <a:t>mA = …………</a:t>
            </a:r>
            <a:br>
              <a:rPr lang="en-US" sz="2400" b="1" dirty="0"/>
            </a:br>
            <a:r>
              <a:rPr lang="el-GR" sz="2400" b="1" dirty="0"/>
              <a:t>Τάση ρεύματος 24 </a:t>
            </a:r>
            <a:r>
              <a:rPr lang="en-US" sz="2400" b="1" dirty="0"/>
              <a:t>v = …………… mv</a:t>
            </a:r>
            <a:br>
              <a:rPr lang="en-US" sz="2400" b="1" dirty="0"/>
            </a:br>
            <a:r>
              <a:rPr lang="el-GR" sz="2400" b="1" dirty="0"/>
              <a:t>Χρόνος 2 </a:t>
            </a:r>
            <a:r>
              <a:rPr lang="en-US" sz="2400" b="1" dirty="0"/>
              <a:t>h = ………. min = ………. s</a:t>
            </a:r>
            <a:br>
              <a:rPr lang="en-US" sz="2400" b="1" dirty="0"/>
            </a:br>
            <a:r>
              <a:rPr lang="el-GR" sz="2400" b="1" dirty="0"/>
              <a:t>Πίεση 32 </a:t>
            </a:r>
            <a:r>
              <a:rPr lang="en-US" sz="2400" b="1" dirty="0"/>
              <a:t>mbar = …………… bar</a:t>
            </a:r>
            <a:br>
              <a:rPr lang="en-US" sz="2400" b="1" dirty="0"/>
            </a:br>
            <a:r>
              <a:rPr lang="el-GR" sz="2400" b="1" dirty="0"/>
              <a:t>Ισχύς 9 </a:t>
            </a:r>
            <a:r>
              <a:rPr lang="en-US" sz="2400" b="1" dirty="0"/>
              <a:t>Mw = …………… w</a:t>
            </a:r>
            <a:r>
              <a:rPr lang="en-US" sz="2400" dirty="0"/>
              <a:t> </a:t>
            </a:r>
            <a:br>
              <a:rPr lang="en-US" sz="2400" dirty="0"/>
            </a:br>
            <a:endParaRPr lang="el-GR" sz="2400" dirty="0"/>
          </a:p>
        </p:txBody>
      </p:sp>
      <p:pic>
        <p:nvPicPr>
          <p:cNvPr id="8" name="Θέση εικόνας 4" descr="ΜΕΤΡΗΣΗ ΝΑ ΜΠΕΙ ΣΤΗΝ Γ ΤΑΞΗ.pdf - Foxit Reader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808" y="548680"/>
            <a:ext cx="3277057" cy="600159"/>
          </a:xfrm>
        </p:spPr>
      </p:pic>
    </p:spTree>
    <p:extLst>
      <p:ext uri="{BB962C8B-B14F-4D97-AF65-F5344CB8AC3E}">
        <p14:creationId xmlns:p14="http://schemas.microsoft.com/office/powerpoint/2010/main" val="72793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467544" y="2136339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• </a:t>
            </a:r>
            <a:r>
              <a:rPr lang="el-GR" b="1" dirty="0"/>
              <a:t>Ως σφάλμα ορίζεται η </a:t>
            </a:r>
            <a:r>
              <a:rPr lang="el-GR" b="1" dirty="0" smtClean="0"/>
              <a:t>διαφορά  μεταξύ </a:t>
            </a:r>
            <a:r>
              <a:rPr lang="el-GR" b="1" dirty="0"/>
              <a:t>μετρούμενης και </a:t>
            </a:r>
            <a:r>
              <a:rPr lang="el-GR" b="1" dirty="0" smtClean="0"/>
              <a:t>πραγματική  αλλά </a:t>
            </a:r>
            <a:r>
              <a:rPr lang="en-US" b="1" dirty="0" smtClean="0"/>
              <a:t>  </a:t>
            </a:r>
            <a:r>
              <a:rPr lang="el-GR" b="1" dirty="0" smtClean="0"/>
              <a:t>άγνωστης </a:t>
            </a:r>
            <a:r>
              <a:rPr lang="el-GR" b="1" dirty="0"/>
              <a:t>τιμής </a:t>
            </a:r>
            <a:r>
              <a:rPr lang="el-GR" b="1" dirty="0" smtClean="0"/>
              <a:t>ενός μετρούμενου μεγέθους</a:t>
            </a:r>
          </a:p>
          <a:p>
            <a:r>
              <a:rPr lang="el-GR" b="1" dirty="0"/>
              <a:t/>
            </a:r>
            <a:br>
              <a:rPr lang="el-GR" b="1" dirty="0"/>
            </a:br>
            <a:r>
              <a:rPr lang="el-GR" dirty="0"/>
              <a:t>• </a:t>
            </a:r>
            <a:r>
              <a:rPr lang="el-GR" b="1" dirty="0"/>
              <a:t>Η ακρίβεια μιας μέτρησης μας </a:t>
            </a:r>
            <a:r>
              <a:rPr lang="el-GR" b="1" dirty="0" smtClean="0"/>
              <a:t>λέει πόσο </a:t>
            </a:r>
            <a:r>
              <a:rPr lang="el-GR" b="1" dirty="0"/>
              <a:t>κοντά στην τιμή που </a:t>
            </a:r>
            <a:r>
              <a:rPr lang="el-GR" b="1" dirty="0" smtClean="0"/>
              <a:t>θεωρούμε</a:t>
            </a:r>
            <a:r>
              <a:rPr lang="en-US" b="1" dirty="0" smtClean="0"/>
              <a:t> </a:t>
            </a:r>
            <a:r>
              <a:rPr lang="el-GR" b="1" dirty="0" smtClean="0"/>
              <a:t>«</a:t>
            </a:r>
            <a:r>
              <a:rPr lang="el-GR" b="1" dirty="0" smtClean="0"/>
              <a:t>πραγματική</a:t>
            </a:r>
            <a:r>
              <a:rPr lang="el-GR" b="1" dirty="0"/>
              <a:t>» βρίσκεται η </a:t>
            </a:r>
            <a:r>
              <a:rPr lang="el-GR" b="1" dirty="0" smtClean="0"/>
              <a:t>μέτρησή</a:t>
            </a:r>
            <a:r>
              <a:rPr lang="en-US" b="1" dirty="0" smtClean="0"/>
              <a:t> </a:t>
            </a:r>
            <a:r>
              <a:rPr lang="el-GR" b="1" dirty="0" smtClean="0"/>
              <a:t>μας</a:t>
            </a:r>
            <a:r>
              <a:rPr lang="el-GR" dirty="0" smtClean="0"/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9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620688"/>
            <a:ext cx="5486400" cy="520341"/>
          </a:xfrm>
        </p:spPr>
      </p:pic>
    </p:spTree>
    <p:extLst>
      <p:ext uri="{BB962C8B-B14F-4D97-AF65-F5344CB8AC3E}">
        <p14:creationId xmlns:p14="http://schemas.microsoft.com/office/powerpoint/2010/main" val="348134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611560" y="3315472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1) Ανάγνωσης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>2) Ακρίβειας </a:t>
            </a:r>
            <a:r>
              <a:rPr lang="el-GR" b="1" dirty="0"/>
              <a:t>ή λανθασμένης βαθμονόμησης</a:t>
            </a:r>
            <a:br>
              <a:rPr lang="el-GR" b="1" dirty="0"/>
            </a:br>
            <a:r>
              <a:rPr lang="el-GR" b="1" dirty="0" smtClean="0"/>
              <a:t>3) Μεθόδου </a:t>
            </a:r>
            <a:r>
              <a:rPr lang="el-GR" b="1" dirty="0"/>
              <a:t>ανάλυσης</a:t>
            </a:r>
            <a:br>
              <a:rPr lang="el-GR" b="1" dirty="0"/>
            </a:br>
            <a:r>
              <a:rPr lang="el-GR" b="1" dirty="0" smtClean="0"/>
              <a:t>4) Φθορά </a:t>
            </a:r>
            <a:r>
              <a:rPr lang="el-GR" b="1" dirty="0"/>
              <a:t>οργάνου</a:t>
            </a:r>
            <a:br>
              <a:rPr lang="el-GR" b="1" dirty="0"/>
            </a:br>
            <a:r>
              <a:rPr lang="el-GR" b="1" dirty="0" smtClean="0"/>
              <a:t>5) Εμπειρία </a:t>
            </a:r>
            <a:r>
              <a:rPr lang="el-GR" b="1" dirty="0"/>
              <a:t>χειριστή</a:t>
            </a:r>
            <a:br>
              <a:rPr lang="el-GR" b="1" dirty="0"/>
            </a:br>
            <a:r>
              <a:rPr lang="el-GR" b="1" dirty="0" smtClean="0"/>
              <a:t>6) Συνθήκες </a:t>
            </a:r>
            <a:r>
              <a:rPr lang="el-GR" b="1" dirty="0"/>
              <a:t>μέτρησης (θόρυβος, θερμοκρασία, παρ</a:t>
            </a:r>
            <a:br>
              <a:rPr lang="el-GR" b="1" dirty="0"/>
            </a:br>
            <a:r>
              <a:rPr lang="el-GR" b="1" dirty="0" smtClean="0"/>
              <a:t>7) Όλες </a:t>
            </a:r>
            <a:r>
              <a:rPr lang="el-GR" b="1" dirty="0"/>
              <a:t>οι μετρήσεις έχουν σφάλμα</a:t>
            </a:r>
            <a:br>
              <a:rPr lang="el-GR" b="1" dirty="0"/>
            </a:br>
            <a:r>
              <a:rPr lang="el-GR" b="1" dirty="0" smtClean="0"/>
              <a:t>8) Για </a:t>
            </a:r>
            <a:r>
              <a:rPr lang="el-GR" b="1" dirty="0"/>
              <a:t>να μειωθεί το σφάλμα </a:t>
            </a:r>
            <a:r>
              <a:rPr lang="el-GR" b="1" dirty="0" smtClean="0"/>
              <a:t>επαναλαμβάνουμε  τις μετρήσεις </a:t>
            </a:r>
            <a:r>
              <a:rPr lang="el-GR" b="1" dirty="0"/>
              <a:t>και βγάζουμε μέσο όρο</a:t>
            </a:r>
            <a:r>
              <a:rPr lang="el-GR" dirty="0"/>
              <a:t> </a:t>
            </a:r>
            <a:br>
              <a:rPr lang="el-GR" dirty="0"/>
            </a:br>
            <a:endParaRPr lang="el-GR" dirty="0"/>
          </a:p>
        </p:txBody>
      </p:sp>
      <p:pic>
        <p:nvPicPr>
          <p:cNvPr id="9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620688"/>
            <a:ext cx="5486400" cy="520341"/>
          </a:xfrm>
        </p:spPr>
      </p:pic>
    </p:spTree>
    <p:extLst>
      <p:ext uri="{BB962C8B-B14F-4D97-AF65-F5344CB8AC3E}">
        <p14:creationId xmlns:p14="http://schemas.microsoft.com/office/powerpoint/2010/main" val="238930911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65</Words>
  <Application>Microsoft Office PowerPoint</Application>
  <PresentationFormat>Προβολή στην οθόνη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</dc:creator>
  <cp:lastModifiedBy>user</cp:lastModifiedBy>
  <cp:revision>6</cp:revision>
  <dcterms:created xsi:type="dcterms:W3CDTF">2017-12-23T11:57:55Z</dcterms:created>
  <dcterms:modified xsi:type="dcterms:W3CDTF">2021-11-30T17:28:18Z</dcterms:modified>
</cp:coreProperties>
</file>