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9" r:id="rId3"/>
    <p:sldId id="260" r:id="rId4"/>
    <p:sldId id="261" r:id="rId5"/>
    <p:sldId id="262" r:id="rId6"/>
    <p:sldId id="273" r:id="rId7"/>
    <p:sldId id="274" r:id="rId8"/>
    <p:sldId id="275" r:id="rId9"/>
    <p:sldId id="264" r:id="rId10"/>
    <p:sldId id="265" r:id="rId11"/>
    <p:sldId id="276" r:id="rId12"/>
    <p:sldId id="277" r:id="rId13"/>
    <p:sldId id="267" r:id="rId14"/>
    <p:sldId id="269" r:id="rId15"/>
    <p:sldId id="270" r:id="rId16"/>
    <p:sldId id="271" r:id="rId17"/>
    <p:sldId id="272" r:id="rId18"/>
    <p:sldId id="278" r:id="rId19"/>
    <p:sldId id="279" r:id="rId20"/>
    <p:sldId id="280" r:id="rId21"/>
    <p:sldId id="281" r:id="rId22"/>
    <p:sldId id="282"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CB49DC-7B5D-749D-6C50-05C301D9F2E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BFCDC644-FB8E-A9E4-1438-80639F8C2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D530C777-07AC-50E5-1D2E-000172FBC680}"/>
              </a:ext>
            </a:extLst>
          </p:cNvPr>
          <p:cNvSpPr>
            <a:spLocks noGrp="1"/>
          </p:cNvSpPr>
          <p:nvPr>
            <p:ph type="dt" sz="half" idx="10"/>
          </p:nvPr>
        </p:nvSpPr>
        <p:spPr/>
        <p:txBody>
          <a:bodyPr/>
          <a:lstStyle/>
          <a:p>
            <a:fld id="{0351D53F-F432-4AA9-8E26-315664FBBFF3}" type="datetimeFigureOut">
              <a:rPr lang="en-GB" smtClean="0"/>
              <a:t>20/10/2023</a:t>
            </a:fld>
            <a:endParaRPr lang="en-GB"/>
          </a:p>
        </p:txBody>
      </p:sp>
      <p:sp>
        <p:nvSpPr>
          <p:cNvPr id="5" name="Θέση υποσέλιδου 4">
            <a:extLst>
              <a:ext uri="{FF2B5EF4-FFF2-40B4-BE49-F238E27FC236}">
                <a16:creationId xmlns:a16="http://schemas.microsoft.com/office/drawing/2014/main" id="{746BCB19-A248-8B02-35D4-FDD887F31F73}"/>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C37DFFCC-1EC7-E3C4-DF2E-B291CF742CF4}"/>
              </a:ext>
            </a:extLst>
          </p:cNvPr>
          <p:cNvSpPr>
            <a:spLocks noGrp="1"/>
          </p:cNvSpPr>
          <p:nvPr>
            <p:ph type="sldNum" sz="quarter" idx="12"/>
          </p:nvPr>
        </p:nvSpPr>
        <p:spPr/>
        <p:txBody>
          <a:bodyPr/>
          <a:lstStyle/>
          <a:p>
            <a:fld id="{7BE01A18-4C16-4F8A-A759-2AB3B8FD9BEF}" type="slidenum">
              <a:rPr lang="en-GB" smtClean="0"/>
              <a:t>‹#›</a:t>
            </a:fld>
            <a:endParaRPr lang="en-GB"/>
          </a:p>
        </p:txBody>
      </p:sp>
    </p:spTree>
    <p:extLst>
      <p:ext uri="{BB962C8B-B14F-4D97-AF65-F5344CB8AC3E}">
        <p14:creationId xmlns:p14="http://schemas.microsoft.com/office/powerpoint/2010/main" val="203402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3510AA-2FFD-C42C-5EE0-A6F47D9BF6D9}"/>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0B48216D-5C75-BE03-B7AE-B5D340762C1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C4B4D960-CD31-968C-8634-255D7FC52F28}"/>
              </a:ext>
            </a:extLst>
          </p:cNvPr>
          <p:cNvSpPr>
            <a:spLocks noGrp="1"/>
          </p:cNvSpPr>
          <p:nvPr>
            <p:ph type="dt" sz="half" idx="10"/>
          </p:nvPr>
        </p:nvSpPr>
        <p:spPr/>
        <p:txBody>
          <a:bodyPr/>
          <a:lstStyle/>
          <a:p>
            <a:fld id="{0351D53F-F432-4AA9-8E26-315664FBBFF3}" type="datetimeFigureOut">
              <a:rPr lang="en-GB" smtClean="0"/>
              <a:t>20/10/2023</a:t>
            </a:fld>
            <a:endParaRPr lang="en-GB"/>
          </a:p>
        </p:txBody>
      </p:sp>
      <p:sp>
        <p:nvSpPr>
          <p:cNvPr id="5" name="Θέση υποσέλιδου 4">
            <a:extLst>
              <a:ext uri="{FF2B5EF4-FFF2-40B4-BE49-F238E27FC236}">
                <a16:creationId xmlns:a16="http://schemas.microsoft.com/office/drawing/2014/main" id="{22B0B6BE-01C4-58BB-0110-51E39AB8D3F7}"/>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4A39A9DA-6C38-48A2-653E-4D202DDDDBE1}"/>
              </a:ext>
            </a:extLst>
          </p:cNvPr>
          <p:cNvSpPr>
            <a:spLocks noGrp="1"/>
          </p:cNvSpPr>
          <p:nvPr>
            <p:ph type="sldNum" sz="quarter" idx="12"/>
          </p:nvPr>
        </p:nvSpPr>
        <p:spPr/>
        <p:txBody>
          <a:bodyPr/>
          <a:lstStyle/>
          <a:p>
            <a:fld id="{7BE01A18-4C16-4F8A-A759-2AB3B8FD9BEF}" type="slidenum">
              <a:rPr lang="en-GB" smtClean="0"/>
              <a:t>‹#›</a:t>
            </a:fld>
            <a:endParaRPr lang="en-GB"/>
          </a:p>
        </p:txBody>
      </p:sp>
    </p:spTree>
    <p:extLst>
      <p:ext uri="{BB962C8B-B14F-4D97-AF65-F5344CB8AC3E}">
        <p14:creationId xmlns:p14="http://schemas.microsoft.com/office/powerpoint/2010/main" val="187169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334B667-80D3-7183-E909-167F6696B83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E58A72EA-E033-8928-9534-1315E8E240B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77C2D88B-B9C5-97F7-713F-FA0B516CB370}"/>
              </a:ext>
            </a:extLst>
          </p:cNvPr>
          <p:cNvSpPr>
            <a:spLocks noGrp="1"/>
          </p:cNvSpPr>
          <p:nvPr>
            <p:ph type="dt" sz="half" idx="10"/>
          </p:nvPr>
        </p:nvSpPr>
        <p:spPr/>
        <p:txBody>
          <a:bodyPr/>
          <a:lstStyle/>
          <a:p>
            <a:fld id="{0351D53F-F432-4AA9-8E26-315664FBBFF3}" type="datetimeFigureOut">
              <a:rPr lang="en-GB" smtClean="0"/>
              <a:t>20/10/2023</a:t>
            </a:fld>
            <a:endParaRPr lang="en-GB"/>
          </a:p>
        </p:txBody>
      </p:sp>
      <p:sp>
        <p:nvSpPr>
          <p:cNvPr id="5" name="Θέση υποσέλιδου 4">
            <a:extLst>
              <a:ext uri="{FF2B5EF4-FFF2-40B4-BE49-F238E27FC236}">
                <a16:creationId xmlns:a16="http://schemas.microsoft.com/office/drawing/2014/main" id="{72865470-9CD1-E4E3-5E10-6AFC7D4AC8B0}"/>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07ED8883-FC66-6CAC-5B36-B776D79EABAA}"/>
              </a:ext>
            </a:extLst>
          </p:cNvPr>
          <p:cNvSpPr>
            <a:spLocks noGrp="1"/>
          </p:cNvSpPr>
          <p:nvPr>
            <p:ph type="sldNum" sz="quarter" idx="12"/>
          </p:nvPr>
        </p:nvSpPr>
        <p:spPr/>
        <p:txBody>
          <a:bodyPr/>
          <a:lstStyle/>
          <a:p>
            <a:fld id="{7BE01A18-4C16-4F8A-A759-2AB3B8FD9BEF}" type="slidenum">
              <a:rPr lang="en-GB" smtClean="0"/>
              <a:t>‹#›</a:t>
            </a:fld>
            <a:endParaRPr lang="en-GB"/>
          </a:p>
        </p:txBody>
      </p:sp>
    </p:spTree>
    <p:extLst>
      <p:ext uri="{BB962C8B-B14F-4D97-AF65-F5344CB8AC3E}">
        <p14:creationId xmlns:p14="http://schemas.microsoft.com/office/powerpoint/2010/main" val="103836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40390F-7434-3723-DF1E-D6418FEF55F3}"/>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1467C285-82F8-7F5D-05C1-3613D92348A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138E00F2-6821-6F29-8C25-34D7AE7AF668}"/>
              </a:ext>
            </a:extLst>
          </p:cNvPr>
          <p:cNvSpPr>
            <a:spLocks noGrp="1"/>
          </p:cNvSpPr>
          <p:nvPr>
            <p:ph type="dt" sz="half" idx="10"/>
          </p:nvPr>
        </p:nvSpPr>
        <p:spPr/>
        <p:txBody>
          <a:bodyPr/>
          <a:lstStyle/>
          <a:p>
            <a:fld id="{0351D53F-F432-4AA9-8E26-315664FBBFF3}" type="datetimeFigureOut">
              <a:rPr lang="en-GB" smtClean="0"/>
              <a:t>20/10/2023</a:t>
            </a:fld>
            <a:endParaRPr lang="en-GB"/>
          </a:p>
        </p:txBody>
      </p:sp>
      <p:sp>
        <p:nvSpPr>
          <p:cNvPr id="5" name="Θέση υποσέλιδου 4">
            <a:extLst>
              <a:ext uri="{FF2B5EF4-FFF2-40B4-BE49-F238E27FC236}">
                <a16:creationId xmlns:a16="http://schemas.microsoft.com/office/drawing/2014/main" id="{775B34C8-01F0-39EA-EE4C-36CE87DE7921}"/>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FD795F09-9AA7-B1CF-C062-C9F1425352B2}"/>
              </a:ext>
            </a:extLst>
          </p:cNvPr>
          <p:cNvSpPr>
            <a:spLocks noGrp="1"/>
          </p:cNvSpPr>
          <p:nvPr>
            <p:ph type="sldNum" sz="quarter" idx="12"/>
          </p:nvPr>
        </p:nvSpPr>
        <p:spPr/>
        <p:txBody>
          <a:bodyPr/>
          <a:lstStyle/>
          <a:p>
            <a:fld id="{7BE01A18-4C16-4F8A-A759-2AB3B8FD9BEF}" type="slidenum">
              <a:rPr lang="en-GB" smtClean="0"/>
              <a:t>‹#›</a:t>
            </a:fld>
            <a:endParaRPr lang="en-GB"/>
          </a:p>
        </p:txBody>
      </p:sp>
    </p:spTree>
    <p:extLst>
      <p:ext uri="{BB962C8B-B14F-4D97-AF65-F5344CB8AC3E}">
        <p14:creationId xmlns:p14="http://schemas.microsoft.com/office/powerpoint/2010/main" val="387155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4C1DE3-359E-CE85-60FC-C5DD15D5F4A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0B6D5B30-CD08-8E8D-2BA3-5FB19E48A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69FCA55-F07B-B38D-0B0C-E87EB1C8D24A}"/>
              </a:ext>
            </a:extLst>
          </p:cNvPr>
          <p:cNvSpPr>
            <a:spLocks noGrp="1"/>
          </p:cNvSpPr>
          <p:nvPr>
            <p:ph type="dt" sz="half" idx="10"/>
          </p:nvPr>
        </p:nvSpPr>
        <p:spPr/>
        <p:txBody>
          <a:bodyPr/>
          <a:lstStyle/>
          <a:p>
            <a:fld id="{0351D53F-F432-4AA9-8E26-315664FBBFF3}" type="datetimeFigureOut">
              <a:rPr lang="en-GB" smtClean="0"/>
              <a:t>20/10/2023</a:t>
            </a:fld>
            <a:endParaRPr lang="en-GB"/>
          </a:p>
        </p:txBody>
      </p:sp>
      <p:sp>
        <p:nvSpPr>
          <p:cNvPr id="5" name="Θέση υποσέλιδου 4">
            <a:extLst>
              <a:ext uri="{FF2B5EF4-FFF2-40B4-BE49-F238E27FC236}">
                <a16:creationId xmlns:a16="http://schemas.microsoft.com/office/drawing/2014/main" id="{ED8510E6-26B6-8797-6D92-C3C581DA31F2}"/>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96F1D220-74A4-E248-E8A8-6FB5C2AEC76E}"/>
              </a:ext>
            </a:extLst>
          </p:cNvPr>
          <p:cNvSpPr>
            <a:spLocks noGrp="1"/>
          </p:cNvSpPr>
          <p:nvPr>
            <p:ph type="sldNum" sz="quarter" idx="12"/>
          </p:nvPr>
        </p:nvSpPr>
        <p:spPr/>
        <p:txBody>
          <a:bodyPr/>
          <a:lstStyle/>
          <a:p>
            <a:fld id="{7BE01A18-4C16-4F8A-A759-2AB3B8FD9BEF}" type="slidenum">
              <a:rPr lang="en-GB" smtClean="0"/>
              <a:t>‹#›</a:t>
            </a:fld>
            <a:endParaRPr lang="en-GB"/>
          </a:p>
        </p:txBody>
      </p:sp>
    </p:spTree>
    <p:extLst>
      <p:ext uri="{BB962C8B-B14F-4D97-AF65-F5344CB8AC3E}">
        <p14:creationId xmlns:p14="http://schemas.microsoft.com/office/powerpoint/2010/main" val="97551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45A126-BAE2-891A-ECF2-9D99E7139005}"/>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A6EEA3AF-5668-AEF4-98E5-E415D81C19F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id="{59C29972-E3C1-E6CF-A868-0ADC8535153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id="{7CA8F4E2-B914-DB9C-B554-14D2461EAF3C}"/>
              </a:ext>
            </a:extLst>
          </p:cNvPr>
          <p:cNvSpPr>
            <a:spLocks noGrp="1"/>
          </p:cNvSpPr>
          <p:nvPr>
            <p:ph type="dt" sz="half" idx="10"/>
          </p:nvPr>
        </p:nvSpPr>
        <p:spPr/>
        <p:txBody>
          <a:bodyPr/>
          <a:lstStyle/>
          <a:p>
            <a:fld id="{0351D53F-F432-4AA9-8E26-315664FBBFF3}" type="datetimeFigureOut">
              <a:rPr lang="en-GB" smtClean="0"/>
              <a:t>20/10/2023</a:t>
            </a:fld>
            <a:endParaRPr lang="en-GB"/>
          </a:p>
        </p:txBody>
      </p:sp>
      <p:sp>
        <p:nvSpPr>
          <p:cNvPr id="6" name="Θέση υποσέλιδου 5">
            <a:extLst>
              <a:ext uri="{FF2B5EF4-FFF2-40B4-BE49-F238E27FC236}">
                <a16:creationId xmlns:a16="http://schemas.microsoft.com/office/drawing/2014/main" id="{B1C519A2-D224-6B85-5EBC-0476B7D7E0BE}"/>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8ECA652E-278F-6325-74C8-8FA524CFE6FB}"/>
              </a:ext>
            </a:extLst>
          </p:cNvPr>
          <p:cNvSpPr>
            <a:spLocks noGrp="1"/>
          </p:cNvSpPr>
          <p:nvPr>
            <p:ph type="sldNum" sz="quarter" idx="12"/>
          </p:nvPr>
        </p:nvSpPr>
        <p:spPr/>
        <p:txBody>
          <a:bodyPr/>
          <a:lstStyle/>
          <a:p>
            <a:fld id="{7BE01A18-4C16-4F8A-A759-2AB3B8FD9BEF}" type="slidenum">
              <a:rPr lang="en-GB" smtClean="0"/>
              <a:t>‹#›</a:t>
            </a:fld>
            <a:endParaRPr lang="en-GB"/>
          </a:p>
        </p:txBody>
      </p:sp>
    </p:spTree>
    <p:extLst>
      <p:ext uri="{BB962C8B-B14F-4D97-AF65-F5344CB8AC3E}">
        <p14:creationId xmlns:p14="http://schemas.microsoft.com/office/powerpoint/2010/main" val="187484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D518E7-F80E-4DCB-080F-2784CFFC234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CB995FB9-34D8-5023-648F-097D2B94AC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AFFC698-AF56-B8D4-FEE4-F37B2FDD166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id="{B72FDF2E-FD70-C510-353E-A2E4B73DE6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39B702A-A123-F21A-9806-3A8E3371A28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id="{5922A084-036E-A3E0-082B-83036DA5912B}"/>
              </a:ext>
            </a:extLst>
          </p:cNvPr>
          <p:cNvSpPr>
            <a:spLocks noGrp="1"/>
          </p:cNvSpPr>
          <p:nvPr>
            <p:ph type="dt" sz="half" idx="10"/>
          </p:nvPr>
        </p:nvSpPr>
        <p:spPr/>
        <p:txBody>
          <a:bodyPr/>
          <a:lstStyle/>
          <a:p>
            <a:fld id="{0351D53F-F432-4AA9-8E26-315664FBBFF3}" type="datetimeFigureOut">
              <a:rPr lang="en-GB" smtClean="0"/>
              <a:t>20/10/2023</a:t>
            </a:fld>
            <a:endParaRPr lang="en-GB"/>
          </a:p>
        </p:txBody>
      </p:sp>
      <p:sp>
        <p:nvSpPr>
          <p:cNvPr id="8" name="Θέση υποσέλιδου 7">
            <a:extLst>
              <a:ext uri="{FF2B5EF4-FFF2-40B4-BE49-F238E27FC236}">
                <a16:creationId xmlns:a16="http://schemas.microsoft.com/office/drawing/2014/main" id="{D55B93F7-EA6C-7AC4-B50E-D6D42C348D85}"/>
              </a:ext>
            </a:extLst>
          </p:cNvPr>
          <p:cNvSpPr>
            <a:spLocks noGrp="1"/>
          </p:cNvSpPr>
          <p:nvPr>
            <p:ph type="ftr" sz="quarter" idx="11"/>
          </p:nvPr>
        </p:nvSpPr>
        <p:spPr/>
        <p:txBody>
          <a:bodyPr/>
          <a:lstStyle/>
          <a:p>
            <a:endParaRPr lang="en-GB"/>
          </a:p>
        </p:txBody>
      </p:sp>
      <p:sp>
        <p:nvSpPr>
          <p:cNvPr id="9" name="Θέση αριθμού διαφάνειας 8">
            <a:extLst>
              <a:ext uri="{FF2B5EF4-FFF2-40B4-BE49-F238E27FC236}">
                <a16:creationId xmlns:a16="http://schemas.microsoft.com/office/drawing/2014/main" id="{9EDA7AD7-0C98-9AC1-641F-DA47D7D49D8C}"/>
              </a:ext>
            </a:extLst>
          </p:cNvPr>
          <p:cNvSpPr>
            <a:spLocks noGrp="1"/>
          </p:cNvSpPr>
          <p:nvPr>
            <p:ph type="sldNum" sz="quarter" idx="12"/>
          </p:nvPr>
        </p:nvSpPr>
        <p:spPr/>
        <p:txBody>
          <a:bodyPr/>
          <a:lstStyle/>
          <a:p>
            <a:fld id="{7BE01A18-4C16-4F8A-A759-2AB3B8FD9BEF}" type="slidenum">
              <a:rPr lang="en-GB" smtClean="0"/>
              <a:t>‹#›</a:t>
            </a:fld>
            <a:endParaRPr lang="en-GB"/>
          </a:p>
        </p:txBody>
      </p:sp>
    </p:spTree>
    <p:extLst>
      <p:ext uri="{BB962C8B-B14F-4D97-AF65-F5344CB8AC3E}">
        <p14:creationId xmlns:p14="http://schemas.microsoft.com/office/powerpoint/2010/main" val="334905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C10C5E-9F43-4A48-A587-BE6FDD9FB876}"/>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26EF2505-CA14-16C9-3D6C-B694487471F7}"/>
              </a:ext>
            </a:extLst>
          </p:cNvPr>
          <p:cNvSpPr>
            <a:spLocks noGrp="1"/>
          </p:cNvSpPr>
          <p:nvPr>
            <p:ph type="dt" sz="half" idx="10"/>
          </p:nvPr>
        </p:nvSpPr>
        <p:spPr/>
        <p:txBody>
          <a:bodyPr/>
          <a:lstStyle/>
          <a:p>
            <a:fld id="{0351D53F-F432-4AA9-8E26-315664FBBFF3}" type="datetimeFigureOut">
              <a:rPr lang="en-GB" smtClean="0"/>
              <a:t>20/10/2023</a:t>
            </a:fld>
            <a:endParaRPr lang="en-GB"/>
          </a:p>
        </p:txBody>
      </p:sp>
      <p:sp>
        <p:nvSpPr>
          <p:cNvPr id="4" name="Θέση υποσέλιδου 3">
            <a:extLst>
              <a:ext uri="{FF2B5EF4-FFF2-40B4-BE49-F238E27FC236}">
                <a16:creationId xmlns:a16="http://schemas.microsoft.com/office/drawing/2014/main" id="{C1AFD023-58E0-C064-3F13-7FD73440DE40}"/>
              </a:ext>
            </a:extLst>
          </p:cNvPr>
          <p:cNvSpPr>
            <a:spLocks noGrp="1"/>
          </p:cNvSpPr>
          <p:nvPr>
            <p:ph type="ftr" sz="quarter" idx="11"/>
          </p:nvPr>
        </p:nvSpPr>
        <p:spPr/>
        <p:txBody>
          <a:bodyPr/>
          <a:lstStyle/>
          <a:p>
            <a:endParaRPr lang="en-GB"/>
          </a:p>
        </p:txBody>
      </p:sp>
      <p:sp>
        <p:nvSpPr>
          <p:cNvPr id="5" name="Θέση αριθμού διαφάνειας 4">
            <a:extLst>
              <a:ext uri="{FF2B5EF4-FFF2-40B4-BE49-F238E27FC236}">
                <a16:creationId xmlns:a16="http://schemas.microsoft.com/office/drawing/2014/main" id="{338FFB67-A402-5BEC-717A-F3E87BBC7871}"/>
              </a:ext>
            </a:extLst>
          </p:cNvPr>
          <p:cNvSpPr>
            <a:spLocks noGrp="1"/>
          </p:cNvSpPr>
          <p:nvPr>
            <p:ph type="sldNum" sz="quarter" idx="12"/>
          </p:nvPr>
        </p:nvSpPr>
        <p:spPr/>
        <p:txBody>
          <a:bodyPr/>
          <a:lstStyle/>
          <a:p>
            <a:fld id="{7BE01A18-4C16-4F8A-A759-2AB3B8FD9BEF}" type="slidenum">
              <a:rPr lang="en-GB" smtClean="0"/>
              <a:t>‹#›</a:t>
            </a:fld>
            <a:endParaRPr lang="en-GB"/>
          </a:p>
        </p:txBody>
      </p:sp>
    </p:spTree>
    <p:extLst>
      <p:ext uri="{BB962C8B-B14F-4D97-AF65-F5344CB8AC3E}">
        <p14:creationId xmlns:p14="http://schemas.microsoft.com/office/powerpoint/2010/main" val="353036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E918253-1989-3106-18CC-C7AB6B2C8C88}"/>
              </a:ext>
            </a:extLst>
          </p:cNvPr>
          <p:cNvSpPr>
            <a:spLocks noGrp="1"/>
          </p:cNvSpPr>
          <p:nvPr>
            <p:ph type="dt" sz="half" idx="10"/>
          </p:nvPr>
        </p:nvSpPr>
        <p:spPr/>
        <p:txBody>
          <a:bodyPr/>
          <a:lstStyle/>
          <a:p>
            <a:fld id="{0351D53F-F432-4AA9-8E26-315664FBBFF3}" type="datetimeFigureOut">
              <a:rPr lang="en-GB" smtClean="0"/>
              <a:t>20/10/2023</a:t>
            </a:fld>
            <a:endParaRPr lang="en-GB"/>
          </a:p>
        </p:txBody>
      </p:sp>
      <p:sp>
        <p:nvSpPr>
          <p:cNvPr id="3" name="Θέση υποσέλιδου 2">
            <a:extLst>
              <a:ext uri="{FF2B5EF4-FFF2-40B4-BE49-F238E27FC236}">
                <a16:creationId xmlns:a16="http://schemas.microsoft.com/office/drawing/2014/main" id="{76814A40-A1E2-BED3-8B3A-9BAB0E1800EA}"/>
              </a:ext>
            </a:extLst>
          </p:cNvPr>
          <p:cNvSpPr>
            <a:spLocks noGrp="1"/>
          </p:cNvSpPr>
          <p:nvPr>
            <p:ph type="ftr" sz="quarter" idx="11"/>
          </p:nvPr>
        </p:nvSpPr>
        <p:spPr/>
        <p:txBody>
          <a:bodyPr/>
          <a:lstStyle/>
          <a:p>
            <a:endParaRPr lang="en-GB"/>
          </a:p>
        </p:txBody>
      </p:sp>
      <p:sp>
        <p:nvSpPr>
          <p:cNvPr id="4" name="Θέση αριθμού διαφάνειας 3">
            <a:extLst>
              <a:ext uri="{FF2B5EF4-FFF2-40B4-BE49-F238E27FC236}">
                <a16:creationId xmlns:a16="http://schemas.microsoft.com/office/drawing/2014/main" id="{49AB0DD0-5AC1-8C9F-3BE4-EFB1F3974FAE}"/>
              </a:ext>
            </a:extLst>
          </p:cNvPr>
          <p:cNvSpPr>
            <a:spLocks noGrp="1"/>
          </p:cNvSpPr>
          <p:nvPr>
            <p:ph type="sldNum" sz="quarter" idx="12"/>
          </p:nvPr>
        </p:nvSpPr>
        <p:spPr/>
        <p:txBody>
          <a:bodyPr/>
          <a:lstStyle/>
          <a:p>
            <a:fld id="{7BE01A18-4C16-4F8A-A759-2AB3B8FD9BEF}" type="slidenum">
              <a:rPr lang="en-GB" smtClean="0"/>
              <a:t>‹#›</a:t>
            </a:fld>
            <a:endParaRPr lang="en-GB"/>
          </a:p>
        </p:txBody>
      </p:sp>
    </p:spTree>
    <p:extLst>
      <p:ext uri="{BB962C8B-B14F-4D97-AF65-F5344CB8AC3E}">
        <p14:creationId xmlns:p14="http://schemas.microsoft.com/office/powerpoint/2010/main" val="99643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7C09DA-8D84-934F-BB5A-9D93830CB77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37E803A2-DE5A-BC10-F5BE-71993D715F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id="{09312704-0FBB-4A45-88B2-E1581C24D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3B3CE93-A286-B65E-A6DA-A1630280BC3F}"/>
              </a:ext>
            </a:extLst>
          </p:cNvPr>
          <p:cNvSpPr>
            <a:spLocks noGrp="1"/>
          </p:cNvSpPr>
          <p:nvPr>
            <p:ph type="dt" sz="half" idx="10"/>
          </p:nvPr>
        </p:nvSpPr>
        <p:spPr/>
        <p:txBody>
          <a:bodyPr/>
          <a:lstStyle/>
          <a:p>
            <a:fld id="{0351D53F-F432-4AA9-8E26-315664FBBFF3}" type="datetimeFigureOut">
              <a:rPr lang="en-GB" smtClean="0"/>
              <a:t>20/10/2023</a:t>
            </a:fld>
            <a:endParaRPr lang="en-GB"/>
          </a:p>
        </p:txBody>
      </p:sp>
      <p:sp>
        <p:nvSpPr>
          <p:cNvPr id="6" name="Θέση υποσέλιδου 5">
            <a:extLst>
              <a:ext uri="{FF2B5EF4-FFF2-40B4-BE49-F238E27FC236}">
                <a16:creationId xmlns:a16="http://schemas.microsoft.com/office/drawing/2014/main" id="{7CCCC2BC-1D01-B14C-5BC3-E9CF08BCD193}"/>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F806176F-971F-1D8E-2A82-5A2F4A9D8154}"/>
              </a:ext>
            </a:extLst>
          </p:cNvPr>
          <p:cNvSpPr>
            <a:spLocks noGrp="1"/>
          </p:cNvSpPr>
          <p:nvPr>
            <p:ph type="sldNum" sz="quarter" idx="12"/>
          </p:nvPr>
        </p:nvSpPr>
        <p:spPr/>
        <p:txBody>
          <a:bodyPr/>
          <a:lstStyle/>
          <a:p>
            <a:fld id="{7BE01A18-4C16-4F8A-A759-2AB3B8FD9BEF}" type="slidenum">
              <a:rPr lang="en-GB" smtClean="0"/>
              <a:t>‹#›</a:t>
            </a:fld>
            <a:endParaRPr lang="en-GB"/>
          </a:p>
        </p:txBody>
      </p:sp>
    </p:spTree>
    <p:extLst>
      <p:ext uri="{BB962C8B-B14F-4D97-AF65-F5344CB8AC3E}">
        <p14:creationId xmlns:p14="http://schemas.microsoft.com/office/powerpoint/2010/main" val="107579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FAB001-83C9-8FCB-7646-B8FF807659E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0BC5F13A-D8E7-1FD8-928C-4302936F0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965EB05E-1F04-2B82-4E52-EF0A6E5D7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98F9E81-E62C-1EFD-518F-7ED9E1D35BD0}"/>
              </a:ext>
            </a:extLst>
          </p:cNvPr>
          <p:cNvSpPr>
            <a:spLocks noGrp="1"/>
          </p:cNvSpPr>
          <p:nvPr>
            <p:ph type="dt" sz="half" idx="10"/>
          </p:nvPr>
        </p:nvSpPr>
        <p:spPr/>
        <p:txBody>
          <a:bodyPr/>
          <a:lstStyle/>
          <a:p>
            <a:fld id="{0351D53F-F432-4AA9-8E26-315664FBBFF3}" type="datetimeFigureOut">
              <a:rPr lang="en-GB" smtClean="0"/>
              <a:t>20/10/2023</a:t>
            </a:fld>
            <a:endParaRPr lang="en-GB"/>
          </a:p>
        </p:txBody>
      </p:sp>
      <p:sp>
        <p:nvSpPr>
          <p:cNvPr id="6" name="Θέση υποσέλιδου 5">
            <a:extLst>
              <a:ext uri="{FF2B5EF4-FFF2-40B4-BE49-F238E27FC236}">
                <a16:creationId xmlns:a16="http://schemas.microsoft.com/office/drawing/2014/main" id="{3581959C-F3CC-B44E-8375-D55C11B5F096}"/>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51D02758-8683-0E7A-6000-64B6E9C1024A}"/>
              </a:ext>
            </a:extLst>
          </p:cNvPr>
          <p:cNvSpPr>
            <a:spLocks noGrp="1"/>
          </p:cNvSpPr>
          <p:nvPr>
            <p:ph type="sldNum" sz="quarter" idx="12"/>
          </p:nvPr>
        </p:nvSpPr>
        <p:spPr/>
        <p:txBody>
          <a:bodyPr/>
          <a:lstStyle/>
          <a:p>
            <a:fld id="{7BE01A18-4C16-4F8A-A759-2AB3B8FD9BEF}" type="slidenum">
              <a:rPr lang="en-GB" smtClean="0"/>
              <a:t>‹#›</a:t>
            </a:fld>
            <a:endParaRPr lang="en-GB"/>
          </a:p>
        </p:txBody>
      </p:sp>
    </p:spTree>
    <p:extLst>
      <p:ext uri="{BB962C8B-B14F-4D97-AF65-F5344CB8AC3E}">
        <p14:creationId xmlns:p14="http://schemas.microsoft.com/office/powerpoint/2010/main" val="147555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35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FF19514-66D1-CB54-9328-16D0270EFA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0FAC868D-3D51-2283-8A63-EFAFB71BA5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DA6FAADF-AF05-865A-0A63-0995B671B3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1D53F-F432-4AA9-8E26-315664FBBFF3}" type="datetimeFigureOut">
              <a:rPr lang="en-GB" smtClean="0"/>
              <a:t>20/10/2023</a:t>
            </a:fld>
            <a:endParaRPr lang="en-GB"/>
          </a:p>
        </p:txBody>
      </p:sp>
      <p:sp>
        <p:nvSpPr>
          <p:cNvPr id="5" name="Θέση υποσέλιδου 4">
            <a:extLst>
              <a:ext uri="{FF2B5EF4-FFF2-40B4-BE49-F238E27FC236}">
                <a16:creationId xmlns:a16="http://schemas.microsoft.com/office/drawing/2014/main" id="{6C0198D7-DEDA-9FAB-F19C-69210A62D7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a:extLst>
              <a:ext uri="{FF2B5EF4-FFF2-40B4-BE49-F238E27FC236}">
                <a16:creationId xmlns:a16="http://schemas.microsoft.com/office/drawing/2014/main" id="{9B73F42A-E820-D224-D901-B27FA166D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01A18-4C16-4F8A-A759-2AB3B8FD9BEF}" type="slidenum">
              <a:rPr lang="en-GB" smtClean="0"/>
              <a:t>‹#›</a:t>
            </a:fld>
            <a:endParaRPr lang="en-GB"/>
          </a:p>
        </p:txBody>
      </p:sp>
    </p:spTree>
    <p:extLst>
      <p:ext uri="{BB962C8B-B14F-4D97-AF65-F5344CB8AC3E}">
        <p14:creationId xmlns:p14="http://schemas.microsoft.com/office/powerpoint/2010/main" val="309147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hare.net/katerinaaroni/schrodingerdiamantispdf"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en.m.wikipedia.org/wiki/Ultraviolet" TargetMode="External"/><Relationship Id="rId7" Type="http://schemas.openxmlformats.org/officeDocument/2006/relationships/hyperlink" Target="https://fr.wikipedia.org/wiki/Joseph_John_Thomson" TargetMode="External"/><Relationship Id="rId12" Type="http://schemas.openxmlformats.org/officeDocument/2006/relationships/image" Target="../media/image7.jpeg"/><Relationship Id="rId2" Type="http://schemas.openxmlformats.org/officeDocument/2006/relationships/hyperlink" Target="mailto:https://www.google.com/search?q=wilhelm+hallwachs+experiment&amp;hl=el&amp;biw=1536&amp;bih=664&amp;tbm=vid&amp;sxsrf=AJOqlzXsJDmqsCTywVmKiyJWCBwd3BrYhA%3A1674025106494&amp;ei=kpjHY-zzHYO_sAfxta2oDA&amp;ved=0ahUKEwjshMW-xdD8AhWDH-wKHfFaC8U4KBDh1QMIDQ&amp;oq=wilhelm+hallwachs+experiment&amp;gs_lcp=Cg1nd3Mtd2l6LXZpZGVvEAxQAFgAYABoAHAAeACAAQCIAQCSAQCYAQA&amp;sclient=gws-wiz-video%23fpstate=ive&amp;vld=cid:1d7bcb19,vid:Y4GZxI2mm9o" TargetMode="External"/><Relationship Id="rId1" Type="http://schemas.openxmlformats.org/officeDocument/2006/relationships/slideLayout" Target="../slideLayouts/slideLayout7.xml"/><Relationship Id="rId6" Type="http://schemas.openxmlformats.org/officeDocument/2006/relationships/image" Target="../media/image2.jpg"/><Relationship Id="rId11" Type="http://schemas.openxmlformats.org/officeDocument/2006/relationships/image" Target="../media/image6.jpeg"/><Relationship Id="rId5" Type="http://schemas.openxmlformats.org/officeDocument/2006/relationships/hyperlink" Target="https://en.m.wikipedia.org/wiki/Photoelectric_effect" TargetMode="External"/><Relationship Id="rId10" Type="http://schemas.openxmlformats.org/officeDocument/2006/relationships/image" Target="../media/image5.jpeg"/><Relationship Id="rId4" Type="http://schemas.openxmlformats.org/officeDocument/2006/relationships/hyperlink" Target="https://en.m.wikipedia.org/wiki/Electrons" TargetMode="Externa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google.com/search?q=wilhelm+hallwachs+experiment&amp;hl=el&amp;biw=1536&amp;bih=664&amp;tbm=vid&amp;sxsrf=AJOqlzXsJDmqsCTywVmKiyJWCBwd3BrYhA%3A1674025106494&amp;ei=kpjHY-zzHYO_sAfxta2oDA&amp;ved=0ahUKEwjshMW-xdD8AhWDH-wKHfFaC8U4KBDh1QMIDQ&amp;oq=wilhelm+hallwachs+experiment&amp;gs_lcp=Cg1nd3Mtd2l6LXZpZGVvEAxQAFgAYABoAHAAeACAAQCIAQCSAQCYAQA&amp;sclient=gws-wiz-video#fpstate=ive&amp;vld=cid:1d7bcb19,vid:Y4GZxI2mm9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phet.colorado.edu/sims/cheerpj/photoelectric/latest/photoelectric.html?simulation=photoelectric"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ϊνστάιν: Οι παράξενες συνήθειες μιας ιδιοφυΐας | Η ΚΑΘΗΜΕΡΙΝΗ">
            <a:extLst>
              <a:ext uri="{FF2B5EF4-FFF2-40B4-BE49-F238E27FC236}">
                <a16:creationId xmlns:a16="http://schemas.microsoft.com/office/drawing/2014/main" id="{3765D51B-696F-B239-9BC6-1C3D2DF68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576" y="159155"/>
            <a:ext cx="8262848" cy="61982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9EDA7E-B603-AC35-3DB7-7F8FC54B520A}"/>
              </a:ext>
            </a:extLst>
          </p:cNvPr>
          <p:cNvSpPr txBox="1"/>
          <p:nvPr/>
        </p:nvSpPr>
        <p:spPr>
          <a:xfrm>
            <a:off x="2833056" y="303981"/>
            <a:ext cx="7724501" cy="830997"/>
          </a:xfrm>
          <a:prstGeom prst="rect">
            <a:avLst/>
          </a:prstGeom>
          <a:noFill/>
        </p:spPr>
        <p:txBody>
          <a:bodyPr wrap="square" rtlCol="0">
            <a:spAutoFit/>
          </a:bodyPr>
          <a:lstStyle/>
          <a:p>
            <a:r>
              <a:rPr lang="el-GR" sz="4800" b="1" i="1" dirty="0">
                <a:solidFill>
                  <a:srgbClr val="92D050"/>
                </a:solidFill>
                <a:latin typeface="Times New Roman" panose="02020603050405020304" pitchFamily="18" charset="0"/>
                <a:cs typeface="Times New Roman" panose="02020603050405020304" pitchFamily="18" charset="0"/>
              </a:rPr>
              <a:t>Φωτοηλεκτρικό φαινόμενο.</a:t>
            </a:r>
            <a:endParaRPr lang="en-GB" sz="4800" b="1" dirty="0">
              <a:solidFill>
                <a:srgbClr val="92D050"/>
              </a:solidFill>
            </a:endParaRPr>
          </a:p>
        </p:txBody>
      </p:sp>
      <p:sp>
        <p:nvSpPr>
          <p:cNvPr id="3" name="TextBox 2">
            <a:extLst>
              <a:ext uri="{FF2B5EF4-FFF2-40B4-BE49-F238E27FC236}">
                <a16:creationId xmlns:a16="http://schemas.microsoft.com/office/drawing/2014/main" id="{177B2E8D-EEFB-403F-6F23-4F4579796E3B}"/>
              </a:ext>
            </a:extLst>
          </p:cNvPr>
          <p:cNvSpPr txBox="1"/>
          <p:nvPr/>
        </p:nvSpPr>
        <p:spPr>
          <a:xfrm>
            <a:off x="8798822" y="6334780"/>
            <a:ext cx="3187337" cy="523220"/>
          </a:xfrm>
          <a:prstGeom prst="rect">
            <a:avLst/>
          </a:prstGeom>
          <a:noFill/>
        </p:spPr>
        <p:txBody>
          <a:bodyPr wrap="square" rtlCol="0">
            <a:spAutoFit/>
          </a:bodyPr>
          <a:lstStyle/>
          <a:p>
            <a:r>
              <a:rPr lang="el-GR" sz="1400" b="1" dirty="0">
                <a:solidFill>
                  <a:srgbClr val="00B050"/>
                </a:solidFill>
              </a:rPr>
              <a:t>Σοφία </a:t>
            </a:r>
            <a:r>
              <a:rPr lang="el-GR" sz="1400" b="1" dirty="0" err="1">
                <a:solidFill>
                  <a:srgbClr val="00B050"/>
                </a:solidFill>
              </a:rPr>
              <a:t>Αραβανή</a:t>
            </a:r>
            <a:r>
              <a:rPr lang="el-GR" sz="1400" b="1" dirty="0">
                <a:solidFill>
                  <a:srgbClr val="00B050"/>
                </a:solidFill>
              </a:rPr>
              <a:t>, φυσικός</a:t>
            </a:r>
          </a:p>
          <a:p>
            <a:r>
              <a:rPr lang="el-GR" sz="1400" b="1" dirty="0">
                <a:solidFill>
                  <a:srgbClr val="00B050"/>
                </a:solidFill>
              </a:rPr>
              <a:t>1</a:t>
            </a:r>
            <a:r>
              <a:rPr lang="el-GR" sz="1400" b="1" baseline="30000" dirty="0">
                <a:solidFill>
                  <a:srgbClr val="00B050"/>
                </a:solidFill>
              </a:rPr>
              <a:t>ο</a:t>
            </a:r>
            <a:r>
              <a:rPr lang="el-GR" sz="1400" b="1" dirty="0">
                <a:solidFill>
                  <a:srgbClr val="00B050"/>
                </a:solidFill>
              </a:rPr>
              <a:t> Πειραματικό </a:t>
            </a:r>
            <a:r>
              <a:rPr lang="el-GR" sz="1400" b="1" dirty="0" err="1">
                <a:solidFill>
                  <a:srgbClr val="00B050"/>
                </a:solidFill>
              </a:rPr>
              <a:t>Γελ</a:t>
            </a:r>
            <a:r>
              <a:rPr lang="el-GR" sz="1400" b="1" dirty="0">
                <a:solidFill>
                  <a:srgbClr val="00B050"/>
                </a:solidFill>
              </a:rPr>
              <a:t>. Αμαρουσίου</a:t>
            </a:r>
            <a:endParaRPr lang="en-GB" sz="1400" b="1" dirty="0">
              <a:solidFill>
                <a:srgbClr val="00B050"/>
              </a:solidFill>
            </a:endParaRPr>
          </a:p>
        </p:txBody>
      </p:sp>
      <p:sp>
        <p:nvSpPr>
          <p:cNvPr id="4" name="TextBox 3">
            <a:extLst>
              <a:ext uri="{FF2B5EF4-FFF2-40B4-BE49-F238E27FC236}">
                <a16:creationId xmlns:a16="http://schemas.microsoft.com/office/drawing/2014/main" id="{B071CEFB-60E9-5255-EB13-609782C293DD}"/>
              </a:ext>
            </a:extLst>
          </p:cNvPr>
          <p:cNvSpPr txBox="1"/>
          <p:nvPr/>
        </p:nvSpPr>
        <p:spPr>
          <a:xfrm>
            <a:off x="3680359" y="5638187"/>
            <a:ext cx="6547065" cy="646331"/>
          </a:xfrm>
          <a:prstGeom prst="rect">
            <a:avLst/>
          </a:prstGeom>
          <a:noFill/>
        </p:spPr>
        <p:txBody>
          <a:bodyPr wrap="square" rtlCol="0">
            <a:spAutoFit/>
          </a:bodyPr>
          <a:lstStyle/>
          <a:p>
            <a:r>
              <a:rPr lang="el-GR" altLang="en-US" b="1" i="1" dirty="0">
                <a:solidFill>
                  <a:schemeClr val="bg1"/>
                </a:solidFill>
              </a:rPr>
              <a:t>Μερικές από τις διαφάνειες αυτής της ενότητας είναι από δουλειά του Φυσικού </a:t>
            </a:r>
            <a:r>
              <a:rPr lang="el-GR" altLang="en-US" b="1" i="1" dirty="0">
                <a:solidFill>
                  <a:schemeClr val="bg1"/>
                </a:solidFill>
                <a:hlinkClick r:id="rId3">
                  <a:extLst>
                    <a:ext uri="{A12FA001-AC4F-418D-AE19-62706E023703}">
                      <ahyp:hlinkClr xmlns:ahyp="http://schemas.microsoft.com/office/drawing/2018/hyperlinkcolor" val="tx"/>
                    </a:ext>
                  </a:extLst>
                </a:hlinkClick>
              </a:rPr>
              <a:t>Νίκου Διαμαντή</a:t>
            </a:r>
            <a:endParaRPr lang="el-GR" altLang="en-US" b="1" dirty="0">
              <a:solidFill>
                <a:schemeClr val="bg1"/>
              </a:solidFill>
            </a:endParaRPr>
          </a:p>
        </p:txBody>
      </p:sp>
    </p:spTree>
    <p:extLst>
      <p:ext uri="{BB962C8B-B14F-4D97-AF65-F5344CB8AC3E}">
        <p14:creationId xmlns:p14="http://schemas.microsoft.com/office/powerpoint/2010/main" val="3788281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3171CE-193C-AA28-CA89-9A026717211D}"/>
              </a:ext>
            </a:extLst>
          </p:cNvPr>
          <p:cNvSpPr txBox="1"/>
          <p:nvPr/>
        </p:nvSpPr>
        <p:spPr>
          <a:xfrm>
            <a:off x="4213568" y="-57965"/>
            <a:ext cx="5615824" cy="923330"/>
          </a:xfrm>
          <a:prstGeom prst="rect">
            <a:avLst/>
          </a:prstGeom>
          <a:noFill/>
        </p:spPr>
        <p:txBody>
          <a:bodyPr wrap="square">
            <a:spAutoFit/>
          </a:bodyPr>
          <a:lstStyle/>
          <a:p>
            <a:r>
              <a:rPr kumimoji="0" lang="el-GR" sz="3600" b="1" i="1" u="none" strike="noStrike" kern="1200" cap="none" spc="0" normalizeH="0" baseline="0" noProof="0" dirty="0">
                <a:ln>
                  <a:noFill/>
                </a:ln>
                <a:solidFill>
                  <a:srgbClr val="FF0000"/>
                </a:solidFill>
                <a:effectLst/>
                <a:uLnTx/>
                <a:uFillTx/>
                <a:ea typeface="+mj-ea"/>
                <a:cs typeface="Times New Roman" panose="02020603050405020304" pitchFamily="18" charset="0"/>
              </a:rPr>
              <a:t>Φωτοηλεκτρικό φαινόμενο</a:t>
            </a:r>
            <a:r>
              <a:rPr kumimoji="0" lang="el-GR" sz="3600" b="1" i="1" u="none" strike="noStrike" kern="1200" cap="none" spc="0" normalizeH="0" baseline="0" noProof="0" dirty="0">
                <a:ln>
                  <a:noFill/>
                </a:ln>
                <a:solidFill>
                  <a:srgbClr val="FF0000"/>
                </a:solidFill>
                <a:effectLst/>
                <a:uLnTx/>
                <a:uFillTx/>
                <a:ea typeface="+mj-ea"/>
                <a:cs typeface="+mj-cs"/>
              </a:rPr>
              <a:t>.</a:t>
            </a:r>
            <a:r>
              <a:rPr kumimoji="0" lang="el-GR" sz="3600" b="1" i="1" u="none" strike="noStrike" kern="1200" cap="none" spc="0" normalizeH="0" baseline="0" noProof="0" dirty="0">
                <a:ln>
                  <a:noFill/>
                </a:ln>
                <a:solidFill>
                  <a:srgbClr val="002060"/>
                </a:solidFill>
                <a:effectLst/>
                <a:uLnTx/>
                <a:uFillTx/>
                <a:ea typeface="+mj-ea"/>
                <a:cs typeface="Times New Roman" panose="02020603050405020304" pitchFamily="18" charset="0"/>
              </a:rPr>
              <a:t> </a:t>
            </a:r>
            <a:br>
              <a:rPr kumimoji="0" lang="el-GR" sz="3600" b="1" i="1" u="none" strike="noStrike" kern="1200" cap="none" spc="0" normalizeH="0" baseline="0" noProof="0" dirty="0">
                <a:ln>
                  <a:noFill/>
                </a:ln>
                <a:solidFill>
                  <a:srgbClr val="002060"/>
                </a:solidFill>
                <a:effectLst/>
                <a:uLnTx/>
                <a:uFillTx/>
                <a:ea typeface="+mj-ea"/>
                <a:cs typeface="Times New Roman" panose="02020603050405020304" pitchFamily="18" charset="0"/>
              </a:rPr>
            </a:br>
            <a:r>
              <a:rPr kumimoji="0" lang="el-GR" sz="1800" b="1" i="1" u="none" strike="noStrike" kern="1200" cap="none" spc="0" normalizeH="0" baseline="0" noProof="0" dirty="0">
                <a:ln>
                  <a:noFill/>
                </a:ln>
                <a:solidFill>
                  <a:srgbClr val="002060"/>
                </a:solidFill>
                <a:effectLst/>
                <a:uLnTx/>
                <a:uFillTx/>
                <a:ea typeface="+mj-ea"/>
                <a:cs typeface="Times New Roman" panose="02020603050405020304" pitchFamily="18" charset="0"/>
              </a:rPr>
              <a:t>Θεωρητικά μοντέλα ερμηνείας.</a:t>
            </a:r>
            <a:endParaRPr lang="en-GB"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317C16B-36EA-E14A-AC32-DAB21FB468D2}"/>
                  </a:ext>
                </a:extLst>
              </p:cNvPr>
              <p:cNvSpPr txBox="1"/>
              <p:nvPr/>
            </p:nvSpPr>
            <p:spPr>
              <a:xfrm>
                <a:off x="391437" y="865365"/>
                <a:ext cx="7666713" cy="5943294"/>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1" i="1" u="none" strike="noStrike" kern="1200" cap="none" spc="0" normalizeH="0" baseline="0" noProof="0" dirty="0">
                    <a:ln>
                      <a:noFill/>
                    </a:ln>
                    <a:solidFill>
                      <a:prstClr val="black"/>
                    </a:solidFill>
                    <a:effectLst/>
                    <a:uLnTx/>
                    <a:uFillTx/>
                    <a:cs typeface="Times New Roman" panose="02020603050405020304" pitchFamily="18" charset="0"/>
                  </a:rPr>
                  <a:t>Υπόθεση </a:t>
                </a:r>
                <a:r>
                  <a:rPr kumimoji="0" lang="en-US" sz="2000" b="1" i="1" u="none" strike="noStrike" kern="1200" cap="none" spc="0" normalizeH="0" baseline="0" noProof="0" dirty="0">
                    <a:ln>
                      <a:noFill/>
                    </a:ln>
                    <a:solidFill>
                      <a:prstClr val="black"/>
                    </a:solidFill>
                    <a:effectLst/>
                    <a:uLnTx/>
                    <a:uFillTx/>
                    <a:cs typeface="Times New Roman" panose="02020603050405020304" pitchFamily="18" charset="0"/>
                  </a:rPr>
                  <a:t>Einstein</a:t>
                </a:r>
                <a:r>
                  <a:rPr kumimoji="0" lang="el-GR" sz="2000" b="1" i="1"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l-GR" sz="2000" b="0" i="1" u="none" strike="noStrike" kern="1200" cap="none" spc="0" normalizeH="0" baseline="0" noProof="0" dirty="0">
                    <a:ln>
                      <a:noFill/>
                    </a:ln>
                    <a:solidFill>
                      <a:prstClr val="black"/>
                    </a:solidFill>
                    <a:effectLst/>
                    <a:uLnTx/>
                    <a:uFillTx/>
                    <a:cs typeface="Times New Roman" panose="02020603050405020304" pitchFamily="18" charset="0"/>
                  </a:rPr>
                  <a:t>(</a:t>
                </a:r>
                <a:r>
                  <a:rPr kumimoji="0" lang="el-GR" sz="2000" b="0" i="0" u="none" strike="noStrike" kern="1200" cap="none" spc="0" normalizeH="0" baseline="0" noProof="0" dirty="0">
                    <a:ln>
                      <a:noFill/>
                    </a:ln>
                    <a:solidFill>
                      <a:prstClr val="black"/>
                    </a:solidFill>
                    <a:effectLst/>
                    <a:uLnTx/>
                    <a:uFillTx/>
                    <a:cs typeface="Times New Roman" panose="02020603050405020304" pitchFamily="18" charset="0"/>
                  </a:rPr>
                  <a:t>σύνδεση με τα προηγούμενα</a:t>
                </a:r>
                <a:r>
                  <a:rPr kumimoji="0" lang="el-GR" sz="2000" b="0" i="1" u="none" strike="noStrike" kern="1200" cap="none" spc="0" normalizeH="0" baseline="0" noProof="0" dirty="0">
                    <a:ln>
                      <a:noFill/>
                    </a:ln>
                    <a:solidFill>
                      <a:prstClr val="black"/>
                    </a:solidFill>
                    <a:effectLst/>
                    <a:uLnTx/>
                    <a:uFillTx/>
                    <a:cs typeface="Times New Roman" panose="02020603050405020304" pitchFamily="18" charset="0"/>
                  </a:rPr>
                  <a:t>)</a:t>
                </a:r>
                <a:endPar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mn-cs"/>
                  </a:rPr>
                  <a:t>H</a:t>
                </a: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mn-cs"/>
                  </a:rPr>
                  <a:t> ηλεκτρομαγνητική ακτινοβολία  διαδίδεται με ασυνεχή τρόπο. Αποτελείται από πακέτα ενέργειας τα</a:t>
                </a:r>
                <a:r>
                  <a:rPr kumimoji="0" lang="el-GR" sz="2000" b="1" i="0" u="none" strike="noStrike" kern="1200" cap="none" spc="0" normalizeH="0" baseline="0" noProof="0" dirty="0">
                    <a:ln>
                      <a:noFill/>
                    </a:ln>
                    <a:solidFill>
                      <a:prstClr val="black"/>
                    </a:solidFill>
                    <a:effectLst/>
                    <a:uLnTx/>
                    <a:uFillTx/>
                    <a:ea typeface="Calibri" panose="020F0502020204030204" pitchFamily="34" charset="0"/>
                    <a:cs typeface="+mn-cs"/>
                  </a:rPr>
                  <a:t> φωτόνια</a:t>
                </a: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mn-cs"/>
                  </a:rPr>
                  <a:t>  τα οποία διαδίδονται με την ταχύτητα του φωτός και είναι εντοπισμένα στο χώρο.</a:t>
                </a: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mn-cs"/>
                  </a:rPr>
                  <a:t> </a:t>
                </a: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Το φωτόνιο έχει ενέργεια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1" i="0" u="none" strike="noStrike" kern="1200" cap="none" spc="0" normalizeH="0" baseline="0" noProof="0" dirty="0">
                    <a:ln>
                      <a:noFill/>
                    </a:ln>
                    <a:solidFill>
                      <a:srgbClr val="FF0000"/>
                    </a:solidFill>
                    <a:effectLst/>
                    <a:uLnTx/>
                    <a:uFillTx/>
                    <a:ea typeface="Calibri" panose="020F0502020204030204" pitchFamily="34" charset="0"/>
                    <a:cs typeface="Times New Roman" panose="02020603050405020304" pitchFamily="18" charset="0"/>
                  </a:rPr>
                  <a:t>                                         </a:t>
                </a:r>
                <a14:m>
                  <m:oMath xmlns:m="http://schemas.openxmlformats.org/officeDocument/2006/math">
                    <m: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r>
                      <a:rPr kumimoji="0" lang="el-GR" sz="20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𝒉𝒇</m:t>
                    </m:r>
                  </m:oMath>
                </a14:m>
                <a:endParaRPr kumimoji="0" lang="el-GR" sz="2000" b="1" i="0" u="none" strike="noStrike" kern="1200" cap="none" spc="0" normalizeH="0" baseline="0" noProof="0" dirty="0">
                  <a:ln>
                    <a:noFill/>
                  </a:ln>
                  <a:solidFill>
                    <a:srgbClr val="FF0000"/>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mn-cs"/>
                  </a:rPr>
                  <a:t>Ένα   φωτόνιο προσπίπτει μόνο σε ένα  ηλεκτρόνιο του μετάλλου το οποίο  απορροφά την ενέργεια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mn-cs"/>
                  </a:rPr>
                  <a:t>  του φωτονίου.</a:t>
                </a: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Για το φωτοηλεκτρικό φαινόμενο έγραψε την  (φωτοηλεκτρική) εξίσωση:</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𝒉𝒇</m:t>
                      </m:r>
                      <m:r>
                        <a:rPr kumimoji="0" lang="en-US" sz="2000" b="1"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𝚽</m:t>
                      </m:r>
                      <m: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l-GR" sz="20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0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𝑲</m:t>
                          </m:r>
                        </m:e>
                        <m:sub>
                          <m:r>
                            <a:rPr kumimoji="0" lang="en-US" sz="2000" b="1" i="0"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𝐦𝐚𝐱</m:t>
                          </m:r>
                        </m:sub>
                      </m:sSub>
                    </m:oMath>
                  </m:oMathPara>
                </a14:m>
                <a:endParaRPr kumimoji="0" lang="el-GR" sz="20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mn-cs"/>
                  </a:rPr>
                  <a:t>Η ποσότητα</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Φ</m:t>
                    </m:r>
                  </m:oMath>
                </a14:m>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mn-cs"/>
                  </a:rPr>
                  <a:t> (</a:t>
                </a:r>
                <a:r>
                  <a:rPr kumimoji="0" lang="el-GR" sz="2000" b="1" i="0" u="none" strike="noStrike" kern="1200" cap="none" spc="0" normalizeH="0" baseline="0" noProof="0" dirty="0">
                    <a:ln>
                      <a:noFill/>
                    </a:ln>
                    <a:solidFill>
                      <a:prstClr val="black"/>
                    </a:solidFill>
                    <a:effectLst/>
                    <a:uLnTx/>
                    <a:uFillTx/>
                    <a:ea typeface="Calibri" panose="020F0502020204030204" pitchFamily="34" charset="0"/>
                    <a:cs typeface="+mn-cs"/>
                  </a:rPr>
                  <a:t>έργο εξαγωγής</a:t>
                </a:r>
                <a:r>
                  <a:rPr kumimoji="0" lang="en-US" sz="2000" b="1" i="0" u="none" strike="noStrike" kern="1200" cap="none" spc="0" normalizeH="0" baseline="0" noProof="0" dirty="0">
                    <a:ln>
                      <a:noFill/>
                    </a:ln>
                    <a:solidFill>
                      <a:prstClr val="black"/>
                    </a:solidFill>
                    <a:effectLst/>
                    <a:uLnTx/>
                    <a:uFillTx/>
                    <a:ea typeface="Calibri" panose="020F0502020204030204" pitchFamily="34" charset="0"/>
                    <a:cs typeface="+mn-cs"/>
                  </a:rPr>
                  <a:t>)</a:t>
                </a: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mn-cs"/>
                  </a:rPr>
                  <a:t> είναι η ελάχιστη ενέργεια που απαιτείται ώστε μόλις να εξέλθει( δηλαδή με μηδενική ταχύτητα) ένα ηλεκτρόνιο από την επιφάνεια του μετάλλου</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endParaRPr lang="en-GB" sz="2000" dirty="0"/>
              </a:p>
            </p:txBody>
          </p:sp>
        </mc:Choice>
        <mc:Fallback xmlns="">
          <p:sp>
            <p:nvSpPr>
              <p:cNvPr id="7" name="TextBox 6">
                <a:extLst>
                  <a:ext uri="{FF2B5EF4-FFF2-40B4-BE49-F238E27FC236}">
                    <a16:creationId xmlns:a16="http://schemas.microsoft.com/office/drawing/2014/main" id="{A317C16B-36EA-E14A-AC32-DAB21FB468D2}"/>
                  </a:ext>
                </a:extLst>
              </p:cNvPr>
              <p:cNvSpPr txBox="1">
                <a:spLocks noRot="1" noChangeAspect="1" noMove="1" noResize="1" noEditPoints="1" noAdjustHandles="1" noChangeArrowheads="1" noChangeShapeType="1" noTextEdit="1"/>
              </p:cNvSpPr>
              <p:nvPr/>
            </p:nvSpPr>
            <p:spPr>
              <a:xfrm>
                <a:off x="391437" y="865365"/>
                <a:ext cx="7666713" cy="5943294"/>
              </a:xfrm>
              <a:prstGeom prst="rect">
                <a:avLst/>
              </a:prstGeom>
              <a:blipFill>
                <a:blip r:embed="rId2"/>
                <a:stretch>
                  <a:fillRect l="-795" t="-513" b="-923"/>
                </a:stretch>
              </a:blipFill>
            </p:spPr>
            <p:txBody>
              <a:bodyPr/>
              <a:lstStyle/>
              <a:p>
                <a:r>
                  <a:rPr lang="en-GB">
                    <a:noFill/>
                  </a:rPr>
                  <a:t> </a:t>
                </a:r>
              </a:p>
            </p:txBody>
          </p:sp>
        </mc:Fallback>
      </mc:AlternateContent>
      <p:pic>
        <p:nvPicPr>
          <p:cNvPr id="8" name="Εικόνα 7">
            <a:extLst>
              <a:ext uri="{FF2B5EF4-FFF2-40B4-BE49-F238E27FC236}">
                <a16:creationId xmlns:a16="http://schemas.microsoft.com/office/drawing/2014/main" id="{09F4DC4B-F2F9-8AE1-F1AA-0AAF8155E0EF}"/>
              </a:ext>
            </a:extLst>
          </p:cNvPr>
          <p:cNvPicPr>
            <a:picLocks noChangeAspect="1"/>
          </p:cNvPicPr>
          <p:nvPr/>
        </p:nvPicPr>
        <p:blipFill rotWithShape="1">
          <a:blip r:embed="rId3">
            <a:extLst>
              <a:ext uri="{28A0092B-C50C-407E-A947-70E740481C1C}">
                <a14:useLocalDpi xmlns:a14="http://schemas.microsoft.com/office/drawing/2010/main" val="0"/>
              </a:ext>
            </a:extLst>
          </a:blip>
          <a:srcRect l="52300" b="18628"/>
          <a:stretch/>
        </p:blipFill>
        <p:spPr bwMode="auto">
          <a:xfrm>
            <a:off x="7848600" y="910392"/>
            <a:ext cx="4343400" cy="2289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19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4981D0-1329-37FD-6AFD-9153AFF81096}"/>
              </a:ext>
            </a:extLst>
          </p:cNvPr>
          <p:cNvSpPr txBox="1"/>
          <p:nvPr/>
        </p:nvSpPr>
        <p:spPr>
          <a:xfrm>
            <a:off x="3324225" y="284874"/>
            <a:ext cx="6096000" cy="855619"/>
          </a:xfrm>
          <a:prstGeom prst="rect">
            <a:avLst/>
          </a:prstGeom>
          <a:noFill/>
        </p:spPr>
        <p:txBody>
          <a:bodyPr wrap="square">
            <a:spAutoFit/>
          </a:bodyPr>
          <a:lstStyle/>
          <a:p>
            <a:pPr>
              <a:lnSpc>
                <a:spcPct val="107000"/>
              </a:lnSpc>
              <a:spcAft>
                <a:spcPts val="800"/>
              </a:spcAft>
            </a:pPr>
            <a:r>
              <a:rPr lang="el-G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Εξήγηση των νόμων του φωτοηλεκτρικού φαινομένου με την εξίσωση του </a:t>
            </a:r>
            <a:r>
              <a:rPr lang="el-GR"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Einstein</a:t>
            </a:r>
            <a:endParaRPr lang="en-GB" sz="24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BC776D8-C3A5-37B4-D332-80BEEE8947E8}"/>
              </a:ext>
            </a:extLst>
          </p:cNvPr>
          <p:cNvSpPr txBox="1"/>
          <p:nvPr/>
        </p:nvSpPr>
        <p:spPr>
          <a:xfrm>
            <a:off x="639929" y="1583333"/>
            <a:ext cx="7735804" cy="4514762"/>
          </a:xfrm>
          <a:prstGeom prst="rect">
            <a:avLst/>
          </a:prstGeom>
          <a:noFill/>
        </p:spPr>
        <p:txBody>
          <a:bodyPr wrap="square">
            <a:spAutoFit/>
          </a:bodyPr>
          <a:lstStyle/>
          <a:p>
            <a:pPr>
              <a:lnSpc>
                <a:spcPct val="107000"/>
              </a:lnSpc>
              <a:spcAft>
                <a:spcPts val="800"/>
              </a:spcAft>
            </a:pPr>
            <a:r>
              <a:rPr lang="el-G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l-GR" sz="2400" b="1"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ος</a:t>
            </a:r>
            <a:r>
              <a:rPr lang="el-G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Νόμος</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Με την αύξηση της έντασης της ακτινοβολίας αυξάνεται το πλήθος των φωτονίων που προσπίπτουν στη μονάδα του χρόνου στην επιφάνεια του μετάλλου. Επομένως  περισσότερα ηλεκτρόνια απορροφούν φωτόνια και  εξέρχονται από το μέταλλο. Συνεπώς αυξάνεται ο αριθμός των  </a:t>
            </a:r>
            <a:r>
              <a:rPr lang="el-GR" sz="2400" dirty="0" err="1">
                <a:effectLst/>
                <a:latin typeface="Times New Roman" panose="02020603050405020304" pitchFamily="18" charset="0"/>
                <a:ea typeface="Calibri" panose="020F0502020204030204" pitchFamily="34" charset="0"/>
                <a:cs typeface="Times New Roman" panose="02020603050405020304" pitchFamily="18" charset="0"/>
              </a:rPr>
              <a:t>φωτοηλεκτρονίων</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με αποτέλεσμα την αύξηση του φωτοηλεκτρικού ρεύματος. </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l-GR" sz="2400" b="1"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ος</a:t>
            </a:r>
            <a:r>
              <a:rPr lang="el-G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Νόμος</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Το ηλεκτρόνιο που εξέρχεται απορροφά την ενέργεια ενός μόνο φωτονίου. Συνεπώς η κινητική ενέργεια εξαρτάται από την ενέργεια του φωτονίου δηλαδή από τη συχνότητα της ακτινοβολίας και όχι από την έντασή της.</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p:txBody>
      </p:sp>
      <p:pic>
        <p:nvPicPr>
          <p:cNvPr id="9" name="Picture 8" descr="Καταρρίφθηκε η Γενική Θεωρία της Σχετικότητας του Άλμπερτ Αϊνστάιν; | Η  ΚΑΘΗΜΕΡΙΝΗ">
            <a:extLst>
              <a:ext uri="{FF2B5EF4-FFF2-40B4-BE49-F238E27FC236}">
                <a16:creationId xmlns:a16="http://schemas.microsoft.com/office/drawing/2014/main" id="{28BCDEA6-8408-3B5A-AF24-0CC9B562C7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965" b="6841"/>
          <a:stretch/>
        </p:blipFill>
        <p:spPr bwMode="auto">
          <a:xfrm>
            <a:off x="10523972" y="-42887"/>
            <a:ext cx="1668028" cy="23667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Εικόνα 9">
            <a:extLst>
              <a:ext uri="{FF2B5EF4-FFF2-40B4-BE49-F238E27FC236}">
                <a16:creationId xmlns:a16="http://schemas.microsoft.com/office/drawing/2014/main" id="{E8B9EC52-3F4E-2D92-A0A1-B9D59C6D8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578" y="2666785"/>
            <a:ext cx="2278802" cy="2347857"/>
          </a:xfrm>
          <a:prstGeom prst="rect">
            <a:avLst/>
          </a:prstGeom>
        </p:spPr>
      </p:pic>
    </p:spTree>
    <p:extLst>
      <p:ext uri="{BB962C8B-B14F-4D97-AF65-F5344CB8AC3E}">
        <p14:creationId xmlns:p14="http://schemas.microsoft.com/office/powerpoint/2010/main" val="286598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F29071-FC95-CEA8-7E0D-9F9F5FCB2935}"/>
                  </a:ext>
                </a:extLst>
              </p:cNvPr>
              <p:cNvSpPr txBox="1"/>
              <p:nvPr/>
            </p:nvSpPr>
            <p:spPr>
              <a:xfrm>
                <a:off x="957513" y="393233"/>
                <a:ext cx="6096000" cy="6071534"/>
              </a:xfrm>
              <a:prstGeom prst="rect">
                <a:avLst/>
              </a:prstGeom>
              <a:noFill/>
            </p:spPr>
            <p:txBody>
              <a:bodyPr wrap="square">
                <a:spAutoFit/>
              </a:bodyPr>
              <a:lstStyle/>
              <a:p>
                <a:pPr>
                  <a:lnSpc>
                    <a:spcPct val="107000"/>
                  </a:lnSpc>
                  <a:spcAft>
                    <a:spcPts val="800"/>
                  </a:spcAft>
                </a:pPr>
                <a:r>
                  <a:rPr lang="el-GR" sz="2400" b="1" dirty="0">
                    <a:solidFill>
                      <a:srgbClr val="FF0000"/>
                    </a:solidFill>
                    <a:effectLst/>
                    <a:ea typeface="Calibri" panose="020F0502020204030204" pitchFamily="34" charset="0"/>
                    <a:cs typeface="Times New Roman" panose="02020603050405020304" pitchFamily="18" charset="0"/>
                  </a:rPr>
                  <a:t>3</a:t>
                </a:r>
                <a:r>
                  <a:rPr lang="el-GR" sz="2400" b="1" baseline="30000" dirty="0">
                    <a:solidFill>
                      <a:srgbClr val="FF0000"/>
                    </a:solidFill>
                    <a:effectLst/>
                    <a:ea typeface="Calibri" panose="020F0502020204030204" pitchFamily="34" charset="0"/>
                    <a:cs typeface="Times New Roman" panose="02020603050405020304" pitchFamily="18" charset="0"/>
                  </a:rPr>
                  <a:t>ος</a:t>
                </a:r>
                <a:r>
                  <a:rPr lang="el-GR" sz="2400" b="1" dirty="0">
                    <a:solidFill>
                      <a:srgbClr val="FF0000"/>
                    </a:solidFill>
                    <a:effectLst/>
                    <a:ea typeface="Calibri" panose="020F0502020204030204" pitchFamily="34" charset="0"/>
                    <a:cs typeface="Times New Roman" panose="02020603050405020304" pitchFamily="18" charset="0"/>
                  </a:rPr>
                  <a:t> Νόμος</a:t>
                </a:r>
                <a:r>
                  <a:rPr lang="el-GR" sz="2400" b="1" dirty="0">
                    <a:effectLst/>
                    <a:ea typeface="Calibri" panose="020F0502020204030204" pitchFamily="34" charset="0"/>
                    <a:cs typeface="Times New Roman" panose="02020603050405020304" pitchFamily="18" charset="0"/>
                  </a:rPr>
                  <a:t>:</a:t>
                </a:r>
                <a:r>
                  <a:rPr lang="el-GR" sz="2400" dirty="0">
                    <a:effectLst/>
                    <a:ea typeface="Calibri" panose="020F0502020204030204" pitchFamily="34" charset="0"/>
                    <a:cs typeface="Times New Roman" panose="02020603050405020304" pitchFamily="18" charset="0"/>
                  </a:rPr>
                  <a:t> Από την εξίσωση του </a:t>
                </a:r>
                <a:r>
                  <a:rPr lang="en-US" sz="2400" dirty="0">
                    <a:effectLst/>
                    <a:ea typeface="Calibri" panose="020F0502020204030204" pitchFamily="34" charset="0"/>
                    <a:cs typeface="Times New Roman" panose="02020603050405020304" pitchFamily="18" charset="0"/>
                  </a:rPr>
                  <a:t>Einstein</a:t>
                </a:r>
                <a:r>
                  <a:rPr lang="el-GR" sz="2400" dirty="0">
                    <a:effectLst/>
                    <a:ea typeface="Calibri" panose="020F0502020204030204" pitchFamily="34" charset="0"/>
                    <a:cs typeface="Times New Roman" panose="02020603050405020304" pitchFamily="18" charset="0"/>
                  </a:rPr>
                  <a:t> έχουμε:</a:t>
                </a:r>
                <a:endParaRPr lang="en-GB" sz="2400" dirty="0">
                  <a:effectLst/>
                  <a:ea typeface="Calibri" panose="020F0502020204030204" pitchFamily="34" charset="0"/>
                  <a:cs typeface="Times New Roman" panose="02020603050405020304" pitchFamily="18" charset="0"/>
                </a:endParaRPr>
              </a:p>
              <a:p>
                <a:pPr>
                  <a:lnSpc>
                    <a:spcPct val="107000"/>
                  </a:lnSpc>
                  <a:spcAft>
                    <a:spcPts val="800"/>
                  </a:spcAft>
                </a:pPr>
                <a:r>
                  <a:rPr lang="el-GR" sz="2400" dirty="0">
                    <a:effectLst/>
                    <a:ea typeface="Calibri" panose="020F0502020204030204" pitchFamily="34" charset="0"/>
                    <a:cs typeface="Times New Roman" panose="02020603050405020304" pitchFamily="18" charset="0"/>
                  </a:rPr>
                  <a:t> </a:t>
                </a:r>
                <a:br>
                  <a:rPr lang="el-GR" sz="2400" i="1" dirty="0">
                    <a:effectLst/>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sSub>
                        <m:sSub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𝐾</m:t>
                          </m:r>
                        </m:e>
                        <m:sub>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max</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h𝑓</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Φ</m:t>
                      </m:r>
                    </m:oMath>
                  </m:oMathPara>
                </a14:m>
                <a:endParaRPr lang="en-GB" sz="2400" dirty="0">
                  <a:effectLst/>
                  <a:ea typeface="Calibri" panose="020F0502020204030204" pitchFamily="34" charset="0"/>
                  <a:cs typeface="Times New Roman" panose="02020603050405020304" pitchFamily="18" charset="0"/>
                </a:endParaRPr>
              </a:p>
              <a:p>
                <a:pPr>
                  <a:lnSpc>
                    <a:spcPct val="107000"/>
                  </a:lnSpc>
                  <a:spcAft>
                    <a:spcPts val="800"/>
                  </a:spcAft>
                </a:pPr>
                <a:r>
                  <a:rPr lang="el-GR" sz="2400" dirty="0">
                    <a:effectLst/>
                    <a:ea typeface="Calibri" panose="020F0502020204030204" pitchFamily="34" charset="0"/>
                    <a:cs typeface="Times New Roman" panose="02020603050405020304" pitchFamily="18" charset="0"/>
                  </a:rPr>
                  <a:t>Θέτοντας </a:t>
                </a:r>
                <a14:m>
                  <m:oMath xmlns:m="http://schemas.openxmlformats.org/officeDocument/2006/math">
                    <m:sSub>
                      <m:sSub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𝐾</m:t>
                        </m:r>
                      </m:e>
                      <m:sub>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max</m:t>
                        </m:r>
                      </m:sub>
                    </m:sSub>
                    <m:r>
                      <a:rPr lang="el-GR" sz="24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l-GR" sz="2400" dirty="0">
                    <a:effectLst/>
                    <a:ea typeface="Calibri" panose="020F0502020204030204" pitchFamily="34" charset="0"/>
                    <a:cs typeface="Times New Roman" panose="02020603050405020304" pitchFamily="18" charset="0"/>
                  </a:rPr>
                  <a:t>,  προκύπτει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h</m:t>
                    </m:r>
                    <m:sSub>
                      <m:sSub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𝑓</m:t>
                        </m:r>
                      </m:e>
                      <m:sub>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c</m:t>
                        </m:r>
                      </m:sub>
                    </m:sSub>
                    <m:r>
                      <a:rPr lang="el-GR" sz="24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400">
                        <a:effectLst/>
                        <a:latin typeface="Cambria Math" panose="02040503050406030204" pitchFamily="18" charset="0"/>
                        <a:ea typeface="Calibri" panose="020F0502020204030204" pitchFamily="34" charset="0"/>
                        <a:cs typeface="Times New Roman" panose="02020603050405020304" pitchFamily="18" charset="0"/>
                      </a:rPr>
                      <m:t>Φ</m:t>
                    </m:r>
                    <m:r>
                      <a:rPr lang="el-GR" sz="2400">
                        <a:effectLst/>
                        <a:latin typeface="Cambria Math" panose="02040503050406030204" pitchFamily="18" charset="0"/>
                        <a:ea typeface="Calibri" panose="020F0502020204030204" pitchFamily="34" charset="0"/>
                        <a:cs typeface="Times New Roman" panose="02020603050405020304" pitchFamily="18" charset="0"/>
                      </a:rPr>
                      <m:t> </m:t>
                    </m:r>
                  </m:oMath>
                </a14:m>
                <a:r>
                  <a:rPr lang="el-GR" sz="2400" dirty="0">
                    <a:effectLst/>
                    <a:ea typeface="Times New Roman" panose="02020603050405020304" pitchFamily="18" charset="0"/>
                    <a:cs typeface="Times New Roman" panose="02020603050405020304" pitchFamily="18" charset="0"/>
                  </a:rPr>
                  <a:t>    </a:t>
                </a:r>
                <a:r>
                  <a:rPr lang="el-GR" sz="2400" dirty="0">
                    <a:effectLst/>
                    <a:ea typeface="Calibri" panose="020F0502020204030204" pitchFamily="34" charset="0"/>
                    <a:cs typeface="Times New Roman" panose="02020603050405020304" pitchFamily="18" charset="0"/>
                  </a:rPr>
                  <a:t>ή     </a:t>
                </a:r>
                <a14:m>
                  <m:oMath xmlns:m="http://schemas.openxmlformats.org/officeDocument/2006/math">
                    <m:sSub>
                      <m:sSub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𝑓</m:t>
                        </m:r>
                      </m:e>
                      <m:sub>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c</m:t>
                        </m:r>
                      </m:sub>
                    </m:sSub>
                    <m:r>
                      <a:rPr lang="el-GR"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l-GR" sz="2400" i="1">
                            <a:effectLst/>
                            <a:latin typeface="Cambria Math" panose="02040503050406030204" pitchFamily="18" charset="0"/>
                            <a:ea typeface="Times New Roman" panose="02020603050405020304" pitchFamily="18" charset="0"/>
                            <a:cs typeface="Times New Roman" panose="02020603050405020304" pitchFamily="18" charset="0"/>
                          </a:rPr>
                          <m:t>𝛷</m:t>
                        </m:r>
                      </m:num>
                      <m:den>
                        <m:r>
                          <a:rPr lang="el-GR" sz="2400" i="1">
                            <a:effectLst/>
                            <a:latin typeface="Cambria Math" panose="02040503050406030204" pitchFamily="18" charset="0"/>
                            <a:ea typeface="Times New Roman" panose="02020603050405020304" pitchFamily="18" charset="0"/>
                            <a:cs typeface="Times New Roman" panose="02020603050405020304" pitchFamily="18" charset="0"/>
                          </a:rPr>
                          <m:t>h</m:t>
                        </m:r>
                      </m:den>
                    </m:f>
                  </m:oMath>
                </a14:m>
                <a:r>
                  <a:rPr lang="el-GR" sz="2400" dirty="0">
                    <a:effectLst/>
                    <a:ea typeface="Times New Roman" panose="02020603050405020304" pitchFamily="18" charset="0"/>
                    <a:cs typeface="Times New Roman" panose="02020603050405020304" pitchFamily="18" charset="0"/>
                  </a:rPr>
                  <a:t>  . Συνεπώς για μικρότερες συχνότητες από τη συχνότητα κατωφλίου η  ενέργεια  είναι μικρότερη από το έργο εξαγωγής και επομένως δεν παράγεται  </a:t>
                </a:r>
                <a:r>
                  <a:rPr lang="el-GR" sz="2400" dirty="0" err="1">
                    <a:effectLst/>
                    <a:ea typeface="Times New Roman" panose="02020603050405020304" pitchFamily="18" charset="0"/>
                    <a:cs typeface="Times New Roman" panose="02020603050405020304" pitchFamily="18" charset="0"/>
                  </a:rPr>
                  <a:t>φωτοηλεκτρόνιο</a:t>
                </a:r>
                <a:r>
                  <a:rPr lang="el-GR" sz="2400" dirty="0">
                    <a:effectLst/>
                    <a:ea typeface="Times New Roman" panose="02020603050405020304" pitchFamily="18" charset="0"/>
                    <a:cs typeface="Times New Roman" panose="02020603050405020304" pitchFamily="18" charset="0"/>
                  </a:rPr>
                  <a:t>.</a:t>
                </a:r>
                <a:endParaRPr lang="en-GB" sz="2400" dirty="0">
                  <a:effectLst/>
                  <a:ea typeface="Calibri" panose="020F0502020204030204" pitchFamily="34" charset="0"/>
                  <a:cs typeface="Times New Roman" panose="02020603050405020304" pitchFamily="18" charset="0"/>
                </a:endParaRPr>
              </a:p>
              <a:p>
                <a:pPr>
                  <a:lnSpc>
                    <a:spcPct val="107000"/>
                  </a:lnSpc>
                  <a:spcAft>
                    <a:spcPts val="800"/>
                  </a:spcAft>
                </a:pPr>
                <a:r>
                  <a:rPr lang="el-GR" sz="2400" b="1" dirty="0">
                    <a:solidFill>
                      <a:srgbClr val="FF0000"/>
                    </a:solidFill>
                    <a:effectLst/>
                    <a:ea typeface="Times New Roman" panose="02020603050405020304" pitchFamily="18" charset="0"/>
                    <a:cs typeface="Times New Roman" panose="02020603050405020304" pitchFamily="18" charset="0"/>
                  </a:rPr>
                  <a:t>4</a:t>
                </a:r>
                <a:r>
                  <a:rPr lang="el-GR" sz="2400" b="1" baseline="30000" dirty="0">
                    <a:solidFill>
                      <a:srgbClr val="FF0000"/>
                    </a:solidFill>
                    <a:effectLst/>
                    <a:ea typeface="Times New Roman" panose="02020603050405020304" pitchFamily="18" charset="0"/>
                    <a:cs typeface="Times New Roman" panose="02020603050405020304" pitchFamily="18" charset="0"/>
                  </a:rPr>
                  <a:t>ος</a:t>
                </a:r>
                <a:r>
                  <a:rPr lang="el-GR" sz="2400" b="1" dirty="0">
                    <a:solidFill>
                      <a:srgbClr val="FF0000"/>
                    </a:solidFill>
                    <a:effectLst/>
                    <a:ea typeface="Times New Roman" panose="02020603050405020304" pitchFamily="18" charset="0"/>
                    <a:cs typeface="Times New Roman" panose="02020603050405020304" pitchFamily="18" charset="0"/>
                  </a:rPr>
                  <a:t> Νόμος</a:t>
                </a:r>
                <a:r>
                  <a:rPr lang="el-GR" sz="2400" dirty="0">
                    <a:effectLst/>
                    <a:ea typeface="Times New Roman" panose="02020603050405020304" pitchFamily="18" charset="0"/>
                    <a:cs typeface="Times New Roman" panose="02020603050405020304" pitchFamily="18" charset="0"/>
                  </a:rPr>
                  <a:t>. Με την πρόσπτωση των φωτονίων, τα ηλεκτρόνια λαμβάνουν αμέσως την απαιτούμενη ενέργεια για να εξέλθουν από το μέταλλο και επομένως  εμφανίζεται ακαριαία το φωτοηλεκτρικό ρεύμα.</a:t>
                </a:r>
                <a:endParaRPr lang="en-GB" sz="2400" dirty="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2F29071-FC95-CEA8-7E0D-9F9F5FCB2935}"/>
                  </a:ext>
                </a:extLst>
              </p:cNvPr>
              <p:cNvSpPr txBox="1">
                <a:spLocks noRot="1" noChangeAspect="1" noMove="1" noResize="1" noEditPoints="1" noAdjustHandles="1" noChangeArrowheads="1" noChangeShapeType="1" noTextEdit="1"/>
              </p:cNvSpPr>
              <p:nvPr/>
            </p:nvSpPr>
            <p:spPr>
              <a:xfrm>
                <a:off x="957513" y="393233"/>
                <a:ext cx="6096000" cy="6071534"/>
              </a:xfrm>
              <a:prstGeom prst="rect">
                <a:avLst/>
              </a:prstGeom>
              <a:blipFill>
                <a:blip r:embed="rId2"/>
                <a:stretch>
                  <a:fillRect l="-1500" t="-704" r="-2400" b="-1709"/>
                </a:stretch>
              </a:blipFill>
            </p:spPr>
            <p:txBody>
              <a:bodyPr/>
              <a:lstStyle/>
              <a:p>
                <a:r>
                  <a:rPr lang="en-GB">
                    <a:noFill/>
                  </a:rPr>
                  <a:t> </a:t>
                </a:r>
              </a:p>
            </p:txBody>
          </p:sp>
        </mc:Fallback>
      </mc:AlternateContent>
      <p:pic>
        <p:nvPicPr>
          <p:cNvPr id="4" name="Εικόνα 3">
            <a:extLst>
              <a:ext uri="{FF2B5EF4-FFF2-40B4-BE49-F238E27FC236}">
                <a16:creationId xmlns:a16="http://schemas.microsoft.com/office/drawing/2014/main" id="{27147F6D-36B8-330E-79DB-E312FA5046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852"/>
          <a:stretch/>
        </p:blipFill>
        <p:spPr bwMode="auto">
          <a:xfrm>
            <a:off x="7661509" y="514901"/>
            <a:ext cx="4033186" cy="2458431"/>
          </a:xfrm>
          <a:prstGeom prst="rect">
            <a:avLst/>
          </a:prstGeom>
          <a:noFill/>
          <a:ln>
            <a:noFill/>
          </a:ln>
          <a:extLst>
            <a:ext uri="{53640926-AAD7-44D8-BBD7-CCE9431645EC}">
              <a14:shadowObscured xmlns:a14="http://schemas.microsoft.com/office/drawing/2010/main"/>
            </a:ext>
          </a:extLst>
        </p:spPr>
      </p:pic>
      <p:pic>
        <p:nvPicPr>
          <p:cNvPr id="5" name="Εικόνα 4">
            <a:extLst>
              <a:ext uri="{FF2B5EF4-FFF2-40B4-BE49-F238E27FC236}">
                <a16:creationId xmlns:a16="http://schemas.microsoft.com/office/drawing/2014/main" id="{90A2D513-4126-203B-3612-E27B6A5A5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037" y="3794078"/>
            <a:ext cx="3409798" cy="2265414"/>
          </a:xfrm>
          <a:prstGeom prst="rect">
            <a:avLst/>
          </a:prstGeom>
        </p:spPr>
      </p:pic>
    </p:spTree>
    <p:extLst>
      <p:ext uri="{BB962C8B-B14F-4D97-AF65-F5344CB8AC3E}">
        <p14:creationId xmlns:p14="http://schemas.microsoft.com/office/powerpoint/2010/main" val="339266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A82FA-380D-7759-3814-0E1D9B27D349}"/>
              </a:ext>
            </a:extLst>
          </p:cNvPr>
          <p:cNvSpPr txBox="1"/>
          <p:nvPr/>
        </p:nvSpPr>
        <p:spPr>
          <a:xfrm>
            <a:off x="3327210" y="350377"/>
            <a:ext cx="5537579" cy="923330"/>
          </a:xfrm>
          <a:prstGeom prst="rect">
            <a:avLst/>
          </a:prstGeom>
          <a:noFill/>
        </p:spPr>
        <p:txBody>
          <a:bodyPr wrap="square">
            <a:spAutoFit/>
          </a:bodyPr>
          <a:lstStyle/>
          <a:p>
            <a:r>
              <a:rPr kumimoji="0" lang="el-GR" sz="3600" b="1" i="1"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Φωτοηλεκτρικό φαινόμενο</a:t>
            </a:r>
            <a:r>
              <a:rPr kumimoji="0" lang="el-GR" sz="3600" b="1" i="1" u="none" strike="noStrike" kern="1200" cap="none" spc="0" normalizeH="0" baseline="0" noProof="0" dirty="0">
                <a:ln>
                  <a:noFill/>
                </a:ln>
                <a:solidFill>
                  <a:srgbClr val="FF0000"/>
                </a:solidFill>
                <a:effectLst/>
                <a:uLnTx/>
                <a:uFillTx/>
                <a:latin typeface="Calibri Light" panose="020F0302020204030204"/>
                <a:ea typeface="+mj-ea"/>
                <a:cs typeface="+mj-cs"/>
              </a:rPr>
              <a:t>.</a:t>
            </a:r>
            <a:r>
              <a:rPr kumimoji="0" lang="el-GR" sz="36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br>
              <a:rPr kumimoji="0" lang="el-GR" sz="36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el-GR" sz="18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Διεπιστημονικές διαθεματικές, τεχνολογικές  εφαρμογές </a:t>
            </a:r>
            <a:endParaRPr lang="en-GB" dirty="0"/>
          </a:p>
        </p:txBody>
      </p:sp>
      <p:sp>
        <p:nvSpPr>
          <p:cNvPr id="5" name="TextBox 4">
            <a:extLst>
              <a:ext uri="{FF2B5EF4-FFF2-40B4-BE49-F238E27FC236}">
                <a16:creationId xmlns:a16="http://schemas.microsoft.com/office/drawing/2014/main" id="{5B8CB211-9BC3-97E2-6E39-E9A86A0B71FB}"/>
              </a:ext>
            </a:extLst>
          </p:cNvPr>
          <p:cNvSpPr txBox="1"/>
          <p:nvPr/>
        </p:nvSpPr>
        <p:spPr>
          <a:xfrm>
            <a:off x="603914" y="1416558"/>
            <a:ext cx="6093724" cy="4024884"/>
          </a:xfrm>
          <a:prstGeom prst="rect">
            <a:avLst/>
          </a:prstGeom>
          <a:noFill/>
        </p:spPr>
        <p:txBody>
          <a:bodyPr wrap="square">
            <a:spAutoFit/>
          </a:body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Φωτοανιχνευτές</a:t>
            </a:r>
            <a:r>
              <a:rPr kumimoji="0" lang="el-GR"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Βασικό τμήμα η </a:t>
            </a:r>
            <a:r>
              <a:rPr kumimoji="0" lang="el-GR"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φωτοδίοδος</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της οποίας η λειτουργία της στηρίζεται στο ατομικό φωτοηλεκτρικό φαινόμενο.</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Χρήσεις: CD </a:t>
            </a:r>
            <a:r>
              <a:rPr kumimoji="0" lang="el-GR"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Players</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ανιχνευτές καπνού, </a:t>
            </a:r>
            <a:r>
              <a:rPr kumimoji="0" lang="el-GR"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τηλεχειρηστήρια</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(TV, VCR), ρυθμιστές φωτεινότητας (ρολόγια, φώτα </a:t>
            </a:r>
            <a:r>
              <a:rPr kumimoji="0" lang="el-GR"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στήλων</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κ.α.</a:t>
            </a: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Φωτοπολλαπλασιαστές</a:t>
            </a:r>
            <a:r>
              <a:rPr kumimoji="0" lang="el-GR"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Ένα μόνο φωτόνιο μπορεί να προκαλέσει ανιχνεύσιμο ηλεκτρικό ρεύμα.</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Χρήσεις:  Πειράματα πυρηνικής φυσικής ανίχνευση ακτινοβολίας, πειράματα εκπομπής φωτός από διατάξεις ημιαγωγών και ιατρικές συσκευές: ανάλυση αίματος, διάγνωση με χρήση οπτικών ινών.</a:t>
            </a:r>
          </a:p>
        </p:txBody>
      </p:sp>
      <p:pic>
        <p:nvPicPr>
          <p:cNvPr id="6" name="Εικόνα 5">
            <a:extLst>
              <a:ext uri="{FF2B5EF4-FFF2-40B4-BE49-F238E27FC236}">
                <a16:creationId xmlns:a16="http://schemas.microsoft.com/office/drawing/2014/main" id="{6D60EF5B-7CC4-5722-D24E-FE393FDBB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281" y="1777361"/>
            <a:ext cx="3360420" cy="1447800"/>
          </a:xfrm>
          <a:prstGeom prst="rect">
            <a:avLst/>
          </a:prstGeom>
        </p:spPr>
      </p:pic>
      <p:pic>
        <p:nvPicPr>
          <p:cNvPr id="7" name="Εικόνα 6">
            <a:extLst>
              <a:ext uri="{FF2B5EF4-FFF2-40B4-BE49-F238E27FC236}">
                <a16:creationId xmlns:a16="http://schemas.microsoft.com/office/drawing/2014/main" id="{55698A03-4680-EFCF-EC53-8A0A102FF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3341604"/>
            <a:ext cx="3101971" cy="3394014"/>
          </a:xfrm>
          <a:prstGeom prst="rect">
            <a:avLst/>
          </a:prstGeom>
        </p:spPr>
      </p:pic>
    </p:spTree>
    <p:extLst>
      <p:ext uri="{BB962C8B-B14F-4D97-AF65-F5344CB8AC3E}">
        <p14:creationId xmlns:p14="http://schemas.microsoft.com/office/powerpoint/2010/main" val="3972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17AA8-D9F5-BA7F-B07B-7F18A8C5D9A3}"/>
              </a:ext>
            </a:extLst>
          </p:cNvPr>
          <p:cNvSpPr txBox="1"/>
          <p:nvPr/>
        </p:nvSpPr>
        <p:spPr>
          <a:xfrm>
            <a:off x="3340858" y="0"/>
            <a:ext cx="5510283" cy="1138773"/>
          </a:xfrm>
          <a:prstGeom prst="rect">
            <a:avLst/>
          </a:prstGeom>
          <a:noFill/>
        </p:spPr>
        <p:txBody>
          <a:bodyPr wrap="square">
            <a:spAutoFit/>
          </a:bodyPr>
          <a:lstStyle/>
          <a:p>
            <a:r>
              <a:rPr lang="el-GR" sz="3600" b="1" i="1" dirty="0">
                <a:solidFill>
                  <a:srgbClr val="FF0000"/>
                </a:solidFill>
                <a:latin typeface="Times New Roman" panose="02020603050405020304" pitchFamily="18" charset="0"/>
                <a:cs typeface="Times New Roman" panose="02020603050405020304" pitchFamily="18" charset="0"/>
              </a:rPr>
              <a:t>Φωτοηλεκτρικό φαινόμενο</a:t>
            </a:r>
            <a:r>
              <a:rPr lang="el-GR" sz="3600" b="1" i="1" dirty="0">
                <a:solidFill>
                  <a:srgbClr val="FF0000"/>
                </a:solidFill>
              </a:rPr>
              <a:t>. </a:t>
            </a:r>
            <a:r>
              <a:rPr lang="el-GR" sz="3200" b="1" i="1" dirty="0">
                <a:solidFill>
                  <a:srgbClr val="92D050"/>
                </a:solidFill>
              </a:rPr>
              <a:t>Παρατηρήσεις.</a:t>
            </a:r>
            <a:r>
              <a:rPr lang="en-US" sz="3200" b="1" dirty="0">
                <a:solidFill>
                  <a:srgbClr val="92D050"/>
                </a:solidFill>
              </a:rPr>
              <a:t> </a:t>
            </a:r>
            <a:endParaRPr lang="en-GB" sz="3200" dirty="0"/>
          </a:p>
        </p:txBody>
      </p:sp>
      <p:sp>
        <p:nvSpPr>
          <p:cNvPr id="5" name="TextBox 4">
            <a:extLst>
              <a:ext uri="{FF2B5EF4-FFF2-40B4-BE49-F238E27FC236}">
                <a16:creationId xmlns:a16="http://schemas.microsoft.com/office/drawing/2014/main" id="{CCED544D-1E6A-3729-A6B9-9B86036AE485}"/>
              </a:ext>
            </a:extLst>
          </p:cNvPr>
          <p:cNvSpPr txBox="1"/>
          <p:nvPr/>
        </p:nvSpPr>
        <p:spPr>
          <a:xfrm>
            <a:off x="467436" y="1779953"/>
            <a:ext cx="6093724" cy="3063403"/>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Η κινητική ενέργεια </a:t>
            </a:r>
            <a:r>
              <a:rPr kumimoji="0" lang="el-GR"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φωτοηλεκτρονίων</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και η ενέργεια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Fermi  E</a:t>
            </a:r>
            <a:r>
              <a:rPr kumimoji="0" lang="en-US" sz="2800" b="0" i="0"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Δεν έχουν όλα τα  </a:t>
            </a:r>
            <a:r>
              <a:rPr kumimoji="0" lang="el-GR"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φωτοηλεκτρόνια</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την μέγιστη κινητική ενέργεια.</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Κάποιο  ποσοστό από τα προσπίπτοντα φωτόνια οδηγεί με </a:t>
            </a:r>
            <a:r>
              <a:rPr kumimoji="0" lang="el-GR"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φωτοηλεκτρόνια</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6" name="Θέση περιεχομένου 6">
            <a:extLst>
              <a:ext uri="{FF2B5EF4-FFF2-40B4-BE49-F238E27FC236}">
                <a16:creationId xmlns:a16="http://schemas.microsoft.com/office/drawing/2014/main" id="{A48B2DA2-355A-FC04-783E-63C5EC4BF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402" y="1263877"/>
            <a:ext cx="5170487" cy="4330245"/>
          </a:xfrm>
          <a:prstGeom prst="rect">
            <a:avLst/>
          </a:prstGeom>
        </p:spPr>
      </p:pic>
    </p:spTree>
    <p:extLst>
      <p:ext uri="{BB962C8B-B14F-4D97-AF65-F5344CB8AC3E}">
        <p14:creationId xmlns:p14="http://schemas.microsoft.com/office/powerpoint/2010/main" val="207481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6584FA-E339-59AD-BEE9-53326C08D493}"/>
              </a:ext>
            </a:extLst>
          </p:cNvPr>
          <p:cNvSpPr txBox="1"/>
          <p:nvPr/>
        </p:nvSpPr>
        <p:spPr>
          <a:xfrm>
            <a:off x="3381801" y="108761"/>
            <a:ext cx="5428397" cy="1077218"/>
          </a:xfrm>
          <a:prstGeom prst="rect">
            <a:avLst/>
          </a:prstGeom>
          <a:noFill/>
        </p:spPr>
        <p:txBody>
          <a:bodyPr wrap="square">
            <a:spAutoFit/>
          </a:bodyPr>
          <a:lstStyle/>
          <a:p>
            <a:r>
              <a:rPr lang="el-GR" sz="3600" b="1" i="1" dirty="0">
                <a:solidFill>
                  <a:srgbClr val="FF0000"/>
                </a:solidFill>
                <a:latin typeface="Times New Roman" panose="02020603050405020304" pitchFamily="18" charset="0"/>
                <a:cs typeface="Times New Roman" panose="02020603050405020304" pitchFamily="18" charset="0"/>
              </a:rPr>
              <a:t>Φωτοηλεκτρικό φαινόμενο</a:t>
            </a:r>
            <a:r>
              <a:rPr lang="el-GR" b="1" i="1" dirty="0">
                <a:solidFill>
                  <a:srgbClr val="FF0000"/>
                </a:solidFill>
              </a:rPr>
              <a:t>. </a:t>
            </a:r>
            <a:r>
              <a:rPr lang="el-GR" sz="2800" b="1" i="1" dirty="0">
                <a:solidFill>
                  <a:srgbClr val="92D050"/>
                </a:solidFill>
              </a:rPr>
              <a:t>Παρατηρήσεις.</a:t>
            </a:r>
            <a:r>
              <a:rPr lang="en-US" sz="2800" b="1" dirty="0">
                <a:solidFill>
                  <a:srgbClr val="92D050"/>
                </a:solidFill>
              </a:rPr>
              <a:t> </a:t>
            </a:r>
            <a:endParaRPr lang="en-GB" sz="28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C2A512A-C296-F4FA-3C4B-470AC8EC653B}"/>
                  </a:ext>
                </a:extLst>
              </p:cNvPr>
              <p:cNvSpPr txBox="1"/>
              <p:nvPr/>
            </p:nvSpPr>
            <p:spPr>
              <a:xfrm>
                <a:off x="307644" y="1185979"/>
                <a:ext cx="6789192" cy="5439246"/>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Στο φωτοηλεκτρικό φαινόμενο τα φωτοηλεκτρόνια ήταν στη ζώνη αγωγιμότητας. Η ενέργεια του φωτονίου είναι  συγκρίσιμη του έργου εξαγωγής Φ του μετάλλου για αυτό και η ακτινοβολία είναι συνήθως στο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ορατό και υπεριώδες φάσμα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μερικά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eV)</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Με χρήση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ακτίνων  Χ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(τάξης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KeV)</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αποσπώνται δέσμια ηλεκτρόνια των ατόμων ή των μορίων  και το φαινόμενο λέγεται ατομικό φωτοηλεκτρικό φαινόμενο.(δευτερογενή ηλεκτρόνια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Auger)</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Τα  κβάντα ενέργειας της ακτινοβολίας, σύμφωνα με την υπόθεση του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Einstein,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οφείλονται  </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στη φύση της ακτινοβολίας</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και όχι στον ασυνεχή τρόπο της  εκπομπής και απορρόφησης της   όπως διατυπώθηκε από τον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Planck</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Πείραμα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Millican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Υπολογισμός της σταθεράς του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Planck.</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Πείραμα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Duane et al.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Βομβαρδισμός μεταλλικού στόχου με ηλεκτρόνια σταθερής ενέργειας. Για τη μέγιστη συχνότητα των παραγομένων ακτίνων Χ ισχύει </a:t>
                </a:r>
                <a14:m>
                  <m:oMath xmlns:m="http://schemas.openxmlformats.org/officeDocument/2006/math">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1</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2</m:t>
                        </m:r>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m:t>
                    </m:r>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𝑢</m:t>
                        </m:r>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2</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𝑓</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𝑚𝑎𝑥</m:t>
                        </m:r>
                      </m:sub>
                    </m:sSub>
                  </m:oMath>
                </a14:m>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C2A512A-C296-F4FA-3C4B-470AC8EC653B}"/>
                  </a:ext>
                </a:extLst>
              </p:cNvPr>
              <p:cNvSpPr txBox="1">
                <a:spLocks noRot="1" noChangeAspect="1" noMove="1" noResize="1" noEditPoints="1" noAdjustHandles="1" noChangeArrowheads="1" noChangeShapeType="1" noTextEdit="1"/>
              </p:cNvSpPr>
              <p:nvPr/>
            </p:nvSpPr>
            <p:spPr>
              <a:xfrm>
                <a:off x="307644" y="1185979"/>
                <a:ext cx="6789192" cy="5439246"/>
              </a:xfrm>
              <a:prstGeom prst="rect">
                <a:avLst/>
              </a:prstGeom>
              <a:blipFill>
                <a:blip r:embed="rId2"/>
                <a:stretch>
                  <a:fillRect l="-808" t="-1233" r="-987"/>
                </a:stretch>
              </a:blipFill>
            </p:spPr>
            <p:txBody>
              <a:bodyPr/>
              <a:lstStyle/>
              <a:p>
                <a:r>
                  <a:rPr lang="en-GB">
                    <a:noFill/>
                  </a:rPr>
                  <a:t> </a:t>
                </a:r>
              </a:p>
            </p:txBody>
          </p:sp>
        </mc:Fallback>
      </mc:AlternateContent>
      <p:pic>
        <p:nvPicPr>
          <p:cNvPr id="6" name="Εικόνα 5">
            <a:extLst>
              <a:ext uri="{FF2B5EF4-FFF2-40B4-BE49-F238E27FC236}">
                <a16:creationId xmlns:a16="http://schemas.microsoft.com/office/drawing/2014/main" id="{F75AC90C-04B9-7DC1-DD3D-A9A9A3AE74BE}"/>
              </a:ext>
            </a:extLst>
          </p:cNvPr>
          <p:cNvPicPr>
            <a:picLocks noChangeAspect="1"/>
          </p:cNvPicPr>
          <p:nvPr/>
        </p:nvPicPr>
        <p:blipFill>
          <a:blip r:embed="rId3"/>
          <a:stretch>
            <a:fillRect/>
          </a:stretch>
        </p:blipFill>
        <p:spPr>
          <a:xfrm>
            <a:off x="7096836" y="1381795"/>
            <a:ext cx="4633265" cy="2047205"/>
          </a:xfrm>
          <a:prstGeom prst="rect">
            <a:avLst/>
          </a:prstGeom>
        </p:spPr>
      </p:pic>
      <p:pic>
        <p:nvPicPr>
          <p:cNvPr id="7" name="Θέση περιεχομένου 7">
            <a:extLst>
              <a:ext uri="{FF2B5EF4-FFF2-40B4-BE49-F238E27FC236}">
                <a16:creationId xmlns:a16="http://schemas.microsoft.com/office/drawing/2014/main" id="{2252A4DE-6262-88F8-27B3-5D7CF45CB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161319" y="2548824"/>
            <a:ext cx="2464492" cy="4224845"/>
          </a:xfrm>
          <a:prstGeom prst="rect">
            <a:avLst/>
          </a:prstGeom>
        </p:spPr>
      </p:pic>
    </p:spTree>
    <p:extLst>
      <p:ext uri="{BB962C8B-B14F-4D97-AF65-F5344CB8AC3E}">
        <p14:creationId xmlns:p14="http://schemas.microsoft.com/office/powerpoint/2010/main" val="228792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68F0979-5AB5-E923-EF85-EF099CD0B1E8}"/>
              </a:ext>
            </a:extLst>
          </p:cNvPr>
          <p:cNvSpPr txBox="1"/>
          <p:nvPr/>
        </p:nvSpPr>
        <p:spPr>
          <a:xfrm>
            <a:off x="2838157" y="1556062"/>
            <a:ext cx="7093634" cy="4344138"/>
          </a:xfrm>
          <a:prstGeom prst="rect">
            <a:avLst/>
          </a:prstGeom>
          <a:noFill/>
        </p:spPr>
        <p:txBody>
          <a:bodyPr wrap="square">
            <a:spAutoFit/>
          </a:bodyPr>
          <a:lstStyle/>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b="1" dirty="0">
                <a:solidFill>
                  <a:srgbClr val="FF0000"/>
                </a:solidFill>
                <a:effectLst/>
                <a:ea typeface="Times New Roman" panose="02020603050405020304" pitchFamily="18" charset="0"/>
                <a:cs typeface="Times New Roman" panose="02020603050405020304" pitchFamily="18" charset="0"/>
              </a:rPr>
              <a:t>ΠΗΓΗ</a:t>
            </a:r>
          </a:p>
          <a:p>
            <a:pPr marL="285750" indent="-285750">
              <a:lnSpc>
                <a:spcPct val="107000"/>
              </a:lnSpc>
              <a:spcAft>
                <a:spcPts val="800"/>
              </a:spcAft>
              <a:buFont typeface="Wingdings" panose="05000000000000000000" pitchFamily="2" charset="2"/>
              <a:buChar char="Ø"/>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b="1" dirty="0">
                <a:solidFill>
                  <a:srgbClr val="0070C0"/>
                </a:solidFill>
                <a:effectLst/>
                <a:ea typeface="Times New Roman" panose="02020603050405020304" pitchFamily="18" charset="0"/>
                <a:cs typeface="Times New Roman" panose="02020603050405020304" pitchFamily="18" charset="0"/>
              </a:rPr>
              <a:t>ΣΤΟΙΧΕΙΑ ΚΒΑΝΤΟΜΗΧΑΝΙΚΗΣ </a:t>
            </a:r>
            <a:r>
              <a:rPr lang="el-GR" sz="1800" b="1" dirty="0" err="1">
                <a:solidFill>
                  <a:srgbClr val="0070C0"/>
                </a:solidFill>
                <a:effectLst/>
                <a:ea typeface="Times New Roman" panose="02020603050405020304" pitchFamily="18" charset="0"/>
                <a:cs typeface="Times New Roman" panose="02020603050405020304" pitchFamily="18" charset="0"/>
              </a:rPr>
              <a:t>Γ΄Γενικού</a:t>
            </a:r>
            <a:r>
              <a:rPr lang="el-GR" sz="1800" b="1" dirty="0">
                <a:solidFill>
                  <a:srgbClr val="0070C0"/>
                </a:solidFill>
                <a:effectLst/>
                <a:ea typeface="Times New Roman" panose="02020603050405020304" pitchFamily="18" charset="0"/>
                <a:cs typeface="Times New Roman" panose="02020603050405020304" pitchFamily="18" charset="0"/>
              </a:rPr>
              <a:t> Λυκείου </a:t>
            </a:r>
            <a:endParaRPr lang="en-GB" sz="1800" dirty="0">
              <a:solidFill>
                <a:srgbClr val="0070C0"/>
              </a:solidFill>
              <a:effectLst/>
              <a:ea typeface="Calibri" panose="020F0502020204030204" pitchFamily="34" charset="0"/>
              <a:cs typeface="Times New Roman" panose="02020603050405020304" pitchFamily="18" charset="0"/>
            </a:endParaRPr>
          </a:p>
          <a:p>
            <a:pPr>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b="1" dirty="0">
                <a:solidFill>
                  <a:srgbClr val="0070C0"/>
                </a:solidFill>
                <a:effectLst/>
                <a:ea typeface="Times New Roman" panose="02020603050405020304" pitchFamily="18" charset="0"/>
                <a:cs typeface="Times New Roman" panose="02020603050405020304" pitchFamily="18" charset="0"/>
              </a:rPr>
              <a:t>ΠΡΟΣΑΝΑΤΟΛΙΣΜΟΣ ΘΕΤΙΚΩΝ ΕΠΙΣΤΗΜΩΝ </a:t>
            </a:r>
            <a:endParaRPr lang="en-GB" sz="1800" dirty="0">
              <a:solidFill>
                <a:srgbClr val="0070C0"/>
              </a:solidFill>
              <a:effectLst/>
              <a:ea typeface="Calibri" panose="020F0502020204030204" pitchFamily="34" charset="0"/>
              <a:cs typeface="Times New Roman" panose="02020603050405020304" pitchFamily="18" charset="0"/>
            </a:endParaRPr>
          </a:p>
          <a:p>
            <a:pPr>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b="1" dirty="0">
                <a:solidFill>
                  <a:srgbClr val="0070C0"/>
                </a:solidFill>
                <a:effectLst/>
                <a:ea typeface="Times New Roman" panose="02020603050405020304" pitchFamily="18" charset="0"/>
                <a:cs typeface="Times New Roman" panose="02020603050405020304" pitchFamily="18" charset="0"/>
              </a:rPr>
              <a:t>                              ΝΙΚΟΣ  ΔΙΑΜΑΝΤΗΣ</a:t>
            </a:r>
          </a:p>
          <a:p>
            <a:pPr marL="457200" indent="-457200">
              <a:lnSpc>
                <a:spcPct val="107000"/>
              </a:lnSpc>
              <a:spcAft>
                <a:spcPts val="800"/>
              </a:spcAft>
              <a:buFont typeface="Wingdings" panose="05000000000000000000" pitchFamily="2" charset="2"/>
              <a:buChar char="Ø"/>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800" dirty="0">
                <a:solidFill>
                  <a:srgbClr val="0070C0"/>
                </a:solidFill>
                <a:cs typeface="Times New Roman" panose="02020603050405020304" pitchFamily="18" charset="0"/>
              </a:rPr>
              <a:t>Από το μέλαν σώμα στην εξίσωση του </a:t>
            </a:r>
            <a:r>
              <a:rPr lang="en-US" sz="2800" b="0" i="0" dirty="0">
                <a:solidFill>
                  <a:srgbClr val="0070C0"/>
                </a:solidFill>
                <a:effectLst/>
              </a:rPr>
              <a:t>Schrödinger</a:t>
            </a:r>
            <a:endParaRPr lang="el-GR" sz="2800" b="0" i="0" dirty="0">
              <a:solidFill>
                <a:srgbClr val="0070C0"/>
              </a:solidFill>
              <a:effectLst/>
            </a:endParaRPr>
          </a:p>
          <a:p>
            <a:r>
              <a:rPr lang="el-GR" dirty="0">
                <a:solidFill>
                  <a:srgbClr val="0070C0"/>
                </a:solidFill>
                <a:cs typeface="Times New Roman" panose="02020603050405020304" pitchFamily="18" charset="0"/>
              </a:rPr>
              <a:t>       Νικόλαος Γ. Διαμαντής</a:t>
            </a:r>
          </a:p>
          <a:p>
            <a:r>
              <a:rPr lang="el-GR" dirty="0">
                <a:solidFill>
                  <a:srgbClr val="0070C0"/>
                </a:solidFill>
                <a:cs typeface="Times New Roman" panose="02020603050405020304" pitchFamily="18" charset="0"/>
              </a:rPr>
              <a:t>       ΣΕΕ των ΠΕ04 του ΠΕΚΕΣ Θεσσαλίας</a:t>
            </a:r>
            <a:r>
              <a:rPr lang="el-GR" dirty="0">
                <a:solidFill>
                  <a:srgbClr val="0070C0"/>
                </a:solidFill>
                <a:latin typeface="Times New Roman" panose="02020603050405020304" pitchFamily="18" charset="0"/>
                <a:cs typeface="Times New Roman" panose="02020603050405020304" pitchFamily="18" charset="0"/>
              </a:rPr>
              <a:t>.</a:t>
            </a:r>
          </a:p>
          <a:p>
            <a:pPr>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br>
              <a:rPr lang="en-US" b="0" i="0" dirty="0">
                <a:solidFill>
                  <a:srgbClr val="0070C0"/>
                </a:solidFill>
                <a:effectLst/>
                <a:latin typeface="Linux Libertine"/>
              </a:rPr>
            </a:br>
            <a:r>
              <a:rPr lang="el-GR" dirty="0">
                <a:solidFill>
                  <a:srgbClr val="0070C0"/>
                </a:solidFill>
              </a:rPr>
              <a:t> </a:t>
            </a:r>
            <a:endParaRPr lang="el-GR" b="1" dirty="0">
              <a:solidFill>
                <a:srgbClr val="0070C0"/>
              </a:solidFill>
              <a:effectLst/>
              <a:ea typeface="Times New Roman" panose="02020603050405020304" pitchFamily="18" charset="0"/>
              <a:cs typeface="Times New Roman" panose="02020603050405020304" pitchFamily="18" charset="0"/>
            </a:endParaRPr>
          </a:p>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endParaRPr lang="en-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1895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3B52815-BAFF-7D6B-9704-E75D55B6314D}"/>
                  </a:ext>
                </a:extLst>
              </p:cNvPr>
              <p:cNvSpPr txBox="1"/>
              <p:nvPr/>
            </p:nvSpPr>
            <p:spPr>
              <a:xfrm>
                <a:off x="649704" y="1435484"/>
                <a:ext cx="10892591" cy="3139962"/>
              </a:xfrm>
              <a:prstGeom prst="rect">
                <a:avLst/>
              </a:prstGeom>
              <a:noFill/>
            </p:spPr>
            <p:txBody>
              <a:bodyPr wrap="square">
                <a:spAutoFit/>
              </a:bodyPr>
              <a:lstStyle/>
              <a:p>
                <a:pPr>
                  <a:lnSpc>
                    <a:spcPts val="1410"/>
                  </a:lnSpc>
                  <a:spcAft>
                    <a:spcPts val="800"/>
                  </a:spcAft>
                  <a:tabLst>
                    <a:tab pos="1857375" algn="l"/>
                  </a:tabLst>
                </a:pPr>
                <a:r>
                  <a:rPr lang="el-GR"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a:t>
                </a:r>
                <a:r>
                  <a:rPr lang="el-GR" sz="3600" b="1" dirty="0">
                    <a:solidFill>
                      <a:srgbClr val="FF0000"/>
                    </a:solidFill>
                    <a:effectLst/>
                    <a:ea typeface="Calibri" panose="020F0502020204030204" pitchFamily="34" charset="0"/>
                    <a:cs typeface="Times New Roman" panose="02020603050405020304" pitchFamily="18" charset="0"/>
                  </a:rPr>
                  <a:t>1</a:t>
                </a:r>
                <a:r>
                  <a:rPr lang="el-GR" sz="3600" b="1" baseline="30000" dirty="0">
                    <a:solidFill>
                      <a:srgbClr val="FF0000"/>
                    </a:solidFill>
                    <a:effectLst/>
                    <a:ea typeface="Calibri" panose="020F0502020204030204" pitchFamily="34" charset="0"/>
                    <a:cs typeface="Times New Roman" panose="02020603050405020304" pitchFamily="18" charset="0"/>
                  </a:rPr>
                  <a:t>ο</a:t>
                </a:r>
                <a:r>
                  <a:rPr lang="el-GR" sz="3600" b="1" dirty="0">
                    <a:solidFill>
                      <a:srgbClr val="FF0000"/>
                    </a:solidFill>
                    <a:effectLst/>
                    <a:ea typeface="Calibri" panose="020F0502020204030204" pitchFamily="34" charset="0"/>
                    <a:cs typeface="Times New Roman" panose="02020603050405020304" pitchFamily="18" charset="0"/>
                  </a:rPr>
                  <a:t>  </a:t>
                </a:r>
              </a:p>
              <a:p>
                <a:pPr>
                  <a:lnSpc>
                    <a:spcPts val="1410"/>
                  </a:lnSpc>
                  <a:spcAft>
                    <a:spcPts val="800"/>
                  </a:spcAft>
                  <a:tabLst>
                    <a:tab pos="1857375" algn="l"/>
                  </a:tabLst>
                </a:pPr>
                <a:endParaRPr lang="el-GR" b="1" dirty="0">
                  <a:ea typeface="Calibri" panose="020F0502020204030204" pitchFamily="34" charset="0"/>
                  <a:cs typeface="Times New Roman" panose="02020603050405020304" pitchFamily="18" charset="0"/>
                </a:endParaRPr>
              </a:p>
              <a:p>
                <a:pPr>
                  <a:lnSpc>
                    <a:spcPts val="1410"/>
                  </a:lnSpc>
                  <a:spcAft>
                    <a:spcPts val="800"/>
                  </a:spcAft>
                  <a:tabLst>
                    <a:tab pos="1857375" algn="l"/>
                  </a:tabLst>
                </a:pPr>
                <a:r>
                  <a:rPr lang="el-GR" sz="2800" dirty="0">
                    <a:effectLst/>
                    <a:ea typeface="Calibri" panose="020F0502020204030204" pitchFamily="34" charset="0"/>
                    <a:cs typeface="Times New Roman" panose="02020603050405020304" pitchFamily="18" charset="0"/>
                  </a:rPr>
                  <a:t>Το έργο εξαγωγής για το </a:t>
                </a:r>
                <a:r>
                  <a:rPr lang="en-US" sz="2800" dirty="0">
                    <a:effectLst/>
                    <a:ea typeface="Calibri" panose="020F0502020204030204" pitchFamily="34" charset="0"/>
                    <a:cs typeface="Times New Roman" panose="02020603050405020304" pitchFamily="18" charset="0"/>
                  </a:rPr>
                  <a:t>Li</a:t>
                </a:r>
                <a:r>
                  <a:rPr lang="el-GR" sz="2800" dirty="0">
                    <a:ea typeface="Calibri" panose="020F0502020204030204" pitchFamily="34" charset="0"/>
                    <a:cs typeface="Times New Roman" panose="02020603050405020304" pitchFamily="18" charset="0"/>
                  </a:rPr>
                  <a:t> </a:t>
                </a:r>
                <a:r>
                  <a:rPr lang="el-GR" sz="2800" dirty="0">
                    <a:effectLst/>
                    <a:ea typeface="Calibri" panose="020F0502020204030204" pitchFamily="34" charset="0"/>
                    <a:cs typeface="Times New Roman" panose="02020603050405020304" pitchFamily="18" charset="0"/>
                  </a:rPr>
                  <a:t>είναι </a:t>
                </a:r>
                <a14:m>
                  <m:oMath xmlns:m="http://schemas.openxmlformats.org/officeDocument/2006/math">
                    <m:r>
                      <a:rPr lang="el-GR" sz="2800" i="1">
                        <a:effectLst/>
                        <a:latin typeface="Cambria Math" panose="02040503050406030204" pitchFamily="18" charset="0"/>
                        <a:ea typeface="Calibri" panose="020F0502020204030204" pitchFamily="34" charset="0"/>
                        <a:cs typeface="Times New Roman" panose="02020603050405020304" pitchFamily="18" charset="0"/>
                      </a:rPr>
                      <m:t>2,3 </m:t>
                    </m:r>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eV</m:t>
                    </m:r>
                  </m:oMath>
                </a14:m>
                <a:r>
                  <a:rPr lang="el-GR" sz="2800" dirty="0">
                    <a:effectLst/>
                    <a:ea typeface="Calibri" panose="020F0502020204030204" pitchFamily="34" charset="0"/>
                    <a:cs typeface="Times New Roman" panose="02020603050405020304" pitchFamily="18" charset="0"/>
                  </a:rPr>
                  <a:t>. Υπολογίστε</a:t>
                </a:r>
                <a:r>
                  <a:rPr lang="el-GR" sz="2800" b="1" dirty="0">
                    <a:effectLst/>
                    <a:ea typeface="Calibri" panose="020F0502020204030204" pitchFamily="34" charset="0"/>
                    <a:cs typeface="Times New Roman" panose="02020603050405020304" pitchFamily="18" charset="0"/>
                  </a:rPr>
                  <a:t> </a:t>
                </a:r>
                <a:r>
                  <a:rPr lang="el-GR" sz="2800" dirty="0">
                    <a:effectLst/>
                    <a:ea typeface="Calibri" panose="020F0502020204030204" pitchFamily="34" charset="0"/>
                    <a:cs typeface="Times New Roman" panose="02020603050405020304" pitchFamily="18" charset="0"/>
                  </a:rPr>
                  <a:t>την  τάση</a:t>
                </a:r>
              </a:p>
              <a:p>
                <a:pPr>
                  <a:lnSpc>
                    <a:spcPts val="1410"/>
                  </a:lnSpc>
                  <a:spcAft>
                    <a:spcPts val="800"/>
                  </a:spcAft>
                  <a:tabLst>
                    <a:tab pos="1857375" algn="l"/>
                  </a:tabLst>
                </a:pPr>
                <a:r>
                  <a:rPr lang="el-GR" sz="2800" dirty="0">
                    <a:effectLst/>
                    <a:ea typeface="Calibri" panose="020F0502020204030204" pitchFamily="34" charset="0"/>
                    <a:cs typeface="Times New Roman" panose="02020603050405020304" pitchFamily="18" charset="0"/>
                  </a:rPr>
                  <a:t>  αποκοπής στο πείραμα του φωτοηλεκτρικού φαινομένου όταν η </a:t>
                </a:r>
              </a:p>
              <a:p>
                <a:pPr>
                  <a:lnSpc>
                    <a:spcPts val="1410"/>
                  </a:lnSpc>
                  <a:spcAft>
                    <a:spcPts val="800"/>
                  </a:spcAft>
                  <a:tabLst>
                    <a:tab pos="1857375" algn="l"/>
                  </a:tabLst>
                </a:pPr>
                <a:r>
                  <a:rPr lang="el-GR" sz="2800" dirty="0">
                    <a:effectLst/>
                    <a:ea typeface="Calibri" panose="020F0502020204030204" pitchFamily="34" charset="0"/>
                    <a:cs typeface="Times New Roman" panose="02020603050405020304" pitchFamily="18" charset="0"/>
                  </a:rPr>
                  <a:t>κάθοδος είναι από </a:t>
                </a:r>
                <a:r>
                  <a:rPr lang="en-US" sz="2800" dirty="0">
                    <a:effectLst/>
                    <a:ea typeface="Calibri" panose="020F0502020204030204" pitchFamily="34" charset="0"/>
                    <a:cs typeface="Times New Roman" panose="02020603050405020304" pitchFamily="18" charset="0"/>
                  </a:rPr>
                  <a:t>Li </a:t>
                </a:r>
                <a:r>
                  <a:rPr lang="el-GR" sz="2800" dirty="0">
                    <a:effectLst/>
                    <a:ea typeface="Calibri" panose="020F0502020204030204" pitchFamily="34" charset="0"/>
                    <a:cs typeface="Times New Roman" panose="02020603050405020304" pitchFamily="18" charset="0"/>
                  </a:rPr>
                  <a:t>και η  προσπίπτουσα ακτινοβολία έχει συχνότητα,</a:t>
                </a:r>
              </a:p>
              <a:p>
                <a:pPr>
                  <a:lnSpc>
                    <a:spcPts val="1410"/>
                  </a:lnSpc>
                  <a:spcAft>
                    <a:spcPts val="800"/>
                  </a:spcAft>
                  <a:tabLst>
                    <a:tab pos="1857375" algn="l"/>
                  </a:tabLst>
                </a:pPr>
                <a:r>
                  <a:rPr lang="el-GR" sz="2800" dirty="0">
                    <a:effectLst/>
                    <a:ea typeface="Calibri" panose="020F0502020204030204" pitchFamily="34" charset="0"/>
                    <a:cs typeface="Times New Roman" panose="02020603050405020304" pitchFamily="18" charset="0"/>
                  </a:rPr>
                  <a:t> </a:t>
                </a:r>
              </a:p>
              <a:p>
                <a:pPr>
                  <a:lnSpc>
                    <a:spcPts val="1410"/>
                  </a:lnSpc>
                  <a:spcAft>
                    <a:spcPts val="800"/>
                  </a:spcAft>
                  <a:tabLst>
                    <a:tab pos="1857375" algn="l"/>
                  </a:tabLst>
                </a:pPr>
                <a:r>
                  <a:rPr lang="el-GR" sz="2800" dirty="0">
                    <a:effectLst/>
                    <a:ea typeface="Calibri" panose="020F0502020204030204" pitchFamily="34" charset="0"/>
                    <a:cs typeface="Times New Roman" panose="02020603050405020304" pitchFamily="18" charset="0"/>
                  </a:rPr>
                  <a:t> </a:t>
                </a:r>
                <a14:m>
                  <m:oMath xmlns:m="http://schemas.openxmlformats.org/officeDocument/2006/math">
                    <m:r>
                      <a:rPr lang="el-GR" sz="2800" i="1">
                        <a:effectLst/>
                        <a:latin typeface="Cambria Math" panose="02040503050406030204" pitchFamily="18" charset="0"/>
                        <a:ea typeface="Calibri" panose="020F0502020204030204" pitchFamily="34" charset="0"/>
                        <a:cs typeface="Times New Roman" panose="02020603050405020304" pitchFamily="18" charset="0"/>
                      </a:rPr>
                      <m:t>𝑓</m:t>
                    </m:r>
                    <m:r>
                      <a:rPr lang="el-GR" sz="2800" i="1">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GB"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800" i="1">
                            <a:effectLst/>
                            <a:latin typeface="Cambria Math" panose="02040503050406030204" pitchFamily="18" charset="0"/>
                            <a:ea typeface="Calibri" panose="020F0502020204030204" pitchFamily="34" charset="0"/>
                            <a:cs typeface="Times New Roman" panose="02020603050405020304" pitchFamily="18" charset="0"/>
                          </a:rPr>
                          <m:t>15</m:t>
                        </m:r>
                      </m:sup>
                    </m:sSup>
                    <m:r>
                      <a:rPr lang="el-GR" sz="2800" i="1" baseline="30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Hz</m:t>
                    </m:r>
                  </m:oMath>
                </a14:m>
                <a:endParaRPr lang="el-GR" sz="2800" dirty="0">
                  <a:effectLst/>
                  <a:ea typeface="Calibri" panose="020F0502020204030204" pitchFamily="34" charset="0"/>
                  <a:cs typeface="Times New Roman" panose="02020603050405020304" pitchFamily="18" charset="0"/>
                </a:endParaRPr>
              </a:p>
              <a:p>
                <a:pPr>
                  <a:lnSpc>
                    <a:spcPts val="1410"/>
                  </a:lnSpc>
                  <a:spcAft>
                    <a:spcPts val="800"/>
                  </a:spcAft>
                  <a:tabLst>
                    <a:tab pos="1857375" algn="l"/>
                  </a:tabLst>
                </a:pPr>
                <a:r>
                  <a:rPr lang="el-GR" sz="2800" dirty="0">
                    <a:effectLst/>
                    <a:ea typeface="Calibri" panose="020F0502020204030204" pitchFamily="34" charset="0"/>
                    <a:cs typeface="Times New Roman" panose="02020603050405020304" pitchFamily="18" charset="0"/>
                  </a:rPr>
                  <a:t>.  </a:t>
                </a:r>
                <a:endParaRPr lang="en-GB" sz="2800" dirty="0">
                  <a:effectLst/>
                  <a:ea typeface="Calibri" panose="020F0502020204030204" pitchFamily="34" charset="0"/>
                  <a:cs typeface="Times New Roman" panose="02020603050405020304" pitchFamily="18" charset="0"/>
                </a:endParaRPr>
              </a:p>
              <a:p>
                <a:pPr>
                  <a:lnSpc>
                    <a:spcPts val="1410"/>
                  </a:lnSpc>
                  <a:spcAft>
                    <a:spcPts val="800"/>
                  </a:spcAft>
                  <a:tabLst>
                    <a:tab pos="1857375" algn="l"/>
                  </a:tabLst>
                </a:pPr>
                <a:r>
                  <a:rPr lang="el-GR" sz="2800" i="1" dirty="0">
                    <a:effectLst/>
                    <a:ea typeface="Calibri" panose="020F0502020204030204" pitchFamily="34" charset="0"/>
                    <a:cs typeface="Times New Roman" panose="02020603050405020304" pitchFamily="18" charset="0"/>
                  </a:rPr>
                  <a:t>Δίνεται το πηλίκο  της </a:t>
                </a:r>
                <a:r>
                  <a:rPr lang="el-GR" sz="2800" i="1" dirty="0" err="1">
                    <a:effectLst/>
                    <a:ea typeface="Calibri" panose="020F0502020204030204" pitchFamily="34" charset="0"/>
                    <a:cs typeface="Times New Roman" panose="02020603050405020304" pitchFamily="18" charset="0"/>
                  </a:rPr>
                  <a:t>σταθεράς</a:t>
                </a:r>
                <a:r>
                  <a:rPr lang="el-GR" sz="2800" i="1" dirty="0">
                    <a:effectLst/>
                    <a:ea typeface="Calibri" panose="020F0502020204030204" pitchFamily="34" charset="0"/>
                    <a:cs typeface="Times New Roman" panose="02020603050405020304" pitchFamily="18" charset="0"/>
                  </a:rPr>
                  <a:t> του </a:t>
                </a:r>
                <a:r>
                  <a:rPr lang="en-US" sz="2800" i="1" dirty="0">
                    <a:effectLst/>
                    <a:ea typeface="Calibri" panose="020F0502020204030204" pitchFamily="34" charset="0"/>
                    <a:cs typeface="Times New Roman" panose="02020603050405020304" pitchFamily="18" charset="0"/>
                  </a:rPr>
                  <a:t>Planck </a:t>
                </a:r>
                <a:r>
                  <a:rPr lang="el-GR" sz="2800" i="1" dirty="0">
                    <a:effectLst/>
                    <a:ea typeface="Calibri" panose="020F0502020204030204" pitchFamily="34" charset="0"/>
                    <a:cs typeface="Times New Roman" panose="02020603050405020304" pitchFamily="18" charset="0"/>
                  </a:rPr>
                  <a:t>προς την απόλυτη τιμή του</a:t>
                </a:r>
              </a:p>
              <a:p>
                <a:pPr>
                  <a:lnSpc>
                    <a:spcPts val="1410"/>
                  </a:lnSpc>
                  <a:spcAft>
                    <a:spcPts val="800"/>
                  </a:spcAft>
                  <a:tabLst>
                    <a:tab pos="1857375" algn="l"/>
                  </a:tabLst>
                </a:pPr>
                <a:r>
                  <a:rPr lang="el-GR" sz="2800" i="1" dirty="0">
                    <a:effectLst/>
                    <a:ea typeface="Calibri" panose="020F0502020204030204" pitchFamily="34" charset="0"/>
                    <a:cs typeface="Times New Roman" panose="02020603050405020304" pitchFamily="18" charset="0"/>
                  </a:rPr>
                  <a:t> φορτίου του ηλεκτρονίου </a:t>
                </a:r>
                <a14:m>
                  <m:oMath xmlns:m="http://schemas.openxmlformats.org/officeDocument/2006/math">
                    <m:f>
                      <m:fPr>
                        <m:ctrlPr>
                          <a:rPr lang="el-GR"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2800" i="1">
                            <a:effectLst/>
                            <a:latin typeface="Cambria Math" panose="02040503050406030204" pitchFamily="18" charset="0"/>
                            <a:ea typeface="Calibri" panose="020F0502020204030204" pitchFamily="34" charset="0"/>
                            <a:cs typeface="Times New Roman" panose="02020603050405020304" pitchFamily="18" charset="0"/>
                          </a:rPr>
                          <m:t>h</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𝑒</m:t>
                        </m:r>
                      </m:den>
                    </m:f>
                  </m:oMath>
                </a14:m>
                <a:endParaRPr lang="el-GR" sz="2800" i="1" dirty="0">
                  <a:effectLst/>
                  <a:ea typeface="Calibri" panose="020F0502020204030204" pitchFamily="34" charset="0"/>
                  <a:cs typeface="Times New Roman" panose="02020603050405020304" pitchFamily="18" charset="0"/>
                </a:endParaRPr>
              </a:p>
              <a:p>
                <a:pPr>
                  <a:lnSpc>
                    <a:spcPts val="1410"/>
                  </a:lnSpc>
                  <a:spcAft>
                    <a:spcPts val="800"/>
                  </a:spcAft>
                  <a:tabLst>
                    <a:tab pos="1857375" algn="l"/>
                  </a:tabLst>
                </a:pPr>
                <a14:m>
                  <m:oMath xmlns:m="http://schemas.openxmlformats.org/officeDocument/2006/math">
                    <m:r>
                      <a:rPr lang="el-GR" sz="2800" i="1">
                        <a:effectLst/>
                        <a:latin typeface="Cambria Math" panose="02040503050406030204" pitchFamily="18" charset="0"/>
                        <a:ea typeface="Calibri" panose="020F0502020204030204" pitchFamily="34" charset="0"/>
                        <a:cs typeface="Times New Roman" panose="02020603050405020304" pitchFamily="18" charset="0"/>
                      </a:rPr>
                      <m:t>=4,1×</m:t>
                    </m:r>
                    <m:sSup>
                      <m:sSupPr>
                        <m:ctrlPr>
                          <a:rPr lang="en-GB"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800" i="1">
                            <a:effectLst/>
                            <a:latin typeface="Cambria Math" panose="02040503050406030204" pitchFamily="18" charset="0"/>
                            <a:ea typeface="Calibri" panose="020F0502020204030204" pitchFamily="34" charset="0"/>
                            <a:cs typeface="Times New Roman" panose="02020603050405020304" pitchFamily="18" charset="0"/>
                          </a:rPr>
                          <m:t>−15</m:t>
                        </m:r>
                      </m:sup>
                    </m:sSup>
                    <m:r>
                      <a:rPr lang="el-GR" sz="2800" i="1">
                        <a:effectLst/>
                        <a:latin typeface="Cambria Math" panose="02040503050406030204" pitchFamily="18" charset="0"/>
                        <a:ea typeface="Calibri" panose="020F0502020204030204" pitchFamily="34" charset="0"/>
                        <a:cs typeface="Times New Roman" panose="02020603050405020304" pitchFamily="18" charset="0"/>
                      </a:rPr>
                      <m:t> </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r>
                      <a:rPr lang="el-GR"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𝑠</m:t>
                    </m:r>
                  </m:oMath>
                </a14:m>
                <a:r>
                  <a:rPr lang="en-US" sz="2800" i="1" dirty="0">
                    <a:effectLst/>
                    <a:ea typeface="Calibri" panose="020F0502020204030204" pitchFamily="34" charset="0"/>
                    <a:cs typeface="Times New Roman" panose="02020603050405020304" pitchFamily="18" charset="0"/>
                  </a:rPr>
                  <a:t> </a:t>
                </a:r>
                <a:r>
                  <a:rPr lang="el-GR" sz="2800" i="1" dirty="0">
                    <a:effectLst/>
                    <a:ea typeface="Calibri" panose="020F0502020204030204" pitchFamily="34" charset="0"/>
                    <a:cs typeface="Times New Roman" panose="02020603050405020304" pitchFamily="18" charset="0"/>
                  </a:rPr>
                  <a:t>.</a:t>
                </a:r>
                <a:endParaRPr lang="en-GB" sz="2800" dirty="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33B52815-BAFF-7D6B-9704-E75D55B6314D}"/>
                  </a:ext>
                </a:extLst>
              </p:cNvPr>
              <p:cNvSpPr txBox="1">
                <a:spLocks noRot="1" noChangeAspect="1" noMove="1" noResize="1" noEditPoints="1" noAdjustHandles="1" noChangeArrowheads="1" noChangeShapeType="1" noTextEdit="1"/>
              </p:cNvSpPr>
              <p:nvPr/>
            </p:nvSpPr>
            <p:spPr>
              <a:xfrm>
                <a:off x="649704" y="1435484"/>
                <a:ext cx="10892591" cy="3139962"/>
              </a:xfrm>
              <a:prstGeom prst="rect">
                <a:avLst/>
              </a:prstGeom>
              <a:blipFill>
                <a:blip r:embed="rId2"/>
                <a:stretch>
                  <a:fillRect l="-1736" t="-12791" b="-4457"/>
                </a:stretch>
              </a:blipFill>
            </p:spPr>
            <p:txBody>
              <a:bodyPr/>
              <a:lstStyle/>
              <a:p>
                <a:r>
                  <a:rPr lang="en-GB">
                    <a:noFill/>
                  </a:rPr>
                  <a:t> </a:t>
                </a:r>
              </a:p>
            </p:txBody>
          </p:sp>
        </mc:Fallback>
      </mc:AlternateContent>
    </p:spTree>
    <p:extLst>
      <p:ext uri="{BB962C8B-B14F-4D97-AF65-F5344CB8AC3E}">
        <p14:creationId xmlns:p14="http://schemas.microsoft.com/office/powerpoint/2010/main" val="4163068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F3538FF-975F-D132-DCA2-1A4251050373}"/>
                  </a:ext>
                </a:extLst>
              </p:cNvPr>
              <p:cNvSpPr txBox="1"/>
              <p:nvPr/>
            </p:nvSpPr>
            <p:spPr>
              <a:xfrm>
                <a:off x="1981200" y="1710869"/>
                <a:ext cx="8229600" cy="3436262"/>
              </a:xfrm>
              <a:prstGeom prst="rect">
                <a:avLst/>
              </a:prstGeom>
              <a:noFill/>
            </p:spPr>
            <p:txBody>
              <a:bodyPr wrap="square">
                <a:spAutoFit/>
              </a:bodyPr>
              <a:lstStyle/>
              <a:p>
                <a:pPr>
                  <a:lnSpc>
                    <a:spcPct val="107000"/>
                  </a:lnSpc>
                  <a:spcAft>
                    <a:spcPts val="800"/>
                  </a:spcAft>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Το έργο εξαγωγής για αλουμίνιο είναι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4,3 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eV</m:t>
                    </m:r>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Προσδιορίστε τη συχνότητα κατωφλίου </a:t>
                </a:r>
                <a14:m>
                  <m:oMath xmlns:m="http://schemas.openxmlformats.org/officeDocument/2006/math">
                    <m:sSub>
                      <m:sSub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𝑓</m:t>
                        </m:r>
                      </m:e>
                      <m:sub>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c</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για το αλουμίνιο.</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Αν  στην επιφάνεια του μετάλλου πέφτει φως μήκους κύματος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𝜆</m:t>
                    </m:r>
                    <m:r>
                      <a:rPr lang="el-GR" sz="2400" i="1">
                        <a:effectLst/>
                        <a:latin typeface="Cambria Math" panose="02040503050406030204" pitchFamily="18" charset="0"/>
                        <a:ea typeface="Calibri" panose="020F0502020204030204" pitchFamily="34" charset="0"/>
                        <a:cs typeface="Times New Roman" panose="02020603050405020304" pitchFamily="18" charset="0"/>
                      </a:rPr>
                      <m:t>=150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nm</m:t>
                    </m:r>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προσδιορίστε την τάση αποκοπής  στο πείραμα  μελέτης του  φωτοηλεκτρικού φαινομένου. </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Δίνονται  το πηλίκο  της </a:t>
                </a:r>
                <a:r>
                  <a:rPr lang="el-GR" sz="2400" i="1" dirty="0" err="1">
                    <a:effectLst/>
                    <a:latin typeface="Times New Roman" panose="02020603050405020304" pitchFamily="18" charset="0"/>
                    <a:ea typeface="Calibri" panose="020F0502020204030204" pitchFamily="34" charset="0"/>
                    <a:cs typeface="Times New Roman" panose="02020603050405020304" pitchFamily="18" charset="0"/>
                  </a:rPr>
                  <a:t>σταθεράς</a:t>
                </a:r>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 του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Planck</a:t>
                </a:r>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 προς την απόλυτη τιμή του φορτίου του ηλεκτρονίου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h</m:t>
                    </m:r>
                    <m:r>
                      <a:rPr lang="el-GR"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𝑒</m:t>
                    </m:r>
                    <m:r>
                      <a:rPr lang="el-GR" sz="2400" i="1">
                        <a:effectLst/>
                        <a:latin typeface="Cambria Math" panose="02040503050406030204" pitchFamily="18" charset="0"/>
                        <a:ea typeface="Calibri" panose="020F0502020204030204" pitchFamily="34" charset="0"/>
                        <a:cs typeface="Times New Roman" panose="02020603050405020304" pitchFamily="18" charset="0"/>
                      </a:rPr>
                      <m:t>=4,1×</m:t>
                    </m:r>
                    <m:sSup>
                      <m:sSup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−15</m:t>
                        </m:r>
                      </m:sup>
                    </m:sSup>
                    <m:r>
                      <a:rPr lang="el-GR"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𝑉</m:t>
                    </m:r>
                    <m:r>
                      <a:rPr lang="el-GR"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𝑠</m:t>
                    </m:r>
                  </m:oMath>
                </a14:m>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και η ταχύτητα του φωτός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𝑐</m:t>
                    </m:r>
                    <m:r>
                      <a:rPr lang="el-GR" sz="2400" i="1">
                        <a:effectLst/>
                        <a:latin typeface="Cambria Math" panose="02040503050406030204" pitchFamily="18" charset="0"/>
                        <a:ea typeface="Calibri" panose="020F0502020204030204" pitchFamily="34" charset="0"/>
                        <a:cs typeface="Times New Roman" panose="02020603050405020304" pitchFamily="18" charset="0"/>
                      </a:rPr>
                      <m:t>=3,0×</m:t>
                    </m:r>
                    <m:sSup>
                      <m:sSup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8</m:t>
                        </m:r>
                      </m:sup>
                    </m:sSup>
                    <m:r>
                      <a:rPr lang="el-GR" sz="2400" i="1" baseline="30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m</m:t>
                    </m:r>
                    <m:r>
                      <a:rPr lang="el-GR" sz="2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s</m:t>
                    </m:r>
                  </m:oMath>
                </a14:m>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F3538FF-975F-D132-DCA2-1A4251050373}"/>
                  </a:ext>
                </a:extLst>
              </p:cNvPr>
              <p:cNvSpPr txBox="1">
                <a:spLocks noRot="1" noChangeAspect="1" noMove="1" noResize="1" noEditPoints="1" noAdjustHandles="1" noChangeArrowheads="1" noChangeShapeType="1" noTextEdit="1"/>
              </p:cNvSpPr>
              <p:nvPr/>
            </p:nvSpPr>
            <p:spPr>
              <a:xfrm>
                <a:off x="1981200" y="1710869"/>
                <a:ext cx="8229600" cy="3436262"/>
              </a:xfrm>
              <a:prstGeom prst="rect">
                <a:avLst/>
              </a:prstGeom>
              <a:blipFill>
                <a:blip r:embed="rId2"/>
                <a:stretch>
                  <a:fillRect l="-1111" t="-1421" r="-1037" b="-3375"/>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EE058E04-8023-FE7D-DE61-C37CEAB2D340}"/>
              </a:ext>
            </a:extLst>
          </p:cNvPr>
          <p:cNvSpPr txBox="1"/>
          <p:nvPr/>
        </p:nvSpPr>
        <p:spPr>
          <a:xfrm>
            <a:off x="1924050" y="980738"/>
            <a:ext cx="6096000" cy="332720"/>
          </a:xfrm>
          <a:prstGeom prst="rect">
            <a:avLst/>
          </a:prstGeom>
          <a:noFill/>
        </p:spPr>
        <p:txBody>
          <a:bodyPr wrap="square">
            <a:spAutoFit/>
          </a:bodyPr>
          <a:lstStyle/>
          <a:p>
            <a:pPr>
              <a:lnSpc>
                <a:spcPts val="1410"/>
              </a:lnSpc>
              <a:spcAft>
                <a:spcPts val="800"/>
              </a:spcAft>
              <a:tabLst>
                <a:tab pos="1857375" algn="l"/>
              </a:tabLst>
            </a:pPr>
            <a:r>
              <a:rPr lang="el-GR"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a:t>
            </a:r>
            <a:r>
              <a:rPr lang="el-GR" sz="3200" b="1" dirty="0">
                <a:solidFill>
                  <a:srgbClr val="FF0000"/>
                </a:solidFill>
                <a:effectLst/>
                <a:ea typeface="Calibri" panose="020F0502020204030204" pitchFamily="34" charset="0"/>
                <a:cs typeface="Times New Roman" panose="02020603050405020304" pitchFamily="18" charset="0"/>
              </a:rPr>
              <a:t>2</a:t>
            </a:r>
            <a:r>
              <a:rPr lang="el-GR" sz="3200" b="1" baseline="30000" dirty="0">
                <a:solidFill>
                  <a:srgbClr val="FF0000"/>
                </a:solidFill>
                <a:effectLst/>
                <a:ea typeface="Calibri" panose="020F0502020204030204" pitchFamily="34" charset="0"/>
                <a:cs typeface="Times New Roman" panose="02020603050405020304" pitchFamily="18" charset="0"/>
              </a:rPr>
              <a:t>ο</a:t>
            </a:r>
            <a:r>
              <a:rPr lang="el-GR" sz="3200" b="1" dirty="0">
                <a:solidFill>
                  <a:srgbClr val="FF0000"/>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57644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350BDED-4E2E-81A0-7E96-C5CE05E81AFA}"/>
                  </a:ext>
                </a:extLst>
              </p:cNvPr>
              <p:cNvSpPr txBox="1"/>
              <p:nvPr/>
            </p:nvSpPr>
            <p:spPr>
              <a:xfrm>
                <a:off x="1504950" y="1483040"/>
                <a:ext cx="9182100" cy="4226670"/>
              </a:xfrm>
              <a:prstGeom prst="rect">
                <a:avLst/>
              </a:prstGeom>
              <a:noFill/>
            </p:spPr>
            <p:txBody>
              <a:bodyPr wrap="square">
                <a:spAutoFit/>
              </a:bodyPr>
              <a:lstStyle/>
              <a:p>
                <a:pPr>
                  <a:lnSpc>
                    <a:spcPct val="107000"/>
                  </a:lnSpc>
                  <a:spcAft>
                    <a:spcPts val="800"/>
                  </a:spcAft>
                </a:pPr>
                <a:r>
                  <a:rPr lang="el-GR"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Όταν το</a:t>
                </a:r>
                <a:r>
                  <a:rPr lang="el-GR"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μήκος  κύματος  της  προσπίπτουσας  ακτινοβολίας σε  επιφάνεια  καισίου   είναι </a:t>
                </a:r>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λ </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500 </a:t>
                </a:r>
                <a:r>
                  <a:rPr lang="el-GR" sz="2400" dirty="0" err="1">
                    <a:effectLst/>
                    <a:latin typeface="Times New Roman" panose="02020603050405020304" pitchFamily="18" charset="0"/>
                    <a:ea typeface="Calibri" panose="020F0502020204030204" pitchFamily="34" charset="0"/>
                    <a:cs typeface="Times New Roman" panose="02020603050405020304" pitchFamily="18" charset="0"/>
                  </a:rPr>
                  <a:t>nm</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 η  μέγιστη  ενέργεια  των </a:t>
                </a:r>
                <a:r>
                  <a:rPr lang="el-GR" sz="2400" dirty="0" err="1">
                    <a:effectLst/>
                    <a:latin typeface="Times New Roman" panose="02020603050405020304" pitchFamily="18" charset="0"/>
                    <a:ea typeface="Calibri" panose="020F0502020204030204" pitchFamily="34" charset="0"/>
                    <a:cs typeface="Times New Roman" panose="02020603050405020304" pitchFamily="18" charset="0"/>
                  </a:rPr>
                  <a:t>φωτοηλεκτρονίων</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είναι 0,63 </a:t>
                </a:r>
                <a:r>
                  <a:rPr lang="el-GR" sz="2400" dirty="0" err="1">
                    <a:effectLst/>
                    <a:latin typeface="Times New Roman" panose="02020603050405020304" pitchFamily="18" charset="0"/>
                    <a:ea typeface="Calibri" panose="020F0502020204030204" pitchFamily="34" charset="0"/>
                    <a:cs typeface="Times New Roman" panose="02020603050405020304" pitchFamily="18" charset="0"/>
                  </a:rPr>
                  <a:t>eV</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Να υπολογίσετε:   </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Το έργο  εξαγωγής του καισίου</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Την τάση αποκοπής στο πείραμα μελέτης  του φωτοηλεκτρικού φαινομένου, όταν το μήκος κύματος της προσπίπτουσας ακτινοβολίας είναι 600 </a:t>
                </a:r>
                <a:r>
                  <a:rPr lang="el-GR" sz="2400" dirty="0" err="1">
                    <a:effectLst/>
                    <a:latin typeface="Times New Roman" panose="02020603050405020304" pitchFamily="18" charset="0"/>
                    <a:ea typeface="Calibri" panose="020F0502020204030204" pitchFamily="34" charset="0"/>
                    <a:cs typeface="Times New Roman" panose="02020603050405020304" pitchFamily="18" charset="0"/>
                  </a:rPr>
                  <a:t>nm</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Δίνονται  το πηλίκο  της </a:t>
                </a:r>
                <a:r>
                  <a:rPr lang="el-GR" sz="2400" i="1" dirty="0" err="1">
                    <a:effectLst/>
                    <a:latin typeface="Times New Roman" panose="02020603050405020304" pitchFamily="18" charset="0"/>
                    <a:ea typeface="Calibri" panose="020F0502020204030204" pitchFamily="34" charset="0"/>
                    <a:cs typeface="Times New Roman" panose="02020603050405020304" pitchFamily="18" charset="0"/>
                  </a:rPr>
                  <a:t>σταθεράς</a:t>
                </a:r>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 του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Planck</a:t>
                </a:r>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 προς την απόλυτη τιμή του φορτίου του ηλεκτρονίου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h</m:t>
                    </m:r>
                    <m:r>
                      <a:rPr lang="el-GR"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𝑒</m:t>
                    </m:r>
                    <m:r>
                      <a:rPr lang="el-GR" sz="2400" i="1">
                        <a:effectLst/>
                        <a:latin typeface="Cambria Math" panose="02040503050406030204" pitchFamily="18" charset="0"/>
                        <a:ea typeface="Calibri" panose="020F0502020204030204" pitchFamily="34" charset="0"/>
                        <a:cs typeface="Times New Roman" panose="02020603050405020304" pitchFamily="18" charset="0"/>
                      </a:rPr>
                      <m:t>=4,1×</m:t>
                    </m:r>
                    <m:sSup>
                      <m:sSup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−15</m:t>
                        </m:r>
                      </m:sup>
                    </m:sSup>
                    <m:r>
                      <a:rPr lang="el-GR"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𝑉</m:t>
                    </m:r>
                    <m:r>
                      <a:rPr lang="el-GR"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𝑠</m:t>
                    </m:r>
                  </m:oMath>
                </a14:m>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 και η ταχύτητα του φωτός </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5350BDED-4E2E-81A0-7E96-C5CE05E81AFA}"/>
                  </a:ext>
                </a:extLst>
              </p:cNvPr>
              <p:cNvSpPr txBox="1">
                <a:spLocks noRot="1" noChangeAspect="1" noMove="1" noResize="1" noEditPoints="1" noAdjustHandles="1" noChangeArrowheads="1" noChangeShapeType="1" noTextEdit="1"/>
              </p:cNvSpPr>
              <p:nvPr/>
            </p:nvSpPr>
            <p:spPr>
              <a:xfrm>
                <a:off x="1504950" y="1483040"/>
                <a:ext cx="9182100" cy="4226670"/>
              </a:xfrm>
              <a:prstGeom prst="rect">
                <a:avLst/>
              </a:prstGeom>
              <a:blipFill>
                <a:blip r:embed="rId2"/>
                <a:stretch>
                  <a:fillRect l="-1062" t="-1153" r="-1062" b="-2305"/>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E91CA653-60D7-9334-7C58-00A541AB8681}"/>
              </a:ext>
            </a:extLst>
          </p:cNvPr>
          <p:cNvSpPr txBox="1"/>
          <p:nvPr/>
        </p:nvSpPr>
        <p:spPr>
          <a:xfrm>
            <a:off x="1924050" y="980738"/>
            <a:ext cx="6096000" cy="332720"/>
          </a:xfrm>
          <a:prstGeom prst="rect">
            <a:avLst/>
          </a:prstGeom>
          <a:noFill/>
        </p:spPr>
        <p:txBody>
          <a:bodyPr wrap="square">
            <a:spAutoFit/>
          </a:bodyPr>
          <a:lstStyle/>
          <a:p>
            <a:pPr>
              <a:lnSpc>
                <a:spcPts val="1410"/>
              </a:lnSpc>
              <a:spcAft>
                <a:spcPts val="800"/>
              </a:spcAft>
              <a:tabLst>
                <a:tab pos="1857375" algn="l"/>
              </a:tabLst>
            </a:pPr>
            <a:r>
              <a:rPr lang="el-GR"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a:t>
            </a:r>
            <a:r>
              <a:rPr lang="el-GR" sz="3200" b="1" dirty="0">
                <a:solidFill>
                  <a:srgbClr val="FF0000"/>
                </a:solidFill>
                <a:effectLst/>
                <a:ea typeface="Calibri" panose="020F0502020204030204" pitchFamily="34" charset="0"/>
                <a:cs typeface="Times New Roman" panose="02020603050405020304" pitchFamily="18" charset="0"/>
              </a:rPr>
              <a:t>3</a:t>
            </a:r>
            <a:r>
              <a:rPr lang="el-GR" sz="3200" b="1" baseline="30000" dirty="0">
                <a:solidFill>
                  <a:srgbClr val="FF0000"/>
                </a:solidFill>
                <a:effectLst/>
                <a:ea typeface="Calibri" panose="020F0502020204030204" pitchFamily="34" charset="0"/>
                <a:cs typeface="Times New Roman" panose="02020603050405020304" pitchFamily="18" charset="0"/>
              </a:rPr>
              <a:t>ο</a:t>
            </a:r>
            <a:r>
              <a:rPr lang="el-GR" sz="3200" b="1" dirty="0">
                <a:solidFill>
                  <a:srgbClr val="FF0000"/>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7150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14">
            <a:extLst>
              <a:ext uri="{FF2B5EF4-FFF2-40B4-BE49-F238E27FC236}">
                <a16:creationId xmlns:a16="http://schemas.microsoft.com/office/drawing/2014/main" id="{3CB12975-B4EB-4CC7-3C97-6DCCFAD98B97}"/>
              </a:ext>
            </a:extLst>
          </p:cNvPr>
          <p:cNvSpPr txBox="1">
            <a:spLocks/>
          </p:cNvSpPr>
          <p:nvPr/>
        </p:nvSpPr>
        <p:spPr>
          <a:xfrm>
            <a:off x="205550" y="975172"/>
            <a:ext cx="5603018" cy="5552992"/>
          </a:xfrm>
          <a:prstGeom prst="rect">
            <a:avLst/>
          </a:prstGeom>
          <a:ln w="28575">
            <a:noFill/>
          </a:ln>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6400" b="0" i="0" u="none" strike="noStrike" kern="1200" cap="none" spc="0" normalizeH="0" baseline="0" noProof="0" dirty="0" err="1">
                <a:ln>
                  <a:noFill/>
                </a:ln>
                <a:solidFill>
                  <a:srgbClr val="0070C0"/>
                </a:solidFill>
                <a:effectLst/>
                <a:uLnTx/>
                <a:uFillTx/>
                <a:latin typeface="Calibri" panose="020F0502020204030204"/>
              </a:rPr>
              <a:t>Herz</a:t>
            </a:r>
            <a:r>
              <a:rPr kumimoji="0" lang="en-US" sz="6400" b="0" i="0" u="none" strike="noStrike" kern="1200" cap="none" spc="0" normalizeH="0" baseline="0" noProof="0" dirty="0">
                <a:ln>
                  <a:noFill/>
                </a:ln>
                <a:solidFill>
                  <a:srgbClr val="0070C0"/>
                </a:solidFill>
                <a:effectLst/>
                <a:uLnTx/>
                <a:uFillTx/>
                <a:latin typeface="Calibri" panose="020F0502020204030204"/>
              </a:rPr>
              <a:t> (1866)</a:t>
            </a:r>
            <a:r>
              <a:rPr lang="el-GR" sz="6400" dirty="0">
                <a:solidFill>
                  <a:prstClr val="black"/>
                </a:solidFill>
                <a:latin typeface="Calibri" panose="020F0502020204030204"/>
              </a:rPr>
              <a:t>: Το φορτισμένο τηλεσκόπιο εκφορτίζεται όταν φωτιστεί με </a:t>
            </a:r>
            <a:r>
              <a:rPr lang="en-US" sz="6400" dirty="0">
                <a:solidFill>
                  <a:prstClr val="black"/>
                </a:solidFill>
                <a:latin typeface="Calibri" panose="020F0502020204030204"/>
              </a:rPr>
              <a:t>UV </a:t>
            </a:r>
            <a:r>
              <a:rPr lang="el-GR" sz="6400" dirty="0">
                <a:solidFill>
                  <a:prstClr val="black"/>
                </a:solidFill>
                <a:latin typeface="Calibri" panose="020F0502020204030204"/>
              </a:rPr>
              <a:t>ακτινοβολία</a:t>
            </a:r>
            <a:endParaRPr lang="en-GB" sz="64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lang="el-GR" sz="6400" dirty="0">
              <a:solidFill>
                <a:prstClr val="black"/>
              </a:solidFill>
              <a:latin typeface="Calibri" panose="020F0502020204030204"/>
            </a:endParaRPr>
          </a:p>
          <a:p>
            <a:pPr lvl="0">
              <a:buFont typeface="Wingdings" panose="05000000000000000000" pitchFamily="2" charset="2"/>
              <a:buChar char="Ø"/>
              <a:defRPr/>
            </a:pPr>
            <a:r>
              <a:rPr lang="en-US" sz="6400" dirty="0" err="1">
                <a:solidFill>
                  <a:srgbClr val="0070C0"/>
                </a:solidFill>
              </a:rPr>
              <a:t>Hallwachs</a:t>
            </a:r>
            <a:r>
              <a:rPr lang="en-US" sz="6400" dirty="0">
                <a:solidFill>
                  <a:srgbClr val="0070C0"/>
                </a:solidFill>
              </a:rPr>
              <a:t> </a:t>
            </a:r>
            <a:r>
              <a:rPr lang="el-GR" sz="6400" dirty="0">
                <a:solidFill>
                  <a:srgbClr val="0070C0"/>
                </a:solidFill>
              </a:rPr>
              <a:t>(1888): </a:t>
            </a:r>
            <a:r>
              <a:rPr lang="el-GR" sz="6400" dirty="0"/>
              <a:t>Διατύπωσε την υπόθεση ότι μια αγώγιμη πλάκα στην οποία εστιάζει το </a:t>
            </a:r>
            <a:r>
              <a:rPr lang="el-GR" sz="6400" dirty="0">
                <a:hlinkClick r:id="rId3"/>
              </a:rPr>
              <a:t>υπεριώδες</a:t>
            </a:r>
            <a:r>
              <a:rPr lang="el-GR" sz="6400" dirty="0"/>
              <a:t> φως φέρει θετικό φορτίο επειδή τα </a:t>
            </a:r>
            <a:r>
              <a:rPr lang="el-GR" sz="6400" dirty="0">
                <a:hlinkClick r:id="rId4"/>
              </a:rPr>
              <a:t>ηλεκτρόνια</a:t>
            </a:r>
            <a:r>
              <a:rPr lang="el-GR" sz="6400" dirty="0"/>
              <a:t> εξέρχονται. Αυτό συνέβη με μεγαλύτερη ένταση στο σελήνιο.  Το φαινόμενο ονομαζόταν «</a:t>
            </a:r>
            <a:r>
              <a:rPr lang="el-GR" sz="6400" b="1" dirty="0" err="1">
                <a:solidFill>
                  <a:srgbClr val="FF0000"/>
                </a:solidFill>
              </a:rPr>
              <a:t>Hallwachs-Effekt</a:t>
            </a:r>
            <a:r>
              <a:rPr lang="el-GR" sz="6400" dirty="0"/>
              <a:t>», ενώ τώρα ονομάζεται </a:t>
            </a:r>
            <a:r>
              <a:rPr lang="el-GR" sz="6400" dirty="0">
                <a:hlinkClick r:id="rId5"/>
              </a:rPr>
              <a:t>φωτοηλεκτρικό φαινόμενο</a:t>
            </a:r>
            <a:r>
              <a:rPr lang="el-GR" sz="6400" dirty="0"/>
              <a:t>..</a:t>
            </a:r>
            <a:endParaRPr lang="en-GB" sz="6400" dirty="0"/>
          </a:p>
          <a:p>
            <a:pPr marL="0" lvl="0" indent="0">
              <a:buNone/>
              <a:defRPr/>
            </a:pPr>
            <a:endParaRPr lang="el-GR" sz="6400" dirty="0">
              <a:solidFill>
                <a:prstClr val="black"/>
              </a:solidFill>
              <a:latin typeface="Calibri" panose="020F0502020204030204"/>
            </a:endParaRPr>
          </a:p>
          <a:p>
            <a:pPr lvl="0">
              <a:buFont typeface="Wingdings" panose="05000000000000000000" pitchFamily="2" charset="2"/>
              <a:buChar char="Ø"/>
              <a:defRPr/>
            </a:pPr>
            <a:r>
              <a:rPr lang="en-US" sz="6400" dirty="0">
                <a:solidFill>
                  <a:srgbClr val="0070C0"/>
                </a:solidFill>
              </a:rPr>
              <a:t>Thomson (1899)</a:t>
            </a:r>
            <a:r>
              <a:rPr lang="el-GR" sz="6400" dirty="0">
                <a:solidFill>
                  <a:prstClr val="black"/>
                </a:solidFill>
              </a:rPr>
              <a:t>: Το ηλεκτροσκόπιο εκφορτίζεται (όταν ακτινοβοληθεί) εκπέμποντας ηλεκτρόνια. Το φαινόμενο ονομάστηκε </a:t>
            </a:r>
            <a:r>
              <a:rPr lang="el-GR" sz="6400" dirty="0">
                <a:solidFill>
                  <a:srgbClr val="FF0000"/>
                </a:solidFill>
              </a:rPr>
              <a:t>φωτοηλεκτρικό</a:t>
            </a:r>
            <a:r>
              <a:rPr lang="el-GR" sz="6400" dirty="0">
                <a:solidFill>
                  <a:prstClr val="black"/>
                </a:solidFill>
              </a:rPr>
              <a:t> και τα εκπεμπόμενα ηλεκτρόνια, </a:t>
            </a:r>
            <a:r>
              <a:rPr lang="el-GR" sz="6400" dirty="0" err="1">
                <a:solidFill>
                  <a:srgbClr val="FF0000"/>
                </a:solidFill>
              </a:rPr>
              <a:t>φωτοηλεκτρόνια</a:t>
            </a:r>
            <a:r>
              <a:rPr lang="el-GR" sz="6400" dirty="0">
                <a:solidFill>
                  <a:srgbClr val="FF0000"/>
                </a:solidFill>
              </a:rPr>
              <a:t>.</a:t>
            </a:r>
            <a:r>
              <a:rPr lang="el-GR" sz="6400" dirty="0">
                <a:solidFill>
                  <a:srgbClr val="0070C0"/>
                </a:solidFill>
              </a:rPr>
              <a:t> </a:t>
            </a:r>
            <a:endParaRPr lang="en-GB" sz="6400" dirty="0">
              <a:solidFill>
                <a:srgbClr val="0070C0"/>
              </a:solidFill>
            </a:endParaRPr>
          </a:p>
          <a:p>
            <a:pPr marL="0" lvl="0" indent="0">
              <a:buNone/>
              <a:defRPr/>
            </a:pPr>
            <a:endParaRPr lang="el-GR" sz="6400" dirty="0"/>
          </a:p>
          <a:p>
            <a:pPr lvl="0">
              <a:buFont typeface="Wingdings" panose="05000000000000000000" pitchFamily="2" charset="2"/>
              <a:buChar char="Ø"/>
              <a:defRPr/>
            </a:pPr>
            <a:r>
              <a:rPr lang="el-GR" sz="6400" dirty="0"/>
              <a:t>Οι</a:t>
            </a:r>
            <a:r>
              <a:rPr lang="el-GR" sz="6400" dirty="0">
                <a:solidFill>
                  <a:srgbClr val="0070C0"/>
                </a:solidFill>
              </a:rPr>
              <a:t> </a:t>
            </a:r>
            <a:r>
              <a:rPr lang="en-US" sz="6400" dirty="0">
                <a:solidFill>
                  <a:srgbClr val="0070C0"/>
                </a:solidFill>
              </a:rPr>
              <a:t>Lenard (1900) </a:t>
            </a:r>
            <a:r>
              <a:rPr lang="el-GR" sz="6400" dirty="0"/>
              <a:t>μελέτησε και κατέγραψε συστηματικά τα χαρακτηριστικά του φωτοηλεκτρικού φαινομένου.</a:t>
            </a:r>
          </a:p>
          <a:p>
            <a:pPr marL="0" lvl="0" indent="0">
              <a:buNone/>
              <a:defRPr/>
            </a:pPr>
            <a:endParaRPr lang="el-GR" sz="6400" dirty="0"/>
          </a:p>
          <a:p>
            <a:pPr marL="0" lvl="0" indent="0">
              <a:buNone/>
              <a:defRPr/>
            </a:pPr>
            <a:endParaRPr kumimoji="0" lang="el-GR" sz="6400" b="0" i="0" u="none" strike="noStrike" kern="1200" cap="none" spc="0" normalizeH="0" baseline="0" noProof="0" dirty="0">
              <a:ln>
                <a:noFill/>
              </a:ln>
              <a:solidFill>
                <a:srgbClr val="FF0000"/>
              </a:solidFill>
              <a:effectLst/>
              <a:uLnTx/>
              <a:uFillTx/>
              <a:latin typeface="Calibri" panose="020F0502020204030204"/>
            </a:endParaRPr>
          </a:p>
          <a:p>
            <a:pPr marL="0" indent="0">
              <a:buNone/>
              <a:defRPr/>
            </a:pPr>
            <a:endParaRPr lang="el-GR" sz="6400" dirty="0">
              <a:solidFill>
                <a:prstClr val="black"/>
              </a:solidFill>
              <a:latin typeface="Times New Roman" panose="02020603050405020304" pitchFamily="18" charset="0"/>
              <a:cs typeface="Times New Roman" panose="02020603050405020304" pitchFamily="18" charset="0"/>
            </a:endParaRPr>
          </a:p>
          <a:p>
            <a:pPr marL="0" lvl="0" indent="0">
              <a:buNone/>
              <a:defRPr/>
            </a:pPr>
            <a:endParaRPr kumimoji="0" lang="el-GR" sz="2800" b="0" i="0" u="none" strike="noStrike" kern="1200" cap="none" spc="0" normalizeH="0" baseline="0" noProof="0" dirty="0">
              <a:ln>
                <a:noFill/>
              </a:ln>
              <a:solidFill>
                <a:srgbClr val="FF0000"/>
              </a:solidFill>
              <a:effectLst/>
              <a:uLnTx/>
              <a:uFillTx/>
              <a:latin typeface="Calibri" panose="020F0502020204030204"/>
            </a:endParaRPr>
          </a:p>
        </p:txBody>
      </p:sp>
      <p:pic>
        <p:nvPicPr>
          <p:cNvPr id="4" name="Εικόνα 3">
            <a:extLst>
              <a:ext uri="{FF2B5EF4-FFF2-40B4-BE49-F238E27FC236}">
                <a16:creationId xmlns:a16="http://schemas.microsoft.com/office/drawing/2014/main" id="{158105A1-DCD1-6642-8F0E-F322F0BFEF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8568" y="3587996"/>
            <a:ext cx="3166353" cy="2197764"/>
          </a:xfrm>
          <a:prstGeom prst="rect">
            <a:avLst/>
          </a:prstGeom>
        </p:spPr>
      </p:pic>
      <p:pic>
        <p:nvPicPr>
          <p:cNvPr id="1030" name="Picture 6">
            <a:hlinkClick r:id="rId7" tooltip="Joseph John Thomson — Wikipédia"/>
            <a:extLst>
              <a:ext uri="{FF2B5EF4-FFF2-40B4-BE49-F238E27FC236}">
                <a16:creationId xmlns:a16="http://schemas.microsoft.com/office/drawing/2014/main" id="{0393FC27-0AF7-B420-7BF6-2AE450B3B1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569" y="2371967"/>
            <a:ext cx="152400" cy="1524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Ομάδα 6">
            <a:extLst>
              <a:ext uri="{FF2B5EF4-FFF2-40B4-BE49-F238E27FC236}">
                <a16:creationId xmlns:a16="http://schemas.microsoft.com/office/drawing/2014/main" id="{AA2924A2-72AE-FEB6-72BB-6E6BE4C7228F}"/>
              </a:ext>
            </a:extLst>
          </p:cNvPr>
          <p:cNvGrpSpPr/>
          <p:nvPr/>
        </p:nvGrpSpPr>
        <p:grpSpPr>
          <a:xfrm>
            <a:off x="10018954" y="57866"/>
            <a:ext cx="2341619" cy="3201781"/>
            <a:chOff x="7857458" y="90736"/>
            <a:chExt cx="2341619" cy="3201781"/>
          </a:xfrm>
        </p:grpSpPr>
        <p:pic>
          <p:nvPicPr>
            <p:cNvPr id="1032" name="Picture 8" descr="Joseph John Thomson — Wikipédia">
              <a:extLst>
                <a:ext uri="{FF2B5EF4-FFF2-40B4-BE49-F238E27FC236}">
                  <a16:creationId xmlns:a16="http://schemas.microsoft.com/office/drawing/2014/main" id="{DB46B92B-12AF-F51F-EEFC-1277DE417D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243" y="90736"/>
              <a:ext cx="1652006" cy="25831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204B773-D6BB-C06A-9F28-18DBE4B25040}"/>
                </a:ext>
              </a:extLst>
            </p:cNvPr>
            <p:cNvSpPr txBox="1"/>
            <p:nvPr/>
          </p:nvSpPr>
          <p:spPr>
            <a:xfrm>
              <a:off x="7857458" y="2646186"/>
              <a:ext cx="2341619" cy="646331"/>
            </a:xfrm>
            <a:prstGeom prst="rect">
              <a:avLst/>
            </a:prstGeom>
            <a:noFill/>
          </p:spPr>
          <p:txBody>
            <a:bodyPr wrap="square">
              <a:spAutoFit/>
            </a:bodyPr>
            <a:lstStyle/>
            <a:p>
              <a:r>
                <a:rPr lang="en-GB" b="1" dirty="0">
                  <a:solidFill>
                    <a:srgbClr val="313131"/>
                  </a:solidFill>
                  <a:latin typeface="CeraPro-Regular"/>
                </a:rPr>
                <a:t>Joseph John Thomson</a:t>
              </a:r>
              <a:endParaRPr lang="el-GR" b="1" dirty="0">
                <a:solidFill>
                  <a:srgbClr val="313131"/>
                </a:solidFill>
                <a:latin typeface="CeraPro-Regular"/>
              </a:endParaRPr>
            </a:p>
            <a:p>
              <a:r>
                <a:rPr lang="en-US" b="1" dirty="0">
                  <a:solidFill>
                    <a:srgbClr val="313131"/>
                  </a:solidFill>
                  <a:latin typeface="CeraPro-Regular"/>
                </a:rPr>
                <a:t>Wikipedia</a:t>
              </a:r>
              <a:endParaRPr lang="en-GB" b="1" dirty="0">
                <a:solidFill>
                  <a:srgbClr val="313131"/>
                </a:solidFill>
                <a:latin typeface="CeraPro-Regular"/>
              </a:endParaRPr>
            </a:p>
          </p:txBody>
        </p:sp>
      </p:grpSp>
      <p:grpSp>
        <p:nvGrpSpPr>
          <p:cNvPr id="5" name="Ομάδα 4">
            <a:extLst>
              <a:ext uri="{FF2B5EF4-FFF2-40B4-BE49-F238E27FC236}">
                <a16:creationId xmlns:a16="http://schemas.microsoft.com/office/drawing/2014/main" id="{16850ACD-68CD-7956-11F9-E8DB5369E8FF}"/>
              </a:ext>
            </a:extLst>
          </p:cNvPr>
          <p:cNvGrpSpPr/>
          <p:nvPr/>
        </p:nvGrpSpPr>
        <p:grpSpPr>
          <a:xfrm>
            <a:off x="5713153" y="90736"/>
            <a:ext cx="2325523" cy="3692506"/>
            <a:chOff x="5713153" y="90736"/>
            <a:chExt cx="2325523" cy="3692506"/>
          </a:xfrm>
        </p:grpSpPr>
        <p:pic>
          <p:nvPicPr>
            <p:cNvPr id="1034" name="Picture 10">
              <a:extLst>
                <a:ext uri="{FF2B5EF4-FFF2-40B4-BE49-F238E27FC236}">
                  <a16:creationId xmlns:a16="http://schemas.microsoft.com/office/drawing/2014/main" id="{B4623D46-B53D-9660-5831-E10293A16D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8568" y="90736"/>
              <a:ext cx="2230108" cy="25831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095888B-607A-C43B-9FF3-3801E5E09008}"/>
                </a:ext>
              </a:extLst>
            </p:cNvPr>
            <p:cNvSpPr txBox="1"/>
            <p:nvPr/>
          </p:nvSpPr>
          <p:spPr>
            <a:xfrm>
              <a:off x="5713153" y="2582913"/>
              <a:ext cx="2246816" cy="1200329"/>
            </a:xfrm>
            <a:prstGeom prst="rect">
              <a:avLst/>
            </a:prstGeom>
            <a:noFill/>
          </p:spPr>
          <p:txBody>
            <a:bodyPr wrap="square">
              <a:spAutoFit/>
            </a:bodyPr>
            <a:lstStyle/>
            <a:p>
              <a:r>
                <a:rPr lang="de-DE" b="1" i="0" dirty="0">
                  <a:solidFill>
                    <a:srgbClr val="313131"/>
                  </a:solidFill>
                  <a:effectLst/>
                  <a:latin typeface="CeraPro-Regular"/>
                </a:rPr>
                <a:t>Heinrich Rudolf Hertz</a:t>
              </a:r>
              <a:br>
                <a:rPr lang="de-DE" dirty="0"/>
              </a:br>
              <a:r>
                <a:rPr lang="en-US" b="1" dirty="0">
                  <a:solidFill>
                    <a:srgbClr val="313131"/>
                  </a:solidFill>
                  <a:latin typeface="CeraPro-Regular"/>
                </a:rPr>
                <a:t>Wikipedia</a:t>
              </a:r>
              <a:endParaRPr lang="en-GB" b="1" dirty="0">
                <a:solidFill>
                  <a:srgbClr val="313131"/>
                </a:solidFill>
                <a:latin typeface="CeraPro-Regular"/>
              </a:endParaRPr>
            </a:p>
            <a:p>
              <a:br>
                <a:rPr lang="de-DE" dirty="0"/>
              </a:br>
              <a:endParaRPr lang="en-GB" dirty="0"/>
            </a:p>
          </p:txBody>
        </p:sp>
      </p:grpSp>
      <p:grpSp>
        <p:nvGrpSpPr>
          <p:cNvPr id="6" name="Ομάδα 5">
            <a:extLst>
              <a:ext uri="{FF2B5EF4-FFF2-40B4-BE49-F238E27FC236}">
                <a16:creationId xmlns:a16="http://schemas.microsoft.com/office/drawing/2014/main" id="{06FDD8EC-6ECF-4FB3-2715-57A0CEC2D6D8}"/>
              </a:ext>
            </a:extLst>
          </p:cNvPr>
          <p:cNvGrpSpPr/>
          <p:nvPr/>
        </p:nvGrpSpPr>
        <p:grpSpPr>
          <a:xfrm>
            <a:off x="9849546" y="3493776"/>
            <a:ext cx="1967436" cy="3273488"/>
            <a:chOff x="10008859" y="82302"/>
            <a:chExt cx="1967436" cy="3273488"/>
          </a:xfrm>
        </p:grpSpPr>
        <p:pic>
          <p:nvPicPr>
            <p:cNvPr id="1036" name="Picture 12">
              <a:extLst>
                <a:ext uri="{FF2B5EF4-FFF2-40B4-BE49-F238E27FC236}">
                  <a16:creationId xmlns:a16="http://schemas.microsoft.com/office/drawing/2014/main" id="{E0551DA6-2CC8-0FF9-4333-C3936181F7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8859" y="82302"/>
              <a:ext cx="1940222" cy="2583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7A3249A-8290-B01F-C50A-B08DD9A269D2}"/>
                </a:ext>
              </a:extLst>
            </p:cNvPr>
            <p:cNvSpPr txBox="1"/>
            <p:nvPr/>
          </p:nvSpPr>
          <p:spPr>
            <a:xfrm>
              <a:off x="10115842" y="2740237"/>
              <a:ext cx="1860453" cy="615553"/>
            </a:xfrm>
            <a:prstGeom prst="rect">
              <a:avLst/>
            </a:prstGeom>
            <a:noFill/>
          </p:spPr>
          <p:txBody>
            <a:bodyPr wrap="square">
              <a:spAutoFit/>
            </a:bodyPr>
            <a:lstStyle/>
            <a:p>
              <a:r>
                <a:rPr lang="en-GB" sz="1600" b="1" i="0" dirty="0">
                  <a:solidFill>
                    <a:srgbClr val="000000"/>
                  </a:solidFill>
                  <a:effectLst/>
                  <a:latin typeface="Arial" panose="020B0604020202020204" pitchFamily="34" charset="0"/>
                </a:rPr>
                <a:t>Philipp Lenard</a:t>
              </a:r>
              <a:endParaRPr lang="el-GR" sz="1600" b="1" dirty="0">
                <a:solidFill>
                  <a:srgbClr val="313131"/>
                </a:solidFill>
                <a:latin typeface="CeraPro-Regular"/>
              </a:endParaRPr>
            </a:p>
            <a:p>
              <a:r>
                <a:rPr lang="en-US" b="1" dirty="0">
                  <a:solidFill>
                    <a:srgbClr val="313131"/>
                  </a:solidFill>
                  <a:latin typeface="CeraPro-Regular"/>
                </a:rPr>
                <a:t>Wikipedia</a:t>
              </a:r>
              <a:endParaRPr lang="en-GB" b="1" dirty="0">
                <a:solidFill>
                  <a:srgbClr val="313131"/>
                </a:solidFill>
                <a:latin typeface="CeraPro-Regular"/>
              </a:endParaRPr>
            </a:p>
          </p:txBody>
        </p:sp>
      </p:grpSp>
      <p:sp>
        <p:nvSpPr>
          <p:cNvPr id="2" name="TextBox 1">
            <a:extLst>
              <a:ext uri="{FF2B5EF4-FFF2-40B4-BE49-F238E27FC236}">
                <a16:creationId xmlns:a16="http://schemas.microsoft.com/office/drawing/2014/main" id="{8859F5B8-7021-7120-FE27-C3C5105CBBFB}"/>
              </a:ext>
            </a:extLst>
          </p:cNvPr>
          <p:cNvSpPr txBox="1"/>
          <p:nvPr/>
        </p:nvSpPr>
        <p:spPr>
          <a:xfrm>
            <a:off x="0" y="57866"/>
            <a:ext cx="5894371" cy="1138773"/>
          </a:xfrm>
          <a:prstGeom prst="rect">
            <a:avLst/>
          </a:prstGeom>
          <a:noFill/>
        </p:spPr>
        <p:txBody>
          <a:bodyPr wrap="square" rtlCol="0">
            <a:spAutoFit/>
          </a:bodyPr>
          <a:lstStyle/>
          <a:p>
            <a:r>
              <a:rPr lang="el-GR" sz="4000" b="1" i="1" dirty="0">
                <a:solidFill>
                  <a:srgbClr val="FF0000"/>
                </a:solidFill>
                <a:latin typeface="Times New Roman" panose="02020603050405020304" pitchFamily="18" charset="0"/>
                <a:cs typeface="Times New Roman" panose="02020603050405020304" pitchFamily="18" charset="0"/>
              </a:rPr>
              <a:t>Φωτοηλεκτρικό φαινόμενο</a:t>
            </a:r>
            <a:endParaRPr lang="el-GR" sz="4000" b="1" dirty="0">
              <a:solidFill>
                <a:srgbClr val="00B050"/>
              </a:solidFill>
            </a:endParaRPr>
          </a:p>
          <a:p>
            <a:r>
              <a:rPr lang="el-GR" sz="2800" b="1" dirty="0">
                <a:solidFill>
                  <a:srgbClr val="00B050"/>
                </a:solidFill>
              </a:rPr>
              <a:t>Ιστορική Αναδρομή</a:t>
            </a:r>
            <a:endParaRPr lang="en-GB" sz="2800" b="1" dirty="0">
              <a:solidFill>
                <a:srgbClr val="00B050"/>
              </a:solidFill>
            </a:endParaRPr>
          </a:p>
        </p:txBody>
      </p:sp>
      <p:grpSp>
        <p:nvGrpSpPr>
          <p:cNvPr id="9" name="Ομάδα 8">
            <a:extLst>
              <a:ext uri="{FF2B5EF4-FFF2-40B4-BE49-F238E27FC236}">
                <a16:creationId xmlns:a16="http://schemas.microsoft.com/office/drawing/2014/main" id="{DBE02E05-6819-4123-0820-9487C69A0322}"/>
              </a:ext>
            </a:extLst>
          </p:cNvPr>
          <p:cNvGrpSpPr/>
          <p:nvPr/>
        </p:nvGrpSpPr>
        <p:grpSpPr>
          <a:xfrm>
            <a:off x="8037663" y="90736"/>
            <a:ext cx="2308273" cy="3699328"/>
            <a:chOff x="9922249" y="3429000"/>
            <a:chExt cx="2308273" cy="3699328"/>
          </a:xfrm>
        </p:grpSpPr>
        <p:pic>
          <p:nvPicPr>
            <p:cNvPr id="1026" name="Picture 2" descr="Wilhelm Hallwachs - Wikipedia">
              <a:extLst>
                <a:ext uri="{FF2B5EF4-FFF2-40B4-BE49-F238E27FC236}">
                  <a16:creationId xmlns:a16="http://schemas.microsoft.com/office/drawing/2014/main" id="{A54F7300-95BA-1850-44C1-A525F60BEA3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36522" y="3429000"/>
              <a:ext cx="1884895" cy="25638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4209C50-8E48-0D25-7098-D02F6FBD5C19}"/>
                </a:ext>
              </a:extLst>
            </p:cNvPr>
            <p:cNvSpPr txBox="1"/>
            <p:nvPr/>
          </p:nvSpPr>
          <p:spPr>
            <a:xfrm>
              <a:off x="9922249" y="5927999"/>
              <a:ext cx="2308273" cy="1200329"/>
            </a:xfrm>
            <a:prstGeom prst="rect">
              <a:avLst/>
            </a:prstGeom>
            <a:noFill/>
          </p:spPr>
          <p:txBody>
            <a:bodyPr wrap="square" rtlCol="0">
              <a:spAutoFit/>
            </a:bodyPr>
            <a:lstStyle/>
            <a:p>
              <a:r>
                <a:rPr lang="en-GB" b="0" i="0" dirty="0">
                  <a:solidFill>
                    <a:srgbClr val="000000"/>
                  </a:solidFill>
                  <a:effectLst/>
                  <a:latin typeface="Linux Libertine"/>
                </a:rPr>
                <a:t>Wilhelm </a:t>
              </a:r>
              <a:r>
                <a:rPr lang="en-GB" b="0" i="0" dirty="0" err="1">
                  <a:solidFill>
                    <a:srgbClr val="000000"/>
                  </a:solidFill>
                  <a:effectLst/>
                  <a:latin typeface="Linux Libertine"/>
                </a:rPr>
                <a:t>Hallwachs</a:t>
              </a:r>
              <a:endParaRPr lang="en-GB" b="0" i="0" dirty="0">
                <a:solidFill>
                  <a:srgbClr val="000000"/>
                </a:solidFill>
                <a:effectLst/>
                <a:latin typeface="Linux Libertine"/>
              </a:endParaRPr>
            </a:p>
            <a:p>
              <a:r>
                <a:rPr lang="en-US" b="1" dirty="0">
                  <a:solidFill>
                    <a:srgbClr val="313131"/>
                  </a:solidFill>
                  <a:latin typeface="CeraPro-Regular"/>
                </a:rPr>
                <a:t>Wikipedia</a:t>
              </a:r>
              <a:endParaRPr lang="en-GB" b="1" dirty="0">
                <a:solidFill>
                  <a:srgbClr val="313131"/>
                </a:solidFill>
                <a:latin typeface="CeraPro-Regular"/>
              </a:endParaRPr>
            </a:p>
            <a:p>
              <a:endParaRPr lang="en-GB" b="0" i="0" dirty="0">
                <a:solidFill>
                  <a:srgbClr val="000000"/>
                </a:solidFill>
                <a:effectLst/>
                <a:latin typeface="Linux Libertine"/>
              </a:endParaRPr>
            </a:p>
            <a:p>
              <a:endParaRPr lang="en-GB" dirty="0"/>
            </a:p>
          </p:txBody>
        </p:sp>
      </p:grpSp>
    </p:spTree>
    <p:extLst>
      <p:ext uri="{BB962C8B-B14F-4D97-AF65-F5344CB8AC3E}">
        <p14:creationId xmlns:p14="http://schemas.microsoft.com/office/powerpoint/2010/main" val="1041750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F275926-0577-5593-BE5D-770891F3287A}"/>
                  </a:ext>
                </a:extLst>
              </p:cNvPr>
              <p:cNvSpPr txBox="1"/>
              <p:nvPr/>
            </p:nvSpPr>
            <p:spPr>
              <a:xfrm>
                <a:off x="2028825" y="1503248"/>
                <a:ext cx="8134350" cy="3851504"/>
              </a:xfrm>
              <a:prstGeom prst="rect">
                <a:avLst/>
              </a:prstGeom>
              <a:noFill/>
            </p:spPr>
            <p:txBody>
              <a:bodyPr wrap="square">
                <a:spAutoFit/>
              </a:bodyPr>
              <a:lstStyle/>
              <a:p>
                <a:pPr>
                  <a:lnSpc>
                    <a:spcPct val="107000"/>
                  </a:lnSpc>
                  <a:spcAft>
                    <a:spcPts val="800"/>
                  </a:spcAft>
                </a:pP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Από την  </a:t>
                </a:r>
                <a:r>
                  <a:rPr lang="el-GR" sz="2800" dirty="0" err="1">
                    <a:effectLst/>
                    <a:latin typeface="Times New Roman" panose="02020603050405020304" pitchFamily="18" charset="0"/>
                    <a:ea typeface="Calibri" panose="020F0502020204030204" pitchFamily="34" charset="0"/>
                    <a:cs typeface="Times New Roman" panose="02020603050405020304" pitchFamily="18" charset="0"/>
                  </a:rPr>
                  <a:t>φωτοηλεκτρονική</a:t>
                </a: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 εξίσωση του </a:t>
                </a:r>
                <a:r>
                  <a:rPr lang="el-GR"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Einstein</a:t>
                </a: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 να προσδιορίσετε  την τάση αποκοπής  σε συνάρτηση με  τη συχνότητα της προσπίπτουσας ακτινοβολίας και να σχεδιάσετε τη γραφική παράσταση </a:t>
                </a:r>
                <a14:m>
                  <m:oMath xmlns:m="http://schemas.openxmlformats.org/officeDocument/2006/math">
                    <m:sSub>
                      <m:sSubPr>
                        <m:ctrlPr>
                          <a:rPr lang="en-GB"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l-GR" sz="28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l-GR"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𝑓</m:t>
                    </m:r>
                  </m:oMath>
                </a14:m>
                <a:r>
                  <a:rPr lang="el-GR"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2800"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Με ποια ποσότητα είναι ίση η κλίση της γραφικής παράστασης;</a:t>
                </a:r>
                <a:endParaRPr lang="en-GB" sz="2800"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Yu Gothic Medium" panose="020B0500000000000000" pitchFamily="34" charset="-128"/>
                  <a:buAutoNum type="arabicPeriod"/>
                </a:pP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Ποια η φυσική σημασία της τομής της γραφικής παράστασης  με  τον άξονα των συχνοτήτων;</a:t>
                </a:r>
                <a:endParaRPr lang="en-GB" sz="2800" dirty="0">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F275926-0577-5593-BE5D-770891F3287A}"/>
                  </a:ext>
                </a:extLst>
              </p:cNvPr>
              <p:cNvSpPr txBox="1">
                <a:spLocks noRot="1" noChangeAspect="1" noMove="1" noResize="1" noEditPoints="1" noAdjustHandles="1" noChangeArrowheads="1" noChangeShapeType="1" noTextEdit="1"/>
              </p:cNvSpPr>
              <p:nvPr/>
            </p:nvSpPr>
            <p:spPr>
              <a:xfrm>
                <a:off x="2028825" y="1503248"/>
                <a:ext cx="8134350" cy="3851504"/>
              </a:xfrm>
              <a:prstGeom prst="rect">
                <a:avLst/>
              </a:prstGeom>
              <a:blipFill>
                <a:blip r:embed="rId2"/>
                <a:stretch>
                  <a:fillRect l="-1574" t="-1743" r="-150" b="-3645"/>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FB6C2D16-36FA-C6CB-1A6D-948943F03AE2}"/>
              </a:ext>
            </a:extLst>
          </p:cNvPr>
          <p:cNvSpPr txBox="1"/>
          <p:nvPr/>
        </p:nvSpPr>
        <p:spPr>
          <a:xfrm>
            <a:off x="1924050" y="980738"/>
            <a:ext cx="6096000" cy="332720"/>
          </a:xfrm>
          <a:prstGeom prst="rect">
            <a:avLst/>
          </a:prstGeom>
          <a:noFill/>
        </p:spPr>
        <p:txBody>
          <a:bodyPr wrap="square">
            <a:spAutoFit/>
          </a:bodyPr>
          <a:lstStyle/>
          <a:p>
            <a:pPr>
              <a:lnSpc>
                <a:spcPts val="1410"/>
              </a:lnSpc>
              <a:spcAft>
                <a:spcPts val="800"/>
              </a:spcAft>
              <a:tabLst>
                <a:tab pos="1857375" algn="l"/>
              </a:tabLst>
            </a:pPr>
            <a:r>
              <a:rPr lang="el-GR"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a:t>
            </a:r>
            <a:r>
              <a:rPr lang="el-GR"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el-GR" sz="3200" b="1" baseline="30000" dirty="0">
                <a:solidFill>
                  <a:srgbClr val="FF0000"/>
                </a:solidFill>
                <a:effectLst/>
                <a:ea typeface="Calibri" panose="020F0502020204030204" pitchFamily="34" charset="0"/>
                <a:cs typeface="Times New Roman" panose="02020603050405020304" pitchFamily="18" charset="0"/>
              </a:rPr>
              <a:t>ο</a:t>
            </a:r>
            <a:r>
              <a:rPr lang="el-GR" sz="3200" b="1" dirty="0">
                <a:solidFill>
                  <a:srgbClr val="FF0000"/>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63810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3D0273C-A469-AA76-02DE-60C0C3A2908F}"/>
                  </a:ext>
                </a:extLst>
              </p:cNvPr>
              <p:cNvSpPr txBox="1"/>
              <p:nvPr/>
            </p:nvSpPr>
            <p:spPr>
              <a:xfrm>
                <a:off x="2209800" y="1558744"/>
                <a:ext cx="7772400" cy="3740511"/>
              </a:xfrm>
              <a:prstGeom prst="rect">
                <a:avLst/>
              </a:prstGeom>
              <a:noFill/>
            </p:spPr>
            <p:txBody>
              <a:bodyPr wrap="square">
                <a:spAutoFit/>
              </a:bodyPr>
              <a:lstStyle/>
              <a:p>
                <a:pPr>
                  <a:lnSpc>
                    <a:spcPct val="107000"/>
                  </a:lnSpc>
                  <a:spcAft>
                    <a:spcPts val="800"/>
                  </a:spcAft>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Σε ένα πείραμα μελέτης του φωτοηλεκτρικού φαινομένου η κάθοδος είναι από αλουμίνιο. Για τιμές της συχνότητας της προσπίπτουσας ακτινοβολίας </a:t>
                </a:r>
                <a14:m>
                  <m:oMath xmlns:m="http://schemas.openxmlformats.org/officeDocument/2006/math">
                    <m:sSub>
                      <m:sSub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l-GR" sz="2400">
                            <a:effectLst/>
                            <a:latin typeface="Cambria Math" panose="02040503050406030204" pitchFamily="18" charset="0"/>
                            <a:ea typeface="Calibri" panose="020F0502020204030204" pitchFamily="34" charset="0"/>
                            <a:cs typeface="Times New Roman" panose="02020603050405020304" pitchFamily="18" charset="0"/>
                          </a:rPr>
                          <m:t>1</m:t>
                        </m:r>
                      </m:sub>
                    </m:sSub>
                    <m:r>
                      <a:rPr lang="el-GR" sz="2400" i="1">
                        <a:effectLst/>
                        <a:latin typeface="Cambria Math" panose="02040503050406030204" pitchFamily="18" charset="0"/>
                        <a:ea typeface="Calibri" panose="020F0502020204030204" pitchFamily="34" charset="0"/>
                        <a:cs typeface="Times New Roman" panose="02020603050405020304" pitchFamily="18" charset="0"/>
                      </a:rPr>
                      <m:t>=1,20×</m:t>
                    </m:r>
                    <m:sSup>
                      <m:sSup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15</m:t>
                        </m:r>
                      </m:sup>
                    </m:sSup>
                    <m:r>
                      <a:rPr lang="en-US" sz="2400" i="1" baseline="30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Hz</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και  </a:t>
                </a:r>
                <a14:m>
                  <m:oMath xmlns:m="http://schemas.openxmlformats.org/officeDocument/2006/math">
                    <m:sSub>
                      <m:sSub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l-GR" sz="2400">
                            <a:effectLst/>
                            <a:latin typeface="Cambria Math" panose="02040503050406030204" pitchFamily="18" charset="0"/>
                            <a:ea typeface="Calibri" panose="020F0502020204030204" pitchFamily="34" charset="0"/>
                            <a:cs typeface="Times New Roman" panose="02020603050405020304" pitchFamily="18" charset="0"/>
                          </a:rPr>
                          <m:t>2</m:t>
                        </m:r>
                      </m:sub>
                    </m:sSub>
                    <m:r>
                      <a:rPr lang="el-GR" sz="2400" i="1">
                        <a:effectLst/>
                        <a:latin typeface="Cambria Math" panose="02040503050406030204" pitchFamily="18" charset="0"/>
                        <a:ea typeface="Calibri" panose="020F0502020204030204" pitchFamily="34" charset="0"/>
                        <a:cs typeface="Times New Roman" panose="02020603050405020304" pitchFamily="18" charset="0"/>
                      </a:rPr>
                      <m:t>=1,60×</m:t>
                    </m:r>
                    <m:sSup>
                      <m:sSup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15</m:t>
                        </m:r>
                      </m:sup>
                    </m:sSup>
                    <m:r>
                      <a:rPr lang="en-US" sz="2400" i="1" baseline="30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Hz</m:t>
                    </m:r>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οι τιμές της τάσης αποκοπής μετρήθηκαν  </a:t>
                </a:r>
                <a14:m>
                  <m:oMath xmlns:m="http://schemas.openxmlformats.org/officeDocument/2006/math">
                    <m:sSub>
                      <m:sSub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l-GR" sz="2400" i="1">
                            <a:effectLst/>
                            <a:latin typeface="Cambria Math" panose="02040503050406030204" pitchFamily="18" charset="0"/>
                            <a:ea typeface="Calibri" panose="020F0502020204030204" pitchFamily="34" charset="0"/>
                            <a:cs typeface="Times New Roman" panose="02020603050405020304" pitchFamily="18" charset="0"/>
                          </a:rPr>
                          <m:t>01</m:t>
                        </m:r>
                      </m:sub>
                    </m:sSub>
                    <m:r>
                      <a:rPr lang="el-GR" sz="2400" i="1">
                        <a:effectLst/>
                        <a:latin typeface="Cambria Math" panose="02040503050406030204" pitchFamily="18" charset="0"/>
                        <a:ea typeface="Calibri" panose="020F0502020204030204" pitchFamily="34" charset="0"/>
                        <a:cs typeface="Times New Roman" panose="02020603050405020304" pitchFamily="18" charset="0"/>
                      </a:rPr>
                      <m:t>=0,670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V</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και </a:t>
                </a:r>
                <a14:m>
                  <m:oMath xmlns:m="http://schemas.openxmlformats.org/officeDocument/2006/math">
                    <m:sSub>
                      <m:sSub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l-GR" sz="2400" i="1">
                            <a:effectLst/>
                            <a:latin typeface="Cambria Math" panose="02040503050406030204" pitchFamily="18" charset="0"/>
                            <a:ea typeface="Calibri" panose="020F0502020204030204" pitchFamily="34" charset="0"/>
                            <a:cs typeface="Times New Roman" panose="02020603050405020304" pitchFamily="18" charset="0"/>
                          </a:rPr>
                          <m:t>02</m:t>
                        </m:r>
                      </m:sub>
                    </m:sSub>
                    <m:r>
                      <a:rPr lang="el-GR" sz="2400" i="1">
                        <a:effectLst/>
                        <a:latin typeface="Cambria Math" panose="02040503050406030204" pitchFamily="18" charset="0"/>
                        <a:ea typeface="Calibri" panose="020F0502020204030204" pitchFamily="34" charset="0"/>
                        <a:cs typeface="Times New Roman" panose="02020603050405020304" pitchFamily="18" charset="0"/>
                      </a:rPr>
                      <m:t>=2,32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V</m:t>
                    </m:r>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αντίστοιχα.</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Να υπολογίσετε το πηλίκο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h</m:t>
                    </m:r>
                    <m:r>
                      <a:rPr lang="el-GR"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𝑒</m:t>
                    </m:r>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που δίνει το πείραμα.</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Να προσδιορίστε το έργο εξαγωγής του αλουμινίου. </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Αν η συχνότητα της προσπίπτουσας ακτινοβολίας ήταν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f </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2,00 × 10</a:t>
                </a:r>
                <a:r>
                  <a:rPr lang="el-GR" sz="2400" baseline="30000" dirty="0">
                    <a:effectLst/>
                    <a:latin typeface="Times New Roman" panose="02020603050405020304" pitchFamily="18" charset="0"/>
                    <a:ea typeface="Calibri" panose="020F0502020204030204" pitchFamily="34" charset="0"/>
                    <a:cs typeface="Times New Roman" panose="02020603050405020304" pitchFamily="18" charset="0"/>
                  </a:rPr>
                  <a:t>15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Hz</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ποια θα ήταν η τάση αποκοπής;</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3D0273C-A469-AA76-02DE-60C0C3A2908F}"/>
                  </a:ext>
                </a:extLst>
              </p:cNvPr>
              <p:cNvSpPr txBox="1">
                <a:spLocks noRot="1" noChangeAspect="1" noMove="1" noResize="1" noEditPoints="1" noAdjustHandles="1" noChangeArrowheads="1" noChangeShapeType="1" noTextEdit="1"/>
              </p:cNvSpPr>
              <p:nvPr/>
            </p:nvSpPr>
            <p:spPr>
              <a:xfrm>
                <a:off x="2209800" y="1558744"/>
                <a:ext cx="7772400" cy="3740511"/>
              </a:xfrm>
              <a:prstGeom prst="rect">
                <a:avLst/>
              </a:prstGeom>
              <a:blipFill>
                <a:blip r:embed="rId2"/>
                <a:stretch>
                  <a:fillRect l="-1255" t="-1305" r="-1020" b="-2936"/>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CC8487E3-3233-C644-C1FE-55E9C739AE3A}"/>
              </a:ext>
            </a:extLst>
          </p:cNvPr>
          <p:cNvSpPr txBox="1"/>
          <p:nvPr/>
        </p:nvSpPr>
        <p:spPr>
          <a:xfrm>
            <a:off x="1924050" y="980738"/>
            <a:ext cx="6096000" cy="332720"/>
          </a:xfrm>
          <a:prstGeom prst="rect">
            <a:avLst/>
          </a:prstGeom>
          <a:noFill/>
        </p:spPr>
        <p:txBody>
          <a:bodyPr wrap="square">
            <a:spAutoFit/>
          </a:bodyPr>
          <a:lstStyle/>
          <a:p>
            <a:pPr>
              <a:lnSpc>
                <a:spcPts val="1410"/>
              </a:lnSpc>
              <a:spcAft>
                <a:spcPts val="800"/>
              </a:spcAft>
              <a:tabLst>
                <a:tab pos="1857375" algn="l"/>
              </a:tabLst>
            </a:pPr>
            <a:r>
              <a:rPr lang="el-GR"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a:t>
            </a:r>
            <a:r>
              <a:rPr lang="el-GR"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l-GR" sz="3200" b="1" baseline="30000" dirty="0">
                <a:solidFill>
                  <a:srgbClr val="FF0000"/>
                </a:solidFill>
                <a:effectLst/>
                <a:ea typeface="Calibri" panose="020F0502020204030204" pitchFamily="34" charset="0"/>
                <a:cs typeface="Times New Roman" panose="02020603050405020304" pitchFamily="18" charset="0"/>
              </a:rPr>
              <a:t>ο</a:t>
            </a:r>
            <a:r>
              <a:rPr lang="el-GR" sz="3200" b="1" dirty="0">
                <a:solidFill>
                  <a:srgbClr val="FF0000"/>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63292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3DBF83-AE88-D9F5-75D0-E8CD6ED76236}"/>
              </a:ext>
            </a:extLst>
          </p:cNvPr>
          <p:cNvSpPr txBox="1"/>
          <p:nvPr/>
        </p:nvSpPr>
        <p:spPr>
          <a:xfrm>
            <a:off x="1924050" y="980738"/>
            <a:ext cx="6096000" cy="332720"/>
          </a:xfrm>
          <a:prstGeom prst="rect">
            <a:avLst/>
          </a:prstGeom>
          <a:noFill/>
        </p:spPr>
        <p:txBody>
          <a:bodyPr wrap="square">
            <a:spAutoFit/>
          </a:bodyPr>
          <a:lstStyle/>
          <a:p>
            <a:pPr>
              <a:lnSpc>
                <a:spcPts val="1410"/>
              </a:lnSpc>
              <a:spcAft>
                <a:spcPts val="800"/>
              </a:spcAft>
              <a:tabLst>
                <a:tab pos="1857375" algn="l"/>
              </a:tabLst>
            </a:pPr>
            <a:r>
              <a:rPr lang="el-GR"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6</a:t>
            </a:r>
            <a:r>
              <a:rPr lang="el-GR" sz="3200" b="1" baseline="30000" dirty="0">
                <a:solidFill>
                  <a:srgbClr val="FF0000"/>
                </a:solidFill>
                <a:effectLst/>
                <a:ea typeface="Calibri" panose="020F0502020204030204" pitchFamily="34" charset="0"/>
                <a:cs typeface="Times New Roman" panose="02020603050405020304" pitchFamily="18" charset="0"/>
              </a:rPr>
              <a:t>ο</a:t>
            </a:r>
            <a:r>
              <a:rPr lang="el-GR" sz="3200" b="1" dirty="0">
                <a:solidFill>
                  <a:srgbClr val="FF0000"/>
                </a:solidFill>
                <a:effectLst/>
                <a:ea typeface="Calibri" panose="020F0502020204030204"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7729D25-A1DB-3E3B-9901-1F224D9FDE0F}"/>
                  </a:ext>
                </a:extLst>
              </p:cNvPr>
              <p:cNvSpPr txBox="1"/>
              <p:nvPr/>
            </p:nvSpPr>
            <p:spPr>
              <a:xfrm>
                <a:off x="228600" y="980738"/>
                <a:ext cx="8001000" cy="5407634"/>
              </a:xfrm>
              <a:prstGeom prst="rect">
                <a:avLst/>
              </a:prstGeom>
              <a:noFill/>
            </p:spPr>
            <p:txBody>
              <a:bodyPr wrap="square">
                <a:spAutoFit/>
              </a:bodyPr>
              <a:lstStyle/>
              <a:p>
                <a:pPr>
                  <a:lnSpc>
                    <a:spcPct val="107000"/>
                  </a:lnSpc>
                  <a:spcAft>
                    <a:spcPts val="800"/>
                  </a:spcAft>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Η  ακτινοβολία που προσπίπτει στο μέταλλο της καθόδου κατά το πείραμα μελέτης του φωτοηλεκτρικού φαινομένου, εκπέμπεται ομοιόμορφα και σφαιρικά στο χώρο  από πηγή ισχύος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𝑃</m:t>
                    </m:r>
                    <m:r>
                      <a:rPr lang="el-GR" sz="2400" i="1">
                        <a:effectLst/>
                        <a:latin typeface="Cambria Math" panose="02040503050406030204" pitchFamily="18" charset="0"/>
                        <a:ea typeface="Calibri" panose="020F0502020204030204" pitchFamily="34" charset="0"/>
                        <a:cs typeface="Times New Roman" panose="02020603050405020304" pitchFamily="18" charset="0"/>
                      </a:rPr>
                      <m:t>=2,0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W</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κάθοδος απέχει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𝑑</m:t>
                    </m:r>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r>
                      <a:rPr lang="el-GR" sz="24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m</m:t>
                    </m:r>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από την πηγή(σχήμα). Σύμφωνα με την κλασική φυσική η ροή ενέργειας είναι συνεχής. </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Υπολογίστε την ισχύ της  ακτινοβολίας που φτάνει σε ένα άτομο του μετάλλου της καθόδου από την πηγή, υποθέτοντας ότι  το άτομο έχει ακτίνα</a:t>
                </a:r>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r>
                      <a:rPr lang="el-GR" sz="2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sup>
                    </m:sSup>
                    <m:r>
                      <a:rPr lang="el-GR" sz="2400" i="1" baseline="30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m</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Αν το έργο εξαγωγής για το μέταλλο της καθόδου είναι </a:t>
                </a:r>
                <a14:m>
                  <m:oMath xmlns:m="http://schemas.openxmlformats.org/officeDocument/2006/math">
                    <m:r>
                      <m:rPr>
                        <m:sty m:val="p"/>
                      </m:rPr>
                      <a:rPr lang="el-GR" sz="2400">
                        <a:effectLst/>
                        <a:latin typeface="Cambria Math" panose="02040503050406030204" pitchFamily="18" charset="0"/>
                        <a:ea typeface="Calibri" panose="020F0502020204030204" pitchFamily="34" charset="0"/>
                        <a:cs typeface="Times New Roman" panose="02020603050405020304" pitchFamily="18" charset="0"/>
                      </a:rPr>
                      <m:t>Φ</m:t>
                    </m:r>
                    <m:r>
                      <a:rPr lang="el-GR" sz="2400" i="1">
                        <a:effectLst/>
                        <a:latin typeface="Cambria Math" panose="02040503050406030204" pitchFamily="18" charset="0"/>
                        <a:ea typeface="Calibri" panose="020F0502020204030204" pitchFamily="34" charset="0"/>
                        <a:cs typeface="Times New Roman" panose="02020603050405020304" pitchFamily="18" charset="0"/>
                      </a:rPr>
                      <m:t>=5,0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eV</m:t>
                    </m:r>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υπολογίστε το χρόνο που θα χρειαστεί να εξέλθει το </a:t>
                </a:r>
                <a:r>
                  <a:rPr lang="el-GR" sz="2400" dirty="0" err="1">
                    <a:effectLst/>
                    <a:latin typeface="Times New Roman" panose="02020603050405020304" pitchFamily="18" charset="0"/>
                    <a:ea typeface="Calibri" panose="020F0502020204030204" pitchFamily="34" charset="0"/>
                    <a:cs typeface="Times New Roman" panose="02020603050405020304" pitchFamily="18" charset="0"/>
                  </a:rPr>
                  <a:t>φωτοηλεκτρόνιο</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από την κάθοδο.</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Δίνεται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1 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eV</m:t>
                    </m:r>
                    <m:r>
                      <a:rPr lang="el-GR" sz="2400" i="1">
                        <a:effectLst/>
                        <a:latin typeface="Cambria Math" panose="02040503050406030204" pitchFamily="18" charset="0"/>
                        <a:ea typeface="Calibri" panose="020F0502020204030204" pitchFamily="34" charset="0"/>
                        <a:cs typeface="Times New Roman" panose="02020603050405020304" pitchFamily="18" charset="0"/>
                      </a:rPr>
                      <m:t>=1,6×</m:t>
                    </m:r>
                    <m:sSup>
                      <m:sSup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−19</m:t>
                        </m:r>
                      </m:sup>
                    </m:sSup>
                    <m:r>
                      <a:rPr lang="el-GR" sz="2400" baseline="30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J</m:t>
                    </m:r>
                  </m:oMath>
                </a14:m>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B7729D25-A1DB-3E3B-9901-1F224D9FDE0F}"/>
                  </a:ext>
                </a:extLst>
              </p:cNvPr>
              <p:cNvSpPr txBox="1">
                <a:spLocks noRot="1" noChangeAspect="1" noMove="1" noResize="1" noEditPoints="1" noAdjustHandles="1" noChangeArrowheads="1" noChangeShapeType="1" noTextEdit="1"/>
              </p:cNvSpPr>
              <p:nvPr/>
            </p:nvSpPr>
            <p:spPr>
              <a:xfrm>
                <a:off x="228600" y="980738"/>
                <a:ext cx="8001000" cy="5407634"/>
              </a:xfrm>
              <a:prstGeom prst="rect">
                <a:avLst/>
              </a:prstGeom>
              <a:blipFill>
                <a:blip r:embed="rId2"/>
                <a:stretch>
                  <a:fillRect l="-1220" t="-902" r="-1067" b="-1691"/>
                </a:stretch>
              </a:blipFill>
            </p:spPr>
            <p:txBody>
              <a:bodyPr/>
              <a:lstStyle/>
              <a:p>
                <a:r>
                  <a:rPr lang="en-GB">
                    <a:noFill/>
                  </a:rPr>
                  <a:t> </a:t>
                </a:r>
              </a:p>
            </p:txBody>
          </p:sp>
        </mc:Fallback>
      </mc:AlternateContent>
      <p:pic>
        <p:nvPicPr>
          <p:cNvPr id="5" name="Εικόνα 4">
            <a:extLst>
              <a:ext uri="{FF2B5EF4-FFF2-40B4-BE49-F238E27FC236}">
                <a16:creationId xmlns:a16="http://schemas.microsoft.com/office/drawing/2014/main" id="{8FD620E4-37AD-3C15-A03E-9D2CA3C77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0050" y="1565910"/>
            <a:ext cx="3641494" cy="1863090"/>
          </a:xfrm>
          <a:prstGeom prst="rect">
            <a:avLst/>
          </a:prstGeom>
        </p:spPr>
      </p:pic>
    </p:spTree>
    <p:extLst>
      <p:ext uri="{BB962C8B-B14F-4D97-AF65-F5344CB8AC3E}">
        <p14:creationId xmlns:p14="http://schemas.microsoft.com/office/powerpoint/2010/main" val="1256507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1274A31-5E37-F458-7B25-FE0B1594755C}"/>
                  </a:ext>
                </a:extLst>
              </p:cNvPr>
              <p:cNvSpPr txBox="1"/>
              <p:nvPr/>
            </p:nvSpPr>
            <p:spPr>
              <a:xfrm>
                <a:off x="1943100" y="517750"/>
                <a:ext cx="8305800" cy="6202532"/>
              </a:xfrm>
              <a:prstGeom prst="rect">
                <a:avLst/>
              </a:prstGeom>
              <a:noFill/>
            </p:spPr>
            <p:txBody>
              <a:bodyPr wrap="square">
                <a:spAutoFit/>
              </a:bodyPr>
              <a:lstStyle/>
              <a:p>
                <a:pPr>
                  <a:lnSpc>
                    <a:spcPct val="107000"/>
                  </a:lnSpc>
                  <a:spcAft>
                    <a:spcPts val="800"/>
                  </a:spcAft>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Υποθέστε ότι το κλάσμα αποτελεσματικότητας των προσπιπτουσών φωτονίων είναι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 όταν το μέταλλο της καθόδου στο πείραμα του φωτοηλεκτρικού φαινομένου είναι καίσιο.  Στην κάθοδο προσπίπτει μονοχρωματική ακτινοβολία  συχνότητας   </a:t>
                </a:r>
                <a:r>
                  <a:rPr lang="el-GR" sz="2400" i="1"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𝑓</m:t>
                    </m:r>
                    <m:r>
                      <a:rPr lang="el-GR" sz="2400" i="1">
                        <a:effectLst/>
                        <a:latin typeface="Cambria Math" panose="02040503050406030204" pitchFamily="18" charset="0"/>
                        <a:ea typeface="Calibri" panose="020F0502020204030204" pitchFamily="34" charset="0"/>
                        <a:cs typeface="Times New Roman" panose="02020603050405020304" pitchFamily="18" charset="0"/>
                      </a:rPr>
                      <m:t>=2,0×</m:t>
                    </m:r>
                    <m:sSup>
                      <m:sSup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a:effectLst/>
                            <a:latin typeface="Cambria Math" panose="02040503050406030204" pitchFamily="18" charset="0"/>
                            <a:ea typeface="Calibri" panose="020F0502020204030204" pitchFamily="34" charset="0"/>
                            <a:cs typeface="Times New Roman" panose="02020603050405020304" pitchFamily="18" charset="0"/>
                          </a:rPr>
                          <m:t>15</m:t>
                        </m:r>
                      </m:sup>
                    </m:sSup>
                    <m:r>
                      <a:rPr lang="el-GR" sz="2400" i="1" baseline="30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Hz</m:t>
                    </m:r>
                  </m:oMath>
                </a14:m>
                <a:r>
                  <a:rPr lang="el-GR"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και ισχύος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16 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mW</m:t>
                    </m:r>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Υπολογίστε τον αριθμό φωτονίων που προσπίπτουν στην κάθοδο κάθε δευτερόλεπτο.</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Εξετάστε αν θα έχουμε </a:t>
                </a:r>
                <a:r>
                  <a:rPr lang="el-GR" sz="2400" dirty="0" err="1">
                    <a:effectLst/>
                    <a:latin typeface="Times New Roman" panose="02020603050405020304" pitchFamily="18" charset="0"/>
                    <a:ea typeface="Calibri" panose="020F0502020204030204" pitchFamily="34" charset="0"/>
                    <a:cs typeface="Times New Roman" panose="02020603050405020304" pitchFamily="18" charset="0"/>
                  </a:rPr>
                  <a:t>φωτοηλεκτρόνια</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Δίνεται ότι το έργο εξαγωγής του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Cs</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είναι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1,8 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eV</m:t>
                    </m:r>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Αν η τάση είναι τόσο μεγάλη ώστε όλα τα </a:t>
                </a:r>
                <a:r>
                  <a:rPr lang="el-GR" sz="2400" dirty="0" err="1">
                    <a:effectLst/>
                    <a:latin typeface="Times New Roman" panose="02020603050405020304" pitchFamily="18" charset="0"/>
                    <a:ea typeface="Calibri" panose="020F0502020204030204" pitchFamily="34" charset="0"/>
                    <a:cs typeface="Times New Roman" panose="02020603050405020304" pitchFamily="18" charset="0"/>
                  </a:rPr>
                  <a:t>φωτοηλεκτρόνια</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να  συμμετέχουν  στο φωτοηλεκτρικό ρεύμα , υπολογίστε  το  φωτοηλεκτρικό ρεύμα.</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Δίνονται η σταθερά του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Planck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h</m:t>
                    </m:r>
                    <m:r>
                      <a:rPr lang="el-GR" sz="2400" i="1">
                        <a:effectLst/>
                        <a:latin typeface="Cambria Math" panose="02040503050406030204" pitchFamily="18" charset="0"/>
                        <a:ea typeface="Calibri" panose="020F0502020204030204" pitchFamily="34" charset="0"/>
                        <a:cs typeface="Times New Roman" panose="02020603050405020304" pitchFamily="18" charset="0"/>
                      </a:rPr>
                      <m:t>=6,6×</m:t>
                    </m:r>
                    <m:sSup>
                      <m:sSup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−34</m:t>
                        </m:r>
                      </m:sup>
                    </m:sSup>
                    <m:r>
                      <a:rPr lang="el-GR" sz="24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J</m:t>
                    </m:r>
                    <m:r>
                      <a:rPr lang="el-GR" sz="2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s</m:t>
                    </m:r>
                  </m:oMath>
                </a14:m>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και η απόλυτος τιμή του φορτίου του ηλεκτρονίου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𝑒</m:t>
                    </m:r>
                    <m:r>
                      <a:rPr lang="el-GR" sz="2400" i="1">
                        <a:effectLst/>
                        <a:latin typeface="Cambria Math" panose="02040503050406030204" pitchFamily="18" charset="0"/>
                        <a:ea typeface="Calibri" panose="020F0502020204030204" pitchFamily="34" charset="0"/>
                        <a:cs typeface="Times New Roman" panose="02020603050405020304" pitchFamily="18" charset="0"/>
                      </a:rPr>
                      <m:t>=1,6×</m:t>
                    </m:r>
                    <m:sSup>
                      <m:sSup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−19</m:t>
                        </m:r>
                      </m:sup>
                    </m:sSup>
                    <m:r>
                      <a:rPr lang="el-GR" sz="2400" i="1" baseline="30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C</m:t>
                    </m:r>
                  </m:oMath>
                </a14:m>
                <a:r>
                  <a:rPr lang="el-GR" sz="2400" i="1" dirty="0">
                    <a:effectLst/>
                    <a:latin typeface="Times New Roman" panose="02020603050405020304" pitchFamily="18" charset="0"/>
                    <a:ea typeface="Times New Roman" panose="02020603050405020304" pitchFamily="18" charset="0"/>
                    <a:cs typeface="Times New Roman" panose="02020603050405020304" pitchFamily="18" charset="0"/>
                  </a:rPr>
                  <a:t>. Επίσης </a:t>
                </a:r>
                <a:endParaRPr lang="en-GB" sz="2400" dirty="0">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1274A31-5E37-F458-7B25-FE0B1594755C}"/>
                  </a:ext>
                </a:extLst>
              </p:cNvPr>
              <p:cNvSpPr txBox="1">
                <a:spLocks noRot="1" noChangeAspect="1" noMove="1" noResize="1" noEditPoints="1" noAdjustHandles="1" noChangeArrowheads="1" noChangeShapeType="1" noTextEdit="1"/>
              </p:cNvSpPr>
              <p:nvPr/>
            </p:nvSpPr>
            <p:spPr>
              <a:xfrm>
                <a:off x="1943100" y="517750"/>
                <a:ext cx="8305800" cy="6202532"/>
              </a:xfrm>
              <a:prstGeom prst="rect">
                <a:avLst/>
              </a:prstGeom>
              <a:blipFill>
                <a:blip r:embed="rId2"/>
                <a:stretch>
                  <a:fillRect l="-1175" t="-787" r="-1689" b="-1377"/>
                </a:stretch>
              </a:blipFill>
            </p:spPr>
            <p:txBody>
              <a:bodyPr/>
              <a:lstStyle/>
              <a:p>
                <a:r>
                  <a:rPr lang="en-GB">
                    <a:noFill/>
                  </a:rPr>
                  <a:t> </a:t>
                </a:r>
              </a:p>
            </p:txBody>
          </p:sp>
        </mc:Fallback>
      </mc:AlternateContent>
    </p:spTree>
    <p:extLst>
      <p:ext uri="{BB962C8B-B14F-4D97-AF65-F5344CB8AC3E}">
        <p14:creationId xmlns:p14="http://schemas.microsoft.com/office/powerpoint/2010/main" val="402366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3">
            <a:extLst>
              <a:ext uri="{FF2B5EF4-FFF2-40B4-BE49-F238E27FC236}">
                <a16:creationId xmlns:a16="http://schemas.microsoft.com/office/drawing/2014/main" id="{309BE5CC-2EDE-0A6A-96B6-144FB021DFEF}"/>
              </a:ext>
            </a:extLst>
          </p:cNvPr>
          <p:cNvSpPr txBox="1">
            <a:spLocks/>
          </p:cNvSpPr>
          <p:nvPr/>
        </p:nvSpPr>
        <p:spPr>
          <a:xfrm>
            <a:off x="697880" y="553594"/>
            <a:ext cx="5998484" cy="94641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i="1" dirty="0">
                <a:solidFill>
                  <a:srgbClr val="FF0000"/>
                </a:solidFill>
                <a:latin typeface="Times New Roman" panose="02020603050405020304" pitchFamily="18" charset="0"/>
                <a:cs typeface="Times New Roman" panose="02020603050405020304" pitchFamily="18" charset="0"/>
              </a:rPr>
              <a:t>Φωτοηλεκτρικό φαινόμενο</a:t>
            </a:r>
            <a:r>
              <a:rPr lang="el-GR" b="1" i="1" dirty="0">
                <a:solidFill>
                  <a:srgbClr val="FF0000"/>
                </a:solidFill>
              </a:rPr>
              <a:t>.</a:t>
            </a:r>
            <a:r>
              <a:rPr lang="el-GR" sz="2200" b="1" i="1" dirty="0">
                <a:solidFill>
                  <a:srgbClr val="002060"/>
                </a:solidFill>
                <a:latin typeface="Times New Roman" panose="02020603050405020304" pitchFamily="18" charset="0"/>
                <a:cs typeface="Times New Roman" panose="02020603050405020304" pitchFamily="18" charset="0"/>
              </a:rPr>
              <a:t> Έναυσμα ενδιαφέροντος-Υποθέσεις.</a:t>
            </a:r>
            <a:r>
              <a:rPr lang="el-GR" b="1" i="1" dirty="0">
                <a:solidFill>
                  <a:srgbClr val="FF0000"/>
                </a:solidFill>
              </a:rPr>
              <a:t> </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E0F704F-8FF7-D48E-3DC3-0A33FC07F9F0}"/>
              </a:ext>
            </a:extLst>
          </p:cNvPr>
          <p:cNvSpPr txBox="1"/>
          <p:nvPr/>
        </p:nvSpPr>
        <p:spPr>
          <a:xfrm>
            <a:off x="697880" y="1734253"/>
            <a:ext cx="6098344" cy="400110"/>
          </a:xfrm>
          <a:prstGeom prst="rect">
            <a:avLst/>
          </a:prstGeom>
          <a:noFill/>
        </p:spPr>
        <p:txBody>
          <a:bodyPr wrap="square">
            <a:spAutoFit/>
          </a:bodyPr>
          <a:lstStyle/>
          <a:p>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rPr>
              <a:t>Πείραμα.</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(Βίντεο). </a:t>
            </a:r>
            <a:endParaRPr lang="en-GB" dirty="0"/>
          </a:p>
        </p:txBody>
      </p:sp>
      <p:pic>
        <p:nvPicPr>
          <p:cNvPr id="5" name="Εικόνα 4">
            <a:extLst>
              <a:ext uri="{FF2B5EF4-FFF2-40B4-BE49-F238E27FC236}">
                <a16:creationId xmlns:a16="http://schemas.microsoft.com/office/drawing/2014/main" id="{DFAE61F3-B0FB-DAFB-2A43-518558625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80836"/>
            <a:ext cx="5328065" cy="2306833"/>
          </a:xfrm>
          <a:prstGeom prst="rect">
            <a:avLst/>
          </a:prstGeom>
        </p:spPr>
      </p:pic>
      <p:sp>
        <p:nvSpPr>
          <p:cNvPr id="10" name="TextBox 9">
            <a:extLst>
              <a:ext uri="{FF2B5EF4-FFF2-40B4-BE49-F238E27FC236}">
                <a16:creationId xmlns:a16="http://schemas.microsoft.com/office/drawing/2014/main" id="{40D91121-8A95-04E4-962C-B368A6D09A4F}"/>
              </a:ext>
            </a:extLst>
          </p:cNvPr>
          <p:cNvSpPr txBox="1"/>
          <p:nvPr/>
        </p:nvSpPr>
        <p:spPr>
          <a:xfrm>
            <a:off x="697880" y="2914911"/>
            <a:ext cx="10420064" cy="4708981"/>
          </a:xfrm>
          <a:prstGeom prst="rect">
            <a:avLst/>
          </a:prstGeom>
          <a:noFill/>
        </p:spPr>
        <p:txBody>
          <a:bodyPr wrap="square">
            <a:spAutoFit/>
          </a:bodyPr>
          <a:lstStyle/>
          <a:p>
            <a:pPr marL="342900" indent="-342900" algn="l">
              <a:buFont typeface="Wingdings" panose="05000000000000000000" pitchFamily="2" charset="2"/>
              <a:buChar char="Ø"/>
            </a:pPr>
            <a:r>
              <a:rPr lang="el-GR" sz="2000" b="0" i="0" dirty="0">
                <a:solidFill>
                  <a:srgbClr val="222222"/>
                </a:solidFill>
                <a:effectLst/>
              </a:rPr>
              <a:t>Η πειραματική διάταξη του </a:t>
            </a:r>
            <a:r>
              <a:rPr lang="el-GR" sz="2000" b="1" i="0" dirty="0" err="1">
                <a:solidFill>
                  <a:srgbClr val="FF0000"/>
                </a:solidFill>
                <a:effectLst/>
              </a:rPr>
              <a:t>Hallwachs</a:t>
            </a:r>
            <a:r>
              <a:rPr lang="el-GR" sz="2000" b="1" i="0" dirty="0">
                <a:solidFill>
                  <a:srgbClr val="FF0000"/>
                </a:solidFill>
                <a:effectLst/>
              </a:rPr>
              <a:t> </a:t>
            </a:r>
            <a:r>
              <a:rPr lang="el-GR" sz="2000" b="0" i="0" dirty="0">
                <a:solidFill>
                  <a:srgbClr val="222222"/>
                </a:solidFill>
                <a:effectLst/>
              </a:rPr>
              <a:t>για τη μελέτη του φωτοηλεκτρικού φαινομένου,  </a:t>
            </a:r>
            <a:r>
              <a:rPr lang="el-GR" sz="2000" dirty="0">
                <a:solidFill>
                  <a:srgbClr val="222222"/>
                </a:solidFill>
              </a:rPr>
              <a:t>α</a:t>
            </a:r>
            <a:r>
              <a:rPr lang="el-GR" sz="2000" b="0" i="0" dirty="0">
                <a:solidFill>
                  <a:srgbClr val="222222"/>
                </a:solidFill>
                <a:effectLst/>
              </a:rPr>
              <a:t>ποτελείται από έναν εκκενωμένο λαμπτήρα χαλαζία με δύο πλάκες ψευδαργύρου την κάθοδο C και την άνοδο Α. Οι πλάκες συνδέονται με μια μπαταρία και ένα ευαίσθητο γαλβανόμετρο. Ελλείψει οποιασδήποτε προσπίπτουσας ακτινοβολίας στις πλάκες, δεν υπάρχει ροή ρεύματος και ως εκ τούτου δεν υπάρχει ένδειξη στο γαλβανόμετρο.</a:t>
            </a:r>
          </a:p>
          <a:p>
            <a:pPr marL="342900" indent="-342900" algn="l">
              <a:buFont typeface="Wingdings" panose="05000000000000000000" pitchFamily="2" charset="2"/>
              <a:buChar char="Ø"/>
            </a:pPr>
            <a:endParaRPr lang="el-GR" sz="2000" b="0" i="0" dirty="0">
              <a:solidFill>
                <a:srgbClr val="222222"/>
              </a:solidFill>
              <a:effectLst/>
            </a:endParaRPr>
          </a:p>
          <a:p>
            <a:pPr marL="342900" indent="-342900">
              <a:buFont typeface="Wingdings" panose="05000000000000000000" pitchFamily="2" charset="2"/>
              <a:buChar char="Ø"/>
            </a:pPr>
            <a:r>
              <a:rPr lang="el-GR" sz="2000" dirty="0">
                <a:solidFill>
                  <a:srgbClr val="222222"/>
                </a:solidFill>
              </a:rPr>
              <a:t>Μετά τη μελέτη του φωτοηλεκτρικού φαινομένου από τον </a:t>
            </a:r>
            <a:r>
              <a:rPr lang="el-GR" sz="2000" b="1" dirty="0" err="1">
                <a:solidFill>
                  <a:srgbClr val="FF0000"/>
                </a:solidFill>
              </a:rPr>
              <a:t>Hallwachs</a:t>
            </a:r>
            <a:r>
              <a:rPr lang="el-GR" sz="2000" dirty="0"/>
              <a:t>,</a:t>
            </a:r>
            <a:r>
              <a:rPr lang="el-GR" sz="2000" dirty="0">
                <a:solidFill>
                  <a:srgbClr val="222222"/>
                </a:solidFill>
              </a:rPr>
              <a:t> οι επιστήμονες </a:t>
            </a:r>
            <a:r>
              <a:rPr lang="el-GR" sz="2000" b="1" dirty="0" err="1">
                <a:solidFill>
                  <a:srgbClr val="FF0000"/>
                </a:solidFill>
              </a:rPr>
              <a:t>JJThomson</a:t>
            </a:r>
            <a:r>
              <a:rPr lang="el-GR" sz="2000" dirty="0">
                <a:solidFill>
                  <a:srgbClr val="222222"/>
                </a:solidFill>
              </a:rPr>
              <a:t>, </a:t>
            </a:r>
            <a:r>
              <a:rPr lang="el-GR" sz="2000" b="1" dirty="0" err="1">
                <a:solidFill>
                  <a:srgbClr val="FF0000"/>
                </a:solidFill>
              </a:rPr>
              <a:t>Lenard</a:t>
            </a:r>
            <a:r>
              <a:rPr lang="el-GR" sz="2000" dirty="0">
                <a:solidFill>
                  <a:srgbClr val="222222"/>
                </a:solidFill>
              </a:rPr>
              <a:t>, </a:t>
            </a:r>
            <a:r>
              <a:rPr lang="el-GR" sz="2000" b="1" dirty="0" err="1">
                <a:solidFill>
                  <a:srgbClr val="FF0000"/>
                </a:solidFill>
              </a:rPr>
              <a:t>Richardson</a:t>
            </a:r>
            <a:r>
              <a:rPr lang="el-GR" sz="2000" dirty="0">
                <a:solidFill>
                  <a:srgbClr val="222222"/>
                </a:solidFill>
              </a:rPr>
              <a:t>, </a:t>
            </a:r>
            <a:r>
              <a:rPr lang="el-GR" sz="2000" b="1" dirty="0" err="1">
                <a:solidFill>
                  <a:srgbClr val="FF0000"/>
                </a:solidFill>
              </a:rPr>
              <a:t>Compton</a:t>
            </a:r>
            <a:r>
              <a:rPr lang="el-GR" sz="2000" dirty="0">
                <a:solidFill>
                  <a:srgbClr val="222222"/>
                </a:solidFill>
              </a:rPr>
              <a:t> έκαναν μια σειρά πειραμάτων για να μελετήσουν τη σχέση μεταξύ του φωτοηλεκτρικού ρεύματος, της έντασης της προσπίπτουσας ακτινοβολίας, της ταχύτητας και της κινητικής ενέργειας των </a:t>
            </a:r>
            <a:r>
              <a:rPr lang="el-GR" sz="2000" dirty="0" err="1">
                <a:solidFill>
                  <a:srgbClr val="222222"/>
                </a:solidFill>
              </a:rPr>
              <a:t>φωτοηλεκτρονίων</a:t>
            </a:r>
            <a:r>
              <a:rPr lang="el-GR" sz="2000" dirty="0">
                <a:solidFill>
                  <a:srgbClr val="222222"/>
                </a:solidFill>
              </a:rPr>
              <a:t> και της εξάρτησής τους από το χρησιμοποιούμενο μήκος κύματος προσπίπτουσας ακτινοβολίας.</a:t>
            </a:r>
            <a:endParaRPr lang="el-GR" sz="2000" b="0" i="0" dirty="0">
              <a:solidFill>
                <a:srgbClr val="222222"/>
              </a:solidFill>
              <a:effectLst/>
            </a:endParaRPr>
          </a:p>
          <a:p>
            <a:pPr marL="342900" indent="-342900" algn="l">
              <a:buFont typeface="Wingdings" panose="05000000000000000000" pitchFamily="2" charset="2"/>
              <a:buChar char="Ø"/>
            </a:pPr>
            <a:endParaRPr lang="el-GR" sz="2000" dirty="0">
              <a:solidFill>
                <a:srgbClr val="222222"/>
              </a:solidFill>
            </a:endParaRPr>
          </a:p>
          <a:p>
            <a:pPr marL="342900" indent="-342900" algn="l">
              <a:buFont typeface="Wingdings" panose="05000000000000000000" pitchFamily="2" charset="2"/>
              <a:buChar char="Ø"/>
            </a:pPr>
            <a:endParaRPr lang="el-GR" sz="2000" b="0" i="0" dirty="0">
              <a:solidFill>
                <a:srgbClr val="222222"/>
              </a:solidFill>
              <a:effectLst/>
            </a:endParaRPr>
          </a:p>
          <a:p>
            <a:pPr marL="342900" indent="-342900" algn="l">
              <a:buFont typeface="Wingdings" panose="05000000000000000000" pitchFamily="2" charset="2"/>
              <a:buChar char="Ø"/>
            </a:pPr>
            <a:endParaRPr lang="el-GR" sz="2000" b="0" i="0" dirty="0">
              <a:solidFill>
                <a:srgbClr val="222222"/>
              </a:solidFill>
              <a:effectLst/>
            </a:endParaRPr>
          </a:p>
          <a:p>
            <a:pPr marL="342900" indent="-342900" algn="l">
              <a:buFont typeface="Wingdings" panose="05000000000000000000" pitchFamily="2" charset="2"/>
              <a:buChar char="Ø"/>
            </a:pPr>
            <a:endParaRPr lang="el-GR" sz="2000" b="0" i="0" dirty="0">
              <a:solidFill>
                <a:srgbClr val="222222"/>
              </a:solidFill>
              <a:effectLst/>
            </a:endParaRPr>
          </a:p>
        </p:txBody>
      </p:sp>
    </p:spTree>
    <p:extLst>
      <p:ext uri="{BB962C8B-B14F-4D97-AF65-F5344CB8AC3E}">
        <p14:creationId xmlns:p14="http://schemas.microsoft.com/office/powerpoint/2010/main" val="393059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AC0D42A-2D6E-7195-21B9-A13ECCB40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828" y="1179946"/>
            <a:ext cx="6225726" cy="4132594"/>
          </a:xfrm>
          <a:prstGeom prst="rect">
            <a:avLst/>
          </a:prstGeom>
        </p:spPr>
      </p:pic>
      <p:sp>
        <p:nvSpPr>
          <p:cNvPr id="5" name="TextBox 4">
            <a:extLst>
              <a:ext uri="{FF2B5EF4-FFF2-40B4-BE49-F238E27FC236}">
                <a16:creationId xmlns:a16="http://schemas.microsoft.com/office/drawing/2014/main" id="{08EA5BE6-B45D-B796-D038-4A6A8DB0CC40}"/>
              </a:ext>
            </a:extLst>
          </p:cNvPr>
          <p:cNvSpPr txBox="1"/>
          <p:nvPr/>
        </p:nvSpPr>
        <p:spPr>
          <a:xfrm>
            <a:off x="5951760" y="5595827"/>
            <a:ext cx="4963886" cy="5909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Πείραμα μελέτης του φωτοηλεκτρικού φαινομένου.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(προσομοίωση).</a:t>
            </a:r>
          </a:p>
        </p:txBody>
      </p:sp>
      <p:sp>
        <p:nvSpPr>
          <p:cNvPr id="7" name="Τίτλος 3">
            <a:extLst>
              <a:ext uri="{FF2B5EF4-FFF2-40B4-BE49-F238E27FC236}">
                <a16:creationId xmlns:a16="http://schemas.microsoft.com/office/drawing/2014/main" id="{63B16CAE-1A62-DF4C-F07B-1BEB3D836972}"/>
              </a:ext>
            </a:extLst>
          </p:cNvPr>
          <p:cNvSpPr txBox="1">
            <a:spLocks/>
          </p:cNvSpPr>
          <p:nvPr/>
        </p:nvSpPr>
        <p:spPr>
          <a:xfrm>
            <a:off x="3096758" y="20294"/>
            <a:ext cx="5998484" cy="946413"/>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i="1" dirty="0">
                <a:solidFill>
                  <a:srgbClr val="FF0000"/>
                </a:solidFill>
                <a:latin typeface="Times New Roman" panose="02020603050405020304" pitchFamily="18" charset="0"/>
                <a:cs typeface="Times New Roman" panose="02020603050405020304" pitchFamily="18" charset="0"/>
              </a:rPr>
              <a:t>Φωτοηλεκτρικό φαινόμενο</a:t>
            </a:r>
            <a:r>
              <a:rPr lang="el-GR" b="1" i="1" dirty="0">
                <a:solidFill>
                  <a:srgbClr val="FF0000"/>
                </a:solidFill>
              </a:rPr>
              <a:t>.</a:t>
            </a:r>
            <a:r>
              <a:rPr lang="el-GR" sz="2200" b="1" i="1" dirty="0">
                <a:solidFill>
                  <a:srgbClr val="002060"/>
                </a:solidFill>
                <a:latin typeface="Times New Roman" panose="02020603050405020304" pitchFamily="18" charset="0"/>
                <a:cs typeface="Times New Roman" panose="02020603050405020304" pitchFamily="18" charset="0"/>
              </a:rPr>
              <a:t> Πειραματική μελέτη. </a:t>
            </a:r>
            <a:endParaRPr lang="el-GR" b="1" dirty="0">
              <a:solidFill>
                <a:srgbClr val="92D05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045D302-CDCC-9611-D6EE-1558BF26FB78}"/>
              </a:ext>
            </a:extLst>
          </p:cNvPr>
          <p:cNvSpPr txBox="1"/>
          <p:nvPr/>
        </p:nvSpPr>
        <p:spPr>
          <a:xfrm>
            <a:off x="404446" y="1194884"/>
            <a:ext cx="4916394" cy="4614597"/>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Το φωτοηλεκτρικό </a:t>
            </a:r>
            <a:r>
              <a:rPr kumimoji="0" lang="el-G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ρεύμα</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σε συνάρτηση με την </a:t>
            </a:r>
            <a:r>
              <a:rPr kumimoji="0" lang="el-G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τάση </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για διάφορες τιμές της </a:t>
            </a:r>
            <a:r>
              <a:rPr kumimoji="0" lang="el-G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έντασης</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l-G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Τάση αποκοπής</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(μέγιστη κινητική ενέργεια </a:t>
            </a:r>
            <a:r>
              <a:rPr kumimoji="0" lang="el-GR"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φωτοηλεκτρονίων</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σε συνάρτηση με την </a:t>
            </a:r>
            <a:r>
              <a:rPr kumimoji="0" lang="el-G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συχνότητα</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Επανάληψη για διαφορετικά </a:t>
            </a:r>
            <a:r>
              <a:rPr kumimoji="0" lang="el-G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υλικά</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Καταγραφή των αποτελεσμάτων.</a:t>
            </a:r>
          </a:p>
        </p:txBody>
      </p:sp>
    </p:spTree>
    <p:extLst>
      <p:ext uri="{BB962C8B-B14F-4D97-AF65-F5344CB8AC3E}">
        <p14:creationId xmlns:p14="http://schemas.microsoft.com/office/powerpoint/2010/main" val="261166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3">
            <a:extLst>
              <a:ext uri="{FF2B5EF4-FFF2-40B4-BE49-F238E27FC236}">
                <a16:creationId xmlns:a16="http://schemas.microsoft.com/office/drawing/2014/main" id="{26E29596-B379-449D-A233-27B40D9F4AF7}"/>
              </a:ext>
            </a:extLst>
          </p:cNvPr>
          <p:cNvSpPr txBox="1">
            <a:spLocks/>
          </p:cNvSpPr>
          <p:nvPr/>
        </p:nvSpPr>
        <p:spPr>
          <a:xfrm>
            <a:off x="3096758" y="393937"/>
            <a:ext cx="5998484" cy="946413"/>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i="1" dirty="0">
                <a:solidFill>
                  <a:srgbClr val="FF0000"/>
                </a:solidFill>
                <a:latin typeface="Times New Roman" panose="02020603050405020304" pitchFamily="18" charset="0"/>
                <a:cs typeface="Times New Roman" panose="02020603050405020304" pitchFamily="18" charset="0"/>
              </a:rPr>
              <a:t>Φωτοηλεκτρικό φαινόμενο</a:t>
            </a:r>
            <a:r>
              <a:rPr lang="el-GR" b="1" i="1" dirty="0">
                <a:solidFill>
                  <a:srgbClr val="FF0000"/>
                </a:solidFill>
              </a:rPr>
              <a:t>.</a:t>
            </a:r>
            <a:r>
              <a:rPr lang="el-GR" sz="2200" b="1" i="1" dirty="0">
                <a:solidFill>
                  <a:srgbClr val="002060"/>
                </a:solidFill>
                <a:latin typeface="Times New Roman" panose="02020603050405020304" pitchFamily="18" charset="0"/>
                <a:cs typeface="Times New Roman" panose="02020603050405020304" pitchFamily="18" charset="0"/>
              </a:rPr>
              <a:t> Πειραματική μελέτη. </a:t>
            </a:r>
            <a:endParaRPr lang="el-GR" b="1" dirty="0">
              <a:solidFill>
                <a:srgbClr val="92D050"/>
              </a:solidFill>
              <a:latin typeface="Times New Roman" panose="02020603050405020304" pitchFamily="18" charset="0"/>
              <a:cs typeface="Times New Roman" panose="02020603050405020304" pitchFamily="18" charset="0"/>
            </a:endParaRPr>
          </a:p>
        </p:txBody>
      </p:sp>
      <p:pic>
        <p:nvPicPr>
          <p:cNvPr id="5" name="Εικόνα 4">
            <a:extLst>
              <a:ext uri="{FF2B5EF4-FFF2-40B4-BE49-F238E27FC236}">
                <a16:creationId xmlns:a16="http://schemas.microsoft.com/office/drawing/2014/main" id="{257FAAFA-A8A3-90C4-3659-CF3E9AA1987B}"/>
              </a:ext>
            </a:extLst>
          </p:cNvPr>
          <p:cNvPicPr>
            <a:picLocks noChangeAspect="1"/>
          </p:cNvPicPr>
          <p:nvPr/>
        </p:nvPicPr>
        <p:blipFill>
          <a:blip r:embed="rId2"/>
          <a:stretch>
            <a:fillRect/>
          </a:stretch>
        </p:blipFill>
        <p:spPr>
          <a:xfrm>
            <a:off x="8289902" y="867143"/>
            <a:ext cx="3487805" cy="372561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E40417D-5678-27F7-BE6C-09CCB5FCA7D2}"/>
                  </a:ext>
                </a:extLst>
              </p:cNvPr>
              <p:cNvSpPr txBox="1"/>
              <p:nvPr/>
            </p:nvSpPr>
            <p:spPr>
              <a:xfrm>
                <a:off x="667193" y="1241660"/>
                <a:ext cx="6097772" cy="4833246"/>
              </a:xfrm>
              <a:prstGeom prst="rect">
                <a:avLst/>
              </a:prstGeom>
              <a:noFill/>
            </p:spPr>
            <p:txBody>
              <a:bodyPr wrap="square">
                <a:spAutoFit/>
              </a:bodyPr>
              <a:lstStyle/>
              <a:p>
                <a:pPr>
                  <a:lnSpc>
                    <a:spcPct val="107000"/>
                  </a:lnSpc>
                  <a:spcAft>
                    <a:spcPts val="800"/>
                  </a:spcAft>
                </a:pPr>
                <a:r>
                  <a:rPr lang="el-GR" sz="2000" b="1" dirty="0">
                    <a:effectLst/>
                    <a:ea typeface="Calibri" panose="020F0502020204030204" pitchFamily="34" charset="0"/>
                    <a:cs typeface="Times New Roman" panose="02020603050405020304" pitchFamily="18" charset="0"/>
                  </a:rPr>
                  <a:t>1</a:t>
                </a:r>
                <a:r>
                  <a:rPr lang="el-GR" sz="2000" b="1" baseline="30000" dirty="0">
                    <a:effectLst/>
                    <a:ea typeface="Calibri" panose="020F0502020204030204" pitchFamily="34" charset="0"/>
                    <a:cs typeface="Times New Roman" panose="02020603050405020304" pitchFamily="18" charset="0"/>
                  </a:rPr>
                  <a:t>ο</a:t>
                </a:r>
                <a:r>
                  <a:rPr lang="el-GR" sz="2000" b="1" dirty="0">
                    <a:effectLst/>
                    <a:ea typeface="Calibri" panose="020F0502020204030204" pitchFamily="34" charset="0"/>
                    <a:cs typeface="Times New Roman" panose="02020603050405020304" pitchFamily="18" charset="0"/>
                  </a:rPr>
                  <a:t> Πείραμα:</a:t>
                </a:r>
                <a:endParaRPr lang="en-GB" sz="2000" dirty="0">
                  <a:effectLst/>
                  <a:ea typeface="Calibri" panose="020F0502020204030204" pitchFamily="34" charset="0"/>
                  <a:cs typeface="Times New Roman" panose="02020603050405020304" pitchFamily="18" charset="0"/>
                </a:endParaRPr>
              </a:p>
              <a:p>
                <a:pPr>
                  <a:lnSpc>
                    <a:spcPct val="107000"/>
                  </a:lnSpc>
                  <a:spcAft>
                    <a:spcPts val="800"/>
                  </a:spcAft>
                </a:pPr>
                <a:r>
                  <a:rPr lang="el-GR" sz="2000" b="1" dirty="0">
                    <a:effectLst/>
                    <a:ea typeface="Calibri" panose="020F0502020204030204" pitchFamily="34" charset="0"/>
                    <a:cs typeface="Times New Roman" panose="02020603050405020304" pitchFamily="18" charset="0"/>
                  </a:rPr>
                  <a:t>Σκοπός</a:t>
                </a:r>
                <a:r>
                  <a:rPr lang="el-GR" sz="2000" i="1" dirty="0">
                    <a:effectLst/>
                    <a:ea typeface="Calibri" panose="020F0502020204030204" pitchFamily="34" charset="0"/>
                    <a:cs typeface="Times New Roman" panose="02020603050405020304" pitchFamily="18" charset="0"/>
                  </a:rPr>
                  <a:t>: </a:t>
                </a:r>
                <a:r>
                  <a:rPr lang="el-GR" sz="2000" b="1" i="1" dirty="0">
                    <a:effectLst/>
                    <a:ea typeface="Calibri" panose="020F0502020204030204" pitchFamily="34" charset="0"/>
                    <a:cs typeface="Times New Roman" panose="02020603050405020304" pitchFamily="18" charset="0"/>
                  </a:rPr>
                  <a:t>Εύρεση της  εξάρτησης της τάσης αποκοπής από την ένταση της προσπίπτουσας ακτινοβολίας</a:t>
                </a:r>
                <a:endParaRPr lang="en-GB" sz="2000" b="1" dirty="0">
                  <a:effectLst/>
                  <a:ea typeface="Calibri" panose="020F0502020204030204" pitchFamily="34" charset="0"/>
                  <a:cs typeface="Times New Roman" panose="02020603050405020304" pitchFamily="18" charset="0"/>
                </a:endParaRPr>
              </a:p>
              <a:p>
                <a:pPr>
                  <a:lnSpc>
                    <a:spcPct val="107000"/>
                  </a:lnSpc>
                  <a:spcAft>
                    <a:spcPts val="800"/>
                  </a:spcAft>
                </a:pPr>
                <a:r>
                  <a:rPr lang="el-GR" sz="2000" dirty="0">
                    <a:effectLst/>
                    <a:ea typeface="Calibri" panose="020F0502020204030204" pitchFamily="34" charset="0"/>
                    <a:cs typeface="Times New Roman" panose="02020603050405020304" pitchFamily="18" charset="0"/>
                  </a:rPr>
                  <a:t>Στην φωτοευαίσθητη  μεταλλική επιφάνεια  προσπίπτει μονοχρωματική ακτινοβολία συγκεκριμένης συχνότητας</a:t>
                </a:r>
                <a14:m>
                  <m:oMath xmlns:m="http://schemas.openxmlformats.org/officeDocument/2006/math">
                    <m:r>
                      <a:rPr lang="el-GR" sz="2000" i="1">
                        <a:effectLs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𝑓</m:t>
                    </m:r>
                  </m:oMath>
                </a14:m>
                <a:r>
                  <a:rPr lang="el-GR" sz="2000" dirty="0">
                    <a:effectLst/>
                    <a:ea typeface="Calibri" panose="020F0502020204030204" pitchFamily="34" charset="0"/>
                    <a:cs typeface="Times New Roman" panose="02020603050405020304" pitchFamily="18" charset="0"/>
                  </a:rPr>
                  <a:t> .</a:t>
                </a:r>
              </a:p>
              <a:p>
                <a:pPr>
                  <a:lnSpc>
                    <a:spcPct val="107000"/>
                  </a:lnSpc>
                  <a:spcAft>
                    <a:spcPts val="800"/>
                  </a:spcAft>
                </a:pPr>
                <a:endParaRPr lang="el-GR" sz="2000" dirty="0">
                  <a:ea typeface="Calibri" panose="020F0502020204030204" pitchFamily="34" charset="0"/>
                  <a:cs typeface="Times New Roman" panose="02020603050405020304" pitchFamily="18" charset="0"/>
                </a:endParaRPr>
              </a:p>
              <a:p>
                <a:pPr>
                  <a:lnSpc>
                    <a:spcPct val="107000"/>
                  </a:lnSpc>
                  <a:spcAft>
                    <a:spcPts val="800"/>
                  </a:spcAft>
                </a:pPr>
                <a:r>
                  <a:rPr lang="el-GR" sz="2000" dirty="0">
                    <a:effectLst/>
                    <a:ea typeface="Calibri" panose="020F0502020204030204" pitchFamily="34" charset="0"/>
                  </a:rPr>
                  <a:t>Μετράμε το ρεύμα</a:t>
                </a:r>
                <a:r>
                  <a:rPr lang="el-GR" sz="2000" b="1" dirty="0">
                    <a:effectLst/>
                    <a:ea typeface="Calibri" panose="020F0502020204030204" pitchFamily="34"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𝑖</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l-GR" sz="2000" dirty="0">
                    <a:effectLst/>
                    <a:ea typeface="Calibri" panose="020F0502020204030204" pitchFamily="34" charset="0"/>
                  </a:rPr>
                  <a:t>, το οποίο είναι και το ρεύμα των </a:t>
                </a:r>
                <a:r>
                  <a:rPr lang="el-GR" sz="2000" dirty="0" err="1">
                    <a:effectLst/>
                    <a:ea typeface="Calibri" panose="020F0502020204030204" pitchFamily="34" charset="0"/>
                  </a:rPr>
                  <a:t>φωτοηλεκτρονίων</a:t>
                </a:r>
                <a:r>
                  <a:rPr lang="el-GR" sz="2000" dirty="0">
                    <a:effectLst/>
                    <a:ea typeface="Calibri" panose="020F0502020204030204" pitchFamily="34" charset="0"/>
                  </a:rPr>
                  <a:t>, μεταβάλλοντας την τάση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i="1" dirty="0">
                    <a:effectLst/>
                    <a:ea typeface="Calibri" panose="020F0502020204030204" pitchFamily="34" charset="0"/>
                  </a:rPr>
                  <a:t> </a:t>
                </a:r>
                <a:r>
                  <a:rPr lang="el-GR" sz="2000" dirty="0">
                    <a:effectLst/>
                    <a:ea typeface="Calibri" panose="020F0502020204030204" pitchFamily="34" charset="0"/>
                  </a:rPr>
                  <a:t>μεταξύ ανόδου και καθόδου. Επαναλαμβάνουμε το πείραμα για διαφορετική τιμή  της έντασης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𝐼</m:t>
                    </m:r>
                  </m:oMath>
                </a14:m>
                <a:r>
                  <a:rPr lang="en-US" sz="2000" dirty="0">
                    <a:effectLst/>
                    <a:ea typeface="Calibri" panose="020F0502020204030204" pitchFamily="34" charset="0"/>
                  </a:rPr>
                  <a:t>  </a:t>
                </a:r>
                <a:r>
                  <a:rPr lang="el-GR" sz="2000" dirty="0">
                    <a:effectLst/>
                    <a:ea typeface="Calibri" panose="020F0502020204030204" pitchFamily="34" charset="0"/>
                  </a:rPr>
                  <a:t>της ακτινοβολίας. Τα αποτελέσματα συνοψίζονται στα παρακάτω </a:t>
                </a:r>
                <a:r>
                  <a:rPr lang="el-GR" sz="2000" dirty="0" err="1">
                    <a:effectLst/>
                    <a:ea typeface="Calibri" panose="020F0502020204030204" pitchFamily="34" charset="0"/>
                  </a:rPr>
                  <a:t>διαγράμμα</a:t>
                </a:r>
                <a:r>
                  <a:rPr lang="el-GR" sz="2000" dirty="0">
                    <a:effectLst/>
                    <a:ea typeface="Calibri" panose="020F0502020204030204" pitchFamily="34" charset="0"/>
                  </a:rPr>
                  <a:t> </a:t>
                </a: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EE40417D-5678-27F7-BE6C-09CCB5FCA7D2}"/>
                  </a:ext>
                </a:extLst>
              </p:cNvPr>
              <p:cNvSpPr txBox="1">
                <a:spLocks noRot="1" noChangeAspect="1" noMove="1" noResize="1" noEditPoints="1" noAdjustHandles="1" noChangeArrowheads="1" noChangeShapeType="1" noTextEdit="1"/>
              </p:cNvSpPr>
              <p:nvPr/>
            </p:nvSpPr>
            <p:spPr>
              <a:xfrm>
                <a:off x="667193" y="1241660"/>
                <a:ext cx="6097772" cy="4833246"/>
              </a:xfrm>
              <a:prstGeom prst="rect">
                <a:avLst/>
              </a:prstGeom>
              <a:blipFill>
                <a:blip r:embed="rId3"/>
                <a:stretch>
                  <a:fillRect l="-999" t="-631" r="-1299"/>
                </a:stretch>
              </a:blipFill>
            </p:spPr>
            <p:txBody>
              <a:bodyPr/>
              <a:lstStyle/>
              <a:p>
                <a:r>
                  <a:rPr lang="en-GB">
                    <a:noFill/>
                  </a:rPr>
                  <a:t> </a:t>
                </a:r>
              </a:p>
            </p:txBody>
          </p:sp>
        </mc:Fallback>
      </mc:AlternateContent>
    </p:spTree>
    <p:extLst>
      <p:ext uri="{BB962C8B-B14F-4D97-AF65-F5344CB8AC3E}">
        <p14:creationId xmlns:p14="http://schemas.microsoft.com/office/powerpoint/2010/main" val="419913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AF804EE-4BCB-E536-15BB-E1C0205C74F2}"/>
                  </a:ext>
                </a:extLst>
              </p:cNvPr>
              <p:cNvSpPr txBox="1"/>
              <p:nvPr/>
            </p:nvSpPr>
            <p:spPr>
              <a:xfrm>
                <a:off x="629885" y="378828"/>
                <a:ext cx="6284261" cy="6327886"/>
              </a:xfrm>
              <a:prstGeom prst="rect">
                <a:avLst/>
              </a:prstGeom>
              <a:noFill/>
            </p:spPr>
            <p:txBody>
              <a:bodyPr wrap="square">
                <a:spAutoFit/>
              </a:bodyPr>
              <a:lstStyle/>
              <a:p>
                <a:pPr>
                  <a:lnSpc>
                    <a:spcPct val="107000"/>
                  </a:lnSpc>
                  <a:spcAft>
                    <a:spcPts val="800"/>
                  </a:spcAft>
                </a:pPr>
                <a:r>
                  <a:rPr lang="el-GR" sz="2000" dirty="0">
                    <a:effectLst/>
                    <a:ea typeface="Calibri" panose="020F0502020204030204" pitchFamily="34" charset="0"/>
                    <a:cs typeface="Times New Roman" panose="02020603050405020304" pitchFamily="18" charset="0"/>
                  </a:rPr>
                  <a:t>Παρατηρούμε ότι </a:t>
                </a:r>
                <a:r>
                  <a:rPr lang="el-GR" sz="2000" b="1" dirty="0">
                    <a:effectLst/>
                    <a:ea typeface="Calibri" panose="020F0502020204030204" pitchFamily="34" charset="0"/>
                    <a:cs typeface="Times New Roman" panose="02020603050405020304" pitchFamily="18" charset="0"/>
                  </a:rPr>
                  <a:t>φωτοηλεκτρικό ρεύμα (</a:t>
                </a:r>
                <a:r>
                  <a:rPr lang="el-GR" sz="2000" dirty="0">
                    <a:effectLst/>
                    <a:ea typeface="Calibri" panose="020F0502020204030204" pitchFamily="34" charset="0"/>
                    <a:cs typeface="Times New Roman" panose="02020603050405020304" pitchFamily="18" charset="0"/>
                  </a:rPr>
                  <a:t>ή</a:t>
                </a:r>
                <a:r>
                  <a:rPr lang="el-GR" sz="2000" b="1" dirty="0">
                    <a:effectLst/>
                    <a:ea typeface="Calibri" panose="020F0502020204030204" pitchFamily="34" charset="0"/>
                    <a:cs typeface="Times New Roman" panose="02020603050405020304" pitchFamily="18" charset="0"/>
                  </a:rPr>
                  <a:t> </a:t>
                </a:r>
                <a:r>
                  <a:rPr lang="el-GR" sz="2000" b="1" dirty="0" err="1">
                    <a:effectLst/>
                    <a:ea typeface="Calibri" panose="020F0502020204030204" pitchFamily="34" charset="0"/>
                    <a:cs typeface="Times New Roman" panose="02020603050405020304" pitchFamily="18" charset="0"/>
                  </a:rPr>
                  <a:t>φωτορεύμα</a:t>
                </a:r>
                <a:r>
                  <a:rPr lang="el-GR" sz="2000" b="1" dirty="0">
                    <a:effectLst/>
                    <a:ea typeface="Calibri" panose="020F0502020204030204" pitchFamily="34" charset="0"/>
                    <a:cs typeface="Times New Roman" panose="02020603050405020304" pitchFamily="18" charset="0"/>
                  </a:rPr>
                  <a:t>) </a:t>
                </a:r>
                <a:r>
                  <a:rPr lang="el-GR" sz="2000" dirty="0">
                    <a:effectLst/>
                    <a:ea typeface="Calibri" panose="020F0502020204030204" pitchFamily="34" charset="0"/>
                    <a:cs typeface="Times New Roman" panose="02020603050405020304" pitchFamily="18" charset="0"/>
                  </a:rPr>
                  <a:t>:</a:t>
                </a:r>
                <a:endParaRPr lang="en-GB" sz="2000" dirty="0">
                  <a:effectLst/>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Ø"/>
                </a:pPr>
                <a:r>
                  <a:rPr lang="el-GR" sz="2000" dirty="0">
                    <a:effectLst/>
                    <a:ea typeface="Calibri" panose="020F0502020204030204" pitchFamily="34" charset="0"/>
                    <a:cs typeface="Times New Roman" panose="02020603050405020304" pitchFamily="18" charset="0"/>
                  </a:rPr>
                  <a:t>εμφανίζεται  </a:t>
                </a:r>
                <a:r>
                  <a:rPr lang="el-GR" sz="2000" b="1" dirty="0">
                    <a:effectLst/>
                    <a:ea typeface="Calibri" panose="020F0502020204030204" pitchFamily="34" charset="0"/>
                    <a:cs typeface="Times New Roman" panose="02020603050405020304" pitchFamily="18" charset="0"/>
                  </a:rPr>
                  <a:t>αμέσως </a:t>
                </a:r>
                <a:r>
                  <a:rPr lang="el-GR" sz="2000" dirty="0">
                    <a:effectLst/>
                    <a:ea typeface="Calibri" panose="020F0502020204030204" pitchFamily="34" charset="0"/>
                    <a:cs typeface="Times New Roman" panose="02020603050405020304" pitchFamily="18" charset="0"/>
                  </a:rPr>
                  <a:t>με την πρόσπτωση της ακτινοβολίας στη μεταλλική επιφάνεια</a:t>
                </a:r>
              </a:p>
              <a:p>
                <a:pPr lvl="0">
                  <a:lnSpc>
                    <a:spcPct val="107000"/>
                  </a:lnSpc>
                </a:pPr>
                <a:endParaRPr lang="en-GB" sz="2000" dirty="0">
                  <a:effectLst/>
                  <a:ea typeface="Calibri" panose="020F0502020204030204" pitchFamily="34" charset="0"/>
                  <a:cs typeface="Times New Roman" panose="02020603050405020304" pitchFamily="18" charset="0"/>
                </a:endParaRPr>
              </a:p>
              <a:p>
                <a:pPr marL="285750" lvl="0" indent="-285750">
                  <a:lnSpc>
                    <a:spcPct val="107000"/>
                  </a:lnSpc>
                  <a:buFont typeface="Wingdings" panose="05000000000000000000" pitchFamily="2" charset="2"/>
                  <a:buChar char="Ø"/>
                </a:pPr>
                <a:r>
                  <a:rPr lang="el-GR" sz="2000" dirty="0">
                    <a:effectLst/>
                    <a:ea typeface="Calibri" panose="020F0502020204030204" pitchFamily="34" charset="0"/>
                    <a:cs typeface="Times New Roman" panose="02020603050405020304" pitchFamily="18" charset="0"/>
                  </a:rPr>
                  <a:t>αυξάνεται με την αύξηση της έντασης της προσπίπτουσας ακτινοβολίας.  </a:t>
                </a:r>
              </a:p>
              <a:p>
                <a:pPr lvl="0">
                  <a:lnSpc>
                    <a:spcPct val="107000"/>
                  </a:lnSpc>
                </a:pPr>
                <a:endParaRPr lang="en-GB" sz="20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Ø"/>
                </a:pPr>
                <a:r>
                  <a:rPr lang="el-GR" sz="2000" dirty="0">
                    <a:effectLst/>
                    <a:ea typeface="Calibri" panose="020F0502020204030204" pitchFamily="34" charset="0"/>
                    <a:cs typeface="Times New Roman" panose="02020603050405020304" pitchFamily="18" charset="0"/>
                  </a:rPr>
                  <a:t>διατηρείται με την αντιστροφή της τάσης και μηδενίζεται σε μια τιμή της </a:t>
                </a:r>
                <a14:m>
                  <m:oMath xmlns:m="http://schemas.openxmlformats.org/officeDocument/2006/math">
                    <m:sSub>
                      <m:sSub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l-GR" sz="2000" i="1">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l-GR" sz="2000" dirty="0">
                    <a:effectLst/>
                    <a:ea typeface="Calibri" panose="020F0502020204030204" pitchFamily="34" charset="0"/>
                    <a:cs typeface="Times New Roman" panose="02020603050405020304" pitchFamily="18" charset="0"/>
                  </a:rPr>
                  <a:t>, την οποία και καλούμε </a:t>
                </a:r>
                <a:r>
                  <a:rPr lang="el-GR" sz="2000" b="1" dirty="0">
                    <a:effectLst/>
                    <a:ea typeface="Calibri" panose="020F0502020204030204" pitchFamily="34" charset="0"/>
                    <a:cs typeface="Times New Roman" panose="02020603050405020304" pitchFamily="18" charset="0"/>
                  </a:rPr>
                  <a:t>τάση αποκοπής</a:t>
                </a:r>
                <a:r>
                  <a:rPr lang="el-GR" sz="2000" dirty="0">
                    <a:effectLst/>
                    <a:ea typeface="Calibri" panose="020F0502020204030204" pitchFamily="34" charset="0"/>
                    <a:cs typeface="Times New Roman" panose="02020603050405020304" pitchFamily="18" charset="0"/>
                  </a:rPr>
                  <a:t>, ανεξάρτητα από την ένταση της ακτινοβολίας. Τα ηλεκτρόνια που εξέρχονται από την επιφάνεια του μετάλλου της καθόδου έχουν διαφορετικές κινητικές ενέργειες, και αυτά με τη μέγιστη κινητική ενέργεια </a:t>
                </a:r>
                <a14:m>
                  <m:oMath xmlns:m="http://schemas.openxmlformats.org/officeDocument/2006/math">
                    <m:sSub>
                      <m:sSub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𝐾</m:t>
                        </m:r>
                      </m:e>
                      <m:sub>
                        <m:r>
                          <m:rPr>
                            <m:sty m:val="p"/>
                          </m:rPr>
                          <a:rPr lang="en-US" sz="2000" baseline="-25000">
                            <a:effectLst/>
                            <a:latin typeface="Cambria Math" panose="02040503050406030204" pitchFamily="18" charset="0"/>
                            <a:ea typeface="Calibri" panose="020F0502020204030204" pitchFamily="34" charset="0"/>
                            <a:cs typeface="Times New Roman" panose="02020603050405020304" pitchFamily="18" charset="0"/>
                          </a:rPr>
                          <m:t>max</m:t>
                        </m:r>
                      </m:sub>
                    </m:sSub>
                  </m:oMath>
                </a14:m>
                <a:r>
                  <a:rPr lang="en-US" sz="2000" i="1" dirty="0">
                    <a:effectLst/>
                    <a:ea typeface="Calibri" panose="020F0502020204030204" pitchFamily="34" charset="0"/>
                    <a:cs typeface="Times New Roman" panose="02020603050405020304" pitchFamily="18" charset="0"/>
                  </a:rPr>
                  <a:t> </a:t>
                </a:r>
                <a:r>
                  <a:rPr lang="el-GR" sz="2000" dirty="0">
                    <a:effectLst/>
                    <a:ea typeface="Calibri" panose="020F0502020204030204" pitchFamily="34" charset="0"/>
                    <a:cs typeface="Times New Roman" panose="02020603050405020304" pitchFamily="18" charset="0"/>
                  </a:rPr>
                  <a:t> μόλις που φτάνουν στην άνοδο όταν η τάση είναι η ίση με την τάση αποκοπής. Από την αρχή διατήρησης της ενέργεια έχουμε ότι:</a:t>
                </a:r>
                <a:endParaRPr lang="en-GB" sz="2000" dirty="0">
                  <a:effectLst/>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Sub>
                        <m:sSub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l-GR"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𝐾</m:t>
                          </m:r>
                        </m:e>
                        <m:sub>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max</m:t>
                          </m:r>
                        </m:sub>
                      </m:sSub>
                    </m:oMath>
                  </m:oMathPara>
                </a14:m>
                <a:endParaRPr lang="en-GB" sz="2000" dirty="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7AF804EE-4BCB-E536-15BB-E1C0205C74F2}"/>
                  </a:ext>
                </a:extLst>
              </p:cNvPr>
              <p:cNvSpPr txBox="1">
                <a:spLocks noRot="1" noChangeAspect="1" noMove="1" noResize="1" noEditPoints="1" noAdjustHandles="1" noChangeArrowheads="1" noChangeShapeType="1" noTextEdit="1"/>
              </p:cNvSpPr>
              <p:nvPr/>
            </p:nvSpPr>
            <p:spPr>
              <a:xfrm>
                <a:off x="629885" y="378828"/>
                <a:ext cx="6284261" cy="6327886"/>
              </a:xfrm>
              <a:prstGeom prst="rect">
                <a:avLst/>
              </a:prstGeom>
              <a:blipFill>
                <a:blip r:embed="rId2"/>
                <a:stretch>
                  <a:fillRect l="-970" t="-385" r="-776"/>
                </a:stretch>
              </a:blipFill>
            </p:spPr>
            <p:txBody>
              <a:bodyPr/>
              <a:lstStyle/>
              <a:p>
                <a:r>
                  <a:rPr lang="en-GB">
                    <a:noFill/>
                  </a:rPr>
                  <a:t> </a:t>
                </a:r>
              </a:p>
            </p:txBody>
          </p:sp>
        </mc:Fallback>
      </mc:AlternateContent>
      <p:pic>
        <p:nvPicPr>
          <p:cNvPr id="5" name="Εικόνα 4">
            <a:extLst>
              <a:ext uri="{FF2B5EF4-FFF2-40B4-BE49-F238E27FC236}">
                <a16:creationId xmlns:a16="http://schemas.microsoft.com/office/drawing/2014/main" id="{FD185CE9-694B-6F68-9082-6C91A33BD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360" y="580276"/>
            <a:ext cx="3811735" cy="3502236"/>
          </a:xfrm>
          <a:prstGeom prst="rect">
            <a:avLst/>
          </a:prstGeom>
        </p:spPr>
      </p:pic>
      <p:pic>
        <p:nvPicPr>
          <p:cNvPr id="6" name="Εικόνα 5">
            <a:extLst>
              <a:ext uri="{FF2B5EF4-FFF2-40B4-BE49-F238E27FC236}">
                <a16:creationId xmlns:a16="http://schemas.microsoft.com/office/drawing/2014/main" id="{75245804-AF8C-A429-CA96-8E161B05AD1D}"/>
              </a:ext>
            </a:extLst>
          </p:cNvPr>
          <p:cNvPicPr>
            <a:picLocks noChangeAspect="1"/>
          </p:cNvPicPr>
          <p:nvPr/>
        </p:nvPicPr>
        <p:blipFill>
          <a:blip r:embed="rId4"/>
          <a:stretch>
            <a:fillRect/>
          </a:stretch>
        </p:blipFill>
        <p:spPr>
          <a:xfrm>
            <a:off x="7524613" y="4273467"/>
            <a:ext cx="3560482" cy="2449935"/>
          </a:xfrm>
          <a:prstGeom prst="rect">
            <a:avLst/>
          </a:prstGeom>
        </p:spPr>
      </p:pic>
    </p:spTree>
    <p:extLst>
      <p:ext uri="{BB962C8B-B14F-4D97-AF65-F5344CB8AC3E}">
        <p14:creationId xmlns:p14="http://schemas.microsoft.com/office/powerpoint/2010/main" val="428198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F0883EE-1189-E5BD-BD00-47656FE8C3ED}"/>
                  </a:ext>
                </a:extLst>
              </p:cNvPr>
              <p:cNvSpPr txBox="1"/>
              <p:nvPr/>
            </p:nvSpPr>
            <p:spPr>
              <a:xfrm>
                <a:off x="304356" y="271099"/>
                <a:ext cx="8306244" cy="6921062"/>
              </a:xfrm>
              <a:prstGeom prst="rect">
                <a:avLst/>
              </a:prstGeom>
              <a:noFill/>
            </p:spPr>
            <p:txBody>
              <a:bodyPr wrap="square">
                <a:spAutoFit/>
              </a:bodyPr>
              <a:lstStyle/>
              <a:p>
                <a:pPr>
                  <a:lnSpc>
                    <a:spcPct val="107000"/>
                  </a:lnSpc>
                  <a:spcAft>
                    <a:spcPts val="800"/>
                  </a:spcAft>
                </a:pPr>
                <a:r>
                  <a:rPr lang="el-GR" sz="2400" b="1" dirty="0">
                    <a:effectLst/>
                    <a:latin typeface="Times New Roman" panose="02020603050405020304" pitchFamily="18" charset="0"/>
                    <a:ea typeface="Calibri" panose="020F0502020204030204" pitchFamily="34" charset="0"/>
                    <a:cs typeface="Times New Roman" panose="02020603050405020304" pitchFamily="18" charset="0"/>
                  </a:rPr>
                  <a:t>2</a:t>
                </a:r>
                <a:r>
                  <a:rPr lang="el-GR" sz="2400" b="1" baseline="30000" dirty="0">
                    <a:effectLst/>
                    <a:latin typeface="Times New Roman" panose="02020603050405020304" pitchFamily="18" charset="0"/>
                    <a:ea typeface="Calibri" panose="020F0502020204030204" pitchFamily="34" charset="0"/>
                    <a:cs typeface="Times New Roman" panose="02020603050405020304" pitchFamily="18" charset="0"/>
                  </a:rPr>
                  <a:t>ο</a:t>
                </a:r>
                <a:r>
                  <a:rPr lang="el-GR" sz="2400" b="1" dirty="0">
                    <a:effectLst/>
                    <a:latin typeface="Times New Roman" panose="02020603050405020304" pitchFamily="18" charset="0"/>
                    <a:ea typeface="Calibri" panose="020F0502020204030204" pitchFamily="34" charset="0"/>
                    <a:cs typeface="Times New Roman" panose="02020603050405020304" pitchFamily="18" charset="0"/>
                  </a:rPr>
                  <a:t> Πείραμα</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000" b="1" dirty="0">
                    <a:effectLst/>
                    <a:ea typeface="Calibri" panose="020F0502020204030204" pitchFamily="34" charset="0"/>
                    <a:cs typeface="Times New Roman" panose="02020603050405020304" pitchFamily="18" charset="0"/>
                  </a:rPr>
                  <a:t>Σκοπός: </a:t>
                </a:r>
                <a:r>
                  <a:rPr lang="el-GR" sz="2000" b="1" i="1" dirty="0">
                    <a:effectLst/>
                    <a:ea typeface="Calibri" panose="020F0502020204030204" pitchFamily="34" charset="0"/>
                    <a:cs typeface="Times New Roman" panose="02020603050405020304" pitchFamily="18" charset="0"/>
                  </a:rPr>
                  <a:t>Εύρεση της  σχέσης μεταξύ  της μέγιστης κινητικής ενέργειας  των </a:t>
                </a:r>
                <a:r>
                  <a:rPr lang="el-GR" sz="2000" b="1" i="1" dirty="0" err="1">
                    <a:effectLst/>
                    <a:ea typeface="Calibri" panose="020F0502020204030204" pitchFamily="34" charset="0"/>
                    <a:cs typeface="Times New Roman" panose="02020603050405020304" pitchFamily="18" charset="0"/>
                  </a:rPr>
                  <a:t>φωτοηλεκτρονίων</a:t>
                </a:r>
                <a:r>
                  <a:rPr lang="el-GR" sz="2000" b="1" i="1" dirty="0">
                    <a:effectLst/>
                    <a:ea typeface="Calibri" panose="020F0502020204030204" pitchFamily="34" charset="0"/>
                    <a:cs typeface="Times New Roman" panose="02020603050405020304" pitchFamily="18" charset="0"/>
                  </a:rPr>
                  <a:t> και της συχνότητας της προσπίπτουσας ακτινοβολίας</a:t>
                </a:r>
                <a:r>
                  <a:rPr lang="el-GR" sz="2000" b="1" dirty="0">
                    <a:effectLst/>
                    <a:ea typeface="Calibri" panose="020F0502020204030204" pitchFamily="34" charset="0"/>
                    <a:cs typeface="Times New Roman" panose="02020603050405020304" pitchFamily="18" charset="0"/>
                  </a:rPr>
                  <a:t> .</a:t>
                </a:r>
                <a:endParaRPr lang="en-GB" sz="2000" dirty="0">
                  <a:effectLst/>
                  <a:ea typeface="Calibri" panose="020F0502020204030204" pitchFamily="34" charset="0"/>
                  <a:cs typeface="Times New Roman" panose="02020603050405020304" pitchFamily="18" charset="0"/>
                </a:endParaRPr>
              </a:p>
              <a:p>
                <a:pPr>
                  <a:lnSpc>
                    <a:spcPct val="107000"/>
                  </a:lnSpc>
                  <a:spcAft>
                    <a:spcPts val="800"/>
                  </a:spcAft>
                </a:pPr>
                <a:r>
                  <a:rPr lang="el-GR" sz="2000" dirty="0">
                    <a:effectLst/>
                    <a:ea typeface="Calibri" panose="020F0502020204030204" pitchFamily="34" charset="0"/>
                    <a:cs typeface="Times New Roman" panose="02020603050405020304" pitchFamily="18" charset="0"/>
                  </a:rPr>
                  <a:t>Για διάφορες τιμές  της συχνότητας της προσπίπτουσας ακτινοβολίας , μετράμε  την αντίστοιχη τιμή της τάσης αποκοπής </a:t>
                </a:r>
                <a14:m>
                  <m:oMath xmlns:m="http://schemas.openxmlformats.org/officeDocument/2006/math">
                    <m:sSub>
                      <m:sSub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l-GR" sz="2000" i="1">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l-GR" sz="2000" dirty="0">
                    <a:effectLst/>
                    <a:ea typeface="Calibri" panose="020F0502020204030204" pitchFamily="34" charset="0"/>
                    <a:cs typeface="Times New Roman" panose="02020603050405020304" pitchFamily="18" charset="0"/>
                  </a:rPr>
                  <a:t>,   και από τη σχέση </a:t>
                </a:r>
                <a14:m>
                  <m:oMath xmlns:m="http://schemas.openxmlformats.org/officeDocument/2006/math">
                    <m:sSub>
                      <m:sSub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𝐾</m:t>
                        </m:r>
                      </m:e>
                      <m:sub>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max</m:t>
                        </m:r>
                      </m:sub>
                    </m:sSub>
                    <m:r>
                      <a:rPr lang="el-GR"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𝑒</m:t>
                    </m:r>
                    <m:sSub>
                      <m:sSub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l-GR" sz="2000" i="1">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sz="2000" dirty="0">
                    <a:effectLst/>
                    <a:ea typeface="Calibri" panose="020F0502020204030204" pitchFamily="34" charset="0"/>
                    <a:cs typeface="Times New Roman" panose="02020603050405020304" pitchFamily="18" charset="0"/>
                  </a:rPr>
                  <a:t>  </a:t>
                </a:r>
                <a:r>
                  <a:rPr lang="el-GR" sz="2000" dirty="0">
                    <a:effectLst/>
                    <a:ea typeface="Calibri" panose="020F0502020204030204" pitchFamily="34" charset="0"/>
                    <a:cs typeface="Times New Roman" panose="02020603050405020304" pitchFamily="18" charset="0"/>
                  </a:rPr>
                  <a:t>υπολογίζουμε  τη μέγιστη κινητική ενέργεια των </a:t>
                </a:r>
                <a:r>
                  <a:rPr lang="el-GR" sz="2000" dirty="0" err="1">
                    <a:effectLst/>
                    <a:ea typeface="Calibri" panose="020F0502020204030204" pitchFamily="34" charset="0"/>
                    <a:cs typeface="Times New Roman" panose="02020603050405020304" pitchFamily="18" charset="0"/>
                  </a:rPr>
                  <a:t>φωτοηλεκτρονίων</a:t>
                </a:r>
                <a:r>
                  <a:rPr lang="el-GR" sz="2000" dirty="0">
                    <a:effectLst/>
                    <a:ea typeface="Calibri" panose="020F0502020204030204" pitchFamily="34" charset="0"/>
                    <a:cs typeface="Times New Roman" panose="02020603050405020304" pitchFamily="18" charset="0"/>
                  </a:rPr>
                  <a:t>. Επαναλαμβάνουμε το πείραμα για μεταλλική επιφάνεια διαφορετικών υλικών. </a:t>
                </a:r>
                <a:endParaRPr lang="en-GB" sz="2000" dirty="0">
                  <a:effectLst/>
                  <a:ea typeface="Calibri" panose="020F0502020204030204" pitchFamily="34" charset="0"/>
                  <a:cs typeface="Times New Roman" panose="02020603050405020304" pitchFamily="18" charset="0"/>
                </a:endParaRPr>
              </a:p>
              <a:p>
                <a:r>
                  <a:rPr lang="el-GR" sz="2000" dirty="0">
                    <a:effectLst/>
                    <a:ea typeface="Calibri" panose="020F0502020204030204" pitchFamily="34" charset="0"/>
                  </a:rPr>
                  <a:t>Τα πειραματικά αποτελέσματα αποτυπώνονται στο διπλανό διάγραμμα </a:t>
                </a:r>
              </a:p>
              <a:p>
                <a:endParaRPr lang="el-GR" sz="2000" dirty="0">
                  <a:ea typeface="Calibri" panose="020F0502020204030204" pitchFamily="34" charset="0"/>
                </a:endParaRPr>
              </a:p>
              <a:p>
                <a:pPr marL="285750" indent="-285750">
                  <a:buFont typeface="Wingdings" panose="05000000000000000000" pitchFamily="2" charset="2"/>
                  <a:buChar char="Ø"/>
                </a:pPr>
                <a:r>
                  <a:rPr lang="el-GR" sz="2000" dirty="0">
                    <a:effectLst/>
                    <a:ea typeface="Calibri" panose="020F0502020204030204" pitchFamily="34" charset="0"/>
                  </a:rPr>
                  <a:t>Τα </a:t>
                </a:r>
                <a:r>
                  <a:rPr lang="el-GR" sz="2000" dirty="0" err="1">
                    <a:effectLst/>
                    <a:ea typeface="Calibri" panose="020F0502020204030204" pitchFamily="34" charset="0"/>
                  </a:rPr>
                  <a:t>φωτοηλεκτρόνια</a:t>
                </a:r>
                <a:r>
                  <a:rPr lang="el-GR" sz="2000" dirty="0">
                    <a:effectLst/>
                    <a:ea typeface="Calibri" panose="020F0502020204030204" pitchFamily="34" charset="0"/>
                  </a:rPr>
                  <a:t> εκπέμπονται μόνο όταν  η </a:t>
                </a:r>
                <a:r>
                  <a:rPr lang="el-GR" sz="2000" dirty="0">
                    <a:effectLst/>
                    <a:ea typeface="Calibri" panose="020F0502020204030204" pitchFamily="34" charset="0"/>
                    <a:cs typeface="Times New Roman" panose="02020603050405020304" pitchFamily="18" charset="0"/>
                  </a:rPr>
                  <a:t>συχνότητα της ακτινοβολίας είναι μεγαλύτερη από μια τιμή </a:t>
                </a:r>
                <a:r>
                  <a:rPr lang="en-US" sz="2000" i="1" dirty="0">
                    <a:effectLst/>
                    <a:ea typeface="Calibri" panose="020F0502020204030204" pitchFamily="34" charset="0"/>
                    <a:cs typeface="Times New Roman" panose="02020603050405020304" pitchFamily="18" charset="0"/>
                  </a:rPr>
                  <a:t>f</a:t>
                </a:r>
                <a:r>
                  <a:rPr lang="en-US" sz="2000" baseline="-25000" dirty="0">
                    <a:effectLst/>
                    <a:ea typeface="Calibri" panose="020F0502020204030204" pitchFamily="34" charset="0"/>
                    <a:cs typeface="Times New Roman" panose="02020603050405020304" pitchFamily="18" charset="0"/>
                  </a:rPr>
                  <a:t>c</a:t>
                </a:r>
                <a:r>
                  <a:rPr lang="el-GR" sz="2000" dirty="0">
                    <a:effectLst/>
                    <a:ea typeface="Calibri" panose="020F0502020204030204" pitchFamily="34" charset="0"/>
                    <a:cs typeface="Times New Roman" panose="02020603050405020304" pitchFamily="18" charset="0"/>
                  </a:rPr>
                  <a:t> , η οποία ονομάζεται συχνότητα </a:t>
                </a:r>
                <a:r>
                  <a:rPr lang="el-GR" sz="2000" b="1" dirty="0">
                    <a:effectLst/>
                    <a:ea typeface="Calibri" panose="020F0502020204030204" pitchFamily="34" charset="0"/>
                    <a:cs typeface="Times New Roman" panose="02020603050405020304" pitchFamily="18" charset="0"/>
                  </a:rPr>
                  <a:t>κατωφλίου</a:t>
                </a:r>
                <a:r>
                  <a:rPr lang="el-GR" sz="2000" dirty="0">
                    <a:effectLst/>
                    <a:ea typeface="Calibri" panose="020F0502020204030204" pitchFamily="34" charset="0"/>
                    <a:cs typeface="Times New Roman" panose="02020603050405020304" pitchFamily="18" charset="0"/>
                  </a:rPr>
                  <a:t>. </a:t>
                </a:r>
                <a:endParaRPr lang="en-GB" sz="2000" dirty="0">
                  <a:effectLst/>
                  <a:ea typeface="Calibri" panose="020F0502020204030204" pitchFamily="34" charset="0"/>
                  <a:cs typeface="Times New Roman" panose="02020603050405020304" pitchFamily="18" charset="0"/>
                </a:endParaRPr>
              </a:p>
              <a:p>
                <a:pPr marL="285750" lvl="0" indent="-285750">
                  <a:lnSpc>
                    <a:spcPct val="107000"/>
                  </a:lnSpc>
                  <a:buFont typeface="Wingdings" panose="05000000000000000000" pitchFamily="2" charset="2"/>
                  <a:buChar char="Ø"/>
                </a:pPr>
                <a:r>
                  <a:rPr lang="el-GR" sz="2000" dirty="0">
                    <a:effectLst/>
                    <a:ea typeface="Calibri" panose="020F0502020204030204" pitchFamily="34" charset="0"/>
                    <a:cs typeface="Times New Roman" panose="02020603050405020304" pitchFamily="18" charset="0"/>
                  </a:rPr>
                  <a:t>Η συχνότητα κατωφλίου εξαρτάται από το υλικό της μεταλλικής επιφάνειας.</a:t>
                </a:r>
                <a:endParaRPr lang="en-GB" sz="2000" dirty="0">
                  <a:effectLst/>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Wingdings" panose="05000000000000000000" pitchFamily="2" charset="2"/>
                  <a:buChar char="Ø"/>
                </a:pPr>
                <a:r>
                  <a:rPr lang="el-GR" sz="2000" dirty="0">
                    <a:effectLst/>
                    <a:ea typeface="Calibri" panose="020F0502020204030204" pitchFamily="34" charset="0"/>
                    <a:cs typeface="Times New Roman" panose="02020603050405020304" pitchFamily="18" charset="0"/>
                  </a:rPr>
                  <a:t>Η μέγιστη κινητική ενέργεια των </a:t>
                </a:r>
                <a:r>
                  <a:rPr lang="el-GR" sz="2000" dirty="0" err="1">
                    <a:effectLst/>
                    <a:ea typeface="Calibri" panose="020F0502020204030204" pitchFamily="34" charset="0"/>
                    <a:cs typeface="Times New Roman" panose="02020603050405020304" pitchFamily="18" charset="0"/>
                  </a:rPr>
                  <a:t>φωτοηλεκτρονίων</a:t>
                </a:r>
                <a:r>
                  <a:rPr lang="el-GR" sz="2000" dirty="0">
                    <a:effectLst/>
                    <a:ea typeface="Calibri" panose="020F0502020204030204" pitchFamily="34" charset="0"/>
                    <a:cs typeface="Times New Roman" panose="02020603050405020304" pitchFamily="18" charset="0"/>
                  </a:rPr>
                  <a:t> </a:t>
                </a:r>
                <a14:m>
                  <m:oMath xmlns:m="http://schemas.openxmlformats.org/officeDocument/2006/math">
                    <m:sSub>
                      <m:sSub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𝐾</m:t>
                        </m:r>
                      </m:e>
                      <m:sub>
                        <m:r>
                          <m:rPr>
                            <m:sty m:val="p"/>
                          </m:rPr>
                          <a:rPr lang="en-US" sz="2000" baseline="-25000">
                            <a:effectLst/>
                            <a:latin typeface="Cambria Math" panose="02040503050406030204" pitchFamily="18" charset="0"/>
                            <a:ea typeface="Calibri" panose="020F0502020204030204" pitchFamily="34" charset="0"/>
                            <a:cs typeface="Times New Roman" panose="02020603050405020304" pitchFamily="18" charset="0"/>
                          </a:rPr>
                          <m:t>max</m:t>
                        </m:r>
                      </m:sub>
                    </m:sSub>
                  </m:oMath>
                </a14:m>
                <a:r>
                  <a:rPr lang="el-GR" sz="2000" dirty="0">
                    <a:effectLst/>
                    <a:ea typeface="Calibri" panose="020F0502020204030204" pitchFamily="34" charset="0"/>
                    <a:cs typeface="Times New Roman" panose="02020603050405020304" pitchFamily="18" charset="0"/>
                  </a:rPr>
                  <a:t> εξαρτάται γραμμικά από τη συχνότητα </a:t>
                </a:r>
                <a:r>
                  <a:rPr lang="en-US" sz="2000" i="1" dirty="0">
                    <a:effectLst/>
                    <a:ea typeface="Calibri" panose="020F0502020204030204" pitchFamily="34" charset="0"/>
                    <a:cs typeface="Times New Roman" panose="02020603050405020304" pitchFamily="18" charset="0"/>
                  </a:rPr>
                  <a:t>f</a:t>
                </a:r>
                <a:r>
                  <a:rPr lang="en-US" sz="2000" dirty="0">
                    <a:effectLst/>
                    <a:ea typeface="Calibri" panose="020F0502020204030204" pitchFamily="34" charset="0"/>
                    <a:cs typeface="Times New Roman" panose="02020603050405020304" pitchFamily="18" charset="0"/>
                  </a:rPr>
                  <a:t>  </a:t>
                </a:r>
                <a:r>
                  <a:rPr lang="el-GR" sz="2000" dirty="0">
                    <a:effectLst/>
                    <a:ea typeface="Calibri" panose="020F0502020204030204" pitchFamily="34" charset="0"/>
                    <a:cs typeface="Times New Roman" panose="02020603050405020304" pitchFamily="18" charset="0"/>
                  </a:rPr>
                  <a:t>(δηλαδή  είναι της μορφής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𝑦</m:t>
                    </m:r>
                    <m:r>
                      <a:rPr lang="el-GR"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𝑎𝑥</m:t>
                    </m:r>
                    <m:r>
                      <a:rPr lang="el-GR"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l-GR" sz="2000" dirty="0">
                    <a:effectLst/>
                    <a:ea typeface="Calibri" panose="020F0502020204030204" pitchFamily="34" charset="0"/>
                    <a:cs typeface="Times New Roman" panose="02020603050405020304" pitchFamily="18" charset="0"/>
                  </a:rPr>
                  <a:t>). </a:t>
                </a:r>
                <a:endParaRPr lang="en-GB" sz="2000" dirty="0">
                  <a:effectLst/>
                  <a:ea typeface="Calibri" panose="020F0502020204030204" pitchFamily="34" charset="0"/>
                  <a:cs typeface="Times New Roman" panose="02020603050405020304" pitchFamily="18" charset="0"/>
                </a:endParaRPr>
              </a:p>
              <a:p>
                <a:endParaRPr lang="el-GR" sz="2000" dirty="0">
                  <a:effectLst/>
                  <a:ea typeface="Calibri" panose="020F0502020204030204" pitchFamily="34" charset="0"/>
                </a:endParaRPr>
              </a:p>
              <a:p>
                <a:endParaRPr lang="el-GR" dirty="0">
                  <a:latin typeface="Times New Roman" panose="02020603050405020304" pitchFamily="18" charset="0"/>
                </a:endParaRPr>
              </a:p>
              <a:p>
                <a:endParaRPr lang="en-GB" dirty="0"/>
              </a:p>
            </p:txBody>
          </p:sp>
        </mc:Choice>
        <mc:Fallback xmlns="">
          <p:sp>
            <p:nvSpPr>
              <p:cNvPr id="3" name="TextBox 2">
                <a:extLst>
                  <a:ext uri="{FF2B5EF4-FFF2-40B4-BE49-F238E27FC236}">
                    <a16:creationId xmlns:a16="http://schemas.microsoft.com/office/drawing/2014/main" id="{0F0883EE-1189-E5BD-BD00-47656FE8C3ED}"/>
                  </a:ext>
                </a:extLst>
              </p:cNvPr>
              <p:cNvSpPr txBox="1">
                <a:spLocks noRot="1" noChangeAspect="1" noMove="1" noResize="1" noEditPoints="1" noAdjustHandles="1" noChangeArrowheads="1" noChangeShapeType="1" noTextEdit="1"/>
              </p:cNvSpPr>
              <p:nvPr/>
            </p:nvSpPr>
            <p:spPr>
              <a:xfrm>
                <a:off x="304356" y="271099"/>
                <a:ext cx="8306244" cy="6921062"/>
              </a:xfrm>
              <a:prstGeom prst="rect">
                <a:avLst/>
              </a:prstGeom>
              <a:blipFill>
                <a:blip r:embed="rId2"/>
                <a:stretch>
                  <a:fillRect l="-1174" t="-704" r="-1101"/>
                </a:stretch>
              </a:blipFill>
            </p:spPr>
            <p:txBody>
              <a:bodyPr/>
              <a:lstStyle/>
              <a:p>
                <a:r>
                  <a:rPr lang="en-GB">
                    <a:noFill/>
                  </a:rPr>
                  <a:t> </a:t>
                </a:r>
              </a:p>
            </p:txBody>
          </p:sp>
        </mc:Fallback>
      </mc:AlternateContent>
      <p:pic>
        <p:nvPicPr>
          <p:cNvPr id="11" name="Εικόνα 10">
            <a:extLst>
              <a:ext uri="{FF2B5EF4-FFF2-40B4-BE49-F238E27FC236}">
                <a16:creationId xmlns:a16="http://schemas.microsoft.com/office/drawing/2014/main" id="{6D360D7E-7D77-3404-1B4C-906CED78D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050" y="593557"/>
            <a:ext cx="3790950" cy="2518645"/>
          </a:xfrm>
          <a:prstGeom prst="rect">
            <a:avLst/>
          </a:prstGeom>
        </p:spPr>
      </p:pic>
    </p:spTree>
    <p:extLst>
      <p:ext uri="{BB962C8B-B14F-4D97-AF65-F5344CB8AC3E}">
        <p14:creationId xmlns:p14="http://schemas.microsoft.com/office/powerpoint/2010/main" val="11561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D240E18-A5FF-8C0E-A284-3A3342492C9C}"/>
                  </a:ext>
                </a:extLst>
              </p:cNvPr>
              <p:cNvSpPr txBox="1"/>
              <p:nvPr/>
            </p:nvSpPr>
            <p:spPr>
              <a:xfrm>
                <a:off x="2143182" y="1112131"/>
                <a:ext cx="7905635" cy="5491888"/>
              </a:xfrm>
              <a:prstGeom prst="rect">
                <a:avLst/>
              </a:prstGeom>
              <a:noFill/>
            </p:spPr>
            <p:txBody>
              <a:bodyPr wrap="square">
                <a:spAutoFit/>
              </a:bodyPr>
              <a:lstStyle/>
              <a:p>
                <a:pPr>
                  <a:lnSpc>
                    <a:spcPct val="107000"/>
                  </a:lnSpc>
                  <a:spcAft>
                    <a:spcPts val="800"/>
                  </a:spcAft>
                </a:pPr>
                <a:r>
                  <a:rPr lang="el-GR" sz="2000" dirty="0">
                    <a:effectLst/>
                    <a:ea typeface="Calibri" panose="020F0502020204030204" pitchFamily="34" charset="0"/>
                    <a:cs typeface="Times New Roman" panose="02020603050405020304" pitchFamily="18" charset="0"/>
                  </a:rPr>
                  <a:t>Από τα παραπάνω εξάγονται οι  ακόλουθοι πειραματικοί νόμοι του φωτοηλεκτρικού φαινομένου:</a:t>
                </a:r>
                <a:endParaRPr lang="en-GB" sz="2000" dirty="0">
                  <a:effectLst/>
                  <a:ea typeface="Calibri" panose="020F0502020204030204" pitchFamily="34" charset="0"/>
                  <a:cs typeface="Times New Roman" panose="02020603050405020304" pitchFamily="18" charset="0"/>
                </a:endParaRPr>
              </a:p>
              <a:p>
                <a:pPr>
                  <a:lnSpc>
                    <a:spcPct val="107000"/>
                  </a:lnSpc>
                  <a:spcAft>
                    <a:spcPts val="800"/>
                  </a:spcAft>
                </a:pPr>
                <a:r>
                  <a:rPr lang="el-GR" sz="2000" b="1" dirty="0">
                    <a:solidFill>
                      <a:srgbClr val="FF0000"/>
                    </a:solidFill>
                    <a:effectLst/>
                    <a:ea typeface="Calibri" panose="020F0502020204030204" pitchFamily="34" charset="0"/>
                    <a:cs typeface="Times New Roman" panose="02020603050405020304" pitchFamily="18" charset="0"/>
                  </a:rPr>
                  <a:t>1</a:t>
                </a:r>
                <a:r>
                  <a:rPr lang="el-GR" sz="2000" b="1" baseline="30000" dirty="0">
                    <a:solidFill>
                      <a:srgbClr val="FF0000"/>
                    </a:solidFill>
                    <a:effectLst/>
                    <a:ea typeface="Calibri" panose="020F0502020204030204" pitchFamily="34" charset="0"/>
                    <a:cs typeface="Times New Roman" panose="02020603050405020304" pitchFamily="18" charset="0"/>
                  </a:rPr>
                  <a:t>ος</a:t>
                </a:r>
                <a:r>
                  <a:rPr lang="el-GR" sz="2000" b="1" dirty="0">
                    <a:solidFill>
                      <a:srgbClr val="FF0000"/>
                    </a:solidFill>
                    <a:effectLst/>
                    <a:ea typeface="Calibri" panose="020F0502020204030204" pitchFamily="34" charset="0"/>
                    <a:cs typeface="Times New Roman" panose="02020603050405020304" pitchFamily="18" charset="0"/>
                  </a:rPr>
                  <a:t> Νόμος</a:t>
                </a:r>
                <a:r>
                  <a:rPr lang="el-GR" sz="2000" b="1" dirty="0">
                    <a:effectLst/>
                    <a:ea typeface="Calibri" panose="020F0502020204030204" pitchFamily="34" charset="0"/>
                    <a:cs typeface="Times New Roman" panose="02020603050405020304" pitchFamily="18" charset="0"/>
                  </a:rPr>
                  <a:t>:</a:t>
                </a:r>
                <a:r>
                  <a:rPr lang="el-GR" sz="2000" dirty="0">
                    <a:effectLst/>
                    <a:ea typeface="Calibri" panose="020F0502020204030204" pitchFamily="34" charset="0"/>
                    <a:cs typeface="Times New Roman" panose="02020603050405020304" pitchFamily="18" charset="0"/>
                  </a:rPr>
                  <a:t> Το  φωτοηλεκτρικό  ρεύμα  είναι  ανάλογο  προς  την  ένταση  της προσπίπτουσας  φωτεινής  ακτινοβολίας.</a:t>
                </a:r>
                <a:endParaRPr lang="en-GB" sz="2000" dirty="0">
                  <a:effectLst/>
                  <a:ea typeface="Calibri" panose="020F0502020204030204" pitchFamily="34" charset="0"/>
                  <a:cs typeface="Times New Roman" panose="02020603050405020304" pitchFamily="18" charset="0"/>
                </a:endParaRPr>
              </a:p>
              <a:p>
                <a:pPr>
                  <a:lnSpc>
                    <a:spcPct val="107000"/>
                  </a:lnSpc>
                  <a:spcAft>
                    <a:spcPts val="800"/>
                  </a:spcAft>
                </a:pPr>
                <a:r>
                  <a:rPr lang="el-GR" sz="2000" b="1" dirty="0">
                    <a:solidFill>
                      <a:srgbClr val="FF0000"/>
                    </a:solidFill>
                    <a:effectLst/>
                    <a:ea typeface="Calibri" panose="020F0502020204030204" pitchFamily="34" charset="0"/>
                    <a:cs typeface="Times New Roman" panose="02020603050405020304" pitchFamily="18" charset="0"/>
                  </a:rPr>
                  <a:t>2</a:t>
                </a:r>
                <a:r>
                  <a:rPr lang="el-GR" sz="2000" b="1" baseline="30000" dirty="0">
                    <a:solidFill>
                      <a:srgbClr val="FF0000"/>
                    </a:solidFill>
                    <a:effectLst/>
                    <a:ea typeface="Calibri" panose="020F0502020204030204" pitchFamily="34" charset="0"/>
                    <a:cs typeface="Times New Roman" panose="02020603050405020304" pitchFamily="18" charset="0"/>
                  </a:rPr>
                  <a:t>ος</a:t>
                </a:r>
                <a:r>
                  <a:rPr lang="el-GR" sz="2000" b="1" dirty="0">
                    <a:solidFill>
                      <a:srgbClr val="FF0000"/>
                    </a:solidFill>
                    <a:effectLst/>
                    <a:ea typeface="Calibri" panose="020F0502020204030204" pitchFamily="34" charset="0"/>
                    <a:cs typeface="Times New Roman" panose="02020603050405020304" pitchFamily="18" charset="0"/>
                  </a:rPr>
                  <a:t> Νόμος</a:t>
                </a:r>
                <a:r>
                  <a:rPr lang="el-GR" sz="2000" b="1" dirty="0">
                    <a:effectLst/>
                    <a:ea typeface="Calibri" panose="020F0502020204030204" pitchFamily="34" charset="0"/>
                    <a:cs typeface="Times New Roman" panose="02020603050405020304" pitchFamily="18" charset="0"/>
                  </a:rPr>
                  <a:t>:</a:t>
                </a:r>
                <a:r>
                  <a:rPr lang="el-GR" sz="2000" dirty="0">
                    <a:effectLst/>
                    <a:ea typeface="Calibri" panose="020F0502020204030204" pitchFamily="34" charset="0"/>
                    <a:cs typeface="Times New Roman" panose="02020603050405020304" pitchFamily="18" charset="0"/>
                  </a:rPr>
                  <a:t>  Η μέγιστη  κινητική  ενέργεια  των  </a:t>
                </a:r>
                <a:r>
                  <a:rPr lang="el-GR" sz="2000" dirty="0" err="1">
                    <a:effectLst/>
                    <a:ea typeface="Calibri" panose="020F0502020204030204" pitchFamily="34" charset="0"/>
                    <a:cs typeface="Times New Roman" panose="02020603050405020304" pitchFamily="18" charset="0"/>
                  </a:rPr>
                  <a:t>φωτοηλεκτρονίων</a:t>
                </a:r>
                <a:r>
                  <a:rPr lang="el-GR" sz="2000" dirty="0">
                    <a:effectLst/>
                    <a:ea typeface="Calibri" panose="020F0502020204030204" pitchFamily="34" charset="0"/>
                    <a:cs typeface="Times New Roman" panose="02020603050405020304" pitchFamily="18" charset="0"/>
                  </a:rPr>
                  <a:t>  εξαρτάται μόνο  από  τη  συχνότητα  της  προσπίπτουσας  ακτινοβολίας  και  όχι  από  την  ένταση  της  ακτινοβολίας  </a:t>
                </a:r>
                <a:endParaRPr lang="en-GB" sz="2000" dirty="0">
                  <a:effectLst/>
                  <a:ea typeface="Calibri" panose="020F0502020204030204" pitchFamily="34" charset="0"/>
                  <a:cs typeface="Times New Roman" panose="02020603050405020304" pitchFamily="18" charset="0"/>
                </a:endParaRPr>
              </a:p>
              <a:p>
                <a:pPr>
                  <a:lnSpc>
                    <a:spcPct val="107000"/>
                  </a:lnSpc>
                  <a:spcAft>
                    <a:spcPts val="800"/>
                  </a:spcAft>
                </a:pPr>
                <a:r>
                  <a:rPr lang="el-GR" sz="2000" b="1" dirty="0">
                    <a:solidFill>
                      <a:srgbClr val="FF0000"/>
                    </a:solidFill>
                    <a:effectLst/>
                    <a:ea typeface="Calibri" panose="020F0502020204030204" pitchFamily="34" charset="0"/>
                    <a:cs typeface="Times New Roman" panose="02020603050405020304" pitchFamily="18" charset="0"/>
                  </a:rPr>
                  <a:t>3</a:t>
                </a:r>
                <a:r>
                  <a:rPr lang="el-GR" sz="2000" b="1" baseline="30000" dirty="0">
                    <a:solidFill>
                      <a:srgbClr val="FF0000"/>
                    </a:solidFill>
                    <a:effectLst/>
                    <a:ea typeface="Calibri" panose="020F0502020204030204" pitchFamily="34" charset="0"/>
                    <a:cs typeface="Times New Roman" panose="02020603050405020304" pitchFamily="18" charset="0"/>
                  </a:rPr>
                  <a:t>ος</a:t>
                </a:r>
                <a:r>
                  <a:rPr lang="el-GR" sz="2000" b="1" dirty="0">
                    <a:solidFill>
                      <a:srgbClr val="FF0000"/>
                    </a:solidFill>
                    <a:effectLst/>
                    <a:ea typeface="Calibri" panose="020F0502020204030204" pitchFamily="34" charset="0"/>
                    <a:cs typeface="Times New Roman" panose="02020603050405020304" pitchFamily="18" charset="0"/>
                  </a:rPr>
                  <a:t> Νόμος</a:t>
                </a:r>
                <a:r>
                  <a:rPr lang="el-GR" sz="2000" b="1" dirty="0">
                    <a:effectLst/>
                    <a:ea typeface="Calibri" panose="020F0502020204030204" pitchFamily="34" charset="0"/>
                    <a:cs typeface="Times New Roman" panose="02020603050405020304" pitchFamily="18" charset="0"/>
                  </a:rPr>
                  <a:t>:</a:t>
                </a:r>
                <a:r>
                  <a:rPr lang="el-GR" sz="2000" dirty="0">
                    <a:effectLst/>
                    <a:ea typeface="Calibri" panose="020F0502020204030204" pitchFamily="34" charset="0"/>
                    <a:cs typeface="Times New Roman" panose="02020603050405020304" pitchFamily="18" charset="0"/>
                  </a:rPr>
                  <a:t> Το φωτοηλεκτρικό ρεύμα εμφανίζεται όταν η τιμή της συχνότητας της προσπίπτουσας ακτινοβολίας είναι  μεγαλύτερη  από  μια  συχνότητα  </a:t>
                </a:r>
                <a14:m>
                  <m:oMath xmlns:m="http://schemas.openxmlformats.org/officeDocument/2006/math">
                    <m:sSub>
                      <m:sSub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000" i="1">
                            <a:effectLst/>
                            <a:latin typeface="Cambria Math" panose="02040503050406030204" pitchFamily="18" charset="0"/>
                            <a:ea typeface="Calibri" panose="020F0502020204030204" pitchFamily="34" charset="0"/>
                            <a:cs typeface="Times New Roman" panose="02020603050405020304" pitchFamily="18" charset="0"/>
                          </a:rPr>
                          <m:t>𝑓</m:t>
                        </m:r>
                      </m:e>
                      <m:sub>
                        <m:r>
                          <m:rPr>
                            <m:sty m:val="p"/>
                          </m:rPr>
                          <a:rPr lang="el-GR" sz="2000">
                            <a:effectLst/>
                            <a:latin typeface="Cambria Math" panose="02040503050406030204" pitchFamily="18" charset="0"/>
                            <a:ea typeface="Calibri" panose="020F0502020204030204" pitchFamily="34" charset="0"/>
                            <a:cs typeface="Times New Roman" panose="02020603050405020304" pitchFamily="18" charset="0"/>
                          </a:rPr>
                          <m:t>c</m:t>
                        </m:r>
                      </m:sub>
                    </m:sSub>
                  </m:oMath>
                </a14:m>
                <a:r>
                  <a:rPr lang="el-GR" sz="2000" dirty="0">
                    <a:effectLst/>
                    <a:ea typeface="Calibri" panose="020F0502020204030204" pitchFamily="34" charset="0"/>
                    <a:cs typeface="Times New Roman" panose="02020603050405020304" pitchFamily="18" charset="0"/>
                  </a:rPr>
                  <a:t>,  χαρακτηριστική για κάθε μέταλλο. Η συχνότητα  </a:t>
                </a:r>
                <a14:m>
                  <m:oMath xmlns:m="http://schemas.openxmlformats.org/officeDocument/2006/math">
                    <m:sSub>
                      <m:sSub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000" i="1">
                            <a:effectLst/>
                            <a:latin typeface="Cambria Math" panose="02040503050406030204" pitchFamily="18" charset="0"/>
                            <a:ea typeface="Calibri" panose="020F0502020204030204" pitchFamily="34" charset="0"/>
                            <a:cs typeface="Times New Roman" panose="02020603050405020304" pitchFamily="18" charset="0"/>
                          </a:rPr>
                          <m:t>𝑓</m:t>
                        </m:r>
                      </m:e>
                      <m:sub>
                        <m:r>
                          <m:rPr>
                            <m:sty m:val="p"/>
                          </m:rPr>
                          <a:rPr lang="el-GR" sz="2000">
                            <a:effectLst/>
                            <a:latin typeface="Cambria Math" panose="02040503050406030204" pitchFamily="18" charset="0"/>
                            <a:ea typeface="Calibri" panose="020F0502020204030204" pitchFamily="34" charset="0"/>
                            <a:cs typeface="Times New Roman" panose="02020603050405020304" pitchFamily="18" charset="0"/>
                          </a:rPr>
                          <m:t>c</m:t>
                        </m:r>
                      </m:sub>
                    </m:sSub>
                  </m:oMath>
                </a14:m>
                <a:r>
                  <a:rPr lang="el-GR" sz="2000" i="1" baseline="-25000" dirty="0">
                    <a:effectLst/>
                    <a:ea typeface="Calibri" panose="020F0502020204030204" pitchFamily="34" charset="0"/>
                    <a:cs typeface="Times New Roman" panose="02020603050405020304" pitchFamily="18" charset="0"/>
                  </a:rPr>
                  <a:t>  </a:t>
                </a:r>
                <a:r>
                  <a:rPr lang="el-GR" sz="2000" dirty="0">
                    <a:effectLst/>
                    <a:ea typeface="Calibri" panose="020F0502020204030204" pitchFamily="34" charset="0"/>
                    <a:cs typeface="Times New Roman" panose="02020603050405020304" pitchFamily="18" charset="0"/>
                  </a:rPr>
                  <a:t>ονομάζεται </a:t>
                </a:r>
                <a:r>
                  <a:rPr lang="el-GR" sz="2000" b="1" dirty="0">
                    <a:solidFill>
                      <a:srgbClr val="FF0000"/>
                    </a:solidFill>
                    <a:effectLst/>
                    <a:ea typeface="Calibri" panose="020F0502020204030204" pitchFamily="34" charset="0"/>
                    <a:cs typeface="Times New Roman" panose="02020603050405020304" pitchFamily="18" charset="0"/>
                  </a:rPr>
                  <a:t>οριακή συχνότητα ή  συχνότητα κατωφλίου  </a:t>
                </a:r>
                <a:endParaRPr lang="en-GB" sz="2000" b="1" dirty="0">
                  <a:solidFill>
                    <a:srgbClr val="FF0000"/>
                  </a:solidFill>
                  <a:effectLst/>
                  <a:ea typeface="Calibri" panose="020F0502020204030204" pitchFamily="34" charset="0"/>
                  <a:cs typeface="Times New Roman" panose="02020603050405020304" pitchFamily="18" charset="0"/>
                </a:endParaRPr>
              </a:p>
              <a:p>
                <a:pPr>
                  <a:lnSpc>
                    <a:spcPct val="107000"/>
                  </a:lnSpc>
                  <a:spcAft>
                    <a:spcPts val="800"/>
                  </a:spcAft>
                </a:pPr>
                <a:r>
                  <a:rPr lang="el-GR" sz="2000" b="1" dirty="0">
                    <a:solidFill>
                      <a:srgbClr val="FF0000"/>
                    </a:solidFill>
                    <a:effectLst/>
                    <a:ea typeface="Calibri" panose="020F0502020204030204" pitchFamily="34" charset="0"/>
                    <a:cs typeface="Times New Roman" panose="02020603050405020304" pitchFamily="18" charset="0"/>
                  </a:rPr>
                  <a:t>4</a:t>
                </a:r>
                <a:r>
                  <a:rPr lang="el-GR" sz="2000" b="1" baseline="30000" dirty="0">
                    <a:solidFill>
                      <a:srgbClr val="FF0000"/>
                    </a:solidFill>
                    <a:effectLst/>
                    <a:ea typeface="Calibri" panose="020F0502020204030204" pitchFamily="34" charset="0"/>
                    <a:cs typeface="Times New Roman" panose="02020603050405020304" pitchFamily="18" charset="0"/>
                  </a:rPr>
                  <a:t>ος</a:t>
                </a:r>
                <a:r>
                  <a:rPr lang="el-GR" sz="2000" b="1" dirty="0">
                    <a:solidFill>
                      <a:srgbClr val="FF0000"/>
                    </a:solidFill>
                    <a:effectLst/>
                    <a:ea typeface="Calibri" panose="020F0502020204030204" pitchFamily="34" charset="0"/>
                    <a:cs typeface="Times New Roman" panose="02020603050405020304" pitchFamily="18" charset="0"/>
                  </a:rPr>
                  <a:t> Νόμος</a:t>
                </a:r>
                <a:r>
                  <a:rPr lang="el-GR" sz="2000" b="1" dirty="0">
                    <a:effectLst/>
                    <a:ea typeface="Calibri" panose="020F0502020204030204" pitchFamily="34" charset="0"/>
                    <a:cs typeface="Times New Roman" panose="02020603050405020304" pitchFamily="18" charset="0"/>
                  </a:rPr>
                  <a:t>:</a:t>
                </a:r>
                <a:r>
                  <a:rPr lang="el-GR" sz="2000" dirty="0">
                    <a:effectLst/>
                    <a:ea typeface="Calibri" panose="020F0502020204030204" pitchFamily="34" charset="0"/>
                    <a:cs typeface="Times New Roman" panose="02020603050405020304" pitchFamily="18" charset="0"/>
                  </a:rPr>
                  <a:t>  Το φωτοηλεκτρικό  ρεύμα  εμφανίζεται  ταυτόχρονα  με   την  πρόσπτωση  της  φωτεινής  ακτινοβολίας  στην  κάθοδο,  χωρίς  χρονική  καθυστέρηση.  </a:t>
                </a:r>
                <a:endParaRPr lang="en-GB" sz="2000" dirty="0">
                  <a:effectLst/>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D240E18-A5FF-8C0E-A284-3A3342492C9C}"/>
                  </a:ext>
                </a:extLst>
              </p:cNvPr>
              <p:cNvSpPr txBox="1">
                <a:spLocks noRot="1" noChangeAspect="1" noMove="1" noResize="1" noEditPoints="1" noAdjustHandles="1" noChangeArrowheads="1" noChangeShapeType="1" noTextEdit="1"/>
              </p:cNvSpPr>
              <p:nvPr/>
            </p:nvSpPr>
            <p:spPr>
              <a:xfrm>
                <a:off x="2143182" y="1112131"/>
                <a:ext cx="7905635" cy="5491888"/>
              </a:xfrm>
              <a:prstGeom prst="rect">
                <a:avLst/>
              </a:prstGeom>
              <a:blipFill>
                <a:blip r:embed="rId2"/>
                <a:stretch>
                  <a:fillRect l="-849" t="-444" r="-1543"/>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A4846B21-056A-C3A1-94BC-A68B288FDE9E}"/>
              </a:ext>
            </a:extLst>
          </p:cNvPr>
          <p:cNvSpPr txBox="1"/>
          <p:nvPr/>
        </p:nvSpPr>
        <p:spPr>
          <a:xfrm>
            <a:off x="2061410" y="253981"/>
            <a:ext cx="8069178" cy="1200329"/>
          </a:xfrm>
          <a:prstGeom prst="rect">
            <a:avLst/>
          </a:prstGeom>
          <a:noFill/>
        </p:spPr>
        <p:txBody>
          <a:bodyPr wrap="square">
            <a:spAutoFit/>
          </a:bodyPr>
          <a:lstStyle/>
          <a:p>
            <a:r>
              <a:rPr lang="el-GR" sz="3600" b="1" i="1" dirty="0">
                <a:solidFill>
                  <a:srgbClr val="FF0000"/>
                </a:solidFill>
                <a:latin typeface="Times New Roman" panose="02020603050405020304" pitchFamily="18" charset="0"/>
                <a:ea typeface="+mj-ea"/>
                <a:cs typeface="Times New Roman" panose="02020603050405020304" pitchFamily="18" charset="0"/>
              </a:rPr>
              <a:t>Νόμοι </a:t>
            </a:r>
            <a:r>
              <a:rPr kumimoji="0" lang="el-GR" sz="3600" b="1" i="1"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Φωτοηλεκτρικο</a:t>
            </a:r>
            <a:r>
              <a:rPr lang="el-GR" sz="3600" b="1" i="1" dirty="0">
                <a:solidFill>
                  <a:srgbClr val="FF0000"/>
                </a:solidFill>
                <a:latin typeface="Times New Roman" panose="02020603050405020304" pitchFamily="18" charset="0"/>
                <a:ea typeface="+mj-ea"/>
                <a:cs typeface="Times New Roman" panose="02020603050405020304" pitchFamily="18" charset="0"/>
              </a:rPr>
              <a:t>ύ</a:t>
            </a:r>
            <a:r>
              <a:rPr kumimoji="0" lang="el-GR" sz="3600" b="1" i="1"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φαινομένου</a:t>
            </a:r>
          </a:p>
          <a:p>
            <a:endParaRPr lang="en-GB" sz="3600" dirty="0"/>
          </a:p>
        </p:txBody>
      </p:sp>
    </p:spTree>
    <p:extLst>
      <p:ext uri="{BB962C8B-B14F-4D97-AF65-F5344CB8AC3E}">
        <p14:creationId xmlns:p14="http://schemas.microsoft.com/office/powerpoint/2010/main" val="3208314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B5D358-B078-40D2-AB5B-1660B30EF402}"/>
              </a:ext>
            </a:extLst>
          </p:cNvPr>
          <p:cNvSpPr txBox="1"/>
          <p:nvPr/>
        </p:nvSpPr>
        <p:spPr>
          <a:xfrm>
            <a:off x="3368154" y="109182"/>
            <a:ext cx="5455692" cy="923330"/>
          </a:xfrm>
          <a:prstGeom prst="rect">
            <a:avLst/>
          </a:prstGeom>
          <a:noFill/>
        </p:spPr>
        <p:txBody>
          <a:bodyPr wrap="square">
            <a:spAutoFit/>
          </a:bodyPr>
          <a:lstStyle/>
          <a:p>
            <a:r>
              <a:rPr kumimoji="0" lang="el-GR" sz="3600" b="1" i="1"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Φωτοηλεκτρικό φαινόμενο</a:t>
            </a:r>
            <a:r>
              <a:rPr kumimoji="0" lang="el-GR" sz="3600" b="1" i="1" u="none" strike="noStrike" kern="1200" cap="none" spc="0" normalizeH="0" baseline="0" noProof="0" dirty="0">
                <a:ln>
                  <a:noFill/>
                </a:ln>
                <a:solidFill>
                  <a:srgbClr val="FF0000"/>
                </a:solidFill>
                <a:effectLst/>
                <a:uLnTx/>
                <a:uFillTx/>
                <a:latin typeface="Calibri Light" panose="020F0302020204030204"/>
                <a:ea typeface="+mj-ea"/>
                <a:cs typeface="+mj-cs"/>
              </a:rPr>
              <a:t>.</a:t>
            </a:r>
            <a:r>
              <a:rPr kumimoji="0" lang="el-GR" sz="36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br>
              <a:rPr kumimoji="0" lang="el-GR" sz="36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el-GR" sz="1800" b="1" i="1"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Θεωρητικά μοντέλα ερμηνείας.</a:t>
            </a:r>
            <a:endParaRPr lang="en-GB" dirty="0"/>
          </a:p>
        </p:txBody>
      </p:sp>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96C0704B-85BB-968A-4525-30EDA7CD6116}"/>
                  </a:ext>
                </a:extLst>
              </p:cNvPr>
              <p:cNvSpPr txBox="1">
                <a:spLocks/>
              </p:cNvSpPr>
              <p:nvPr/>
            </p:nvSpPr>
            <p:spPr>
              <a:xfrm>
                <a:off x="772089" y="1641530"/>
                <a:ext cx="6465345" cy="3253880"/>
              </a:xfrm>
              <a:prstGeom prst="rect">
                <a:avLst/>
              </a:prstGeom>
              <a:ln w="28575">
                <a:noFill/>
              </a:ln>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4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Κλασικό μοντέλο</a:t>
                </a: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3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Μεγάλη ένταση  </a:t>
                </a:r>
                <a14:m>
                  <m:oMath xmlns:m="http://schemas.openxmlformats.org/officeDocument/2006/math">
                    <m:r>
                      <a:rPr kumimoji="0" lang="en-US" sz="3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oMath>
                </a14:m>
                <a:r>
                  <a:rPr kumimoji="0" lang="el-GR" sz="3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άρα ισχυρό ηλεκτρικό πεδίο </a:t>
                </a:r>
                <a14:m>
                  <m:oMath xmlns:m="http://schemas.openxmlformats.org/officeDocument/2006/math">
                    <m:r>
                      <a:rPr kumimoji="0" lang="en-US" sz="3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oMath>
                </a14:m>
                <a:r>
                  <a:rPr kumimoji="0" lang="el-GR" sz="3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None/>
                  <a:tabLst/>
                  <a:defRPr/>
                </a:pPr>
                <a:r>
                  <a:rPr kumimoji="0" lang="el-GR" sz="3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Συνεπώς ισχυρότερο «λάκτισμα» (</a:t>
                </a:r>
                <a14:m>
                  <m:oMath xmlns:m="http://schemas.openxmlformats.org/officeDocument/2006/math">
                    <m:r>
                      <a:rPr kumimoji="0" lang="en-US" sz="3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r>
                      <a:rPr kumimoji="0" lang="el-GR" sz="3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 </m:t>
                    </m:r>
                    <m:r>
                      <a:rPr kumimoji="0" lang="en-US" sz="3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𝑒𝐸</m:t>
                    </m:r>
                  </m:oMath>
                </a14:m>
                <a:r>
                  <a:rPr kumimoji="0" lang="en-US" sz="3000" b="0" i="1"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l-GR" sz="3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Στο</a:t>
                </a:r>
              </a:p>
              <a:p>
                <a:pPr marL="0" marR="0" lvl="0" indent="0" algn="l" defTabSz="914400" rtl="0" eaLnBrk="1" fontAlgn="auto" latinLnBrk="0" hangingPunct="1">
                  <a:lnSpc>
                    <a:spcPct val="90000"/>
                  </a:lnSpc>
                  <a:spcBef>
                    <a:spcPts val="1000"/>
                  </a:spcBef>
                  <a:spcAft>
                    <a:spcPts val="0"/>
                  </a:spcAft>
                  <a:buClrTx/>
                  <a:buSzTx/>
                  <a:buNone/>
                  <a:tabLst/>
                  <a:defRPr/>
                </a:pPr>
                <a:r>
                  <a:rPr kumimoji="0" lang="el-GR" sz="3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ηλεκτρόνιο και συνεπώς μεγαλύτερη κινητική ενέργεια </a:t>
                </a:r>
                <a:r>
                  <a:rPr kumimoji="0" lang="en-US" sz="3000" b="0" i="1"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K</a:t>
                </a:r>
                <a:r>
                  <a:rPr kumimoji="0" lang="en-US" sz="3000" b="0" i="0" u="none" strike="noStrike" kern="1200" cap="none" spc="0" normalizeH="0" baseline="-25000" noProof="0" dirty="0" err="1">
                    <a:ln>
                      <a:noFill/>
                    </a:ln>
                    <a:solidFill>
                      <a:prstClr val="black"/>
                    </a:solidFill>
                    <a:effectLst/>
                    <a:uLnTx/>
                    <a:uFillTx/>
                    <a:ea typeface="Calibri" panose="020F0502020204030204" pitchFamily="34" charset="0"/>
                    <a:cs typeface="Times New Roman" panose="02020603050405020304" pitchFamily="18" charset="0"/>
                  </a:rPr>
                  <a:t>max</a:t>
                </a:r>
                <a:endParaRPr kumimoji="0" lang="el-GR" sz="3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3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Συνεχής ροή ενέργειας, άρα </a:t>
                </a:r>
                <a:r>
                  <a:rPr kumimoji="0" lang="el-GR" sz="3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χρονοκαθυστέρη</a:t>
                </a:r>
                <a:r>
                  <a:rPr kumimoji="0" lang="el-GR" sz="3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στην</a:t>
                </a:r>
              </a:p>
              <a:p>
                <a:pPr marL="0" marR="0" lvl="0" indent="0" algn="l" defTabSz="914400" rtl="0" eaLnBrk="1" fontAlgn="auto" latinLnBrk="0" hangingPunct="1">
                  <a:lnSpc>
                    <a:spcPct val="107000"/>
                  </a:lnSpc>
                  <a:spcBef>
                    <a:spcPts val="1000"/>
                  </a:spcBef>
                  <a:spcAft>
                    <a:spcPts val="800"/>
                  </a:spcAft>
                  <a:buClrTx/>
                  <a:buSzTx/>
                  <a:buNone/>
                  <a:tabLst/>
                  <a:defRPr/>
                </a:pPr>
                <a:r>
                  <a:rPr kumimoji="0" lang="el-GR" sz="3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εμφάνιση φωτορεύματος για χαμηλή ένταση. Εμφάνιση</a:t>
                </a:r>
              </a:p>
              <a:p>
                <a:pPr marL="0" marR="0" lvl="0" indent="0" algn="l" defTabSz="914400" rtl="0" eaLnBrk="1" fontAlgn="auto" latinLnBrk="0" hangingPunct="1">
                  <a:lnSpc>
                    <a:spcPct val="107000"/>
                  </a:lnSpc>
                  <a:spcBef>
                    <a:spcPts val="1000"/>
                  </a:spcBef>
                  <a:spcAft>
                    <a:spcPts val="800"/>
                  </a:spcAft>
                  <a:buClrTx/>
                  <a:buSzTx/>
                  <a:buNone/>
                  <a:tabLst/>
                  <a:defRPr/>
                </a:pPr>
                <a:r>
                  <a:rPr kumimoji="0" lang="el-GR" sz="3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φωτορεύματος για κάθε συχνότητα.</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800" b="0" i="0"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a:t>…. </a:t>
                </a:r>
                <a:r>
                  <a:rPr kumimoji="0" lang="el-GR" sz="3600" b="0" i="0"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a:t>Ασυμφωνία με το πείραμα</a:t>
                </a:r>
                <a:r>
                  <a:rPr kumimoji="0" lang="el-GR" sz="2800" b="0" i="0"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a:t>.</a:t>
                </a:r>
                <a:endPar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Θέση κειμένου 14">
                <a:extLst>
                  <a:ext uri="{FF2B5EF4-FFF2-40B4-BE49-F238E27FC236}">
                    <a16:creationId xmlns:a16="http://schemas.microsoft.com/office/drawing/2014/main" id="{96C0704B-85BB-968A-4525-30EDA7CD6116}"/>
                  </a:ext>
                </a:extLst>
              </p:cNvPr>
              <p:cNvSpPr txBox="1">
                <a:spLocks noRot="1" noChangeAspect="1" noMove="1" noResize="1" noEditPoints="1" noAdjustHandles="1" noChangeArrowheads="1" noChangeShapeType="1" noTextEdit="1"/>
              </p:cNvSpPr>
              <p:nvPr/>
            </p:nvSpPr>
            <p:spPr>
              <a:xfrm>
                <a:off x="772089" y="1641530"/>
                <a:ext cx="6465345" cy="3253880"/>
              </a:xfrm>
              <a:prstGeom prst="rect">
                <a:avLst/>
              </a:prstGeom>
              <a:blipFill>
                <a:blip r:embed="rId2"/>
                <a:stretch>
                  <a:fillRect l="-472" t="-4682"/>
                </a:stretch>
              </a:blipFill>
              <a:ln w="28575">
                <a:noFill/>
              </a:ln>
            </p:spPr>
            <p:txBody>
              <a:bodyPr/>
              <a:lstStyle/>
              <a:p>
                <a:r>
                  <a:rPr lang="en-GB">
                    <a:noFill/>
                  </a:rPr>
                  <a:t> </a:t>
                </a:r>
              </a:p>
            </p:txBody>
          </p:sp>
        </mc:Fallback>
      </mc:AlternateContent>
      <p:pic>
        <p:nvPicPr>
          <p:cNvPr id="5" name="Εικόνα 4">
            <a:extLst>
              <a:ext uri="{FF2B5EF4-FFF2-40B4-BE49-F238E27FC236}">
                <a16:creationId xmlns:a16="http://schemas.microsoft.com/office/drawing/2014/main" id="{7DEECF4E-9F87-84ED-8892-15E7264A4ABE}"/>
              </a:ext>
            </a:extLst>
          </p:cNvPr>
          <p:cNvPicPr>
            <a:picLocks noChangeAspect="1"/>
          </p:cNvPicPr>
          <p:nvPr/>
        </p:nvPicPr>
        <p:blipFill>
          <a:blip r:embed="rId3"/>
          <a:stretch>
            <a:fillRect/>
          </a:stretch>
        </p:blipFill>
        <p:spPr>
          <a:xfrm>
            <a:off x="7237435" y="1780519"/>
            <a:ext cx="4182475" cy="3429629"/>
          </a:xfrm>
          <a:prstGeom prst="rect">
            <a:avLst/>
          </a:prstGeom>
        </p:spPr>
      </p:pic>
    </p:spTree>
    <p:extLst>
      <p:ext uri="{BB962C8B-B14F-4D97-AF65-F5344CB8AC3E}">
        <p14:creationId xmlns:p14="http://schemas.microsoft.com/office/powerpoint/2010/main" val="292264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2068</Words>
  <Application>Microsoft Office PowerPoint</Application>
  <PresentationFormat>Ευρεία οθόνη</PresentationFormat>
  <Paragraphs>154</Paragraphs>
  <Slides>23</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23</vt:i4>
      </vt:variant>
    </vt:vector>
  </HeadingPairs>
  <TitlesOfParts>
    <vt:vector size="33" baseType="lpstr">
      <vt:lpstr>Yu Gothic Medium</vt:lpstr>
      <vt:lpstr>Arial</vt:lpstr>
      <vt:lpstr>Calibri</vt:lpstr>
      <vt:lpstr>Calibri Light</vt:lpstr>
      <vt:lpstr>Cambria Math</vt:lpstr>
      <vt:lpstr>CeraPro-Regular</vt:lpstr>
      <vt:lpstr>Linux Libertine</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Sofia Aravani</dc:creator>
  <cp:lastModifiedBy>Sofia Aravani</cp:lastModifiedBy>
  <cp:revision>76</cp:revision>
  <dcterms:created xsi:type="dcterms:W3CDTF">2023-03-04T19:01:08Z</dcterms:created>
  <dcterms:modified xsi:type="dcterms:W3CDTF">2023-10-20T17:35:00Z</dcterms:modified>
</cp:coreProperties>
</file>