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1" r:id="rId6"/>
    <p:sldId id="260" r:id="rId7"/>
    <p:sldId id="269"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 Haralabis" initials="TH" lastIdx="5" clrIdx="0">
    <p:extLst>
      <p:ext uri="{19B8F6BF-5375-455C-9EA6-DF929625EA0E}">
        <p15:presenceInfo xmlns:p15="http://schemas.microsoft.com/office/powerpoint/2012/main" userId="cc4c70cabcfd1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sorterViewPr>
    <p:cViewPr>
      <p:scale>
        <a:sx n="100" d="100"/>
        <a:sy n="100" d="100"/>
      </p:scale>
      <p:origin x="0" y="-8131"/>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smtClean="0"/>
              <a:t>ΠΓΛ Βαρβακείου Σχολής</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F21EE7-2CC6-4198-9FEC-A101E271A2F9}" type="datetimeFigureOut">
              <a:rPr lang="en-US" smtClean="0"/>
              <a:t>11/11/2020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Σχολικό έτος 2020 - 2021</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4054A-0242-40FE-9F1D-A873ADDA813E}" type="slidenum">
              <a:rPr lang="en-US" smtClean="0"/>
              <a:t>‹#›</a:t>
            </a:fld>
            <a:endParaRPr lang="en-US"/>
          </a:p>
        </p:txBody>
      </p:sp>
    </p:spTree>
    <p:extLst>
      <p:ext uri="{BB962C8B-B14F-4D97-AF65-F5344CB8AC3E}">
        <p14:creationId xmlns:p14="http://schemas.microsoft.com/office/powerpoint/2010/main" val="146256647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smtClean="0"/>
              <a:t>ΠΓΛ Βαρβακείου Σχολής</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CD59D-94FB-49D3-BB96-6E10C881659A}"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Σχολικό έτος 2020 - 2021</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45BC7-67CA-4EBF-95CD-D9FB60FE2B61}" type="slidenum">
              <a:rPr lang="en-US" smtClean="0"/>
              <a:t>‹#›</a:t>
            </a:fld>
            <a:endParaRPr lang="en-US"/>
          </a:p>
        </p:txBody>
      </p:sp>
    </p:spTree>
    <p:extLst>
      <p:ext uri="{BB962C8B-B14F-4D97-AF65-F5344CB8AC3E}">
        <p14:creationId xmlns:p14="http://schemas.microsoft.com/office/powerpoint/2010/main" val="2059335693"/>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l-GR" smtClean="0"/>
              <a:t>Σχολικό έτος 2020 - 2021</a:t>
            </a:r>
            <a:endParaRPr lang="en-US"/>
          </a:p>
        </p:txBody>
      </p:sp>
      <p:sp>
        <p:nvSpPr>
          <p:cNvPr id="6" name="Header Placeholder 5"/>
          <p:cNvSpPr>
            <a:spLocks noGrp="1"/>
          </p:cNvSpPr>
          <p:nvPr>
            <p:ph type="hdr" sz="quarter" idx="12"/>
          </p:nvPr>
        </p:nvSpPr>
        <p:spPr/>
        <p:txBody>
          <a:bodyPr/>
          <a:lstStyle/>
          <a:p>
            <a:r>
              <a:rPr lang="el-GR" smtClean="0"/>
              <a:t>ΠΓΛ Βαρβακείου Σχολής</a:t>
            </a:r>
            <a:endParaRPr lang="en-US"/>
          </a:p>
        </p:txBody>
      </p:sp>
    </p:spTree>
    <p:extLst>
      <p:ext uri="{BB962C8B-B14F-4D97-AF65-F5344CB8AC3E}">
        <p14:creationId xmlns:p14="http://schemas.microsoft.com/office/powerpoint/2010/main" val="3069254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F1940B-CD9F-4315-97F1-9C10E77DBE53}" type="datetime1">
              <a:rPr lang="en-US" smtClean="0"/>
              <a:t>11/11/2020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E409-118E-4567-AF1F-6FE2426D34F1}" type="datetime1">
              <a:rPr lang="en-US" smtClean="0"/>
              <a:t>11/11/2020</a:t>
            </a:fld>
            <a:endParaRPr lang="en-US" dirty="0"/>
          </a:p>
        </p:txBody>
      </p:sp>
      <p:sp>
        <p:nvSpPr>
          <p:cNvPr id="6" name="Footer Placeholder 5"/>
          <p:cNvSpPr>
            <a:spLocks noGrp="1"/>
          </p:cNvSpPr>
          <p:nvPr>
            <p:ph type="ftr" sz="quarter" idx="11"/>
          </p:nvPr>
        </p:nvSpPr>
        <p:spPr/>
        <p:txBody>
          <a:bodyPr/>
          <a:lstStyle/>
          <a:p>
            <a:r>
              <a:rPr lang="el-GR" smtClean="0"/>
              <a:t>Θοδωρής Χαραλάμπης Χημικός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A0D90-B5F8-40E2-966D-65405CD5210A}"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1F0E0-DCE4-4287-981C-B8F4A1C6002C}"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9324C-92CC-436E-96F5-2703A78C87B5}"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B15BC-43E6-484C-AD3C-7E8C9671E4D7}"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48055-0BE4-4C2D-8C36-4FF57FA41F1A}"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A14E3-74A4-414C-9DA4-48E8524A8FD0}"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2E132-5501-429A-957D-E91B7D40CD37}"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8A1DA1-8A9C-43D1-A32E-84EA09A952FA}"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8B62C-E0B8-48D8-B552-DA51BB1771B1}" type="datetime1">
              <a:rPr lang="en-US" smtClean="0"/>
              <a:t>11/11/2020</a:t>
            </a:fld>
            <a:endParaRPr lang="en-US" dirty="0"/>
          </a:p>
        </p:txBody>
      </p:sp>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60ADCE-C6DF-413D-8A2B-B4496E1F1141}" type="datetime1">
              <a:rPr lang="en-US" smtClean="0"/>
              <a:t>11/11/2020</a:t>
            </a:fld>
            <a:endParaRPr lang="en-US" dirty="0"/>
          </a:p>
        </p:txBody>
      </p:sp>
      <p:sp>
        <p:nvSpPr>
          <p:cNvPr id="6" name="Footer Placeholder 5"/>
          <p:cNvSpPr>
            <a:spLocks noGrp="1"/>
          </p:cNvSpPr>
          <p:nvPr>
            <p:ph type="ftr" sz="quarter" idx="11"/>
          </p:nvPr>
        </p:nvSpPr>
        <p:spPr/>
        <p:txBody>
          <a:bodyPr/>
          <a:lstStyle/>
          <a:p>
            <a:r>
              <a:rPr lang="el-GR" smtClean="0"/>
              <a:t>Θοδωρής Χαραλάμπης Χημικός</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5039B4-37AE-4828-9D06-994464F2F8E5}" type="datetime1">
              <a:rPr lang="en-US" smtClean="0"/>
              <a:t>11/11/2020</a:t>
            </a:fld>
            <a:endParaRPr lang="en-US" dirty="0"/>
          </a:p>
        </p:txBody>
      </p:sp>
      <p:sp>
        <p:nvSpPr>
          <p:cNvPr id="8" name="Footer Placeholder 7"/>
          <p:cNvSpPr>
            <a:spLocks noGrp="1"/>
          </p:cNvSpPr>
          <p:nvPr>
            <p:ph type="ftr" sz="quarter" idx="11"/>
          </p:nvPr>
        </p:nvSpPr>
        <p:spPr/>
        <p:txBody>
          <a:bodyPr/>
          <a:lstStyle/>
          <a:p>
            <a:r>
              <a:rPr lang="el-GR" smtClean="0"/>
              <a:t>Θοδωρής Χαραλάμπης Χημικός</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CF3348-370C-459D-997C-CEF302F162FB}" type="datetime1">
              <a:rPr lang="en-US" smtClean="0"/>
              <a:t>11/11/2020</a:t>
            </a:fld>
            <a:endParaRPr lang="en-US" dirty="0"/>
          </a:p>
        </p:txBody>
      </p:sp>
      <p:sp>
        <p:nvSpPr>
          <p:cNvPr id="4" name="Footer Placeholder 3"/>
          <p:cNvSpPr>
            <a:spLocks noGrp="1"/>
          </p:cNvSpPr>
          <p:nvPr>
            <p:ph type="ftr" sz="quarter" idx="11"/>
          </p:nvPr>
        </p:nvSpPr>
        <p:spPr/>
        <p:txBody>
          <a:bodyPr/>
          <a:lstStyle/>
          <a:p>
            <a:r>
              <a:rPr lang="el-GR" smtClean="0"/>
              <a:t>Θοδωρής Χαραλάμπης Χημικός</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75BB4-FD70-4BC4-BD1F-F0BF4B804C10}" type="datetime1">
              <a:rPr lang="en-US" smtClean="0"/>
              <a:t>11/11/2020</a:t>
            </a:fld>
            <a:endParaRPr lang="en-US" dirty="0"/>
          </a:p>
        </p:txBody>
      </p:sp>
      <p:sp>
        <p:nvSpPr>
          <p:cNvPr id="3" name="Footer Placeholder 2"/>
          <p:cNvSpPr>
            <a:spLocks noGrp="1"/>
          </p:cNvSpPr>
          <p:nvPr>
            <p:ph type="ftr" sz="quarter" idx="11"/>
          </p:nvPr>
        </p:nvSpPr>
        <p:spPr/>
        <p:txBody>
          <a:bodyPr/>
          <a:lstStyle/>
          <a:p>
            <a:r>
              <a:rPr lang="el-GR" smtClean="0"/>
              <a:t>Θοδωρής Χαραλάμπης Χημικός</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00312-1AFD-4DF2-9A91-9D46BE190E5E}" type="datetime1">
              <a:rPr lang="en-US" smtClean="0"/>
              <a:t>11/11/2020</a:t>
            </a:fld>
            <a:endParaRPr lang="en-US" dirty="0"/>
          </a:p>
        </p:txBody>
      </p:sp>
      <p:sp>
        <p:nvSpPr>
          <p:cNvPr id="6" name="Footer Placeholder 5"/>
          <p:cNvSpPr>
            <a:spLocks noGrp="1"/>
          </p:cNvSpPr>
          <p:nvPr>
            <p:ph type="ftr" sz="quarter" idx="11"/>
          </p:nvPr>
        </p:nvSpPr>
        <p:spPr/>
        <p:txBody>
          <a:bodyPr/>
          <a:lstStyle/>
          <a:p>
            <a:r>
              <a:rPr lang="el-GR" smtClean="0"/>
              <a:t>Θοδωρής Χαραλάμπης Χημικός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6AE7C-FAE1-4CCD-9E4E-41F0FE89DC01}" type="datetime1">
              <a:rPr lang="en-US" smtClean="0"/>
              <a:t>11/11/2020</a:t>
            </a:fld>
            <a:endParaRPr lang="en-US" dirty="0"/>
          </a:p>
        </p:txBody>
      </p:sp>
      <p:sp>
        <p:nvSpPr>
          <p:cNvPr id="6" name="Footer Placeholder 5"/>
          <p:cNvSpPr>
            <a:spLocks noGrp="1"/>
          </p:cNvSpPr>
          <p:nvPr>
            <p:ph type="ftr" sz="quarter" idx="11"/>
          </p:nvPr>
        </p:nvSpPr>
        <p:spPr/>
        <p:txBody>
          <a:bodyPr/>
          <a:lstStyle/>
          <a:p>
            <a:r>
              <a:rPr lang="el-GR" smtClean="0"/>
              <a:t>Θοδωρής Χαραλάμπης Χημικός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29AD09-D22A-425D-AC44-8F6B7DDC7E32}" type="datetime1">
              <a:rPr lang="en-US" smtClean="0"/>
              <a:t>11/11/2020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l-GR" smtClean="0"/>
              <a:t>Θοδωρής Χαραλάμπης Χημικός</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l-GR" sz="6000" b="1" dirty="0" smtClean="0">
                <a:ln/>
                <a:solidFill>
                  <a:schemeClr val="accent3"/>
                </a:solidFill>
              </a:rPr>
              <a:t>Ομοιοπολικός δεσμός</a:t>
            </a:r>
            <a:endParaRPr lang="en-US" sz="6000" b="1" dirty="0">
              <a:ln/>
              <a:solidFill>
                <a:schemeClr val="accent3"/>
              </a:solidFill>
            </a:endParaRPr>
          </a:p>
        </p:txBody>
      </p:sp>
      <p:sp>
        <p:nvSpPr>
          <p:cNvPr id="6" name="Vertical Text Placeholder 5"/>
          <p:cNvSpPr>
            <a:spLocks noGrp="1"/>
          </p:cNvSpPr>
          <p:nvPr>
            <p:ph type="body" orient="vert" idx="1"/>
          </p:nvPr>
        </p:nvSpPr>
        <p:spPr/>
        <p:txBody>
          <a:bodyPr/>
          <a:lstStyle/>
          <a:p>
            <a:endParaRPr lang="en-US"/>
          </a:p>
        </p:txBody>
      </p:sp>
      <p:sp>
        <p:nvSpPr>
          <p:cNvPr id="4" name="Footer Placeholder 3"/>
          <p:cNvSpPr>
            <a:spLocks noGrp="1"/>
          </p:cNvSpPr>
          <p:nvPr>
            <p:ph type="ftr" sz="quarter" idx="11"/>
          </p:nvPr>
        </p:nvSpPr>
        <p:spPr/>
        <p:txBody>
          <a:bodyPr/>
          <a:lstStyle/>
          <a:p>
            <a:r>
              <a:rPr lang="el-GR" smtClean="0"/>
              <a:t>Θοδωρής Χαραλάμπης Χημικός</a:t>
            </a:r>
            <a:endParaRPr lang="en-US" dirty="0"/>
          </a:p>
        </p:txBody>
      </p:sp>
      <p:pic>
        <p:nvPicPr>
          <p:cNvPr id="5" name="Picture 4" descr="Chemical Bonds - Covalent | Teaching chemistry, Chemistry classroom,  Chemical bond"/>
          <p:cNvPicPr/>
          <p:nvPr/>
        </p:nvPicPr>
        <p:blipFill rotWithShape="1">
          <a:blip r:embed="rId2">
            <a:extLst>
              <a:ext uri="{28A0092B-C50C-407E-A947-70E740481C1C}">
                <a14:useLocalDpi xmlns:a14="http://schemas.microsoft.com/office/drawing/2010/main" val="0"/>
              </a:ext>
            </a:extLst>
          </a:blip>
          <a:srcRect l="15770" t="22735" r="12821" b="23419"/>
          <a:stretch/>
        </p:blipFill>
        <p:spPr bwMode="auto">
          <a:xfrm>
            <a:off x="3347049" y="2556932"/>
            <a:ext cx="5909093" cy="33189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077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Χαρακτηριστικά ομοιοπολικών ενώσεων</a:t>
            </a:r>
            <a:endParaRPr lang="en-US" dirty="0"/>
          </a:p>
        </p:txBody>
      </p:sp>
      <p:sp>
        <p:nvSpPr>
          <p:cNvPr id="3" name="Content Placeholder 2"/>
          <p:cNvSpPr>
            <a:spLocks noGrp="1"/>
          </p:cNvSpPr>
          <p:nvPr>
            <p:ph idx="1"/>
          </p:nvPr>
        </p:nvSpPr>
        <p:spPr/>
        <p:txBody>
          <a:bodyPr>
            <a:normAutofit lnSpcReduction="10000"/>
          </a:bodyPr>
          <a:lstStyle/>
          <a:p>
            <a:r>
              <a:rPr lang="el-GR" dirty="0" smtClean="0"/>
              <a:t>Οι ομοιοπολικές ενώσεις είναι διακριτά συμπλέγματα ατόμων (</a:t>
            </a:r>
            <a:r>
              <a:rPr lang="el-GR" b="1" dirty="0" smtClean="0"/>
              <a:t>μόρια</a:t>
            </a:r>
            <a:r>
              <a:rPr lang="el-GR" dirty="0" smtClean="0"/>
              <a:t>) και όχι εκτενή συσσωματώματα (</a:t>
            </a:r>
            <a:r>
              <a:rPr lang="el-GR" b="1" dirty="0" smtClean="0"/>
              <a:t>κρύσταλλοι</a:t>
            </a:r>
            <a:r>
              <a:rPr lang="el-GR" dirty="0" smtClean="0"/>
              <a:t>)</a:t>
            </a:r>
          </a:p>
          <a:p>
            <a:r>
              <a:rPr lang="el-GR" dirty="0" smtClean="0">
                <a:hlinkClick r:id="rId2" action="ppaction://hlinksldjump"/>
              </a:rPr>
              <a:t>Σχηματίζουν μαλακά στερεά με χαμηλά σημεία τήξης, ή υγρά με χαμηλά σημεία βρασμού, ή αέρια σώματα</a:t>
            </a:r>
            <a:endParaRPr lang="el-GR" dirty="0" smtClean="0"/>
          </a:p>
          <a:p>
            <a:r>
              <a:rPr lang="el-GR" dirty="0" smtClean="0"/>
              <a:t>Ομοιοπολικές ενώσεις είναι κυρίως οι ενώσεις μεταξύ </a:t>
            </a:r>
            <a:r>
              <a:rPr lang="el-GR" dirty="0" err="1" smtClean="0"/>
              <a:t>αμετάλλων</a:t>
            </a:r>
            <a:r>
              <a:rPr lang="el-GR" dirty="0"/>
              <a:t> </a:t>
            </a:r>
            <a:r>
              <a:rPr lang="el-GR" dirty="0" smtClean="0"/>
              <a:t>π.χ. οξέα και οξείδια </a:t>
            </a:r>
            <a:r>
              <a:rPr lang="el-GR" dirty="0" err="1" smtClean="0"/>
              <a:t>αμετάλλων</a:t>
            </a:r>
            <a:endParaRPr lang="el-GR" dirty="0" smtClean="0"/>
          </a:p>
          <a:p>
            <a:r>
              <a:rPr lang="el-GR" dirty="0" smtClean="0"/>
              <a:t>Σε καθαρή κατάσταση είναι κακοί αγωγοί του ηλεκτρισμού, ενώ τα υδατικά διαλύματα ορισμένων ομοιοπολικών ενώσεων άγουν το ηλεκτρικό ρεύμα</a:t>
            </a:r>
            <a:endParaRPr lang="en-US" dirty="0"/>
          </a:p>
        </p:txBody>
      </p:sp>
      <p:sp>
        <p:nvSpPr>
          <p:cNvPr id="4" name="Footer Placeholder 3"/>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2495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Χαρακτηριστικά ομοιοπολικών δεσμών</a:t>
            </a:r>
            <a:endParaRPr lang="en-US" dirty="0"/>
          </a:p>
        </p:txBody>
      </p:sp>
      <p:sp>
        <p:nvSpPr>
          <p:cNvPr id="3" name="Content Placeholder 2"/>
          <p:cNvSpPr>
            <a:spLocks noGrp="1"/>
          </p:cNvSpPr>
          <p:nvPr>
            <p:ph idx="1"/>
          </p:nvPr>
        </p:nvSpPr>
        <p:spPr>
          <a:xfrm>
            <a:off x="931653" y="2556932"/>
            <a:ext cx="9964944" cy="3318936"/>
          </a:xfrm>
        </p:spPr>
        <p:txBody>
          <a:bodyPr>
            <a:normAutofit lnSpcReduction="10000"/>
          </a:bodyPr>
          <a:lstStyle/>
          <a:p>
            <a:pPr lvl="2"/>
            <a:r>
              <a:rPr lang="el-GR" sz="4000" dirty="0" smtClean="0"/>
              <a:t>Διαμάντι</a:t>
            </a:r>
          </a:p>
          <a:p>
            <a:endParaRPr lang="el-GR" dirty="0"/>
          </a:p>
          <a:p>
            <a:pPr marL="0" indent="0">
              <a:buNone/>
            </a:pPr>
            <a:endParaRPr lang="el-GR" dirty="0" smtClean="0"/>
          </a:p>
          <a:p>
            <a:pPr marL="0" indent="0">
              <a:buNone/>
            </a:pPr>
            <a:endParaRPr lang="el-GR" dirty="0"/>
          </a:p>
          <a:p>
            <a:endParaRPr lang="el-GR" dirty="0" smtClean="0"/>
          </a:p>
          <a:p>
            <a:pPr lvl="2"/>
            <a:r>
              <a:rPr lang="el-GR" sz="4000" dirty="0"/>
              <a:t>Γραφίτης</a:t>
            </a:r>
            <a:endParaRPr lang="en-US" sz="4000" dirty="0"/>
          </a:p>
        </p:txBody>
      </p:sp>
      <p:sp>
        <p:nvSpPr>
          <p:cNvPr id="4" name="TextBox 3"/>
          <p:cNvSpPr txBox="1"/>
          <p:nvPr/>
        </p:nvSpPr>
        <p:spPr>
          <a:xfrm>
            <a:off x="1052422" y="3625055"/>
            <a:ext cx="4390845" cy="1200329"/>
          </a:xfrm>
          <a:prstGeom prst="rect">
            <a:avLst/>
          </a:prstGeom>
          <a:noFill/>
        </p:spPr>
        <p:txBody>
          <a:bodyPr wrap="square" rtlCol="0">
            <a:spAutoFit/>
          </a:bodyPr>
          <a:lstStyle/>
          <a:p>
            <a:pPr algn="just"/>
            <a:r>
              <a:rPr lang="el-GR" dirty="0"/>
              <a:t>Τα άτομα συνδέονται μεταξύ </a:t>
            </a:r>
            <a:r>
              <a:rPr lang="el-GR" dirty="0" smtClean="0"/>
              <a:t>τους και </a:t>
            </a:r>
            <a:r>
              <a:rPr lang="el-GR" dirty="0"/>
              <a:t>σχηματίζουν </a:t>
            </a:r>
            <a:r>
              <a:rPr lang="el-GR" dirty="0" err="1"/>
              <a:t>μεγαλομόρια</a:t>
            </a:r>
            <a:r>
              <a:rPr lang="el-GR" dirty="0"/>
              <a:t> </a:t>
            </a:r>
            <a:r>
              <a:rPr lang="el-GR" dirty="0" smtClean="0"/>
              <a:t>που χαρακτηρίζονται </a:t>
            </a:r>
            <a:r>
              <a:rPr lang="el-GR" dirty="0"/>
              <a:t>από εξαιρετική </a:t>
            </a:r>
            <a:r>
              <a:rPr lang="el-GR" dirty="0" smtClean="0"/>
              <a:t>σκληρότητα </a:t>
            </a:r>
            <a:r>
              <a:rPr lang="el-GR" dirty="0"/>
              <a:t>και πολύ υψηλά σημεία τήξης</a:t>
            </a:r>
          </a:p>
        </p:txBody>
      </p:sp>
      <p:sp>
        <p:nvSpPr>
          <p:cNvPr id="5" name="Up Arrow 4"/>
          <p:cNvSpPr/>
          <p:nvPr/>
        </p:nvSpPr>
        <p:spPr>
          <a:xfrm>
            <a:off x="2937294" y="3165916"/>
            <a:ext cx="310551" cy="450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flipV="1">
            <a:off x="2937294" y="4831090"/>
            <a:ext cx="310551" cy="4482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2"/>
          <a:srcRect l="57948" t="16182" r="16026" b="56011"/>
          <a:stretch/>
        </p:blipFill>
        <p:spPr bwMode="auto">
          <a:xfrm>
            <a:off x="6392175" y="4356340"/>
            <a:ext cx="3267216" cy="169658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30898" t="60399" r="47820" b="15442"/>
          <a:stretch/>
        </p:blipFill>
        <p:spPr bwMode="auto">
          <a:xfrm>
            <a:off x="6573330" y="2475781"/>
            <a:ext cx="2992572" cy="1609626"/>
          </a:xfrm>
          <a:prstGeom prst="rect">
            <a:avLst/>
          </a:prstGeom>
          <a:ln>
            <a:noFill/>
          </a:ln>
          <a:extLst>
            <a:ext uri="{53640926-AAD7-44D8-BBD7-CCE9431645EC}">
              <a14:shadowObscured xmlns:a14="http://schemas.microsoft.com/office/drawing/2010/main"/>
            </a:ext>
          </a:extLst>
        </p:spPr>
      </p:pic>
      <p:sp>
        <p:nvSpPr>
          <p:cNvPr id="8" name="Right Arrow 7"/>
          <p:cNvSpPr/>
          <p:nvPr/>
        </p:nvSpPr>
        <p:spPr>
          <a:xfrm>
            <a:off x="4572000" y="5287992"/>
            <a:ext cx="1552755" cy="4054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ight Arrow 8"/>
          <p:cNvSpPr/>
          <p:nvPr/>
        </p:nvSpPr>
        <p:spPr>
          <a:xfrm>
            <a:off x="4425351" y="2731354"/>
            <a:ext cx="1552755" cy="4054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l-GR" smtClean="0"/>
              <a:t>Θοδωρής Χαραλάμπης Χημικός</a:t>
            </a:r>
            <a:endParaRPr lang="en-US" dirty="0"/>
          </a:p>
        </p:txBody>
      </p:sp>
      <p:sp>
        <p:nvSpPr>
          <p:cNvPr id="12" name="Right Arrow 11">
            <a:hlinkClick r:id="rId4" action="ppaction://hlinksldjump"/>
          </p:cNvPr>
          <p:cNvSpPr/>
          <p:nvPr/>
        </p:nvSpPr>
        <p:spPr>
          <a:xfrm>
            <a:off x="11626216" y="6521090"/>
            <a:ext cx="312744" cy="2027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1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Παρατηρήσεις</a:t>
            </a:r>
            <a:endParaRPr lang="en-US" b="1" dirty="0"/>
          </a:p>
        </p:txBody>
      </p:sp>
      <p:sp>
        <p:nvSpPr>
          <p:cNvPr id="3" name="Content Placeholder 2"/>
          <p:cNvSpPr>
            <a:spLocks noGrp="1"/>
          </p:cNvSpPr>
          <p:nvPr>
            <p:ph idx="1"/>
          </p:nvPr>
        </p:nvSpPr>
        <p:spPr>
          <a:xfrm>
            <a:off x="1295401" y="2556932"/>
            <a:ext cx="9601196" cy="3171008"/>
          </a:xfrm>
        </p:spPr>
        <p:txBody>
          <a:bodyPr>
            <a:normAutofit lnSpcReduction="10000"/>
          </a:bodyPr>
          <a:lstStyle/>
          <a:p>
            <a:r>
              <a:rPr lang="el-GR" sz="2800" dirty="0"/>
              <a:t>Τ</a:t>
            </a:r>
            <a:r>
              <a:rPr lang="el-GR" sz="2800" dirty="0" smtClean="0"/>
              <a:t>ο </a:t>
            </a:r>
            <a:r>
              <a:rPr lang="el-GR" sz="2800" dirty="0"/>
              <a:t>κοινό ζεύγος </a:t>
            </a:r>
            <a:r>
              <a:rPr lang="el-GR" sz="2800" dirty="0" smtClean="0"/>
              <a:t>ηλεκτρονίων έλκεται </a:t>
            </a:r>
            <a:r>
              <a:rPr lang="el-GR" sz="2800" dirty="0"/>
              <a:t>ισχυρότερα από το πιο </a:t>
            </a:r>
            <a:r>
              <a:rPr lang="el-GR" sz="2800" dirty="0" err="1"/>
              <a:t>ηλεκτραρνητικό</a:t>
            </a:r>
            <a:r>
              <a:rPr lang="el-GR" sz="2800" dirty="0"/>
              <a:t> </a:t>
            </a:r>
            <a:r>
              <a:rPr lang="el-GR" sz="2800" dirty="0" smtClean="0"/>
              <a:t>στοιχείο</a:t>
            </a:r>
          </a:p>
          <a:p>
            <a:r>
              <a:rPr lang="el-GR" sz="2800" dirty="0" smtClean="0"/>
              <a:t>Μέτρο της πολικότητας ενός μορίου αποτελεί η (συνολική) διπολική ροπή</a:t>
            </a:r>
            <a:endParaRPr lang="el-GR" sz="2800" dirty="0"/>
          </a:p>
          <a:p>
            <a:r>
              <a:rPr lang="el-GR" sz="2800" dirty="0" smtClean="0"/>
              <a:t>Η ύπαρξη πολωμένων δεσμών δεν σημαίνει απαραίτητα ότι το μόριο είναι πολωμένο. Αυτό εξαρτάται και από τη γεωμετρία του μορίου</a:t>
            </a:r>
            <a:endParaRPr lang="en-US" sz="2800" dirty="0"/>
          </a:p>
        </p:txBody>
      </p:sp>
      <p:sp>
        <p:nvSpPr>
          <p:cNvPr id="4" name="Footer Placeholder 3"/>
          <p:cNvSpPr>
            <a:spLocks noGrp="1"/>
          </p:cNvSpPr>
          <p:nvPr>
            <p:ph type="ftr" sz="quarter" idx="11"/>
          </p:nvPr>
        </p:nvSpPr>
        <p:spPr/>
        <p:txBody>
          <a:bodyPr/>
          <a:lstStyle/>
          <a:p>
            <a:r>
              <a:rPr lang="el-GR" smtClean="0"/>
              <a:t>Θοδωρής Χαραλάμπης Χημικός</a:t>
            </a:r>
            <a:endParaRPr lang="en-US" dirty="0"/>
          </a:p>
        </p:txBody>
      </p:sp>
      <p:sp>
        <p:nvSpPr>
          <p:cNvPr id="5" name="Right Arrow 4">
            <a:hlinkClick r:id="rId2" action="ppaction://hlinksldjump"/>
          </p:cNvPr>
          <p:cNvSpPr/>
          <p:nvPr/>
        </p:nvSpPr>
        <p:spPr>
          <a:xfrm>
            <a:off x="11778672" y="2556932"/>
            <a:ext cx="312744" cy="2027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04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rot="3828423">
            <a:off x="9458055" y="4159152"/>
            <a:ext cx="1532246" cy="1557376"/>
          </a:xfrm>
          <a:prstGeom prst="rect">
            <a:avLst/>
          </a:prstGeom>
          <a:noFill/>
        </p:spPr>
      </p:pic>
      <p:pic>
        <p:nvPicPr>
          <p:cNvPr id="6" name="Picture 5"/>
          <p:cNvPicPr/>
          <p:nvPr/>
        </p:nvPicPr>
        <p:blipFill rotWithShape="1">
          <a:blip r:embed="rId3"/>
          <a:srcRect l="27438" t="36883" r="56025" b="44653"/>
          <a:stretch/>
        </p:blipFill>
        <p:spPr bwMode="auto">
          <a:xfrm>
            <a:off x="9186835" y="2733995"/>
            <a:ext cx="1935799" cy="117268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l-GR" b="1" dirty="0" smtClean="0"/>
              <a:t>Παρατηρήσεις</a:t>
            </a:r>
            <a:endParaRPr lang="en-US" b="1" dirty="0"/>
          </a:p>
        </p:txBody>
      </p:sp>
      <p:sp>
        <p:nvSpPr>
          <p:cNvPr id="3" name="Content Placeholder 2"/>
          <p:cNvSpPr>
            <a:spLocks noGrp="1"/>
          </p:cNvSpPr>
          <p:nvPr>
            <p:ph idx="1"/>
          </p:nvPr>
        </p:nvSpPr>
        <p:spPr>
          <a:xfrm>
            <a:off x="1295401" y="2556932"/>
            <a:ext cx="7891887" cy="3318936"/>
          </a:xfrm>
        </p:spPr>
        <p:txBody>
          <a:bodyPr>
            <a:normAutofit fontScale="92500" lnSpcReduction="10000"/>
          </a:bodyPr>
          <a:lstStyle/>
          <a:p>
            <a:r>
              <a:rPr lang="el-GR" dirty="0"/>
              <a:t>Για παράδειγμα στο μόριο το </a:t>
            </a:r>
            <a:r>
              <a:rPr lang="en-US" dirty="0"/>
              <a:t>CO</a:t>
            </a:r>
            <a:r>
              <a:rPr lang="en-US" baseline="-25000" dirty="0"/>
              <a:t>2</a:t>
            </a:r>
            <a:r>
              <a:rPr lang="en-US" dirty="0"/>
              <a:t> </a:t>
            </a:r>
            <a:r>
              <a:rPr lang="el-GR" dirty="0"/>
              <a:t>οι δεσμοί Ο=</a:t>
            </a:r>
            <a:r>
              <a:rPr lang="en-US" dirty="0"/>
              <a:t>C </a:t>
            </a:r>
            <a:r>
              <a:rPr lang="el-GR" dirty="0"/>
              <a:t>είναι πολωμένοι, όμως εξαιτίας της γεωμετρίας του μορίου (το μόριο είναι γραμμικό, </a:t>
            </a:r>
            <a:r>
              <a:rPr lang="en-US" dirty="0"/>
              <a:t>O=C=O</a:t>
            </a:r>
            <a:r>
              <a:rPr lang="el-GR" dirty="0"/>
              <a:t>) η συνολική διπολική ροπή είναι μηδέν και το μόριο δεν είναι </a:t>
            </a:r>
            <a:r>
              <a:rPr lang="el-GR" dirty="0" smtClean="0"/>
              <a:t>πολωμένο</a:t>
            </a:r>
          </a:p>
          <a:p>
            <a:endParaRPr lang="el-GR" dirty="0" smtClean="0"/>
          </a:p>
          <a:p>
            <a:r>
              <a:rPr lang="el-GR" dirty="0" smtClean="0"/>
              <a:t>Αντίθετα, το μόριο του Η</a:t>
            </a:r>
            <a:r>
              <a:rPr lang="el-GR" baseline="-25000" dirty="0" smtClean="0"/>
              <a:t>2</a:t>
            </a:r>
            <a:r>
              <a:rPr lang="el-GR" dirty="0" smtClean="0"/>
              <a:t>Ο δεν είναι γραμμικό καθώς οι δύο </a:t>
            </a:r>
            <a:r>
              <a:rPr lang="el-GR" dirty="0" err="1" smtClean="0"/>
              <a:t>όμοιοπολικοί</a:t>
            </a:r>
            <a:r>
              <a:rPr lang="el-GR" dirty="0" smtClean="0"/>
              <a:t> δεσμοί Ο – Η σχηματίζουν γωνία 104,5</a:t>
            </a:r>
            <a:r>
              <a:rPr lang="el-GR" baseline="30000" dirty="0" smtClean="0"/>
              <a:t>ο</a:t>
            </a:r>
            <a:r>
              <a:rPr lang="el-GR" dirty="0" smtClean="0"/>
              <a:t> με αποτέλεσμα η συνολική διπολική ροπή να είναι διάφορη του μηδενός και το μόριο να εμφανίζεται πολωμένο</a:t>
            </a:r>
            <a:endParaRPr lang="en-US" dirty="0"/>
          </a:p>
        </p:txBody>
      </p:sp>
      <p:sp>
        <p:nvSpPr>
          <p:cNvPr id="4" name="Footer Placeholder 3"/>
          <p:cNvSpPr>
            <a:spLocks noGrp="1"/>
          </p:cNvSpPr>
          <p:nvPr>
            <p:ph type="ftr" sz="quarter" idx="11"/>
          </p:nvPr>
        </p:nvSpPr>
        <p:spPr/>
        <p:txBody>
          <a:bodyPr/>
          <a:lstStyle/>
          <a:p>
            <a:r>
              <a:rPr lang="el-GR" dirty="0" smtClean="0"/>
              <a:t>Θοδωρής Χαραλάμπης Χημικός</a:t>
            </a:r>
            <a:endParaRPr lang="en-US" dirty="0"/>
          </a:p>
        </p:txBody>
      </p:sp>
      <p:sp>
        <p:nvSpPr>
          <p:cNvPr id="7" name="Rectangle 6"/>
          <p:cNvSpPr/>
          <p:nvPr/>
        </p:nvSpPr>
        <p:spPr>
          <a:xfrm rot="19292081">
            <a:off x="9933830" y="5304836"/>
            <a:ext cx="463674" cy="478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hlinkClick r:id="rId4" action="ppaction://hlinksldjump"/>
          </p:cNvPr>
          <p:cNvSpPr/>
          <p:nvPr/>
        </p:nvSpPr>
        <p:spPr>
          <a:xfrm>
            <a:off x="11626216" y="6521090"/>
            <a:ext cx="312744" cy="2027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68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μαθήματος</a:t>
            </a:r>
            <a:endParaRPr lang="en-US" dirty="0"/>
          </a:p>
        </p:txBody>
      </p:sp>
      <p:sp>
        <p:nvSpPr>
          <p:cNvPr id="3" name="Content Placeholder 2"/>
          <p:cNvSpPr>
            <a:spLocks noGrp="1"/>
          </p:cNvSpPr>
          <p:nvPr>
            <p:ph idx="1"/>
          </p:nvPr>
        </p:nvSpPr>
        <p:spPr>
          <a:xfrm>
            <a:off x="1295400" y="2556932"/>
            <a:ext cx="9905999" cy="3318936"/>
          </a:xfrm>
        </p:spPr>
        <p:txBody>
          <a:bodyPr>
            <a:normAutofit/>
          </a:bodyPr>
          <a:lstStyle/>
          <a:p>
            <a:r>
              <a:rPr lang="el-GR" sz="2800" dirty="0" smtClean="0"/>
              <a:t>Να αναφέρεις πότε δύο στοιχεία συνδέονται με ομοιοπολικό δεσμό</a:t>
            </a:r>
          </a:p>
          <a:p>
            <a:r>
              <a:rPr lang="el-GR" sz="2800" dirty="0" smtClean="0"/>
              <a:t>Να εξηγείς τον τρόπο που δημιουργείται ο ομοιοπολικός δεσμός</a:t>
            </a:r>
          </a:p>
          <a:p>
            <a:r>
              <a:rPr lang="el-GR" sz="2800" dirty="0" smtClean="0"/>
              <a:t>Να διακρίνεις τα είδη του ομοιοπολικού δεσμού (πολωμένος ≠ μη πολωμένος)</a:t>
            </a:r>
          </a:p>
          <a:p>
            <a:r>
              <a:rPr lang="el-GR" sz="2800" dirty="0" smtClean="0"/>
              <a:t>Να προσδιορίζεις τον </a:t>
            </a:r>
            <a:r>
              <a:rPr lang="el-GR" sz="2800" dirty="0" err="1" smtClean="0"/>
              <a:t>ηλεκτρονιακό</a:t>
            </a:r>
            <a:r>
              <a:rPr lang="el-GR" sz="2800" dirty="0" smtClean="0"/>
              <a:t> τύπο μίας ομοιοπολικής ένωσης</a:t>
            </a:r>
            <a:endParaRPr lang="en-US" sz="2800" dirty="0"/>
          </a:p>
        </p:txBody>
      </p:sp>
      <p:sp>
        <p:nvSpPr>
          <p:cNvPr id="4" name="Footer Placeholder 3"/>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4981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iterate type="wd">
                                    <p:tmPct val="10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smtClean="0"/>
              <a:t>Ο ομοιοπολικός δεσμός αναπτύσσεται μεταξύ ατόμων </a:t>
            </a:r>
            <a:r>
              <a:rPr lang="el-GR" sz="4000" dirty="0" err="1" smtClean="0"/>
              <a:t>αμετάλλων</a:t>
            </a:r>
            <a:endParaRPr lang="en-US" sz="4000" dirty="0"/>
          </a:p>
        </p:txBody>
      </p:sp>
      <p:sp>
        <p:nvSpPr>
          <p:cNvPr id="3" name="Content Placeholder 2"/>
          <p:cNvSpPr>
            <a:spLocks noGrp="1"/>
          </p:cNvSpPr>
          <p:nvPr>
            <p:ph idx="1"/>
          </p:nvPr>
        </p:nvSpPr>
        <p:spPr/>
        <p:txBody>
          <a:bodyPr/>
          <a:lstStyle/>
          <a:p>
            <a:pPr marL="0" indent="0">
              <a:buNone/>
            </a:pPr>
            <a:r>
              <a:rPr lang="el-GR" dirty="0" smtClean="0"/>
              <a:t>Δύο περιπτώσεις :</a:t>
            </a:r>
          </a:p>
          <a:p>
            <a:pPr marL="457200" indent="-457200">
              <a:buAutoNum type="arabicParenR"/>
            </a:pPr>
            <a:r>
              <a:rPr lang="el-GR" dirty="0" smtClean="0"/>
              <a:t>Τα άτομα είναι του ίδιου στοιχείου</a:t>
            </a:r>
          </a:p>
          <a:p>
            <a:pPr marL="457200" indent="-457200">
              <a:buAutoNum type="arabicParenR"/>
            </a:pPr>
            <a:endParaRPr lang="el-GR" dirty="0"/>
          </a:p>
          <a:p>
            <a:pPr marL="457200" indent="-457200">
              <a:buAutoNum type="arabicParenR"/>
            </a:pPr>
            <a:endParaRPr lang="el-GR" dirty="0" smtClean="0"/>
          </a:p>
          <a:p>
            <a:pPr marL="457200" indent="-457200">
              <a:buAutoNum type="arabicParenR"/>
            </a:pPr>
            <a:r>
              <a:rPr lang="el-GR" dirty="0" smtClean="0"/>
              <a:t>Τα άτομα είναι διαφορετικών στοιχείων</a:t>
            </a:r>
            <a:endParaRPr lang="en-US" dirty="0"/>
          </a:p>
        </p:txBody>
      </p:sp>
      <p:grpSp>
        <p:nvGrpSpPr>
          <p:cNvPr id="23" name="Group 22"/>
          <p:cNvGrpSpPr/>
          <p:nvPr/>
        </p:nvGrpSpPr>
        <p:grpSpPr>
          <a:xfrm>
            <a:off x="6843713" y="2814638"/>
            <a:ext cx="2628900" cy="1200329"/>
            <a:chOff x="6843713" y="2814638"/>
            <a:chExt cx="2628900" cy="1200329"/>
          </a:xfrm>
        </p:grpSpPr>
        <p:sp>
          <p:nvSpPr>
            <p:cNvPr id="7" name="TextBox 6"/>
            <p:cNvSpPr txBox="1"/>
            <p:nvPr/>
          </p:nvSpPr>
          <p:spPr>
            <a:xfrm>
              <a:off x="6843713" y="2814638"/>
              <a:ext cx="2628900" cy="1200329"/>
            </a:xfrm>
            <a:prstGeom prst="rect">
              <a:avLst/>
            </a:prstGeom>
            <a:noFill/>
          </p:spPr>
          <p:txBody>
            <a:bodyPr wrap="square" rtlCol="0">
              <a:spAutoFit/>
            </a:bodyPr>
            <a:lstStyle/>
            <a:p>
              <a:r>
                <a:rPr lang="el-GR" dirty="0" smtClean="0"/>
                <a:t>Η με Η		    Η</a:t>
              </a:r>
              <a:r>
                <a:rPr lang="el-GR" baseline="-25000" dirty="0" smtClean="0"/>
                <a:t>2</a:t>
              </a:r>
              <a:r>
                <a:rPr lang="el-GR" dirty="0" smtClean="0"/>
                <a:t> </a:t>
              </a:r>
            </a:p>
            <a:p>
              <a:r>
                <a:rPr lang="el-GR" dirty="0" smtClean="0"/>
                <a:t>Ο με Ο		     Ο</a:t>
              </a:r>
              <a:r>
                <a:rPr lang="el-GR" baseline="-25000" dirty="0" smtClean="0"/>
                <a:t>2</a:t>
              </a:r>
              <a:r>
                <a:rPr lang="el-GR" dirty="0" smtClean="0"/>
                <a:t> ή Ο</a:t>
              </a:r>
              <a:r>
                <a:rPr lang="el-GR" baseline="-25000" dirty="0" smtClean="0"/>
                <a:t>3</a:t>
              </a:r>
              <a:endParaRPr lang="el-GR" dirty="0" smtClean="0"/>
            </a:p>
            <a:p>
              <a:r>
                <a:rPr lang="en-US" dirty="0" smtClean="0"/>
                <a:t>Cl </a:t>
              </a:r>
              <a:r>
                <a:rPr lang="el-GR" dirty="0" smtClean="0"/>
                <a:t>με </a:t>
              </a:r>
              <a:r>
                <a:rPr lang="en-US" dirty="0" smtClean="0"/>
                <a:t>Cl</a:t>
              </a:r>
              <a:r>
                <a:rPr lang="el-GR" dirty="0" smtClean="0"/>
                <a:t>		    </a:t>
              </a:r>
              <a:r>
                <a:rPr lang="en-US" dirty="0" smtClean="0"/>
                <a:t>Cl</a:t>
              </a:r>
              <a:r>
                <a:rPr lang="en-US" baseline="-25000" dirty="0" smtClean="0"/>
                <a:t>2</a:t>
              </a:r>
              <a:endParaRPr lang="el-GR" dirty="0" smtClean="0"/>
            </a:p>
            <a:p>
              <a:r>
                <a:rPr lang="el-GR" dirty="0" smtClean="0"/>
                <a:t>Ν με Ν		    Ν</a:t>
              </a:r>
              <a:r>
                <a:rPr lang="el-GR" baseline="-25000" dirty="0" smtClean="0"/>
                <a:t>2</a:t>
              </a:r>
              <a:endParaRPr lang="en-US" dirty="0"/>
            </a:p>
          </p:txBody>
        </p:sp>
        <p:cxnSp>
          <p:nvCxnSpPr>
            <p:cNvPr id="9" name="Straight Arrow Connector 8"/>
            <p:cNvCxnSpPr/>
            <p:nvPr/>
          </p:nvCxnSpPr>
          <p:spPr>
            <a:xfrm>
              <a:off x="7772400" y="3057525"/>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00975" y="3300412"/>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800974" y="3571874"/>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772399" y="3814761"/>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843713" y="4216400"/>
            <a:ext cx="2628900" cy="1200329"/>
            <a:chOff x="6836568" y="4216400"/>
            <a:chExt cx="2628900" cy="1200329"/>
          </a:xfrm>
        </p:grpSpPr>
        <p:cxnSp>
          <p:nvCxnSpPr>
            <p:cNvPr id="16" name="Straight Arrow Connector 15"/>
            <p:cNvCxnSpPr/>
            <p:nvPr/>
          </p:nvCxnSpPr>
          <p:spPr>
            <a:xfrm>
              <a:off x="7772399" y="4429124"/>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36568" y="4216400"/>
              <a:ext cx="2628900" cy="1200329"/>
            </a:xfrm>
            <a:prstGeom prst="rect">
              <a:avLst/>
            </a:prstGeom>
            <a:noFill/>
          </p:spPr>
          <p:txBody>
            <a:bodyPr wrap="square" rtlCol="0">
              <a:spAutoFit/>
            </a:bodyPr>
            <a:lstStyle/>
            <a:p>
              <a:r>
                <a:rPr lang="el-GR" dirty="0" smtClean="0"/>
                <a:t>Η με </a:t>
              </a:r>
              <a:r>
                <a:rPr lang="en-US" dirty="0" smtClean="0"/>
                <a:t>F</a:t>
              </a:r>
              <a:r>
                <a:rPr lang="el-GR" dirty="0" smtClean="0"/>
                <a:t>		    </a:t>
              </a:r>
              <a:r>
                <a:rPr lang="en-US" dirty="0" smtClean="0"/>
                <a:t>HF</a:t>
              </a:r>
              <a:endParaRPr lang="el-GR" dirty="0" smtClean="0"/>
            </a:p>
            <a:p>
              <a:r>
                <a:rPr lang="en-US" dirty="0" smtClean="0"/>
                <a:t>H</a:t>
              </a:r>
              <a:r>
                <a:rPr lang="el-GR" dirty="0" smtClean="0"/>
                <a:t> με Ο		     </a:t>
              </a:r>
              <a:r>
                <a:rPr lang="en-US" dirty="0" smtClean="0"/>
                <a:t>H</a:t>
              </a:r>
              <a:r>
                <a:rPr lang="el-GR" baseline="-25000" dirty="0" smtClean="0"/>
                <a:t>2</a:t>
              </a:r>
              <a:r>
                <a:rPr lang="el-GR" dirty="0" smtClean="0"/>
                <a:t>Ο</a:t>
              </a:r>
            </a:p>
            <a:p>
              <a:r>
                <a:rPr lang="en-US" dirty="0" smtClean="0"/>
                <a:t>H </a:t>
              </a:r>
              <a:r>
                <a:rPr lang="el-GR" dirty="0" smtClean="0"/>
                <a:t>με </a:t>
              </a:r>
              <a:r>
                <a:rPr lang="en-US" dirty="0" smtClean="0"/>
                <a:t>Cl</a:t>
              </a:r>
              <a:r>
                <a:rPr lang="el-GR" dirty="0" smtClean="0"/>
                <a:t>		    </a:t>
              </a:r>
              <a:r>
                <a:rPr lang="en-US" dirty="0" err="1" smtClean="0"/>
                <a:t>HCl</a:t>
              </a:r>
              <a:endParaRPr lang="el-GR" dirty="0" smtClean="0"/>
            </a:p>
            <a:p>
              <a:r>
                <a:rPr lang="en-US" dirty="0" smtClean="0"/>
                <a:t>P</a:t>
              </a:r>
              <a:r>
                <a:rPr lang="el-GR" dirty="0" smtClean="0"/>
                <a:t> με </a:t>
              </a:r>
              <a:r>
                <a:rPr lang="en-US" dirty="0" smtClean="0"/>
                <a:t>Cl</a:t>
              </a:r>
              <a:r>
                <a:rPr lang="el-GR" dirty="0" smtClean="0"/>
                <a:t>		    </a:t>
              </a:r>
              <a:r>
                <a:rPr lang="en-US" dirty="0" smtClean="0"/>
                <a:t>PCl</a:t>
              </a:r>
              <a:r>
                <a:rPr lang="en-US" baseline="-25000" dirty="0" smtClean="0"/>
                <a:t>3</a:t>
              </a:r>
              <a:endParaRPr lang="en-US" dirty="0"/>
            </a:p>
          </p:txBody>
        </p:sp>
        <p:cxnSp>
          <p:nvCxnSpPr>
            <p:cNvPr id="19" name="Straight Arrow Connector 18"/>
            <p:cNvCxnSpPr/>
            <p:nvPr/>
          </p:nvCxnSpPr>
          <p:spPr>
            <a:xfrm>
              <a:off x="7772398" y="4672011"/>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72397" y="5000624"/>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772396" y="5214936"/>
              <a:ext cx="70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Footer Placeholder 23"/>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191668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1526"/>
            <a:ext cx="9601196" cy="1557338"/>
          </a:xfrm>
        </p:spPr>
        <p:txBody>
          <a:bodyPr>
            <a:normAutofit/>
          </a:bodyPr>
          <a:lstStyle/>
          <a:p>
            <a:pPr algn="just"/>
            <a:r>
              <a:rPr lang="el-GR" sz="3600" dirty="0" smtClean="0"/>
              <a:t>Ο ομοιοπολικός δεσμός συμβαίνει με αμοιβαία συνεισφορά των </a:t>
            </a:r>
            <a:r>
              <a:rPr lang="el-GR" sz="3600" dirty="0" err="1" smtClean="0"/>
              <a:t>μονήρων</a:t>
            </a:r>
            <a:r>
              <a:rPr lang="el-GR" sz="3600" dirty="0" smtClean="0"/>
              <a:t> ηλεκτρονίων των στοιχείων</a:t>
            </a:r>
            <a:endParaRPr lang="en-US" sz="3600" dirty="0"/>
          </a:p>
        </p:txBody>
      </p:sp>
      <p:sp>
        <p:nvSpPr>
          <p:cNvPr id="3" name="Content Placeholder 2"/>
          <p:cNvSpPr>
            <a:spLocks noGrp="1"/>
          </p:cNvSpPr>
          <p:nvPr>
            <p:ph idx="1"/>
          </p:nvPr>
        </p:nvSpPr>
        <p:spPr>
          <a:xfrm>
            <a:off x="1295402" y="2557464"/>
            <a:ext cx="9601196" cy="3318936"/>
          </a:xfrm>
        </p:spPr>
        <p:txBody>
          <a:bodyPr/>
          <a:lstStyle/>
          <a:p>
            <a:r>
              <a:rPr lang="el-GR" dirty="0" smtClean="0"/>
              <a:t>Παράδειγμα Η</a:t>
            </a:r>
            <a:r>
              <a:rPr lang="el-GR" baseline="-25000" dirty="0" smtClean="0"/>
              <a:t>2</a:t>
            </a:r>
            <a:endParaRPr lang="el-GR" dirty="0" smtClean="0"/>
          </a:p>
          <a:p>
            <a:pPr marL="0" indent="0">
              <a:buNone/>
            </a:pPr>
            <a:r>
              <a:rPr lang="el-GR" dirty="0" smtClean="0"/>
              <a:t>Στο μόριο του Η</a:t>
            </a:r>
            <a:r>
              <a:rPr lang="el-GR" baseline="-25000" dirty="0" smtClean="0"/>
              <a:t>2</a:t>
            </a:r>
            <a:r>
              <a:rPr lang="el-GR" dirty="0" smtClean="0"/>
              <a:t> ένα άτομο Η συνδέεται με ένα άλλο άτομο Η</a:t>
            </a:r>
          </a:p>
          <a:p>
            <a:pPr marL="0" indent="0">
              <a:buNone/>
            </a:pPr>
            <a:r>
              <a:rPr lang="el-GR" dirty="0" smtClean="0"/>
              <a:t>Το κάθε άτομο έχει </a:t>
            </a:r>
            <a:r>
              <a:rPr lang="el-GR" dirty="0" err="1" smtClean="0"/>
              <a:t>ηλεκτρονιακή</a:t>
            </a:r>
            <a:r>
              <a:rPr lang="el-GR" dirty="0" smtClean="0"/>
              <a:t> δομή Κ(1)</a:t>
            </a:r>
          </a:p>
          <a:p>
            <a:pPr marL="0" indent="0">
              <a:buNone/>
            </a:pPr>
            <a:r>
              <a:rPr lang="el-GR" dirty="0" smtClean="0"/>
              <a:t>							</a:t>
            </a:r>
            <a:r>
              <a:rPr lang="el-GR" sz="4000" dirty="0" smtClean="0"/>
              <a:t>			</a:t>
            </a:r>
            <a:endParaRPr lang="en-US" sz="4000" dirty="0"/>
          </a:p>
        </p:txBody>
      </p:sp>
      <p:grpSp>
        <p:nvGrpSpPr>
          <p:cNvPr id="41" name="Group 40"/>
          <p:cNvGrpSpPr/>
          <p:nvPr/>
        </p:nvGrpSpPr>
        <p:grpSpPr>
          <a:xfrm>
            <a:off x="2100372" y="4292385"/>
            <a:ext cx="7731193" cy="1572644"/>
            <a:chOff x="1629235" y="4158404"/>
            <a:chExt cx="7731193" cy="1572644"/>
          </a:xfrm>
        </p:grpSpPr>
        <p:sp>
          <p:nvSpPr>
            <p:cNvPr id="6" name="TextBox 5"/>
            <p:cNvSpPr txBox="1"/>
            <p:nvPr/>
          </p:nvSpPr>
          <p:spPr>
            <a:xfrm>
              <a:off x="1629235" y="4220109"/>
              <a:ext cx="1814513" cy="1477328"/>
            </a:xfrm>
            <a:prstGeom prst="rect">
              <a:avLst/>
            </a:prstGeom>
            <a:noFill/>
            <a:ln>
              <a:solidFill>
                <a:schemeClr val="tx1"/>
              </a:solidFill>
            </a:ln>
          </p:spPr>
          <p:txBody>
            <a:bodyPr wrap="square" rtlCol="0">
              <a:spAutoFit/>
            </a:bodyPr>
            <a:lstStyle/>
            <a:p>
              <a:r>
                <a:rPr lang="el-GR" dirty="0" smtClean="0"/>
                <a:t>Χρειάζεται ένα ηλεκτρόνιο για να συμπληρώσει τη στιβάδα Κ με δύο ηλεκτρόνια</a:t>
              </a:r>
              <a:endParaRPr lang="en-US" dirty="0"/>
            </a:p>
          </p:txBody>
        </p:sp>
        <p:sp>
          <p:nvSpPr>
            <p:cNvPr id="7" name="TextBox 6"/>
            <p:cNvSpPr txBox="1"/>
            <p:nvPr/>
          </p:nvSpPr>
          <p:spPr>
            <a:xfrm>
              <a:off x="7545915" y="4253720"/>
              <a:ext cx="1814513" cy="1477328"/>
            </a:xfrm>
            <a:prstGeom prst="rect">
              <a:avLst/>
            </a:prstGeom>
            <a:noFill/>
            <a:ln>
              <a:solidFill>
                <a:schemeClr val="tx1"/>
              </a:solidFill>
            </a:ln>
          </p:spPr>
          <p:txBody>
            <a:bodyPr wrap="square" rtlCol="0">
              <a:spAutoFit/>
            </a:bodyPr>
            <a:lstStyle/>
            <a:p>
              <a:r>
                <a:rPr lang="el-GR" dirty="0" smtClean="0"/>
                <a:t>Χρειάζεται ένα ηλεκτρόνιο για να συμπληρώσει τη στιβάδα Κ με δύο ηλεκτρόνια</a:t>
              </a:r>
              <a:endParaRPr lang="en-US" dirty="0"/>
            </a:p>
          </p:txBody>
        </p:sp>
        <p:grpSp>
          <p:nvGrpSpPr>
            <p:cNvPr id="31" name="Group 30"/>
            <p:cNvGrpSpPr/>
            <p:nvPr/>
          </p:nvGrpSpPr>
          <p:grpSpPr>
            <a:xfrm>
              <a:off x="4355296" y="4158404"/>
              <a:ext cx="2243137" cy="769441"/>
              <a:chOff x="4480127" y="4035175"/>
              <a:chExt cx="2243137" cy="769441"/>
            </a:xfrm>
          </p:grpSpPr>
          <p:sp>
            <p:nvSpPr>
              <p:cNvPr id="11" name="TextBox 10"/>
              <p:cNvSpPr txBox="1"/>
              <p:nvPr/>
            </p:nvSpPr>
            <p:spPr>
              <a:xfrm>
                <a:off x="4480127" y="4035175"/>
                <a:ext cx="2243137" cy="769441"/>
              </a:xfrm>
              <a:prstGeom prst="rect">
                <a:avLst/>
              </a:prstGeom>
              <a:noFill/>
              <a:ln>
                <a:noFill/>
              </a:ln>
            </p:spPr>
            <p:txBody>
              <a:bodyPr wrap="square" rtlCol="0">
                <a:spAutoFit/>
              </a:bodyPr>
              <a:lstStyle/>
              <a:p>
                <a:r>
                  <a:rPr lang="el-GR" sz="4400" dirty="0" smtClean="0"/>
                  <a:t>Η	</a:t>
                </a:r>
                <a:r>
                  <a:rPr lang="el-GR" dirty="0" smtClean="0"/>
                  <a:t>		</a:t>
                </a:r>
                <a:r>
                  <a:rPr lang="el-GR" sz="4400" dirty="0" smtClean="0"/>
                  <a:t>Η</a:t>
                </a:r>
                <a:endParaRPr lang="en-US" sz="4400" dirty="0"/>
              </a:p>
            </p:txBody>
          </p:sp>
          <p:sp>
            <p:nvSpPr>
              <p:cNvPr id="4" name="Oval 3"/>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257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4052260" y="4262339"/>
            <a:ext cx="3500437" cy="1750794"/>
            <a:chOff x="7161220" y="3885802"/>
            <a:chExt cx="3500437" cy="1750794"/>
          </a:xfrm>
        </p:grpSpPr>
        <p:grpSp>
          <p:nvGrpSpPr>
            <p:cNvPr id="29" name="Group 28"/>
            <p:cNvGrpSpPr/>
            <p:nvPr/>
          </p:nvGrpSpPr>
          <p:grpSpPr>
            <a:xfrm>
              <a:off x="8239923" y="3885802"/>
              <a:ext cx="1343029" cy="769441"/>
              <a:chOff x="8241599" y="3408168"/>
              <a:chExt cx="1343029" cy="769441"/>
            </a:xfrm>
          </p:grpSpPr>
          <p:sp>
            <p:nvSpPr>
              <p:cNvPr id="15" name="TextBox 14"/>
              <p:cNvSpPr txBox="1"/>
              <p:nvPr/>
            </p:nvSpPr>
            <p:spPr>
              <a:xfrm>
                <a:off x="8241599" y="3408168"/>
                <a:ext cx="1343029" cy="769441"/>
              </a:xfrm>
              <a:prstGeom prst="rect">
                <a:avLst/>
              </a:prstGeom>
              <a:noFill/>
              <a:ln>
                <a:noFill/>
              </a:ln>
            </p:spPr>
            <p:txBody>
              <a:bodyPr wrap="square" rtlCol="0">
                <a:spAutoFit/>
              </a:bodyPr>
              <a:lstStyle/>
              <a:p>
                <a:r>
                  <a:rPr lang="el-GR" sz="4400" dirty="0" smtClean="0"/>
                  <a:t>Η	</a:t>
                </a:r>
                <a:r>
                  <a:rPr lang="el-GR" dirty="0" smtClean="0"/>
                  <a:t>   </a:t>
                </a:r>
                <a:r>
                  <a:rPr lang="el-GR" sz="4400" dirty="0" smtClean="0"/>
                  <a:t>Η</a:t>
                </a:r>
                <a:endParaRPr lang="en-US" sz="4400" dirty="0"/>
              </a:p>
            </p:txBody>
          </p:sp>
          <p:grpSp>
            <p:nvGrpSpPr>
              <p:cNvPr id="22" name="Group 21"/>
              <p:cNvGrpSpPr/>
              <p:nvPr/>
            </p:nvGrpSpPr>
            <p:grpSpPr>
              <a:xfrm>
                <a:off x="8801098" y="3677169"/>
                <a:ext cx="128587" cy="235737"/>
                <a:chOff x="13104016" y="2666998"/>
                <a:chExt cx="128587" cy="235737"/>
              </a:xfrm>
            </p:grpSpPr>
            <p:sp>
              <p:nvSpPr>
                <p:cNvPr id="17" name="Oval 16"/>
                <p:cNvSpPr/>
                <p:nvPr/>
              </p:nvSpPr>
              <p:spPr>
                <a:xfrm>
                  <a:off x="13104016" y="2666998"/>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104016" y="281701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7161220" y="4713266"/>
              <a:ext cx="3500437" cy="923330"/>
            </a:xfrm>
            <a:prstGeom prst="rect">
              <a:avLst/>
            </a:prstGeom>
            <a:noFill/>
            <a:ln>
              <a:solidFill>
                <a:schemeClr val="tx1"/>
              </a:solidFill>
            </a:ln>
          </p:spPr>
          <p:txBody>
            <a:bodyPr wrap="square" rtlCol="0">
              <a:spAutoFit/>
            </a:bodyPr>
            <a:lstStyle/>
            <a:p>
              <a:pPr algn="ctr"/>
              <a:r>
                <a:rPr lang="el-GR" dirty="0"/>
                <a:t>Δημιουργείται ένα ζεύγος ηλεκτρονίων (δεσμικό ζεύγος) που ανήκει και στα δύο άτομα</a:t>
              </a:r>
              <a:endParaRPr lang="en-US" dirty="0"/>
            </a:p>
          </p:txBody>
        </p:sp>
      </p:grpSp>
      <p:grpSp>
        <p:nvGrpSpPr>
          <p:cNvPr id="46" name="Group 45"/>
          <p:cNvGrpSpPr/>
          <p:nvPr/>
        </p:nvGrpSpPr>
        <p:grpSpPr>
          <a:xfrm>
            <a:off x="4325651" y="4266970"/>
            <a:ext cx="3500437" cy="1547854"/>
            <a:chOff x="2104223" y="4328546"/>
            <a:chExt cx="3500437" cy="1547854"/>
          </a:xfrm>
        </p:grpSpPr>
        <p:grpSp>
          <p:nvGrpSpPr>
            <p:cNvPr id="42" name="Group 41"/>
            <p:cNvGrpSpPr/>
            <p:nvPr/>
          </p:nvGrpSpPr>
          <p:grpSpPr>
            <a:xfrm>
              <a:off x="2104223" y="4328546"/>
              <a:ext cx="3500437" cy="1547854"/>
              <a:chOff x="3726647" y="4471103"/>
              <a:chExt cx="3500437" cy="1547854"/>
            </a:xfrm>
          </p:grpSpPr>
          <p:sp>
            <p:nvSpPr>
              <p:cNvPr id="8" name="TextBox 7"/>
              <p:cNvSpPr txBox="1"/>
              <p:nvPr/>
            </p:nvSpPr>
            <p:spPr>
              <a:xfrm>
                <a:off x="3726647" y="5372626"/>
                <a:ext cx="3500437" cy="646331"/>
              </a:xfrm>
              <a:prstGeom prst="rect">
                <a:avLst/>
              </a:prstGeom>
              <a:noFill/>
              <a:ln>
                <a:solidFill>
                  <a:schemeClr val="tx1"/>
                </a:solidFill>
              </a:ln>
            </p:spPr>
            <p:txBody>
              <a:bodyPr wrap="square" rtlCol="0">
                <a:spAutoFit/>
              </a:bodyPr>
              <a:lstStyle/>
              <a:p>
                <a:pPr algn="ctr"/>
                <a:r>
                  <a:rPr lang="el-GR" b="1" dirty="0" smtClean="0"/>
                  <a:t>Λύση</a:t>
                </a:r>
                <a:r>
                  <a:rPr lang="el-GR" dirty="0" smtClean="0"/>
                  <a:t> : αμοιβαία συνεισφορά των </a:t>
                </a:r>
                <a:r>
                  <a:rPr lang="el-GR" dirty="0" err="1" smtClean="0"/>
                  <a:t>μονήρων</a:t>
                </a:r>
                <a:r>
                  <a:rPr lang="el-GR" dirty="0" smtClean="0"/>
                  <a:t> ηλεκτρονίων.</a:t>
                </a:r>
                <a:endParaRPr lang="en-US" dirty="0"/>
              </a:p>
            </p:txBody>
          </p:sp>
          <p:grpSp>
            <p:nvGrpSpPr>
              <p:cNvPr id="33" name="Group 32"/>
              <p:cNvGrpSpPr/>
              <p:nvPr/>
            </p:nvGrpSpPr>
            <p:grpSpPr>
              <a:xfrm>
                <a:off x="4236233" y="4471103"/>
                <a:ext cx="2243137" cy="769441"/>
                <a:chOff x="4454069" y="4059962"/>
                <a:chExt cx="2243137" cy="769441"/>
              </a:xfrm>
            </p:grpSpPr>
            <p:sp>
              <p:nvSpPr>
                <p:cNvPr id="34" name="TextBox 33"/>
                <p:cNvSpPr txBox="1"/>
                <p:nvPr/>
              </p:nvSpPr>
              <p:spPr>
                <a:xfrm>
                  <a:off x="4454069" y="4059962"/>
                  <a:ext cx="2243137" cy="769441"/>
                </a:xfrm>
                <a:prstGeom prst="rect">
                  <a:avLst/>
                </a:prstGeom>
                <a:noFill/>
                <a:ln>
                  <a:noFill/>
                </a:ln>
              </p:spPr>
              <p:txBody>
                <a:bodyPr wrap="square" rtlCol="0">
                  <a:spAutoFit/>
                </a:bodyPr>
                <a:lstStyle/>
                <a:p>
                  <a:r>
                    <a:rPr lang="el-GR" sz="4400" dirty="0" smtClean="0"/>
                    <a:t>Η	</a:t>
                  </a:r>
                  <a:r>
                    <a:rPr lang="el-GR" dirty="0" smtClean="0"/>
                    <a:t>		</a:t>
                  </a:r>
                  <a:r>
                    <a:rPr lang="el-GR" sz="4400" dirty="0" smtClean="0"/>
                    <a:t>Η</a:t>
                  </a:r>
                  <a:endParaRPr lang="en-US" sz="4400" dirty="0"/>
                </a:p>
              </p:txBody>
            </p:sp>
            <p:sp>
              <p:nvSpPr>
                <p:cNvPr id="35" name="Oval 34"/>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257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3261012" y="4414050"/>
              <a:ext cx="802606" cy="598431"/>
              <a:chOff x="4798996" y="4547103"/>
              <a:chExt cx="802606" cy="598431"/>
            </a:xfrm>
          </p:grpSpPr>
          <p:sp>
            <p:nvSpPr>
              <p:cNvPr id="43" name="Curved Down Arrow 42"/>
              <p:cNvSpPr/>
              <p:nvPr/>
            </p:nvSpPr>
            <p:spPr>
              <a:xfrm>
                <a:off x="4798996" y="4547103"/>
                <a:ext cx="414338" cy="1899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p:cNvSpPr/>
              <p:nvPr/>
            </p:nvSpPr>
            <p:spPr>
              <a:xfrm flipH="1" flipV="1">
                <a:off x="5201551" y="4928994"/>
                <a:ext cx="400051" cy="216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 name="Group 48"/>
          <p:cNvGrpSpPr/>
          <p:nvPr/>
        </p:nvGrpSpPr>
        <p:grpSpPr>
          <a:xfrm>
            <a:off x="4719855" y="4048930"/>
            <a:ext cx="2385649" cy="1855447"/>
            <a:chOff x="5348997" y="1815500"/>
            <a:chExt cx="2385649" cy="1855447"/>
          </a:xfrm>
        </p:grpSpPr>
        <p:sp>
          <p:nvSpPr>
            <p:cNvPr id="25" name="TextBox 24"/>
            <p:cNvSpPr txBox="1"/>
            <p:nvPr/>
          </p:nvSpPr>
          <p:spPr>
            <a:xfrm>
              <a:off x="5665793" y="1815500"/>
              <a:ext cx="1495427" cy="1015663"/>
            </a:xfrm>
            <a:prstGeom prst="rect">
              <a:avLst/>
            </a:prstGeom>
            <a:noFill/>
            <a:ln>
              <a:noFill/>
            </a:ln>
          </p:spPr>
          <p:txBody>
            <a:bodyPr wrap="square" rtlCol="0">
              <a:spAutoFit/>
            </a:bodyPr>
            <a:lstStyle/>
            <a:p>
              <a:r>
                <a:rPr lang="el-GR" sz="4400" dirty="0" smtClean="0"/>
                <a:t>Η	</a:t>
              </a:r>
              <a:r>
                <a:rPr lang="el-GR" dirty="0" smtClean="0"/>
                <a:t> </a:t>
              </a:r>
              <a:r>
                <a:rPr lang="el-GR" sz="6000" dirty="0" smtClean="0"/>
                <a:t>-</a:t>
              </a:r>
              <a:r>
                <a:rPr lang="el-GR" dirty="0" smtClean="0"/>
                <a:t>  </a:t>
              </a:r>
              <a:r>
                <a:rPr lang="el-GR" sz="4400" dirty="0" smtClean="0"/>
                <a:t>Η</a:t>
              </a:r>
              <a:endParaRPr lang="en-US" sz="4400" dirty="0"/>
            </a:p>
          </p:txBody>
        </p:sp>
        <p:sp>
          <p:nvSpPr>
            <p:cNvPr id="48" name="TextBox 47"/>
            <p:cNvSpPr txBox="1"/>
            <p:nvPr/>
          </p:nvSpPr>
          <p:spPr>
            <a:xfrm>
              <a:off x="5348997" y="2747617"/>
              <a:ext cx="2385649" cy="923330"/>
            </a:xfrm>
            <a:prstGeom prst="rect">
              <a:avLst/>
            </a:prstGeom>
            <a:noFill/>
            <a:ln>
              <a:solidFill>
                <a:schemeClr val="tx1"/>
              </a:solidFill>
            </a:ln>
          </p:spPr>
          <p:txBody>
            <a:bodyPr wrap="square" rtlCol="0">
              <a:spAutoFit/>
            </a:bodyPr>
            <a:lstStyle/>
            <a:p>
              <a:pPr algn="ctr"/>
              <a:r>
                <a:rPr lang="el-GR" dirty="0" smtClean="0"/>
                <a:t>Ο </a:t>
              </a:r>
              <a:r>
                <a:rPr lang="el-GR" dirty="0" err="1" smtClean="0"/>
                <a:t>ομοιπολικός</a:t>
              </a:r>
              <a:r>
                <a:rPr lang="el-GR" dirty="0" smtClean="0"/>
                <a:t> δεσμός συμβολίζεται με μία γραμμή</a:t>
              </a:r>
              <a:endParaRPr lang="en-US" dirty="0"/>
            </a:p>
          </p:txBody>
        </p:sp>
      </p:grpSp>
      <p:sp>
        <p:nvSpPr>
          <p:cNvPr id="50" name="Footer Placeholder 49"/>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257997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1526"/>
            <a:ext cx="9601196" cy="1557338"/>
          </a:xfrm>
        </p:spPr>
        <p:txBody>
          <a:bodyPr>
            <a:normAutofit/>
          </a:bodyPr>
          <a:lstStyle/>
          <a:p>
            <a:pPr algn="just"/>
            <a:r>
              <a:rPr lang="el-GR" sz="3600" dirty="0" smtClean="0"/>
              <a:t>Ο ομοιοπολικός δεσμός συμβαίνει με αμοιβαία συνεισφορά των </a:t>
            </a:r>
            <a:r>
              <a:rPr lang="el-GR" sz="3600" dirty="0" err="1" smtClean="0"/>
              <a:t>μονήρων</a:t>
            </a:r>
            <a:r>
              <a:rPr lang="el-GR" sz="3600" dirty="0" smtClean="0"/>
              <a:t> ηλεκτρονίων των στοιχείων</a:t>
            </a:r>
            <a:endParaRPr lang="en-US" sz="3600" dirty="0"/>
          </a:p>
        </p:txBody>
      </p:sp>
      <p:sp>
        <p:nvSpPr>
          <p:cNvPr id="3" name="Content Placeholder 2"/>
          <p:cNvSpPr>
            <a:spLocks noGrp="1"/>
          </p:cNvSpPr>
          <p:nvPr>
            <p:ph idx="1"/>
          </p:nvPr>
        </p:nvSpPr>
        <p:spPr>
          <a:xfrm>
            <a:off x="1295402" y="2557464"/>
            <a:ext cx="9601196" cy="3318936"/>
          </a:xfrm>
        </p:spPr>
        <p:txBody>
          <a:bodyPr/>
          <a:lstStyle/>
          <a:p>
            <a:r>
              <a:rPr lang="el-GR" dirty="0" smtClean="0"/>
              <a:t>Παράδειγμα </a:t>
            </a:r>
            <a:r>
              <a:rPr lang="en-US" dirty="0" smtClean="0"/>
              <a:t>O</a:t>
            </a:r>
            <a:r>
              <a:rPr lang="el-GR" baseline="-25000" dirty="0" smtClean="0"/>
              <a:t>2</a:t>
            </a:r>
            <a:endParaRPr lang="el-GR" dirty="0" smtClean="0"/>
          </a:p>
          <a:p>
            <a:pPr marL="0" indent="0">
              <a:buNone/>
            </a:pPr>
            <a:r>
              <a:rPr lang="el-GR" dirty="0" smtClean="0"/>
              <a:t>Στο μόριο του </a:t>
            </a:r>
            <a:r>
              <a:rPr lang="en-US" dirty="0" smtClean="0"/>
              <a:t>O</a:t>
            </a:r>
            <a:r>
              <a:rPr lang="el-GR" baseline="-25000" dirty="0" smtClean="0"/>
              <a:t>2</a:t>
            </a:r>
            <a:r>
              <a:rPr lang="el-GR" dirty="0" smtClean="0"/>
              <a:t> ένα άτομο </a:t>
            </a:r>
            <a:r>
              <a:rPr lang="en-US" dirty="0" smtClean="0"/>
              <a:t>O</a:t>
            </a:r>
            <a:r>
              <a:rPr lang="el-GR" dirty="0" smtClean="0"/>
              <a:t> συνδέεται με ένα άλλο άτομο </a:t>
            </a:r>
            <a:r>
              <a:rPr lang="en-US" dirty="0" smtClean="0"/>
              <a:t>O</a:t>
            </a:r>
            <a:endParaRPr lang="el-GR" dirty="0" smtClean="0"/>
          </a:p>
          <a:p>
            <a:pPr marL="0" indent="0">
              <a:buNone/>
            </a:pPr>
            <a:r>
              <a:rPr lang="el-GR" dirty="0" smtClean="0"/>
              <a:t>Το κάθε άτομο έχει </a:t>
            </a:r>
            <a:r>
              <a:rPr lang="el-GR" dirty="0" err="1" smtClean="0"/>
              <a:t>ηλεκτρονιακή</a:t>
            </a:r>
            <a:r>
              <a:rPr lang="el-GR" dirty="0" smtClean="0"/>
              <a:t> δομή Κ(</a:t>
            </a:r>
            <a:r>
              <a:rPr lang="en-US" dirty="0" smtClean="0"/>
              <a:t>2</a:t>
            </a:r>
            <a:r>
              <a:rPr lang="el-GR" dirty="0" smtClean="0"/>
              <a:t>)</a:t>
            </a:r>
            <a:r>
              <a:rPr lang="en-US" dirty="0" smtClean="0"/>
              <a:t> L(6)</a:t>
            </a:r>
            <a:endParaRPr lang="el-GR" dirty="0" smtClean="0"/>
          </a:p>
          <a:p>
            <a:pPr marL="0" indent="0">
              <a:buNone/>
            </a:pPr>
            <a:r>
              <a:rPr lang="el-GR" dirty="0" smtClean="0"/>
              <a:t>							</a:t>
            </a:r>
            <a:r>
              <a:rPr lang="el-GR" sz="4000" dirty="0" smtClean="0"/>
              <a:t>			</a:t>
            </a:r>
            <a:endParaRPr lang="en-US" sz="4000" dirty="0"/>
          </a:p>
        </p:txBody>
      </p:sp>
      <p:grpSp>
        <p:nvGrpSpPr>
          <p:cNvPr id="41" name="Group 40"/>
          <p:cNvGrpSpPr/>
          <p:nvPr/>
        </p:nvGrpSpPr>
        <p:grpSpPr>
          <a:xfrm>
            <a:off x="1999144" y="4298611"/>
            <a:ext cx="7620874" cy="1622025"/>
            <a:chOff x="1629235" y="4124359"/>
            <a:chExt cx="7620874" cy="1622025"/>
          </a:xfrm>
        </p:grpSpPr>
        <p:sp>
          <p:nvSpPr>
            <p:cNvPr id="6" name="TextBox 5"/>
            <p:cNvSpPr txBox="1"/>
            <p:nvPr/>
          </p:nvSpPr>
          <p:spPr>
            <a:xfrm>
              <a:off x="1629235" y="4220109"/>
              <a:ext cx="1814513" cy="1477328"/>
            </a:xfrm>
            <a:prstGeom prst="rect">
              <a:avLst/>
            </a:prstGeom>
            <a:noFill/>
            <a:ln>
              <a:solidFill>
                <a:schemeClr val="tx1"/>
              </a:solidFill>
            </a:ln>
          </p:spPr>
          <p:txBody>
            <a:bodyPr wrap="square" rtlCol="0">
              <a:spAutoFit/>
            </a:bodyPr>
            <a:lstStyle/>
            <a:p>
              <a:r>
                <a:rPr lang="el-GR" dirty="0" smtClean="0"/>
                <a:t>Χρειάζεται δύο ηλεκτρόνια για να συμπληρώσει τη στιβάδα </a:t>
              </a:r>
              <a:r>
                <a:rPr lang="en-US" dirty="0" smtClean="0"/>
                <a:t>L</a:t>
              </a:r>
              <a:r>
                <a:rPr lang="el-GR" dirty="0" smtClean="0"/>
                <a:t> με οχτώ ηλεκτρόνια</a:t>
              </a:r>
              <a:endParaRPr lang="en-US" dirty="0"/>
            </a:p>
          </p:txBody>
        </p:sp>
        <p:sp>
          <p:nvSpPr>
            <p:cNvPr id="7" name="TextBox 6"/>
            <p:cNvSpPr txBox="1"/>
            <p:nvPr/>
          </p:nvSpPr>
          <p:spPr>
            <a:xfrm>
              <a:off x="7435596" y="4269056"/>
              <a:ext cx="1814513" cy="1477328"/>
            </a:xfrm>
            <a:prstGeom prst="rect">
              <a:avLst/>
            </a:prstGeom>
            <a:noFill/>
            <a:ln>
              <a:solidFill>
                <a:schemeClr val="tx1"/>
              </a:solidFill>
            </a:ln>
          </p:spPr>
          <p:txBody>
            <a:bodyPr wrap="square" rtlCol="0">
              <a:spAutoFit/>
            </a:bodyPr>
            <a:lstStyle/>
            <a:p>
              <a:r>
                <a:rPr lang="el-GR" dirty="0" smtClean="0"/>
                <a:t>Χρειάζεται δύο ηλεκτρόνια για να συμπληρώσει τη στιβάδα </a:t>
              </a:r>
              <a:r>
                <a:rPr lang="en-US" dirty="0" smtClean="0"/>
                <a:t>L</a:t>
              </a:r>
              <a:r>
                <a:rPr lang="el-GR" dirty="0" smtClean="0"/>
                <a:t> με οχτώ ηλεκτρόνια</a:t>
              </a:r>
              <a:endParaRPr lang="en-US" dirty="0"/>
            </a:p>
          </p:txBody>
        </p:sp>
        <p:grpSp>
          <p:nvGrpSpPr>
            <p:cNvPr id="31" name="Group 30"/>
            <p:cNvGrpSpPr/>
            <p:nvPr/>
          </p:nvGrpSpPr>
          <p:grpSpPr>
            <a:xfrm>
              <a:off x="4089120" y="4124359"/>
              <a:ext cx="2509314" cy="803486"/>
              <a:chOff x="4213951" y="4001130"/>
              <a:chExt cx="2509314" cy="803486"/>
            </a:xfrm>
          </p:grpSpPr>
          <p:sp>
            <p:nvSpPr>
              <p:cNvPr id="11" name="TextBox 10"/>
              <p:cNvSpPr txBox="1"/>
              <p:nvPr/>
            </p:nvSpPr>
            <p:spPr>
              <a:xfrm>
                <a:off x="4213951" y="4035175"/>
                <a:ext cx="2509314" cy="769441"/>
              </a:xfrm>
              <a:prstGeom prst="rect">
                <a:avLst/>
              </a:prstGeom>
              <a:noFill/>
              <a:ln>
                <a:noFill/>
              </a:ln>
            </p:spPr>
            <p:txBody>
              <a:bodyPr wrap="square" rtlCol="0">
                <a:spAutoFit/>
              </a:bodyPr>
              <a:lstStyle/>
              <a:p>
                <a:r>
                  <a:rPr lang="el-GR" sz="4400" dirty="0" smtClean="0"/>
                  <a:t> Ο	</a:t>
                </a:r>
                <a:r>
                  <a:rPr lang="el-GR" dirty="0" smtClean="0"/>
                  <a:t>	    </a:t>
                </a:r>
                <a:r>
                  <a:rPr lang="el-GR" sz="4400" dirty="0" smtClean="0"/>
                  <a:t>Ο</a:t>
                </a:r>
                <a:endParaRPr lang="en-US" sz="4400" dirty="0"/>
              </a:p>
            </p:txBody>
          </p:sp>
          <p:sp>
            <p:nvSpPr>
              <p:cNvPr id="4" name="Oval 3"/>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257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52296" y="4704585"/>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32380" y="470458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968087" y="403705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60111" y="404781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530746" y="400113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722770" y="401188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11513" y="4330598"/>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02716" y="451237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65038" y="428773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56241" y="4469515"/>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4054184" y="4336981"/>
            <a:ext cx="3500437" cy="1750794"/>
            <a:chOff x="7161220" y="3885802"/>
            <a:chExt cx="3500437" cy="1750794"/>
          </a:xfrm>
        </p:grpSpPr>
        <p:grpSp>
          <p:nvGrpSpPr>
            <p:cNvPr id="29" name="Group 28"/>
            <p:cNvGrpSpPr/>
            <p:nvPr/>
          </p:nvGrpSpPr>
          <p:grpSpPr>
            <a:xfrm>
              <a:off x="8126019" y="3885802"/>
              <a:ext cx="1995333" cy="769441"/>
              <a:chOff x="8127695" y="3408168"/>
              <a:chExt cx="1995333" cy="769441"/>
            </a:xfrm>
          </p:grpSpPr>
          <p:sp>
            <p:nvSpPr>
              <p:cNvPr id="15" name="TextBox 14"/>
              <p:cNvSpPr txBox="1"/>
              <p:nvPr/>
            </p:nvSpPr>
            <p:spPr>
              <a:xfrm>
                <a:off x="8127695" y="3408168"/>
                <a:ext cx="1995333" cy="769441"/>
              </a:xfrm>
              <a:prstGeom prst="rect">
                <a:avLst/>
              </a:prstGeom>
              <a:noFill/>
              <a:ln>
                <a:noFill/>
              </a:ln>
            </p:spPr>
            <p:txBody>
              <a:bodyPr wrap="square" rtlCol="0">
                <a:spAutoFit/>
              </a:bodyPr>
              <a:lstStyle/>
              <a:p>
                <a:r>
                  <a:rPr lang="el-GR" sz="4400" dirty="0" smtClean="0"/>
                  <a:t> Ο	</a:t>
                </a:r>
                <a:r>
                  <a:rPr lang="el-GR" dirty="0" smtClean="0"/>
                  <a:t> </a:t>
                </a:r>
                <a:r>
                  <a:rPr lang="el-GR" sz="4400" dirty="0" smtClean="0"/>
                  <a:t>Ο</a:t>
                </a:r>
                <a:endParaRPr lang="en-US" sz="4400" dirty="0"/>
              </a:p>
            </p:txBody>
          </p:sp>
          <p:grpSp>
            <p:nvGrpSpPr>
              <p:cNvPr id="22" name="Group 21"/>
              <p:cNvGrpSpPr/>
              <p:nvPr/>
            </p:nvGrpSpPr>
            <p:grpSpPr>
              <a:xfrm>
                <a:off x="8244828" y="3474428"/>
                <a:ext cx="1449494" cy="638515"/>
                <a:chOff x="12547746" y="2464257"/>
                <a:chExt cx="1449494" cy="638515"/>
              </a:xfrm>
            </p:grpSpPr>
            <p:sp>
              <p:nvSpPr>
                <p:cNvPr id="17" name="Oval 16"/>
                <p:cNvSpPr/>
                <p:nvPr/>
              </p:nvSpPr>
              <p:spPr>
                <a:xfrm>
                  <a:off x="13862970" y="291923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719515" y="301704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122304" y="267443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3122304" y="2824449"/>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326875" y="267752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3326875" y="2827538"/>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2547746" y="287088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2676333" y="300496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2727540" y="246931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568836" y="255850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708860" y="246425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3868653" y="254818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7161220" y="4713266"/>
              <a:ext cx="3500437" cy="923330"/>
            </a:xfrm>
            <a:prstGeom prst="rect">
              <a:avLst/>
            </a:prstGeom>
            <a:noFill/>
            <a:ln>
              <a:solidFill>
                <a:schemeClr val="tx1"/>
              </a:solidFill>
            </a:ln>
          </p:spPr>
          <p:txBody>
            <a:bodyPr wrap="square" rtlCol="0">
              <a:spAutoFit/>
            </a:bodyPr>
            <a:lstStyle/>
            <a:p>
              <a:pPr algn="ctr"/>
              <a:r>
                <a:rPr lang="el-GR" dirty="0" smtClean="0"/>
                <a:t>Δημιουργούνται δύο ζεύγη </a:t>
              </a:r>
              <a:r>
                <a:rPr lang="el-GR" dirty="0"/>
                <a:t>ηλεκτρονίων (</a:t>
              </a:r>
              <a:r>
                <a:rPr lang="el-GR" dirty="0" smtClean="0"/>
                <a:t>δεσμικά ζεύγη) </a:t>
              </a:r>
              <a:r>
                <a:rPr lang="el-GR" dirty="0"/>
                <a:t>που </a:t>
              </a:r>
              <a:r>
                <a:rPr lang="el-GR" dirty="0" smtClean="0"/>
                <a:t>ανήκουν </a:t>
              </a:r>
              <a:r>
                <a:rPr lang="el-GR" dirty="0"/>
                <a:t>και στα δύο άτομα</a:t>
              </a:r>
              <a:endParaRPr lang="en-US" dirty="0"/>
            </a:p>
          </p:txBody>
        </p:sp>
      </p:grpSp>
      <p:grpSp>
        <p:nvGrpSpPr>
          <p:cNvPr id="46" name="Group 45"/>
          <p:cNvGrpSpPr/>
          <p:nvPr/>
        </p:nvGrpSpPr>
        <p:grpSpPr>
          <a:xfrm>
            <a:off x="4054183" y="4185275"/>
            <a:ext cx="3500437" cy="1731253"/>
            <a:chOff x="2104223" y="4328325"/>
            <a:chExt cx="3500437" cy="1731253"/>
          </a:xfrm>
        </p:grpSpPr>
        <p:grpSp>
          <p:nvGrpSpPr>
            <p:cNvPr id="42" name="Group 41"/>
            <p:cNvGrpSpPr/>
            <p:nvPr/>
          </p:nvGrpSpPr>
          <p:grpSpPr>
            <a:xfrm>
              <a:off x="2104223" y="4328325"/>
              <a:ext cx="3500437" cy="1731253"/>
              <a:chOff x="3726647" y="4470882"/>
              <a:chExt cx="3500437" cy="1731253"/>
            </a:xfrm>
          </p:grpSpPr>
          <p:sp>
            <p:nvSpPr>
              <p:cNvPr id="8" name="TextBox 7"/>
              <p:cNvSpPr txBox="1"/>
              <p:nvPr/>
            </p:nvSpPr>
            <p:spPr>
              <a:xfrm>
                <a:off x="3726647" y="5555804"/>
                <a:ext cx="3500437" cy="646331"/>
              </a:xfrm>
              <a:prstGeom prst="rect">
                <a:avLst/>
              </a:prstGeom>
              <a:noFill/>
              <a:ln>
                <a:solidFill>
                  <a:schemeClr val="tx1"/>
                </a:solidFill>
              </a:ln>
            </p:spPr>
            <p:txBody>
              <a:bodyPr wrap="square" rtlCol="0">
                <a:spAutoFit/>
              </a:bodyPr>
              <a:lstStyle/>
              <a:p>
                <a:pPr algn="ctr"/>
                <a:r>
                  <a:rPr lang="el-GR" b="1" dirty="0" smtClean="0"/>
                  <a:t>Λύση</a:t>
                </a:r>
                <a:r>
                  <a:rPr lang="el-GR" dirty="0" smtClean="0"/>
                  <a:t> : αμοιβαία συνεισφορά των </a:t>
                </a:r>
                <a:r>
                  <a:rPr lang="el-GR" dirty="0" err="1" smtClean="0"/>
                  <a:t>μονήρων</a:t>
                </a:r>
                <a:r>
                  <a:rPr lang="el-GR" dirty="0" smtClean="0"/>
                  <a:t> ηλεκτρονίων.</a:t>
                </a:r>
                <a:endParaRPr lang="en-US" dirty="0"/>
              </a:p>
            </p:txBody>
          </p:sp>
          <p:grpSp>
            <p:nvGrpSpPr>
              <p:cNvPr id="33" name="Group 32"/>
              <p:cNvGrpSpPr/>
              <p:nvPr/>
            </p:nvGrpSpPr>
            <p:grpSpPr>
              <a:xfrm>
                <a:off x="4150582" y="4470882"/>
                <a:ext cx="2328788" cy="769662"/>
                <a:chOff x="4368418" y="4059741"/>
                <a:chExt cx="2328788" cy="769662"/>
              </a:xfrm>
            </p:grpSpPr>
            <p:sp>
              <p:nvSpPr>
                <p:cNvPr id="34" name="TextBox 33"/>
                <p:cNvSpPr txBox="1"/>
                <p:nvPr/>
              </p:nvSpPr>
              <p:spPr>
                <a:xfrm>
                  <a:off x="4454069" y="4059962"/>
                  <a:ext cx="2243137" cy="769441"/>
                </a:xfrm>
                <a:prstGeom prst="rect">
                  <a:avLst/>
                </a:prstGeom>
                <a:noFill/>
                <a:ln>
                  <a:noFill/>
                </a:ln>
              </p:spPr>
              <p:txBody>
                <a:bodyPr wrap="square" rtlCol="0">
                  <a:spAutoFit/>
                </a:bodyPr>
                <a:lstStyle/>
                <a:p>
                  <a:r>
                    <a:rPr lang="el-GR" sz="4400" dirty="0" smtClean="0"/>
                    <a:t>Ο	</a:t>
                  </a:r>
                  <a:r>
                    <a:rPr lang="el-GR" dirty="0" smtClean="0"/>
                    <a:t>		</a:t>
                  </a:r>
                  <a:r>
                    <a:rPr lang="el-GR" sz="4400" dirty="0" smtClean="0"/>
                    <a:t>Ο</a:t>
                  </a:r>
                  <a:endParaRPr lang="en-US" sz="4400" dirty="0"/>
                </a:p>
              </p:txBody>
            </p:sp>
            <p:sp>
              <p:nvSpPr>
                <p:cNvPr id="35" name="Oval 34"/>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257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84809" y="4691525"/>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072098" y="471480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68139" y="433049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369494" y="452224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368418" y="4302685"/>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369773" y="449443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96379" y="405974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29157" y="405974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30035" y="409723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162813" y="409723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2878636" y="4386073"/>
              <a:ext cx="1417495" cy="999343"/>
              <a:chOff x="4416620" y="4519126"/>
              <a:chExt cx="1417495" cy="999343"/>
            </a:xfrm>
          </p:grpSpPr>
          <p:sp>
            <p:nvSpPr>
              <p:cNvPr id="43" name="Curved Down Arrow 42"/>
              <p:cNvSpPr/>
              <p:nvPr/>
            </p:nvSpPr>
            <p:spPr>
              <a:xfrm>
                <a:off x="4788252" y="4519126"/>
                <a:ext cx="368024" cy="2279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p:cNvSpPr/>
              <p:nvPr/>
            </p:nvSpPr>
            <p:spPr>
              <a:xfrm flipH="1">
                <a:off x="5153612" y="4526307"/>
                <a:ext cx="400051" cy="2455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urved Down Arrow 65"/>
              <p:cNvSpPr/>
              <p:nvPr/>
            </p:nvSpPr>
            <p:spPr>
              <a:xfrm flipH="1" flipV="1">
                <a:off x="5260689" y="5233662"/>
                <a:ext cx="573426" cy="284807"/>
              </a:xfrm>
              <a:prstGeom prst="curved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Curved Down Arrow 68"/>
              <p:cNvSpPr/>
              <p:nvPr/>
            </p:nvSpPr>
            <p:spPr>
              <a:xfrm flipV="1">
                <a:off x="4416620" y="5226496"/>
                <a:ext cx="566508" cy="257415"/>
              </a:xfrm>
              <a:prstGeom prst="curved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 name="Group 48"/>
          <p:cNvGrpSpPr/>
          <p:nvPr/>
        </p:nvGrpSpPr>
        <p:grpSpPr>
          <a:xfrm>
            <a:off x="4326495" y="4335708"/>
            <a:ext cx="3146422" cy="1754325"/>
            <a:chOff x="4896737" y="1815500"/>
            <a:chExt cx="3146422" cy="1754325"/>
          </a:xfrm>
        </p:grpSpPr>
        <p:sp>
          <p:nvSpPr>
            <p:cNvPr id="25" name="TextBox 24"/>
            <p:cNvSpPr txBox="1"/>
            <p:nvPr/>
          </p:nvSpPr>
          <p:spPr>
            <a:xfrm>
              <a:off x="5665793" y="1815500"/>
              <a:ext cx="1707945" cy="769441"/>
            </a:xfrm>
            <a:prstGeom prst="rect">
              <a:avLst/>
            </a:prstGeom>
            <a:noFill/>
            <a:ln>
              <a:noFill/>
            </a:ln>
          </p:spPr>
          <p:txBody>
            <a:bodyPr wrap="square" rtlCol="0">
              <a:spAutoFit/>
            </a:bodyPr>
            <a:lstStyle/>
            <a:p>
              <a:r>
                <a:rPr lang="el-GR" sz="4400" dirty="0" smtClean="0"/>
                <a:t>Ο	</a:t>
              </a:r>
              <a:r>
                <a:rPr lang="el-GR" dirty="0" smtClean="0"/>
                <a:t> </a:t>
              </a:r>
              <a:r>
                <a:rPr lang="el-GR" sz="4400" dirty="0" smtClean="0"/>
                <a:t>=</a:t>
              </a:r>
              <a:r>
                <a:rPr lang="el-GR" dirty="0" smtClean="0"/>
                <a:t>  </a:t>
              </a:r>
              <a:r>
                <a:rPr lang="el-GR" sz="4400" dirty="0" smtClean="0"/>
                <a:t>Ο</a:t>
              </a:r>
              <a:endParaRPr lang="en-US" sz="4400" dirty="0"/>
            </a:p>
          </p:txBody>
        </p:sp>
        <p:sp>
          <p:nvSpPr>
            <p:cNvPr id="48" name="TextBox 47"/>
            <p:cNvSpPr txBox="1"/>
            <p:nvPr/>
          </p:nvSpPr>
          <p:spPr>
            <a:xfrm>
              <a:off x="4896737" y="2646495"/>
              <a:ext cx="3146422" cy="923330"/>
            </a:xfrm>
            <a:prstGeom prst="rect">
              <a:avLst/>
            </a:prstGeom>
            <a:noFill/>
            <a:ln>
              <a:solidFill>
                <a:schemeClr val="tx1"/>
              </a:solidFill>
            </a:ln>
          </p:spPr>
          <p:txBody>
            <a:bodyPr wrap="square" rtlCol="0">
              <a:spAutoFit/>
            </a:bodyPr>
            <a:lstStyle/>
            <a:p>
              <a:pPr algn="ctr"/>
              <a:r>
                <a:rPr lang="el-GR" dirty="0" smtClean="0"/>
                <a:t>Οι δύο ομοιοπολικοί δεσμοί συμβολίζονται με δύο γραμμές και αποκαλείται διπλός δεσμός</a:t>
              </a:r>
              <a:endParaRPr lang="en-US" dirty="0"/>
            </a:p>
          </p:txBody>
        </p:sp>
      </p:grpSp>
      <p:sp>
        <p:nvSpPr>
          <p:cNvPr id="9" name="Footer Placeholder 8"/>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168216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1526"/>
            <a:ext cx="9601196" cy="1557338"/>
          </a:xfrm>
        </p:spPr>
        <p:txBody>
          <a:bodyPr>
            <a:normAutofit/>
          </a:bodyPr>
          <a:lstStyle/>
          <a:p>
            <a:pPr algn="just"/>
            <a:r>
              <a:rPr lang="el-GR" sz="3600" dirty="0" smtClean="0"/>
              <a:t>Ο ομοιοπολικός δεσμός συμβαίνει με αμοιβαία συνεισφορά των </a:t>
            </a:r>
            <a:r>
              <a:rPr lang="el-GR" sz="3600" dirty="0" err="1" smtClean="0"/>
              <a:t>μονήρων</a:t>
            </a:r>
            <a:r>
              <a:rPr lang="el-GR" sz="3600" dirty="0" smtClean="0"/>
              <a:t> ηλεκτρονίων των στοιχείων</a:t>
            </a:r>
            <a:endParaRPr lang="en-US" sz="3600" dirty="0"/>
          </a:p>
        </p:txBody>
      </p:sp>
      <p:sp>
        <p:nvSpPr>
          <p:cNvPr id="3" name="Content Placeholder 2"/>
          <p:cNvSpPr>
            <a:spLocks noGrp="1"/>
          </p:cNvSpPr>
          <p:nvPr>
            <p:ph idx="1"/>
          </p:nvPr>
        </p:nvSpPr>
        <p:spPr>
          <a:xfrm>
            <a:off x="1295402" y="2557464"/>
            <a:ext cx="9601196" cy="3318936"/>
          </a:xfrm>
        </p:spPr>
        <p:txBody>
          <a:bodyPr/>
          <a:lstStyle/>
          <a:p>
            <a:r>
              <a:rPr lang="el-GR" dirty="0" smtClean="0"/>
              <a:t>Παράδειγμα </a:t>
            </a:r>
            <a:r>
              <a:rPr lang="en-US" dirty="0" smtClean="0"/>
              <a:t>HF</a:t>
            </a:r>
            <a:endParaRPr lang="el-GR" dirty="0" smtClean="0"/>
          </a:p>
          <a:p>
            <a:pPr marL="0" indent="0">
              <a:buNone/>
            </a:pPr>
            <a:r>
              <a:rPr lang="el-GR" dirty="0" smtClean="0"/>
              <a:t>Στο μόριο του </a:t>
            </a:r>
            <a:r>
              <a:rPr lang="en-US" dirty="0" smtClean="0"/>
              <a:t>HF</a:t>
            </a:r>
            <a:r>
              <a:rPr lang="el-GR" dirty="0" smtClean="0"/>
              <a:t> ένα άτομο Η συνδέεται με ένα άτομο </a:t>
            </a:r>
            <a:r>
              <a:rPr lang="en-US" dirty="0" smtClean="0"/>
              <a:t>F</a:t>
            </a:r>
            <a:endParaRPr lang="el-GR" dirty="0" smtClean="0"/>
          </a:p>
          <a:p>
            <a:pPr marL="0" indent="0">
              <a:buNone/>
            </a:pPr>
            <a:r>
              <a:rPr lang="el-GR" dirty="0" smtClean="0"/>
              <a:t>Το κάθε άτομο έχει </a:t>
            </a:r>
            <a:r>
              <a:rPr lang="el-GR" dirty="0" err="1" smtClean="0"/>
              <a:t>ηλεκτρονιακή</a:t>
            </a:r>
            <a:r>
              <a:rPr lang="el-GR" dirty="0" smtClean="0"/>
              <a:t> δομή Κ(1)</a:t>
            </a:r>
            <a:r>
              <a:rPr lang="en-US" dirty="0" smtClean="0"/>
              <a:t> </a:t>
            </a:r>
            <a:r>
              <a:rPr lang="el-GR" dirty="0" smtClean="0"/>
              <a:t>και Κ(2) </a:t>
            </a:r>
            <a:r>
              <a:rPr lang="en-US" dirty="0" smtClean="0"/>
              <a:t>L(7)</a:t>
            </a:r>
            <a:r>
              <a:rPr lang="el-GR" dirty="0" smtClean="0"/>
              <a:t> αντίστοιχα</a:t>
            </a:r>
          </a:p>
          <a:p>
            <a:pPr marL="0" indent="0">
              <a:buNone/>
            </a:pPr>
            <a:r>
              <a:rPr lang="el-GR" dirty="0" smtClean="0"/>
              <a:t>							</a:t>
            </a:r>
            <a:r>
              <a:rPr lang="el-GR" sz="4000" dirty="0" smtClean="0"/>
              <a:t>			</a:t>
            </a:r>
            <a:endParaRPr lang="en-US" sz="4000" dirty="0"/>
          </a:p>
        </p:txBody>
      </p:sp>
      <p:grpSp>
        <p:nvGrpSpPr>
          <p:cNvPr id="41" name="Group 40"/>
          <p:cNvGrpSpPr/>
          <p:nvPr/>
        </p:nvGrpSpPr>
        <p:grpSpPr>
          <a:xfrm>
            <a:off x="2049694" y="4245789"/>
            <a:ext cx="7773749" cy="1603257"/>
            <a:chOff x="1629235" y="4158404"/>
            <a:chExt cx="7773749" cy="1603257"/>
          </a:xfrm>
        </p:grpSpPr>
        <p:sp>
          <p:nvSpPr>
            <p:cNvPr id="6" name="TextBox 5"/>
            <p:cNvSpPr txBox="1"/>
            <p:nvPr/>
          </p:nvSpPr>
          <p:spPr>
            <a:xfrm>
              <a:off x="1629235" y="4220109"/>
              <a:ext cx="1814513" cy="1477328"/>
            </a:xfrm>
            <a:prstGeom prst="rect">
              <a:avLst/>
            </a:prstGeom>
            <a:noFill/>
            <a:ln>
              <a:solidFill>
                <a:schemeClr val="tx1"/>
              </a:solidFill>
            </a:ln>
          </p:spPr>
          <p:txBody>
            <a:bodyPr wrap="square" rtlCol="0">
              <a:spAutoFit/>
            </a:bodyPr>
            <a:lstStyle/>
            <a:p>
              <a:r>
                <a:rPr lang="el-GR" dirty="0" smtClean="0"/>
                <a:t>Χρειάζεται ένα ηλεκτρόνιο για να συμπληρώσει τη στιβάδα Κ με δύο ηλεκτρόνια</a:t>
              </a:r>
              <a:endParaRPr lang="en-US" dirty="0"/>
            </a:p>
          </p:txBody>
        </p:sp>
        <p:sp>
          <p:nvSpPr>
            <p:cNvPr id="7" name="TextBox 6"/>
            <p:cNvSpPr txBox="1"/>
            <p:nvPr/>
          </p:nvSpPr>
          <p:spPr>
            <a:xfrm>
              <a:off x="7588471" y="4284333"/>
              <a:ext cx="1814513" cy="1477328"/>
            </a:xfrm>
            <a:prstGeom prst="rect">
              <a:avLst/>
            </a:prstGeom>
            <a:noFill/>
            <a:ln>
              <a:solidFill>
                <a:schemeClr val="tx1"/>
              </a:solidFill>
            </a:ln>
          </p:spPr>
          <p:txBody>
            <a:bodyPr wrap="square" rtlCol="0">
              <a:spAutoFit/>
            </a:bodyPr>
            <a:lstStyle/>
            <a:p>
              <a:r>
                <a:rPr lang="el-GR" dirty="0" smtClean="0"/>
                <a:t>Χρειάζεται ένα ηλεκτρόνιο για να συμπληρώσει τη στιβάδα </a:t>
              </a:r>
              <a:r>
                <a:rPr lang="en-US" dirty="0" smtClean="0"/>
                <a:t>L</a:t>
              </a:r>
              <a:r>
                <a:rPr lang="el-GR" dirty="0" smtClean="0"/>
                <a:t> με οχτώ ηλεκτρόνια</a:t>
              </a:r>
              <a:endParaRPr lang="en-US" dirty="0"/>
            </a:p>
          </p:txBody>
        </p:sp>
        <p:grpSp>
          <p:nvGrpSpPr>
            <p:cNvPr id="31" name="Group 30"/>
            <p:cNvGrpSpPr/>
            <p:nvPr/>
          </p:nvGrpSpPr>
          <p:grpSpPr>
            <a:xfrm>
              <a:off x="4355296" y="4158404"/>
              <a:ext cx="2243137" cy="769441"/>
              <a:chOff x="4480127" y="4035175"/>
              <a:chExt cx="2243137" cy="769441"/>
            </a:xfrm>
          </p:grpSpPr>
          <p:sp>
            <p:nvSpPr>
              <p:cNvPr id="11" name="TextBox 10"/>
              <p:cNvSpPr txBox="1"/>
              <p:nvPr/>
            </p:nvSpPr>
            <p:spPr>
              <a:xfrm>
                <a:off x="4480127" y="4035175"/>
                <a:ext cx="2243137" cy="769441"/>
              </a:xfrm>
              <a:prstGeom prst="rect">
                <a:avLst/>
              </a:prstGeom>
              <a:noFill/>
              <a:ln>
                <a:noFill/>
              </a:ln>
            </p:spPr>
            <p:txBody>
              <a:bodyPr wrap="square" rtlCol="0">
                <a:spAutoFit/>
              </a:bodyPr>
              <a:lstStyle/>
              <a:p>
                <a:r>
                  <a:rPr lang="el-GR" sz="4400" dirty="0" smtClean="0"/>
                  <a:t>Η	</a:t>
                </a:r>
                <a:r>
                  <a:rPr lang="el-GR" dirty="0" smtClean="0"/>
                  <a:t>		</a:t>
                </a:r>
                <a:r>
                  <a:rPr lang="en-US" sz="4400" dirty="0"/>
                  <a:t>F</a:t>
                </a:r>
              </a:p>
            </p:txBody>
          </p:sp>
          <p:sp>
            <p:nvSpPr>
              <p:cNvPr id="4" name="Oval 3"/>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5728286" y="4339355"/>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5952425" y="4061445"/>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6152488" y="4071649"/>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5952425" y="4658072"/>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6152489" y="4652574"/>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6335783" y="4458832"/>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6335783" y="4330313"/>
                <a:ext cx="120389" cy="99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752351" y="4085306"/>
            <a:ext cx="3500437" cy="1763740"/>
            <a:chOff x="7161220" y="3872856"/>
            <a:chExt cx="3500437" cy="1763740"/>
          </a:xfrm>
        </p:grpSpPr>
        <p:grpSp>
          <p:nvGrpSpPr>
            <p:cNvPr id="29" name="Group 28"/>
            <p:cNvGrpSpPr/>
            <p:nvPr/>
          </p:nvGrpSpPr>
          <p:grpSpPr>
            <a:xfrm>
              <a:off x="8239923" y="3872856"/>
              <a:ext cx="1343029" cy="782387"/>
              <a:chOff x="8241599" y="3395222"/>
              <a:chExt cx="1343029" cy="782387"/>
            </a:xfrm>
          </p:grpSpPr>
          <p:sp>
            <p:nvSpPr>
              <p:cNvPr id="15" name="TextBox 14"/>
              <p:cNvSpPr txBox="1"/>
              <p:nvPr/>
            </p:nvSpPr>
            <p:spPr>
              <a:xfrm>
                <a:off x="8241599" y="3408168"/>
                <a:ext cx="1343029" cy="769441"/>
              </a:xfrm>
              <a:prstGeom prst="rect">
                <a:avLst/>
              </a:prstGeom>
              <a:noFill/>
              <a:ln>
                <a:noFill/>
              </a:ln>
            </p:spPr>
            <p:txBody>
              <a:bodyPr wrap="square" rtlCol="0">
                <a:spAutoFit/>
              </a:bodyPr>
              <a:lstStyle/>
              <a:p>
                <a:r>
                  <a:rPr lang="el-GR" sz="4400" dirty="0" smtClean="0"/>
                  <a:t>Η	</a:t>
                </a:r>
                <a:r>
                  <a:rPr lang="el-GR" dirty="0" smtClean="0"/>
                  <a:t>   </a:t>
                </a:r>
                <a:r>
                  <a:rPr lang="en-US" sz="4400" dirty="0" smtClean="0"/>
                  <a:t>F</a:t>
                </a:r>
                <a:endParaRPr lang="en-US" sz="4400" dirty="0"/>
              </a:p>
            </p:txBody>
          </p:sp>
          <p:grpSp>
            <p:nvGrpSpPr>
              <p:cNvPr id="22" name="Group 21"/>
              <p:cNvGrpSpPr/>
              <p:nvPr/>
            </p:nvGrpSpPr>
            <p:grpSpPr>
              <a:xfrm>
                <a:off x="8801098" y="3395222"/>
                <a:ext cx="686371" cy="726110"/>
                <a:chOff x="13104016" y="2385051"/>
                <a:chExt cx="686371" cy="726110"/>
              </a:xfrm>
            </p:grpSpPr>
            <p:sp>
              <p:nvSpPr>
                <p:cNvPr id="17" name="Oval 16"/>
                <p:cNvSpPr/>
                <p:nvPr/>
              </p:nvSpPr>
              <p:spPr>
                <a:xfrm>
                  <a:off x="13104016" y="2666998"/>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104016" y="281701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661800" y="2673619"/>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661800" y="282363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3250013" y="238505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471691" y="238505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245763" y="3025436"/>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456034" y="3015188"/>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7161220" y="4713266"/>
              <a:ext cx="3500437" cy="923330"/>
            </a:xfrm>
            <a:prstGeom prst="rect">
              <a:avLst/>
            </a:prstGeom>
            <a:noFill/>
            <a:ln>
              <a:solidFill>
                <a:schemeClr val="tx1"/>
              </a:solidFill>
            </a:ln>
          </p:spPr>
          <p:txBody>
            <a:bodyPr wrap="square" rtlCol="0">
              <a:spAutoFit/>
            </a:bodyPr>
            <a:lstStyle/>
            <a:p>
              <a:pPr algn="ctr"/>
              <a:r>
                <a:rPr lang="el-GR" dirty="0"/>
                <a:t>Δημιουργείται ένα ζεύγος ηλεκτρονίων (δεσμικό ζεύγος) που ανήκει και στα δύο άτομα</a:t>
              </a:r>
              <a:endParaRPr lang="en-US" dirty="0"/>
            </a:p>
          </p:txBody>
        </p:sp>
      </p:grpSp>
      <p:grpSp>
        <p:nvGrpSpPr>
          <p:cNvPr id="46" name="Group 45"/>
          <p:cNvGrpSpPr/>
          <p:nvPr/>
        </p:nvGrpSpPr>
        <p:grpSpPr>
          <a:xfrm>
            <a:off x="4345781" y="4229594"/>
            <a:ext cx="3500437" cy="1547854"/>
            <a:chOff x="2104223" y="4328546"/>
            <a:chExt cx="3500437" cy="1547854"/>
          </a:xfrm>
        </p:grpSpPr>
        <p:grpSp>
          <p:nvGrpSpPr>
            <p:cNvPr id="42" name="Group 41"/>
            <p:cNvGrpSpPr/>
            <p:nvPr/>
          </p:nvGrpSpPr>
          <p:grpSpPr>
            <a:xfrm>
              <a:off x="2104223" y="4328546"/>
              <a:ext cx="3500437" cy="1547854"/>
              <a:chOff x="3726647" y="4471103"/>
              <a:chExt cx="3500437" cy="1547854"/>
            </a:xfrm>
          </p:grpSpPr>
          <p:sp>
            <p:nvSpPr>
              <p:cNvPr id="8" name="TextBox 7"/>
              <p:cNvSpPr txBox="1"/>
              <p:nvPr/>
            </p:nvSpPr>
            <p:spPr>
              <a:xfrm>
                <a:off x="3726647" y="5372626"/>
                <a:ext cx="3500437" cy="646331"/>
              </a:xfrm>
              <a:prstGeom prst="rect">
                <a:avLst/>
              </a:prstGeom>
              <a:noFill/>
              <a:ln>
                <a:solidFill>
                  <a:schemeClr val="tx1"/>
                </a:solidFill>
              </a:ln>
            </p:spPr>
            <p:txBody>
              <a:bodyPr wrap="square" rtlCol="0">
                <a:spAutoFit/>
              </a:bodyPr>
              <a:lstStyle/>
              <a:p>
                <a:pPr algn="ctr"/>
                <a:r>
                  <a:rPr lang="el-GR" b="1" dirty="0" smtClean="0"/>
                  <a:t>Λύση</a:t>
                </a:r>
                <a:r>
                  <a:rPr lang="el-GR" dirty="0" smtClean="0"/>
                  <a:t> : αμοιβαία συνεισφορά των </a:t>
                </a:r>
                <a:r>
                  <a:rPr lang="el-GR" dirty="0" err="1" smtClean="0"/>
                  <a:t>μονήρων</a:t>
                </a:r>
                <a:r>
                  <a:rPr lang="el-GR" dirty="0" smtClean="0"/>
                  <a:t> ηλεκτρονίων.</a:t>
                </a:r>
                <a:endParaRPr lang="en-US" dirty="0"/>
              </a:p>
            </p:txBody>
          </p:sp>
          <p:grpSp>
            <p:nvGrpSpPr>
              <p:cNvPr id="33" name="Group 32"/>
              <p:cNvGrpSpPr/>
              <p:nvPr/>
            </p:nvGrpSpPr>
            <p:grpSpPr>
              <a:xfrm>
                <a:off x="4236233" y="4471103"/>
                <a:ext cx="2243137" cy="769441"/>
                <a:chOff x="4454069" y="4059962"/>
                <a:chExt cx="2243137" cy="769441"/>
              </a:xfrm>
            </p:grpSpPr>
            <p:sp>
              <p:nvSpPr>
                <p:cNvPr id="34" name="TextBox 33"/>
                <p:cNvSpPr txBox="1"/>
                <p:nvPr/>
              </p:nvSpPr>
              <p:spPr>
                <a:xfrm>
                  <a:off x="4454069" y="4059962"/>
                  <a:ext cx="2243137" cy="769441"/>
                </a:xfrm>
                <a:prstGeom prst="rect">
                  <a:avLst/>
                </a:prstGeom>
                <a:noFill/>
                <a:ln>
                  <a:noFill/>
                </a:ln>
              </p:spPr>
              <p:txBody>
                <a:bodyPr wrap="square" rtlCol="0">
                  <a:spAutoFit/>
                </a:bodyPr>
                <a:lstStyle/>
                <a:p>
                  <a:r>
                    <a:rPr lang="el-GR" sz="4400" dirty="0" smtClean="0"/>
                    <a:t>Η	</a:t>
                  </a:r>
                  <a:r>
                    <a:rPr lang="el-GR" dirty="0" smtClean="0"/>
                    <a:t>		</a:t>
                  </a:r>
                  <a:r>
                    <a:rPr lang="en-US" sz="4400" dirty="0" smtClean="0"/>
                    <a:t>F</a:t>
                  </a:r>
                  <a:endParaRPr lang="en-US" sz="4400" dirty="0"/>
                </a:p>
              </p:txBody>
            </p:sp>
            <p:sp>
              <p:nvSpPr>
                <p:cNvPr id="35" name="Oval 34"/>
                <p:cNvSpPr/>
                <p:nvPr/>
              </p:nvSpPr>
              <p:spPr>
                <a:xfrm>
                  <a:off x="50399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25713" y="437346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903878" y="4102603"/>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30493" y="4102603"/>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903878" y="469002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130493" y="469002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11612" y="4294629"/>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11611" y="444163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3261012" y="4414050"/>
              <a:ext cx="745623" cy="598431"/>
              <a:chOff x="4798996" y="4547103"/>
              <a:chExt cx="745623" cy="598431"/>
            </a:xfrm>
          </p:grpSpPr>
          <p:sp>
            <p:nvSpPr>
              <p:cNvPr id="43" name="Curved Down Arrow 42"/>
              <p:cNvSpPr/>
              <p:nvPr/>
            </p:nvSpPr>
            <p:spPr>
              <a:xfrm>
                <a:off x="4798996" y="4547103"/>
                <a:ext cx="414338" cy="1899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p:cNvSpPr/>
              <p:nvPr/>
            </p:nvSpPr>
            <p:spPr>
              <a:xfrm flipH="1" flipV="1">
                <a:off x="5144568" y="4928994"/>
                <a:ext cx="400051" cy="216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 name="Group 9"/>
          <p:cNvGrpSpPr/>
          <p:nvPr/>
        </p:nvGrpSpPr>
        <p:grpSpPr>
          <a:xfrm>
            <a:off x="4655317" y="4035123"/>
            <a:ext cx="2385649" cy="1855447"/>
            <a:chOff x="2852765" y="4106011"/>
            <a:chExt cx="2385649" cy="1855447"/>
          </a:xfrm>
        </p:grpSpPr>
        <p:grpSp>
          <p:nvGrpSpPr>
            <p:cNvPr id="49" name="Group 48"/>
            <p:cNvGrpSpPr/>
            <p:nvPr/>
          </p:nvGrpSpPr>
          <p:grpSpPr>
            <a:xfrm>
              <a:off x="2852765" y="4106011"/>
              <a:ext cx="2385649" cy="1855447"/>
              <a:chOff x="5348997" y="1815500"/>
              <a:chExt cx="2385649" cy="1855447"/>
            </a:xfrm>
          </p:grpSpPr>
          <p:sp>
            <p:nvSpPr>
              <p:cNvPr id="25" name="TextBox 24"/>
              <p:cNvSpPr txBox="1"/>
              <p:nvPr/>
            </p:nvSpPr>
            <p:spPr>
              <a:xfrm>
                <a:off x="5665793" y="1815500"/>
                <a:ext cx="1495427" cy="1015663"/>
              </a:xfrm>
              <a:prstGeom prst="rect">
                <a:avLst/>
              </a:prstGeom>
              <a:noFill/>
              <a:ln>
                <a:noFill/>
              </a:ln>
            </p:spPr>
            <p:txBody>
              <a:bodyPr wrap="square" rtlCol="0">
                <a:spAutoFit/>
              </a:bodyPr>
              <a:lstStyle/>
              <a:p>
                <a:r>
                  <a:rPr lang="el-GR" sz="4400" dirty="0" smtClean="0"/>
                  <a:t>Η	</a:t>
                </a:r>
                <a:r>
                  <a:rPr lang="el-GR" dirty="0" smtClean="0"/>
                  <a:t> </a:t>
                </a:r>
                <a:r>
                  <a:rPr lang="el-GR" sz="6000" dirty="0" smtClean="0"/>
                  <a:t>-</a:t>
                </a:r>
                <a:r>
                  <a:rPr lang="el-GR" dirty="0" smtClean="0"/>
                  <a:t>  </a:t>
                </a:r>
                <a:r>
                  <a:rPr lang="en-US" sz="4400" dirty="0" smtClean="0"/>
                  <a:t>F</a:t>
                </a:r>
                <a:endParaRPr lang="en-US" sz="4400" dirty="0"/>
              </a:p>
            </p:txBody>
          </p:sp>
          <p:sp>
            <p:nvSpPr>
              <p:cNvPr id="48" name="TextBox 47"/>
              <p:cNvSpPr txBox="1"/>
              <p:nvPr/>
            </p:nvSpPr>
            <p:spPr>
              <a:xfrm>
                <a:off x="5348997" y="2747617"/>
                <a:ext cx="2385649" cy="923330"/>
              </a:xfrm>
              <a:prstGeom prst="rect">
                <a:avLst/>
              </a:prstGeom>
              <a:noFill/>
              <a:ln>
                <a:solidFill>
                  <a:schemeClr val="tx1"/>
                </a:solidFill>
              </a:ln>
            </p:spPr>
            <p:txBody>
              <a:bodyPr wrap="square" rtlCol="0">
                <a:spAutoFit/>
              </a:bodyPr>
              <a:lstStyle/>
              <a:p>
                <a:pPr algn="ctr"/>
                <a:r>
                  <a:rPr lang="el-GR" dirty="0" smtClean="0"/>
                  <a:t>Ο </a:t>
                </a:r>
                <a:r>
                  <a:rPr lang="el-GR" dirty="0" err="1" smtClean="0"/>
                  <a:t>ομοιπολικός</a:t>
                </a:r>
                <a:r>
                  <a:rPr lang="el-GR" dirty="0" smtClean="0"/>
                  <a:t> δεσμός συμβολίζεται με μία γραμμή</a:t>
                </a:r>
                <a:endParaRPr lang="en-US" dirty="0"/>
              </a:p>
            </p:txBody>
          </p:sp>
        </p:grpSp>
        <p:grpSp>
          <p:nvGrpSpPr>
            <p:cNvPr id="9" name="Group 8"/>
            <p:cNvGrpSpPr/>
            <p:nvPr/>
          </p:nvGrpSpPr>
          <p:grpSpPr>
            <a:xfrm>
              <a:off x="4154202" y="4338096"/>
              <a:ext cx="545485" cy="672430"/>
              <a:chOff x="5986593" y="4272792"/>
              <a:chExt cx="545485" cy="672430"/>
            </a:xfrm>
          </p:grpSpPr>
          <p:sp>
            <p:nvSpPr>
              <p:cNvPr id="70" name="Oval 69"/>
              <p:cNvSpPr/>
              <p:nvPr/>
            </p:nvSpPr>
            <p:spPr>
              <a:xfrm>
                <a:off x="5986593" y="427279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160293" y="427279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986593" y="485949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160293" y="4859497"/>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403491" y="4501059"/>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03490" y="466530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Footer Placeholder 11"/>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36604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1526"/>
            <a:ext cx="9601196" cy="1557338"/>
          </a:xfrm>
        </p:spPr>
        <p:txBody>
          <a:bodyPr>
            <a:normAutofit/>
          </a:bodyPr>
          <a:lstStyle/>
          <a:p>
            <a:pPr algn="just"/>
            <a:r>
              <a:rPr lang="el-GR" sz="3600" dirty="0" smtClean="0"/>
              <a:t>Ο ομοιοπολικός δεσμός συμβαίνει με αμοιβαία συνεισφορά των </a:t>
            </a:r>
            <a:r>
              <a:rPr lang="el-GR" sz="3600" dirty="0" err="1" smtClean="0"/>
              <a:t>μονήρων</a:t>
            </a:r>
            <a:r>
              <a:rPr lang="el-GR" sz="3600" dirty="0" smtClean="0"/>
              <a:t> ηλεκτρονίων των στοιχείων</a:t>
            </a:r>
            <a:endParaRPr lang="en-US" sz="3600" dirty="0"/>
          </a:p>
        </p:txBody>
      </p:sp>
      <p:sp>
        <p:nvSpPr>
          <p:cNvPr id="3" name="Content Placeholder 2"/>
          <p:cNvSpPr>
            <a:spLocks noGrp="1"/>
          </p:cNvSpPr>
          <p:nvPr>
            <p:ph idx="1"/>
          </p:nvPr>
        </p:nvSpPr>
        <p:spPr>
          <a:xfrm>
            <a:off x="1295402" y="2557464"/>
            <a:ext cx="9601196" cy="3318936"/>
          </a:xfrm>
        </p:spPr>
        <p:txBody>
          <a:bodyPr/>
          <a:lstStyle/>
          <a:p>
            <a:r>
              <a:rPr lang="el-GR" dirty="0" smtClean="0"/>
              <a:t>Παράδειγμα </a:t>
            </a:r>
            <a:r>
              <a:rPr lang="en-US" dirty="0" smtClean="0"/>
              <a:t>H</a:t>
            </a:r>
            <a:r>
              <a:rPr lang="el-GR" baseline="-25000" dirty="0" smtClean="0"/>
              <a:t>2</a:t>
            </a:r>
            <a:r>
              <a:rPr lang="en-US" dirty="0" smtClean="0"/>
              <a:t>O</a:t>
            </a:r>
            <a:endParaRPr lang="el-GR" dirty="0" smtClean="0"/>
          </a:p>
          <a:p>
            <a:pPr marL="0" indent="0">
              <a:buNone/>
            </a:pPr>
            <a:r>
              <a:rPr lang="el-GR" dirty="0" smtClean="0"/>
              <a:t>Στο μόριο του </a:t>
            </a:r>
            <a:r>
              <a:rPr lang="en-US" dirty="0" smtClean="0"/>
              <a:t>H</a:t>
            </a:r>
            <a:r>
              <a:rPr lang="el-GR" baseline="-25000" dirty="0" smtClean="0"/>
              <a:t>2</a:t>
            </a:r>
            <a:r>
              <a:rPr lang="en-US" dirty="0"/>
              <a:t>O</a:t>
            </a:r>
            <a:r>
              <a:rPr lang="el-GR" dirty="0" smtClean="0"/>
              <a:t> δύο άτομα Η συνδέονται με ένα άτομο </a:t>
            </a:r>
            <a:r>
              <a:rPr lang="en-US" dirty="0" smtClean="0"/>
              <a:t>O</a:t>
            </a:r>
            <a:endParaRPr lang="el-GR" dirty="0" smtClean="0"/>
          </a:p>
          <a:p>
            <a:pPr marL="0" indent="0">
              <a:buNone/>
            </a:pPr>
            <a:r>
              <a:rPr lang="el-GR" dirty="0" smtClean="0"/>
              <a:t>Το κάθε άτομο Η έχει </a:t>
            </a:r>
            <a:r>
              <a:rPr lang="el-GR" dirty="0" err="1" smtClean="0"/>
              <a:t>ηλεκτρονιακή</a:t>
            </a:r>
            <a:r>
              <a:rPr lang="el-GR" dirty="0" smtClean="0"/>
              <a:t> δομή Κ(1)</a:t>
            </a:r>
            <a:r>
              <a:rPr lang="en-US" dirty="0" smtClean="0"/>
              <a:t> </a:t>
            </a:r>
            <a:r>
              <a:rPr lang="el-GR" dirty="0" smtClean="0"/>
              <a:t>και το άτομο του Ο Κ(2) </a:t>
            </a:r>
            <a:r>
              <a:rPr lang="en-US" dirty="0" smtClean="0"/>
              <a:t>L(6)</a:t>
            </a:r>
            <a:endParaRPr lang="el-GR" dirty="0" smtClean="0"/>
          </a:p>
          <a:p>
            <a:pPr marL="0" indent="0">
              <a:buNone/>
            </a:pPr>
            <a:r>
              <a:rPr lang="el-GR" dirty="0" smtClean="0"/>
              <a:t>							</a:t>
            </a:r>
            <a:r>
              <a:rPr lang="el-GR" sz="4000" dirty="0" smtClean="0"/>
              <a:t>			</a:t>
            </a:r>
            <a:endParaRPr lang="en-US" sz="4000" dirty="0"/>
          </a:p>
        </p:txBody>
      </p:sp>
      <p:grpSp>
        <p:nvGrpSpPr>
          <p:cNvPr id="47" name="Group 46"/>
          <p:cNvGrpSpPr/>
          <p:nvPr/>
        </p:nvGrpSpPr>
        <p:grpSpPr>
          <a:xfrm>
            <a:off x="4970343" y="4152851"/>
            <a:ext cx="3500437" cy="1750794"/>
            <a:chOff x="7161220" y="3885802"/>
            <a:chExt cx="3500437" cy="1750794"/>
          </a:xfrm>
        </p:grpSpPr>
        <p:grpSp>
          <p:nvGrpSpPr>
            <p:cNvPr id="29" name="Group 28"/>
            <p:cNvGrpSpPr/>
            <p:nvPr/>
          </p:nvGrpSpPr>
          <p:grpSpPr>
            <a:xfrm>
              <a:off x="7723039" y="3885802"/>
              <a:ext cx="2938618" cy="769441"/>
              <a:chOff x="7724715" y="3408168"/>
              <a:chExt cx="2938618" cy="769441"/>
            </a:xfrm>
          </p:grpSpPr>
          <p:sp>
            <p:nvSpPr>
              <p:cNvPr id="15" name="TextBox 14"/>
              <p:cNvSpPr txBox="1"/>
              <p:nvPr/>
            </p:nvSpPr>
            <p:spPr>
              <a:xfrm>
                <a:off x="7724715" y="3408168"/>
                <a:ext cx="2938618" cy="769441"/>
              </a:xfrm>
              <a:prstGeom prst="rect">
                <a:avLst/>
              </a:prstGeom>
              <a:noFill/>
              <a:ln>
                <a:noFill/>
              </a:ln>
            </p:spPr>
            <p:txBody>
              <a:bodyPr wrap="square" rtlCol="0">
                <a:spAutoFit/>
              </a:bodyPr>
              <a:lstStyle/>
              <a:p>
                <a:r>
                  <a:rPr lang="el-GR" sz="4400" dirty="0" smtClean="0"/>
                  <a:t> Η  Ο  Η</a:t>
                </a:r>
                <a:endParaRPr lang="en-US" sz="4400" dirty="0"/>
              </a:p>
            </p:txBody>
          </p:sp>
          <p:grpSp>
            <p:nvGrpSpPr>
              <p:cNvPr id="22" name="Group 21"/>
              <p:cNvGrpSpPr/>
              <p:nvPr/>
            </p:nvGrpSpPr>
            <p:grpSpPr>
              <a:xfrm>
                <a:off x="8424622" y="3458135"/>
                <a:ext cx="872365" cy="663951"/>
                <a:chOff x="12727540" y="2447964"/>
                <a:chExt cx="872365" cy="663951"/>
              </a:xfrm>
            </p:grpSpPr>
            <p:sp>
              <p:nvSpPr>
                <p:cNvPr id="70" name="Oval 69"/>
                <p:cNvSpPr/>
                <p:nvPr/>
              </p:nvSpPr>
              <p:spPr>
                <a:xfrm>
                  <a:off x="13458122" y="2646939"/>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3471318" y="283283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3190604" y="3024682"/>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2976291" y="3026190"/>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2976291" y="244796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3190604" y="2447964"/>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727540" y="2679541"/>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727540" y="2829553"/>
                  <a:ext cx="128587"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7161220" y="4713266"/>
              <a:ext cx="3500437" cy="923330"/>
            </a:xfrm>
            <a:prstGeom prst="rect">
              <a:avLst/>
            </a:prstGeom>
            <a:noFill/>
            <a:ln>
              <a:solidFill>
                <a:schemeClr val="tx1"/>
              </a:solidFill>
            </a:ln>
          </p:spPr>
          <p:txBody>
            <a:bodyPr wrap="square" rtlCol="0">
              <a:spAutoFit/>
            </a:bodyPr>
            <a:lstStyle/>
            <a:p>
              <a:pPr algn="ctr"/>
              <a:r>
                <a:rPr lang="el-GR" dirty="0" smtClean="0"/>
                <a:t>Δημιουργούνται δύο ζεύγη </a:t>
              </a:r>
              <a:r>
                <a:rPr lang="el-GR" dirty="0"/>
                <a:t>ηλεκτρονίων (</a:t>
              </a:r>
              <a:r>
                <a:rPr lang="el-GR" dirty="0" smtClean="0"/>
                <a:t>δεσμικά ζεύγη) </a:t>
              </a:r>
              <a:r>
                <a:rPr lang="el-GR" dirty="0"/>
                <a:t>που </a:t>
              </a:r>
              <a:r>
                <a:rPr lang="el-GR" dirty="0" smtClean="0"/>
                <a:t>ανά ένα ανήκει στο ζεύγος Ο, Η</a:t>
              </a:r>
              <a:endParaRPr lang="en-US" dirty="0"/>
            </a:p>
          </p:txBody>
        </p:sp>
      </p:grpSp>
      <p:grpSp>
        <p:nvGrpSpPr>
          <p:cNvPr id="49" name="Group 48"/>
          <p:cNvGrpSpPr/>
          <p:nvPr/>
        </p:nvGrpSpPr>
        <p:grpSpPr>
          <a:xfrm>
            <a:off x="5150980" y="4146611"/>
            <a:ext cx="3198041" cy="1469856"/>
            <a:chOff x="4896737" y="1822970"/>
            <a:chExt cx="3198041" cy="1469856"/>
          </a:xfrm>
        </p:grpSpPr>
        <p:sp>
          <p:nvSpPr>
            <p:cNvPr id="25" name="TextBox 24"/>
            <p:cNvSpPr txBox="1"/>
            <p:nvPr/>
          </p:nvSpPr>
          <p:spPr>
            <a:xfrm>
              <a:off x="5130859" y="1822970"/>
              <a:ext cx="2963919" cy="1446550"/>
            </a:xfrm>
            <a:prstGeom prst="rect">
              <a:avLst/>
            </a:prstGeom>
            <a:noFill/>
            <a:ln>
              <a:noFill/>
            </a:ln>
          </p:spPr>
          <p:txBody>
            <a:bodyPr wrap="square" rtlCol="0">
              <a:spAutoFit/>
            </a:bodyPr>
            <a:lstStyle/>
            <a:p>
              <a:r>
                <a:rPr lang="el-GR" sz="4400" dirty="0" smtClean="0"/>
                <a:t>Η – Ο – Η   </a:t>
              </a:r>
            </a:p>
            <a:p>
              <a:endParaRPr lang="en-US" sz="4400" dirty="0"/>
            </a:p>
          </p:txBody>
        </p:sp>
        <p:sp>
          <p:nvSpPr>
            <p:cNvPr id="48" name="TextBox 47"/>
            <p:cNvSpPr txBox="1"/>
            <p:nvPr/>
          </p:nvSpPr>
          <p:spPr>
            <a:xfrm>
              <a:off x="4896737" y="2646495"/>
              <a:ext cx="3146422" cy="646331"/>
            </a:xfrm>
            <a:prstGeom prst="rect">
              <a:avLst/>
            </a:prstGeom>
            <a:noFill/>
            <a:ln>
              <a:solidFill>
                <a:schemeClr val="tx1"/>
              </a:solidFill>
            </a:ln>
          </p:spPr>
          <p:txBody>
            <a:bodyPr wrap="square" rtlCol="0">
              <a:spAutoFit/>
            </a:bodyPr>
            <a:lstStyle/>
            <a:p>
              <a:pPr algn="ctr"/>
              <a:r>
                <a:rPr lang="el-GR" dirty="0" smtClean="0"/>
                <a:t>Ο κάθε ομοιοπολικός δεσμός συμβολίζεται με μία γραμμή</a:t>
              </a:r>
              <a:endParaRPr lang="en-US" dirty="0"/>
            </a:p>
          </p:txBody>
        </p:sp>
      </p:grpSp>
      <p:sp>
        <p:nvSpPr>
          <p:cNvPr id="9" name="Footer Placeholder 8"/>
          <p:cNvSpPr>
            <a:spLocks noGrp="1"/>
          </p:cNvSpPr>
          <p:nvPr>
            <p:ph type="ftr" sz="quarter" idx="11"/>
          </p:nvPr>
        </p:nvSpPr>
        <p:spPr/>
        <p:txBody>
          <a:bodyPr/>
          <a:lstStyle/>
          <a:p>
            <a:r>
              <a:rPr lang="el-GR" smtClean="0"/>
              <a:t>Θοδωρής Χαραλάμπης Χημικός</a:t>
            </a:r>
            <a:endParaRPr lang="en-US" dirty="0"/>
          </a:p>
        </p:txBody>
      </p:sp>
      <p:grpSp>
        <p:nvGrpSpPr>
          <p:cNvPr id="82" name="Group 81"/>
          <p:cNvGrpSpPr/>
          <p:nvPr/>
        </p:nvGrpSpPr>
        <p:grpSpPr>
          <a:xfrm>
            <a:off x="1984432" y="4042056"/>
            <a:ext cx="6346762" cy="1952722"/>
            <a:chOff x="-7261" y="3605907"/>
            <a:chExt cx="6346762" cy="1952722"/>
          </a:xfrm>
        </p:grpSpPr>
        <p:grpSp>
          <p:nvGrpSpPr>
            <p:cNvPr id="83" name="Group 82"/>
            <p:cNvGrpSpPr/>
            <p:nvPr/>
          </p:nvGrpSpPr>
          <p:grpSpPr>
            <a:xfrm>
              <a:off x="-7261" y="3605907"/>
              <a:ext cx="6346762" cy="1952722"/>
              <a:chOff x="2854109" y="4257814"/>
              <a:chExt cx="3261780" cy="1952722"/>
            </a:xfrm>
          </p:grpSpPr>
          <p:sp>
            <p:nvSpPr>
              <p:cNvPr id="92" name="TextBox 91"/>
              <p:cNvSpPr txBox="1"/>
              <p:nvPr/>
            </p:nvSpPr>
            <p:spPr>
              <a:xfrm>
                <a:off x="4451526" y="5287206"/>
                <a:ext cx="1664363" cy="923330"/>
              </a:xfrm>
              <a:prstGeom prst="rect">
                <a:avLst/>
              </a:prstGeom>
              <a:noFill/>
              <a:ln>
                <a:solidFill>
                  <a:schemeClr val="tx1"/>
                </a:solidFill>
              </a:ln>
            </p:spPr>
            <p:txBody>
              <a:bodyPr wrap="square" rtlCol="0">
                <a:spAutoFit/>
              </a:bodyPr>
              <a:lstStyle/>
              <a:p>
                <a:r>
                  <a:rPr lang="el-GR" dirty="0" smtClean="0"/>
                  <a:t>Το άτομο του Ο χρειάζεται δύο ηλεκτρόνια για να συμπληρώσει τη στιβάδα </a:t>
                </a:r>
                <a:r>
                  <a:rPr lang="en-US" dirty="0" smtClean="0"/>
                  <a:t>L</a:t>
                </a:r>
                <a:r>
                  <a:rPr lang="el-GR" dirty="0" smtClean="0"/>
                  <a:t> με οχτώ ηλεκτρόνια</a:t>
                </a:r>
                <a:endParaRPr lang="en-US" dirty="0"/>
              </a:p>
            </p:txBody>
          </p:sp>
          <p:sp>
            <p:nvSpPr>
              <p:cNvPr id="93" name="TextBox 92"/>
              <p:cNvSpPr txBox="1"/>
              <p:nvPr/>
            </p:nvSpPr>
            <p:spPr>
              <a:xfrm>
                <a:off x="2854109" y="4257814"/>
                <a:ext cx="1664364" cy="923330"/>
              </a:xfrm>
              <a:prstGeom prst="rect">
                <a:avLst/>
              </a:prstGeom>
              <a:noFill/>
              <a:ln>
                <a:solidFill>
                  <a:schemeClr val="tx1"/>
                </a:solidFill>
              </a:ln>
            </p:spPr>
            <p:txBody>
              <a:bodyPr wrap="square" rtlCol="0">
                <a:spAutoFit/>
              </a:bodyPr>
              <a:lstStyle/>
              <a:p>
                <a:r>
                  <a:rPr lang="el-GR" dirty="0" smtClean="0"/>
                  <a:t>Κάθε άτομο Η χρειάζεται από ένα ηλεκτρόνιο για να συμπληρώσει τη στιβάδα </a:t>
                </a:r>
                <a:r>
                  <a:rPr lang="el-GR" dirty="0"/>
                  <a:t>Κ</a:t>
                </a:r>
                <a:r>
                  <a:rPr lang="el-GR" dirty="0" smtClean="0"/>
                  <a:t> με δύο ηλεκτρόνια</a:t>
                </a:r>
                <a:endParaRPr lang="en-US" dirty="0"/>
              </a:p>
            </p:txBody>
          </p:sp>
          <p:sp>
            <p:nvSpPr>
              <p:cNvPr id="94" name="TextBox 93"/>
              <p:cNvSpPr txBox="1"/>
              <p:nvPr/>
            </p:nvSpPr>
            <p:spPr>
              <a:xfrm>
                <a:off x="4451526" y="4390667"/>
                <a:ext cx="1631221" cy="769441"/>
              </a:xfrm>
              <a:prstGeom prst="rect">
                <a:avLst/>
              </a:prstGeom>
              <a:noFill/>
              <a:ln>
                <a:noFill/>
              </a:ln>
            </p:spPr>
            <p:txBody>
              <a:bodyPr wrap="square" rtlCol="0">
                <a:spAutoFit/>
              </a:bodyPr>
              <a:lstStyle/>
              <a:p>
                <a:r>
                  <a:rPr lang="el-GR" sz="4400" dirty="0" smtClean="0"/>
                  <a:t> Η     Ο	</a:t>
                </a:r>
                <a:r>
                  <a:rPr lang="el-GR" dirty="0"/>
                  <a:t>	</a:t>
                </a:r>
                <a:r>
                  <a:rPr lang="el-GR" dirty="0" smtClean="0"/>
                  <a:t>    </a:t>
                </a:r>
                <a:r>
                  <a:rPr lang="el-GR" sz="4400" dirty="0" smtClean="0"/>
                  <a:t>Η</a:t>
                </a:r>
                <a:endParaRPr lang="en-US" sz="4400" dirty="0"/>
              </a:p>
            </p:txBody>
          </p:sp>
        </p:grpSp>
        <p:sp>
          <p:nvSpPr>
            <p:cNvPr id="84" name="Oval 83"/>
            <p:cNvSpPr/>
            <p:nvPr/>
          </p:nvSpPr>
          <p:spPr>
            <a:xfrm>
              <a:off x="3795623" y="4114800"/>
              <a:ext cx="77637" cy="7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572664" y="4114800"/>
              <a:ext cx="77637" cy="7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728869" y="3832893"/>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12105" y="4127140"/>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565975" y="3826680"/>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911127" y="4127139"/>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728869" y="4367656"/>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565975" y="4361443"/>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5092681" y="4167333"/>
            <a:ext cx="3238512" cy="1551551"/>
            <a:chOff x="3361338" y="3741169"/>
            <a:chExt cx="3238512" cy="1551551"/>
          </a:xfrm>
        </p:grpSpPr>
        <p:grpSp>
          <p:nvGrpSpPr>
            <p:cNvPr id="96" name="Group 95"/>
            <p:cNvGrpSpPr/>
            <p:nvPr/>
          </p:nvGrpSpPr>
          <p:grpSpPr>
            <a:xfrm>
              <a:off x="3361338" y="3741169"/>
              <a:ext cx="3238512" cy="1551551"/>
              <a:chOff x="3100986" y="3730079"/>
              <a:chExt cx="3238512" cy="1551551"/>
            </a:xfrm>
          </p:grpSpPr>
          <p:grpSp>
            <p:nvGrpSpPr>
              <p:cNvPr id="99" name="Group 98"/>
              <p:cNvGrpSpPr/>
              <p:nvPr/>
            </p:nvGrpSpPr>
            <p:grpSpPr>
              <a:xfrm>
                <a:off x="3100986" y="3730079"/>
                <a:ext cx="3238512" cy="1551551"/>
                <a:chOff x="4451526" y="4381986"/>
                <a:chExt cx="1664363" cy="1551551"/>
              </a:xfrm>
            </p:grpSpPr>
            <p:sp>
              <p:nvSpPr>
                <p:cNvPr id="108" name="TextBox 107"/>
                <p:cNvSpPr txBox="1"/>
                <p:nvPr/>
              </p:nvSpPr>
              <p:spPr>
                <a:xfrm>
                  <a:off x="4451526" y="5287206"/>
                  <a:ext cx="1664363" cy="646331"/>
                </a:xfrm>
                <a:prstGeom prst="rect">
                  <a:avLst/>
                </a:prstGeom>
                <a:noFill/>
                <a:ln>
                  <a:solidFill>
                    <a:schemeClr val="tx1"/>
                  </a:solidFill>
                </a:ln>
              </p:spPr>
              <p:txBody>
                <a:bodyPr wrap="square" rtlCol="0">
                  <a:spAutoFit/>
                </a:bodyPr>
                <a:lstStyle/>
                <a:p>
                  <a:pPr algn="ctr"/>
                  <a:r>
                    <a:rPr lang="el-GR" b="1" dirty="0"/>
                    <a:t>Λύση</a:t>
                  </a:r>
                  <a:r>
                    <a:rPr lang="el-GR" dirty="0"/>
                    <a:t> : αμοιβαία συνεισφορά των </a:t>
                  </a:r>
                  <a:r>
                    <a:rPr lang="el-GR" dirty="0" err="1"/>
                    <a:t>μονήρων</a:t>
                  </a:r>
                  <a:r>
                    <a:rPr lang="el-GR" dirty="0"/>
                    <a:t> ηλεκτρονίων</a:t>
                  </a:r>
                  <a:endParaRPr lang="en-US" dirty="0"/>
                </a:p>
              </p:txBody>
            </p:sp>
            <p:sp>
              <p:nvSpPr>
                <p:cNvPr id="109" name="TextBox 108"/>
                <p:cNvSpPr txBox="1"/>
                <p:nvPr/>
              </p:nvSpPr>
              <p:spPr>
                <a:xfrm>
                  <a:off x="4451526" y="4381986"/>
                  <a:ext cx="1631221" cy="769441"/>
                </a:xfrm>
                <a:prstGeom prst="rect">
                  <a:avLst/>
                </a:prstGeom>
                <a:noFill/>
                <a:ln>
                  <a:noFill/>
                </a:ln>
              </p:spPr>
              <p:txBody>
                <a:bodyPr wrap="square" rtlCol="0">
                  <a:spAutoFit/>
                </a:bodyPr>
                <a:lstStyle/>
                <a:p>
                  <a:r>
                    <a:rPr lang="el-GR" sz="4400" dirty="0" smtClean="0"/>
                    <a:t> Η     Ο	 </a:t>
                  </a:r>
                  <a:r>
                    <a:rPr lang="el-GR" dirty="0"/>
                    <a:t>	</a:t>
                  </a:r>
                  <a:r>
                    <a:rPr lang="el-GR" dirty="0" smtClean="0"/>
                    <a:t>    </a:t>
                  </a:r>
                  <a:r>
                    <a:rPr lang="el-GR" sz="4400" dirty="0" smtClean="0"/>
                    <a:t>Η</a:t>
                  </a:r>
                  <a:endParaRPr lang="en-US" sz="4400" dirty="0"/>
                </a:p>
              </p:txBody>
            </p:sp>
          </p:grpSp>
          <p:sp>
            <p:nvSpPr>
              <p:cNvPr id="100" name="Oval 99"/>
              <p:cNvSpPr/>
              <p:nvPr/>
            </p:nvSpPr>
            <p:spPr>
              <a:xfrm>
                <a:off x="3795623" y="4114800"/>
                <a:ext cx="77637" cy="7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572664" y="4114800"/>
                <a:ext cx="77637" cy="7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28869" y="3832893"/>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312105" y="4127140"/>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565975" y="3826680"/>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911127" y="4127139"/>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728869" y="4367656"/>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565975" y="4361443"/>
                <a:ext cx="86264" cy="50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Curved Down Arrow 96"/>
            <p:cNvSpPr/>
            <p:nvPr/>
          </p:nvSpPr>
          <p:spPr>
            <a:xfrm>
              <a:off x="4204433" y="3842345"/>
              <a:ext cx="368024" cy="2279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urved Down Arrow 97"/>
            <p:cNvSpPr/>
            <p:nvPr/>
          </p:nvSpPr>
          <p:spPr>
            <a:xfrm flipH="1">
              <a:off x="5329355" y="3900143"/>
              <a:ext cx="417464" cy="1701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6298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1000"/>
                                        <p:tgtEl>
                                          <p:spTgt spid="95"/>
                                        </p:tgtEl>
                                      </p:cBhvr>
                                    </p:animEffect>
                                    <p:anim calcmode="lin" valueType="num">
                                      <p:cBhvr>
                                        <p:cTn id="15" dur="1000" fill="hold"/>
                                        <p:tgtEl>
                                          <p:spTgt spid="95"/>
                                        </p:tgtEl>
                                        <p:attrNameLst>
                                          <p:attrName>ppt_x</p:attrName>
                                        </p:attrNameLst>
                                      </p:cBhvr>
                                      <p:tavLst>
                                        <p:tav tm="0">
                                          <p:val>
                                            <p:strVal val="#ppt_x"/>
                                          </p:val>
                                        </p:tav>
                                        <p:tav tm="100000">
                                          <p:val>
                                            <p:strVal val="#ppt_x"/>
                                          </p:val>
                                        </p:tav>
                                      </p:tavLst>
                                    </p:anim>
                                    <p:anim calcmode="lin" valueType="num">
                                      <p:cBhvr>
                                        <p:cTn id="16" dur="1000" fill="hold"/>
                                        <p:tgtEl>
                                          <p:spTgt spid="9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99252"/>
            <a:ext cx="9601196" cy="1303867"/>
          </a:xfrm>
        </p:spPr>
        <p:txBody>
          <a:bodyPr/>
          <a:lstStyle/>
          <a:p>
            <a:r>
              <a:rPr lang="el-GR" dirty="0" smtClean="0"/>
              <a:t>Είδη ομοιοπολικών δεσμών</a:t>
            </a:r>
            <a:endParaRPr lang="en-US" dirty="0"/>
          </a:p>
        </p:txBody>
      </p:sp>
      <p:sp>
        <p:nvSpPr>
          <p:cNvPr id="3" name="Content Placeholder 2"/>
          <p:cNvSpPr>
            <a:spLocks noGrp="1"/>
          </p:cNvSpPr>
          <p:nvPr>
            <p:ph idx="1"/>
          </p:nvPr>
        </p:nvSpPr>
        <p:spPr>
          <a:xfrm>
            <a:off x="1295401" y="2505456"/>
            <a:ext cx="9601196" cy="3557016"/>
          </a:xfrm>
        </p:spPr>
        <p:txBody>
          <a:bodyPr/>
          <a:lstStyle/>
          <a:p>
            <a:r>
              <a:rPr lang="el-GR" dirty="0" smtClean="0"/>
              <a:t>Στο μόριο του Η</a:t>
            </a:r>
            <a:r>
              <a:rPr lang="el-GR" baseline="-25000" dirty="0" smtClean="0"/>
              <a:t>2</a:t>
            </a:r>
            <a:r>
              <a:rPr lang="el-GR" dirty="0" smtClean="0"/>
              <a:t> το κοινό ζεύγος ηλεκτρονίων έλκεται από δύο πυρήνες υδρογόνου που ο καθένας έχει 1 πρωτόνιο και βρίσκεται για ίδιο χρόνο στο χώρο του κάθε ατόμου</a:t>
            </a:r>
          </a:p>
          <a:p>
            <a:endParaRPr lang="el-GR" dirty="0"/>
          </a:p>
          <a:p>
            <a:endParaRPr lang="el-GR" dirty="0" smtClean="0"/>
          </a:p>
          <a:p>
            <a:r>
              <a:rPr lang="el-GR" dirty="0" smtClean="0"/>
              <a:t>Ο ομοιοπολικός δεσμός χαρακτηρίζεται </a:t>
            </a:r>
            <a:r>
              <a:rPr lang="el-GR" b="1" dirty="0" smtClean="0"/>
              <a:t>μη πολωμένος </a:t>
            </a:r>
            <a:r>
              <a:rPr lang="el-GR" dirty="0" smtClean="0"/>
              <a:t>(ή </a:t>
            </a:r>
            <a:r>
              <a:rPr lang="el-GR" b="1" dirty="0" smtClean="0"/>
              <a:t>μη πολικός</a:t>
            </a:r>
            <a:r>
              <a:rPr lang="el-GR" dirty="0" smtClean="0"/>
              <a:t>) ομοιοπολικός δεσμός</a:t>
            </a:r>
            <a:endParaRPr lang="en-US" dirty="0"/>
          </a:p>
        </p:txBody>
      </p:sp>
      <p:pic>
        <p:nvPicPr>
          <p:cNvPr id="4" name="Picture 3"/>
          <p:cNvPicPr/>
          <p:nvPr/>
        </p:nvPicPr>
        <p:blipFill rotWithShape="1">
          <a:blip r:embed="rId2"/>
          <a:srcRect l="33718" t="47635" r="37949" b="23191"/>
          <a:stretch/>
        </p:blipFill>
        <p:spPr bwMode="auto">
          <a:xfrm>
            <a:off x="4815078" y="3282696"/>
            <a:ext cx="2783586" cy="1572768"/>
          </a:xfrm>
          <a:prstGeom prst="rect">
            <a:avLst/>
          </a:prstGeom>
          <a:ln>
            <a:no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l-GR" smtClean="0"/>
              <a:t>Θοδωρής Χαραλάμπης Χημικός</a:t>
            </a:r>
            <a:endParaRPr lang="en-US" dirty="0"/>
          </a:p>
        </p:txBody>
      </p:sp>
    </p:spTree>
    <p:extLst>
      <p:ext uri="{BB962C8B-B14F-4D97-AF65-F5344CB8AC3E}">
        <p14:creationId xmlns:p14="http://schemas.microsoft.com/office/powerpoint/2010/main" val="206238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99252"/>
            <a:ext cx="9601196" cy="1303867"/>
          </a:xfrm>
        </p:spPr>
        <p:txBody>
          <a:bodyPr/>
          <a:lstStyle/>
          <a:p>
            <a:r>
              <a:rPr lang="el-GR" dirty="0" smtClean="0"/>
              <a:t>Είδη ομοιοπολικών δεσμών</a:t>
            </a:r>
            <a:endParaRPr lang="en-US" dirty="0"/>
          </a:p>
        </p:txBody>
      </p:sp>
      <p:sp>
        <p:nvSpPr>
          <p:cNvPr id="3" name="Content Placeholder 2"/>
          <p:cNvSpPr>
            <a:spLocks noGrp="1"/>
          </p:cNvSpPr>
          <p:nvPr>
            <p:ph idx="1"/>
          </p:nvPr>
        </p:nvSpPr>
        <p:spPr>
          <a:xfrm>
            <a:off x="1295400" y="2505456"/>
            <a:ext cx="9878567" cy="3557016"/>
          </a:xfrm>
        </p:spPr>
        <p:txBody>
          <a:bodyPr>
            <a:normAutofit fontScale="92500" lnSpcReduction="20000"/>
          </a:bodyPr>
          <a:lstStyle/>
          <a:p>
            <a:pPr algn="just"/>
            <a:r>
              <a:rPr lang="el-GR" dirty="0" smtClean="0"/>
              <a:t>Στο μόριο του Η</a:t>
            </a:r>
            <a:r>
              <a:rPr lang="en-US" dirty="0" smtClean="0"/>
              <a:t>F</a:t>
            </a:r>
            <a:r>
              <a:rPr lang="el-GR" dirty="0" smtClean="0"/>
              <a:t> το κοινό ζεύγος ηλεκτρονίων έλκεται από τον πυρήνα του υδρογόνου που έχει 1 πρωτόνιο και ισχυρότερα από τον πυρήνα του φθορίου που έχει 9 πρωτόνια με συνέπεια να βρίσκεται για περισσότερο χρόνο στο χώρο του φθορίου. Έτσι, το φθόριο έχει ένα «ελαφρύ» αρνητικό φορτίο και το υδρογόνο έχει ένα «ελαφρύ» θετικό φορτίο και το μόριο εμφανίζει πολικότητα (πολικό μόριο).</a:t>
            </a:r>
            <a:endParaRPr lang="en-US" dirty="0" smtClean="0"/>
          </a:p>
          <a:p>
            <a:pPr algn="just"/>
            <a:endParaRPr lang="el-GR" dirty="0" smtClean="0"/>
          </a:p>
          <a:p>
            <a:endParaRPr lang="el-GR" dirty="0"/>
          </a:p>
          <a:p>
            <a:endParaRPr lang="el-GR" dirty="0" smtClean="0"/>
          </a:p>
          <a:p>
            <a:endParaRPr lang="el-GR" dirty="0" smtClean="0"/>
          </a:p>
          <a:p>
            <a:r>
              <a:rPr lang="el-GR" dirty="0" smtClean="0"/>
              <a:t>Ο ομοιοπολικός δεσμός χαρακτηρίζεται </a:t>
            </a:r>
            <a:r>
              <a:rPr lang="el-GR" b="1" dirty="0" smtClean="0"/>
              <a:t>πολωμένος </a:t>
            </a:r>
            <a:r>
              <a:rPr lang="el-GR" dirty="0" smtClean="0"/>
              <a:t>(ή </a:t>
            </a:r>
            <a:r>
              <a:rPr lang="el-GR" b="1" dirty="0" smtClean="0"/>
              <a:t>πολικός</a:t>
            </a:r>
            <a:r>
              <a:rPr lang="el-GR" dirty="0" smtClean="0"/>
              <a:t>) ομοιοπολικός δεσμός</a:t>
            </a:r>
            <a:endParaRPr lang="en-US" dirty="0"/>
          </a:p>
        </p:txBody>
      </p:sp>
      <p:pic>
        <p:nvPicPr>
          <p:cNvPr id="6" name="Picture 5"/>
          <p:cNvPicPr/>
          <p:nvPr/>
        </p:nvPicPr>
        <p:blipFill rotWithShape="1">
          <a:blip r:embed="rId3"/>
          <a:srcRect l="40897" t="43989" r="41116" b="34815"/>
          <a:stretch/>
        </p:blipFill>
        <p:spPr bwMode="auto">
          <a:xfrm>
            <a:off x="4779033" y="3906012"/>
            <a:ext cx="2816352" cy="1499616"/>
          </a:xfrm>
          <a:prstGeom prst="rect">
            <a:avLst/>
          </a:prstGeom>
          <a:ln>
            <a:noFill/>
          </a:ln>
          <a:extLst>
            <a:ext uri="{53640926-AAD7-44D8-BBD7-CCE9431645EC}">
              <a14:shadowObscured xmlns:a14="http://schemas.microsoft.com/office/drawing/2010/main"/>
            </a:ext>
          </a:extLst>
        </p:spPr>
      </p:pic>
      <p:sp>
        <p:nvSpPr>
          <p:cNvPr id="8" name="Footer Placeholder 7"/>
          <p:cNvSpPr>
            <a:spLocks noGrp="1"/>
          </p:cNvSpPr>
          <p:nvPr>
            <p:ph type="ftr" sz="quarter" idx="11"/>
          </p:nvPr>
        </p:nvSpPr>
        <p:spPr/>
        <p:txBody>
          <a:bodyPr/>
          <a:lstStyle/>
          <a:p>
            <a:r>
              <a:rPr lang="el-GR" smtClean="0"/>
              <a:t>Θοδωρής Χαραλάμπης Χημικός</a:t>
            </a:r>
            <a:endParaRPr lang="en-US" dirty="0"/>
          </a:p>
        </p:txBody>
      </p:sp>
      <p:sp>
        <p:nvSpPr>
          <p:cNvPr id="9" name="Right Arrow 8">
            <a:hlinkClick r:id="rId4" action="ppaction://hlinksldjump"/>
          </p:cNvPr>
          <p:cNvSpPr/>
          <p:nvPr/>
        </p:nvSpPr>
        <p:spPr>
          <a:xfrm>
            <a:off x="11217098" y="2846717"/>
            <a:ext cx="258793" cy="163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rId4" action="ppaction://hlinksldjump"/>
          </p:cNvPr>
          <p:cNvSpPr/>
          <p:nvPr/>
        </p:nvSpPr>
        <p:spPr>
          <a:xfrm>
            <a:off x="11175401" y="3640346"/>
            <a:ext cx="258793" cy="1639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p:cNvSpPr txBox="1"/>
          <p:nvPr/>
        </p:nvSpPr>
        <p:spPr>
          <a:xfrm>
            <a:off x="5193101" y="4078588"/>
            <a:ext cx="467265" cy="369332"/>
          </a:xfrm>
          <a:prstGeom prst="rect">
            <a:avLst/>
          </a:prstGeom>
          <a:noFill/>
        </p:spPr>
        <p:txBody>
          <a:bodyPr wrap="square" rtlCol="0">
            <a:spAutoFit/>
          </a:bodyPr>
          <a:lstStyle/>
          <a:p>
            <a:r>
              <a:rPr lang="el-GR" b="1" dirty="0" smtClean="0"/>
              <a:t>δ+</a:t>
            </a:r>
            <a:endParaRPr lang="en-US" b="1" dirty="0"/>
          </a:p>
        </p:txBody>
      </p:sp>
      <p:sp>
        <p:nvSpPr>
          <p:cNvPr id="12" name="TextBox 11"/>
          <p:cNvSpPr txBox="1"/>
          <p:nvPr/>
        </p:nvSpPr>
        <p:spPr>
          <a:xfrm>
            <a:off x="6891181" y="4099298"/>
            <a:ext cx="558475" cy="369332"/>
          </a:xfrm>
          <a:prstGeom prst="rect">
            <a:avLst/>
          </a:prstGeom>
          <a:noFill/>
        </p:spPr>
        <p:txBody>
          <a:bodyPr wrap="square" rtlCol="0">
            <a:spAutoFit/>
          </a:bodyPr>
          <a:lstStyle/>
          <a:p>
            <a:r>
              <a:rPr lang="el-GR" b="1" dirty="0" smtClean="0"/>
              <a:t>δ-</a:t>
            </a:r>
            <a:endParaRPr lang="en-US" b="1" dirty="0"/>
          </a:p>
        </p:txBody>
      </p:sp>
    </p:spTree>
    <p:extLst>
      <p:ext uri="{BB962C8B-B14F-4D97-AF65-F5344CB8AC3E}">
        <p14:creationId xmlns:p14="http://schemas.microsoft.com/office/powerpoint/2010/main" val="391977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286</TotalTime>
  <Words>888</Words>
  <Application>Microsoft Office PowerPoint</Application>
  <PresentationFormat>Widescreen</PresentationFormat>
  <Paragraphs>126</Paragraphs>
  <Slides>13</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Ομοιοπολικός δεσμός</vt:lpstr>
      <vt:lpstr>Στόχοι μαθήματος</vt:lpstr>
      <vt:lpstr>Ο ομοιοπολικός δεσμός αναπτύσσεται μεταξύ ατόμων αμετάλλων</vt:lpstr>
      <vt:lpstr>Ο ομοιοπολικός δεσμός συμβαίνει με αμοιβαία συνεισφορά των μονήρων ηλεκτρονίων των στοιχείων</vt:lpstr>
      <vt:lpstr>Ο ομοιοπολικός δεσμός συμβαίνει με αμοιβαία συνεισφορά των μονήρων ηλεκτρονίων των στοιχείων</vt:lpstr>
      <vt:lpstr>Ο ομοιοπολικός δεσμός συμβαίνει με αμοιβαία συνεισφορά των μονήρων ηλεκτρονίων των στοιχείων</vt:lpstr>
      <vt:lpstr>Ο ομοιοπολικός δεσμός συμβαίνει με αμοιβαία συνεισφορά των μονήρων ηλεκτρονίων των στοιχείων</vt:lpstr>
      <vt:lpstr>Είδη ομοιοπολικών δεσμών</vt:lpstr>
      <vt:lpstr>Είδη ομοιοπολικών δεσμών</vt:lpstr>
      <vt:lpstr>Χαρακτηριστικά ομοιοπολικών ενώσεων</vt:lpstr>
      <vt:lpstr>Χαρακτηριστικά ομοιοπολικών δεσμών</vt:lpstr>
      <vt:lpstr>Παρατηρήσεις</vt:lpstr>
      <vt:lpstr>Παρατηρήσεις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Ομοιοπολικός δεσμός</dc:title>
  <dc:creator>Theo Haralabis</dc:creator>
  <cp:lastModifiedBy>Theo Haralabis</cp:lastModifiedBy>
  <cp:revision>39</cp:revision>
  <dcterms:created xsi:type="dcterms:W3CDTF">2020-11-07T21:07:12Z</dcterms:created>
  <dcterms:modified xsi:type="dcterms:W3CDTF">2020-11-11T10:04:48Z</dcterms:modified>
</cp:coreProperties>
</file>