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9" r:id="rId5"/>
    <p:sldId id="270" r:id="rId6"/>
    <p:sldId id="276" r:id="rId7"/>
    <p:sldId id="281" r:id="rId8"/>
    <p:sldId id="272" r:id="rId9"/>
    <p:sldId id="282" r:id="rId10"/>
    <p:sldId id="284" r:id="rId11"/>
    <p:sldId id="283" r:id="rId12"/>
    <p:sldId id="271" r:id="rId13"/>
    <p:sldId id="285" r:id="rId14"/>
    <p:sldId id="280" r:id="rId15"/>
    <p:sldId id="277" r:id="rId16"/>
    <p:sldId id="286" r:id="rId17"/>
    <p:sldId id="290" r:id="rId18"/>
    <p:sldId id="292" r:id="rId19"/>
    <p:sldId id="291" r:id="rId20"/>
    <p:sldId id="293" r:id="rId21"/>
    <p:sldId id="299" r:id="rId22"/>
    <p:sldId id="300" r:id="rId23"/>
    <p:sldId id="288" r:id="rId24"/>
    <p:sldId id="274" r:id="rId25"/>
    <p:sldId id="302" r:id="rId26"/>
    <p:sldId id="315" r:id="rId27"/>
    <p:sldId id="316" r:id="rId28"/>
    <p:sldId id="317" r:id="rId29"/>
    <p:sldId id="311" r:id="rId30"/>
    <p:sldId id="318" r:id="rId31"/>
    <p:sldId id="295" r:id="rId32"/>
    <p:sldId id="303" r:id="rId33"/>
    <p:sldId id="319" r:id="rId34"/>
    <p:sldId id="294" r:id="rId35"/>
    <p:sldId id="314" r:id="rId36"/>
    <p:sldId id="287" r:id="rId37"/>
    <p:sldId id="297" r:id="rId38"/>
    <p:sldId id="301" r:id="rId39"/>
    <p:sldId id="313" r:id="rId40"/>
    <p:sldId id="273" r:id="rId41"/>
  </p:sldIdLst>
  <p:sldSz cx="9144000" cy="5778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9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87" d="100"/>
          <a:sy n="187" d="100"/>
        </p:scale>
        <p:origin x="1040" y="32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4238" y="1254465"/>
            <a:ext cx="6211874" cy="1703003"/>
          </a:xfrm>
        </p:spPr>
        <p:txBody>
          <a:bodyPr anchor="b">
            <a:normAutofit/>
          </a:bodyPr>
          <a:lstStyle>
            <a:lvl1pPr algn="ctr">
              <a:defRPr sz="5000" b="1">
                <a:latin typeface="Neue Haas Grotesk Text Pro" panose="020B0504020202020204" pitchFamily="34" charset="0"/>
              </a:defRPr>
            </a:lvl1pPr>
          </a:lstStyle>
          <a:p>
            <a:r>
              <a:rPr lang="it-IT" dirty="0"/>
              <a:t>Title of Lesson plan (Bold size 48-50)</a:t>
            </a:r>
            <a:endParaRPr lang="en-US" dirty="0"/>
          </a:p>
        </p:txBody>
      </p:sp>
      <p:sp>
        <p:nvSpPr>
          <p:cNvPr id="3" name="Subtitle 2"/>
          <p:cNvSpPr>
            <a:spLocks noGrp="1"/>
          </p:cNvSpPr>
          <p:nvPr>
            <p:ph type="subTitle" idx="1" hasCustomPrompt="1"/>
          </p:nvPr>
        </p:nvSpPr>
        <p:spPr>
          <a:xfrm>
            <a:off x="1299806" y="3725613"/>
            <a:ext cx="6521715" cy="704570"/>
          </a:xfrm>
        </p:spPr>
        <p:txBody>
          <a:bodyPr>
            <a:noAutofit/>
          </a:bodyPr>
          <a:lstStyle>
            <a:lvl1pPr marL="0" indent="0" algn="ctr">
              <a:buNone/>
              <a:defRPr sz="2800">
                <a:latin typeface="Neue Haas Grotesk Text Pro" panose="020B05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Food Science &amp; Food Systems (optional, size 28-30)</a:t>
            </a:r>
            <a:endParaRPr lang="en-US" dirty="0"/>
          </a:p>
        </p:txBody>
      </p:sp>
    </p:spTree>
    <p:extLst>
      <p:ext uri="{BB962C8B-B14F-4D97-AF65-F5344CB8AC3E}">
        <p14:creationId xmlns:p14="http://schemas.microsoft.com/office/powerpoint/2010/main" val="2563990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628650" y="1538258"/>
            <a:ext cx="3886200" cy="366640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629150" y="1538258"/>
            <a:ext cx="3886200" cy="366640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a:xfrm>
            <a:off x="628650" y="5355814"/>
            <a:ext cx="2057400" cy="307652"/>
          </a:xfrm>
          <a:prstGeom prst="rect">
            <a:avLst/>
          </a:prstGeom>
        </p:spPr>
        <p:txBody>
          <a:bodyPr/>
          <a:lstStyle/>
          <a:p>
            <a:fld id="{B22F9991-1CBF-AC4C-8DAE-9278D9A9CFB0}" type="datetimeFigureOut">
              <a:rPr lang="it-IT" smtClean="0"/>
              <a:t>13/05/2025</a:t>
            </a:fld>
            <a:endParaRPr lang="it-IT"/>
          </a:p>
        </p:txBody>
      </p:sp>
      <p:sp>
        <p:nvSpPr>
          <p:cNvPr id="6" name="Footer Placeholder 5"/>
          <p:cNvSpPr>
            <a:spLocks noGrp="1"/>
          </p:cNvSpPr>
          <p:nvPr>
            <p:ph type="ftr" sz="quarter" idx="11"/>
          </p:nvPr>
        </p:nvSpPr>
        <p:spPr>
          <a:xfrm>
            <a:off x="3028950" y="5355814"/>
            <a:ext cx="3086100" cy="307652"/>
          </a:xfrm>
          <a:prstGeom prst="rect">
            <a:avLst/>
          </a:prstGeom>
        </p:spPr>
        <p:txBody>
          <a:bodyPr/>
          <a:lstStyle/>
          <a:p>
            <a:endParaRPr lang="it-IT"/>
          </a:p>
        </p:txBody>
      </p:sp>
      <p:sp>
        <p:nvSpPr>
          <p:cNvPr id="7" name="Slide Number Placeholder 6"/>
          <p:cNvSpPr>
            <a:spLocks noGrp="1"/>
          </p:cNvSpPr>
          <p:nvPr>
            <p:ph type="sldNum" sz="quarter" idx="12"/>
          </p:nvPr>
        </p:nvSpPr>
        <p:spPr>
          <a:xfrm>
            <a:off x="6457950" y="5355814"/>
            <a:ext cx="2057400" cy="307652"/>
          </a:xfrm>
          <a:prstGeom prst="rect">
            <a:avLst/>
          </a:prstGeom>
        </p:spPr>
        <p:txBody>
          <a:bodyPr/>
          <a:lstStyle/>
          <a:p>
            <a:fld id="{3A0B2D69-03BF-6546-8B46-C4C4352995BF}" type="slidenum">
              <a:rPr lang="it-IT" smtClean="0"/>
              <a:t>‹#›</a:t>
            </a:fld>
            <a:endParaRPr lang="it-IT"/>
          </a:p>
        </p:txBody>
      </p:sp>
    </p:spTree>
    <p:extLst>
      <p:ext uri="{BB962C8B-B14F-4D97-AF65-F5344CB8AC3E}">
        <p14:creationId xmlns:p14="http://schemas.microsoft.com/office/powerpoint/2010/main" val="204658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07652"/>
            <a:ext cx="7886700" cy="1116910"/>
          </a:xfrm>
        </p:spPr>
        <p:txBody>
          <a:bodyPr/>
          <a:lstStyle/>
          <a:p>
            <a:r>
              <a:rPr lang="it-IT"/>
              <a:t>Fare clic per modificare lo stile del titolo dello schema</a:t>
            </a:r>
            <a:endParaRPr lang="en-US"/>
          </a:p>
        </p:txBody>
      </p:sp>
      <p:sp>
        <p:nvSpPr>
          <p:cNvPr id="3" name="Text Placeholder 2"/>
          <p:cNvSpPr>
            <a:spLocks noGrp="1"/>
          </p:cNvSpPr>
          <p:nvPr>
            <p:ph type="body" idx="1"/>
          </p:nvPr>
        </p:nvSpPr>
        <p:spPr>
          <a:xfrm>
            <a:off x="629842" y="1416536"/>
            <a:ext cx="3868340" cy="6942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110757"/>
            <a:ext cx="3868340" cy="310460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4629150" y="1416536"/>
            <a:ext cx="3887391" cy="6942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110757"/>
            <a:ext cx="3887391" cy="310460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a:xfrm>
            <a:off x="628650" y="5355814"/>
            <a:ext cx="2057400" cy="307652"/>
          </a:xfrm>
          <a:prstGeom prst="rect">
            <a:avLst/>
          </a:prstGeom>
        </p:spPr>
        <p:txBody>
          <a:bodyPr/>
          <a:lstStyle/>
          <a:p>
            <a:fld id="{B22F9991-1CBF-AC4C-8DAE-9278D9A9CFB0}" type="datetimeFigureOut">
              <a:rPr lang="it-IT" smtClean="0"/>
              <a:t>13/05/2025</a:t>
            </a:fld>
            <a:endParaRPr lang="it-IT"/>
          </a:p>
        </p:txBody>
      </p:sp>
      <p:sp>
        <p:nvSpPr>
          <p:cNvPr id="8" name="Footer Placeholder 7"/>
          <p:cNvSpPr>
            <a:spLocks noGrp="1"/>
          </p:cNvSpPr>
          <p:nvPr>
            <p:ph type="ftr" sz="quarter" idx="11"/>
          </p:nvPr>
        </p:nvSpPr>
        <p:spPr>
          <a:xfrm>
            <a:off x="3028950" y="5355814"/>
            <a:ext cx="3086100" cy="307652"/>
          </a:xfrm>
          <a:prstGeom prst="rect">
            <a:avLst/>
          </a:prstGeom>
        </p:spPr>
        <p:txBody>
          <a:bodyPr/>
          <a:lstStyle/>
          <a:p>
            <a:endParaRPr lang="it-IT"/>
          </a:p>
        </p:txBody>
      </p:sp>
      <p:sp>
        <p:nvSpPr>
          <p:cNvPr id="9" name="Slide Number Placeholder 8"/>
          <p:cNvSpPr>
            <a:spLocks noGrp="1"/>
          </p:cNvSpPr>
          <p:nvPr>
            <p:ph type="sldNum" sz="quarter" idx="12"/>
          </p:nvPr>
        </p:nvSpPr>
        <p:spPr>
          <a:xfrm>
            <a:off x="6457950" y="5355814"/>
            <a:ext cx="2057400" cy="307652"/>
          </a:xfrm>
          <a:prstGeom prst="rect">
            <a:avLst/>
          </a:prstGeom>
        </p:spPr>
        <p:txBody>
          <a:bodyPr/>
          <a:lstStyle/>
          <a:p>
            <a:fld id="{3A0B2D69-03BF-6546-8B46-C4C4352995BF}" type="slidenum">
              <a:rPr lang="it-IT" smtClean="0"/>
              <a:t>‹#›</a:t>
            </a:fld>
            <a:endParaRPr lang="it-IT"/>
          </a:p>
        </p:txBody>
      </p:sp>
    </p:spTree>
    <p:extLst>
      <p:ext uri="{BB962C8B-B14F-4D97-AF65-F5344CB8AC3E}">
        <p14:creationId xmlns:p14="http://schemas.microsoft.com/office/powerpoint/2010/main" val="4131636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a:xfrm>
            <a:off x="628650" y="5355814"/>
            <a:ext cx="2057400" cy="307652"/>
          </a:xfrm>
          <a:prstGeom prst="rect">
            <a:avLst/>
          </a:prstGeom>
        </p:spPr>
        <p:txBody>
          <a:bodyPr/>
          <a:lstStyle/>
          <a:p>
            <a:fld id="{B22F9991-1CBF-AC4C-8DAE-9278D9A9CFB0}" type="datetimeFigureOut">
              <a:rPr lang="it-IT" smtClean="0"/>
              <a:t>13/05/2025</a:t>
            </a:fld>
            <a:endParaRPr lang="it-IT"/>
          </a:p>
        </p:txBody>
      </p:sp>
      <p:sp>
        <p:nvSpPr>
          <p:cNvPr id="4" name="Footer Placeholder 3"/>
          <p:cNvSpPr>
            <a:spLocks noGrp="1"/>
          </p:cNvSpPr>
          <p:nvPr>
            <p:ph type="ftr" sz="quarter" idx="11"/>
          </p:nvPr>
        </p:nvSpPr>
        <p:spPr>
          <a:xfrm>
            <a:off x="3028950" y="5355814"/>
            <a:ext cx="3086100" cy="307652"/>
          </a:xfrm>
          <a:prstGeom prst="rect">
            <a:avLst/>
          </a:prstGeom>
        </p:spPr>
        <p:txBody>
          <a:bodyPr/>
          <a:lstStyle/>
          <a:p>
            <a:endParaRPr lang="it-IT"/>
          </a:p>
        </p:txBody>
      </p:sp>
      <p:sp>
        <p:nvSpPr>
          <p:cNvPr id="5" name="Slide Number Placeholder 4"/>
          <p:cNvSpPr>
            <a:spLocks noGrp="1"/>
          </p:cNvSpPr>
          <p:nvPr>
            <p:ph type="sldNum" sz="quarter" idx="12"/>
          </p:nvPr>
        </p:nvSpPr>
        <p:spPr>
          <a:xfrm>
            <a:off x="6457950" y="5355814"/>
            <a:ext cx="2057400" cy="307652"/>
          </a:xfrm>
          <a:prstGeom prst="rect">
            <a:avLst/>
          </a:prstGeom>
        </p:spPr>
        <p:txBody>
          <a:bodyPr/>
          <a:lstStyle/>
          <a:p>
            <a:fld id="{3A0B2D69-03BF-6546-8B46-C4C4352995BF}" type="slidenum">
              <a:rPr lang="it-IT" smtClean="0"/>
              <a:t>‹#›</a:t>
            </a:fld>
            <a:endParaRPr lang="it-IT"/>
          </a:p>
        </p:txBody>
      </p:sp>
    </p:spTree>
    <p:extLst>
      <p:ext uri="{BB962C8B-B14F-4D97-AF65-F5344CB8AC3E}">
        <p14:creationId xmlns:p14="http://schemas.microsoft.com/office/powerpoint/2010/main" val="2919774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5355814"/>
            <a:ext cx="2057400" cy="307652"/>
          </a:xfrm>
          <a:prstGeom prst="rect">
            <a:avLst/>
          </a:prstGeom>
        </p:spPr>
        <p:txBody>
          <a:bodyPr/>
          <a:lstStyle/>
          <a:p>
            <a:fld id="{B22F9991-1CBF-AC4C-8DAE-9278D9A9CFB0}" type="datetimeFigureOut">
              <a:rPr lang="it-IT" smtClean="0"/>
              <a:t>13/05/2025</a:t>
            </a:fld>
            <a:endParaRPr lang="it-IT"/>
          </a:p>
        </p:txBody>
      </p:sp>
      <p:sp>
        <p:nvSpPr>
          <p:cNvPr id="3" name="Footer Placeholder 2"/>
          <p:cNvSpPr>
            <a:spLocks noGrp="1"/>
          </p:cNvSpPr>
          <p:nvPr>
            <p:ph type="ftr" sz="quarter" idx="11"/>
          </p:nvPr>
        </p:nvSpPr>
        <p:spPr>
          <a:xfrm>
            <a:off x="3028950" y="5355814"/>
            <a:ext cx="3086100" cy="307652"/>
          </a:xfrm>
          <a:prstGeom prst="rect">
            <a:avLst/>
          </a:prstGeom>
        </p:spPr>
        <p:txBody>
          <a:bodyPr/>
          <a:lstStyle/>
          <a:p>
            <a:endParaRPr lang="it-IT"/>
          </a:p>
        </p:txBody>
      </p:sp>
      <p:sp>
        <p:nvSpPr>
          <p:cNvPr id="4" name="Slide Number Placeholder 3"/>
          <p:cNvSpPr>
            <a:spLocks noGrp="1"/>
          </p:cNvSpPr>
          <p:nvPr>
            <p:ph type="sldNum" sz="quarter" idx="12"/>
          </p:nvPr>
        </p:nvSpPr>
        <p:spPr>
          <a:xfrm>
            <a:off x="6457950" y="5355814"/>
            <a:ext cx="2057400" cy="307652"/>
          </a:xfrm>
          <a:prstGeom prst="rect">
            <a:avLst/>
          </a:prstGeom>
        </p:spPr>
        <p:txBody>
          <a:bodyPr/>
          <a:lstStyle/>
          <a:p>
            <a:fld id="{3A0B2D69-03BF-6546-8B46-C4C4352995BF}" type="slidenum">
              <a:rPr lang="it-IT" smtClean="0"/>
              <a:t>‹#›</a:t>
            </a:fld>
            <a:endParaRPr lang="it-IT"/>
          </a:p>
        </p:txBody>
      </p:sp>
    </p:spTree>
    <p:extLst>
      <p:ext uri="{BB962C8B-B14F-4D97-AF65-F5344CB8AC3E}">
        <p14:creationId xmlns:p14="http://schemas.microsoft.com/office/powerpoint/2010/main" val="2453267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385233"/>
            <a:ext cx="2949178" cy="1348317"/>
          </a:xfrm>
        </p:spPr>
        <p:txBody>
          <a:bodyPr anchor="b"/>
          <a:lstStyle>
            <a:lvl1pPr>
              <a:defRPr sz="2400"/>
            </a:lvl1pPr>
          </a:lstStyle>
          <a:p>
            <a:r>
              <a:rPr lang="it-IT"/>
              <a:t>Fare clic per modificare lo stile del titolo dello schema</a:t>
            </a:r>
            <a:endParaRPr lang="en-US"/>
          </a:p>
        </p:txBody>
      </p:sp>
      <p:sp>
        <p:nvSpPr>
          <p:cNvPr id="3" name="Content Placeholder 2"/>
          <p:cNvSpPr>
            <a:spLocks noGrp="1"/>
          </p:cNvSpPr>
          <p:nvPr>
            <p:ph idx="1"/>
          </p:nvPr>
        </p:nvSpPr>
        <p:spPr>
          <a:xfrm>
            <a:off x="3887391" y="831998"/>
            <a:ext cx="4629150" cy="41064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629841" y="1733550"/>
            <a:ext cx="2949178" cy="321161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a:xfrm>
            <a:off x="628650" y="5355814"/>
            <a:ext cx="2057400" cy="307652"/>
          </a:xfrm>
          <a:prstGeom prst="rect">
            <a:avLst/>
          </a:prstGeom>
        </p:spPr>
        <p:txBody>
          <a:bodyPr/>
          <a:lstStyle/>
          <a:p>
            <a:fld id="{B22F9991-1CBF-AC4C-8DAE-9278D9A9CFB0}" type="datetimeFigureOut">
              <a:rPr lang="it-IT" smtClean="0"/>
              <a:t>13/05/2025</a:t>
            </a:fld>
            <a:endParaRPr lang="it-IT"/>
          </a:p>
        </p:txBody>
      </p:sp>
      <p:sp>
        <p:nvSpPr>
          <p:cNvPr id="6" name="Footer Placeholder 5"/>
          <p:cNvSpPr>
            <a:spLocks noGrp="1"/>
          </p:cNvSpPr>
          <p:nvPr>
            <p:ph type="ftr" sz="quarter" idx="11"/>
          </p:nvPr>
        </p:nvSpPr>
        <p:spPr>
          <a:xfrm>
            <a:off x="3028950" y="5355814"/>
            <a:ext cx="3086100" cy="307652"/>
          </a:xfrm>
          <a:prstGeom prst="rect">
            <a:avLst/>
          </a:prstGeom>
        </p:spPr>
        <p:txBody>
          <a:bodyPr/>
          <a:lstStyle/>
          <a:p>
            <a:endParaRPr lang="it-IT"/>
          </a:p>
        </p:txBody>
      </p:sp>
      <p:sp>
        <p:nvSpPr>
          <p:cNvPr id="7" name="Slide Number Placeholder 6"/>
          <p:cNvSpPr>
            <a:spLocks noGrp="1"/>
          </p:cNvSpPr>
          <p:nvPr>
            <p:ph type="sldNum" sz="quarter" idx="12"/>
          </p:nvPr>
        </p:nvSpPr>
        <p:spPr>
          <a:xfrm>
            <a:off x="6457950" y="5355814"/>
            <a:ext cx="2057400" cy="307652"/>
          </a:xfrm>
          <a:prstGeom prst="rect">
            <a:avLst/>
          </a:prstGeom>
        </p:spPr>
        <p:txBody>
          <a:bodyPr/>
          <a:lstStyle/>
          <a:p>
            <a:fld id="{3A0B2D69-03BF-6546-8B46-C4C4352995BF}" type="slidenum">
              <a:rPr lang="it-IT" smtClean="0"/>
              <a:t>‹#›</a:t>
            </a:fld>
            <a:endParaRPr lang="it-IT"/>
          </a:p>
        </p:txBody>
      </p:sp>
    </p:spTree>
    <p:extLst>
      <p:ext uri="{BB962C8B-B14F-4D97-AF65-F5344CB8AC3E}">
        <p14:creationId xmlns:p14="http://schemas.microsoft.com/office/powerpoint/2010/main" val="3490769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385233"/>
            <a:ext cx="2949178" cy="1348317"/>
          </a:xfrm>
        </p:spPr>
        <p:txBody>
          <a:bodyPr anchor="b"/>
          <a:lstStyle>
            <a:lvl1pPr>
              <a:defRPr sz="2400"/>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3887391" y="831998"/>
            <a:ext cx="4629150" cy="410648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endParaRPr lang="en-US"/>
          </a:p>
        </p:txBody>
      </p:sp>
      <p:sp>
        <p:nvSpPr>
          <p:cNvPr id="4" name="Text Placeholder 3"/>
          <p:cNvSpPr>
            <a:spLocks noGrp="1"/>
          </p:cNvSpPr>
          <p:nvPr>
            <p:ph type="body" sz="half" idx="2"/>
          </p:nvPr>
        </p:nvSpPr>
        <p:spPr>
          <a:xfrm>
            <a:off x="629841" y="1733550"/>
            <a:ext cx="2949178" cy="321161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p:cNvSpPr>
            <a:spLocks noGrp="1"/>
          </p:cNvSpPr>
          <p:nvPr>
            <p:ph type="dt" sz="half" idx="10"/>
          </p:nvPr>
        </p:nvSpPr>
        <p:spPr>
          <a:xfrm>
            <a:off x="628650" y="5355814"/>
            <a:ext cx="2057400" cy="307652"/>
          </a:xfrm>
          <a:prstGeom prst="rect">
            <a:avLst/>
          </a:prstGeom>
        </p:spPr>
        <p:txBody>
          <a:bodyPr/>
          <a:lstStyle/>
          <a:p>
            <a:fld id="{B22F9991-1CBF-AC4C-8DAE-9278D9A9CFB0}" type="datetimeFigureOut">
              <a:rPr lang="it-IT" smtClean="0"/>
              <a:t>13/05/2025</a:t>
            </a:fld>
            <a:endParaRPr lang="it-IT"/>
          </a:p>
        </p:txBody>
      </p:sp>
      <p:sp>
        <p:nvSpPr>
          <p:cNvPr id="6" name="Footer Placeholder 5"/>
          <p:cNvSpPr>
            <a:spLocks noGrp="1"/>
          </p:cNvSpPr>
          <p:nvPr>
            <p:ph type="ftr" sz="quarter" idx="11"/>
          </p:nvPr>
        </p:nvSpPr>
        <p:spPr>
          <a:xfrm>
            <a:off x="3028950" y="5355814"/>
            <a:ext cx="3086100" cy="307652"/>
          </a:xfrm>
          <a:prstGeom prst="rect">
            <a:avLst/>
          </a:prstGeom>
        </p:spPr>
        <p:txBody>
          <a:bodyPr/>
          <a:lstStyle/>
          <a:p>
            <a:endParaRPr lang="it-IT"/>
          </a:p>
        </p:txBody>
      </p:sp>
      <p:sp>
        <p:nvSpPr>
          <p:cNvPr id="7" name="Slide Number Placeholder 6"/>
          <p:cNvSpPr>
            <a:spLocks noGrp="1"/>
          </p:cNvSpPr>
          <p:nvPr>
            <p:ph type="sldNum" sz="quarter" idx="12"/>
          </p:nvPr>
        </p:nvSpPr>
        <p:spPr>
          <a:xfrm>
            <a:off x="6457950" y="5355814"/>
            <a:ext cx="2057400" cy="307652"/>
          </a:xfrm>
          <a:prstGeom prst="rect">
            <a:avLst/>
          </a:prstGeom>
        </p:spPr>
        <p:txBody>
          <a:bodyPr/>
          <a:lstStyle/>
          <a:p>
            <a:fld id="{3A0B2D69-03BF-6546-8B46-C4C4352995BF}" type="slidenum">
              <a:rPr lang="it-IT" smtClean="0"/>
              <a:t>‹#›</a:t>
            </a:fld>
            <a:endParaRPr lang="it-IT"/>
          </a:p>
        </p:txBody>
      </p:sp>
    </p:spTree>
    <p:extLst>
      <p:ext uri="{BB962C8B-B14F-4D97-AF65-F5344CB8AC3E}">
        <p14:creationId xmlns:p14="http://schemas.microsoft.com/office/powerpoint/2010/main" val="501635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a:xfrm>
            <a:off x="628650" y="5355814"/>
            <a:ext cx="2057400" cy="307652"/>
          </a:xfrm>
          <a:prstGeom prst="rect">
            <a:avLst/>
          </a:prstGeom>
        </p:spPr>
        <p:txBody>
          <a:bodyPr/>
          <a:lstStyle/>
          <a:p>
            <a:fld id="{B22F9991-1CBF-AC4C-8DAE-9278D9A9CFB0}" type="datetimeFigureOut">
              <a:rPr lang="it-IT" smtClean="0"/>
              <a:t>13/05/2025</a:t>
            </a:fld>
            <a:endParaRPr lang="it-IT"/>
          </a:p>
        </p:txBody>
      </p:sp>
      <p:sp>
        <p:nvSpPr>
          <p:cNvPr id="5" name="Footer Placeholder 4"/>
          <p:cNvSpPr>
            <a:spLocks noGrp="1"/>
          </p:cNvSpPr>
          <p:nvPr>
            <p:ph type="ftr" sz="quarter" idx="11"/>
          </p:nvPr>
        </p:nvSpPr>
        <p:spPr>
          <a:xfrm>
            <a:off x="3028950" y="5355814"/>
            <a:ext cx="3086100" cy="307652"/>
          </a:xfrm>
          <a:prstGeom prst="rect">
            <a:avLst/>
          </a:prstGeom>
        </p:spPr>
        <p:txBody>
          <a:bodyPr/>
          <a:lstStyle/>
          <a:p>
            <a:endParaRPr lang="it-IT"/>
          </a:p>
        </p:txBody>
      </p:sp>
      <p:sp>
        <p:nvSpPr>
          <p:cNvPr id="6" name="Slide Number Placeholder 5"/>
          <p:cNvSpPr>
            <a:spLocks noGrp="1"/>
          </p:cNvSpPr>
          <p:nvPr>
            <p:ph type="sldNum" sz="quarter" idx="12"/>
          </p:nvPr>
        </p:nvSpPr>
        <p:spPr>
          <a:xfrm>
            <a:off x="6457950" y="5355814"/>
            <a:ext cx="2057400" cy="307652"/>
          </a:xfrm>
          <a:prstGeom prst="rect">
            <a:avLst/>
          </a:prstGeom>
        </p:spPr>
        <p:txBody>
          <a:bodyPr/>
          <a:lstStyle/>
          <a:p>
            <a:fld id="{3A0B2D69-03BF-6546-8B46-C4C4352995BF}" type="slidenum">
              <a:rPr lang="it-IT" smtClean="0"/>
              <a:t>‹#›</a:t>
            </a:fld>
            <a:endParaRPr lang="it-IT"/>
          </a:p>
        </p:txBody>
      </p:sp>
    </p:spTree>
    <p:extLst>
      <p:ext uri="{BB962C8B-B14F-4D97-AF65-F5344CB8AC3E}">
        <p14:creationId xmlns:p14="http://schemas.microsoft.com/office/powerpoint/2010/main" val="3959231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7651"/>
            <a:ext cx="1971675" cy="4897012"/>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628650" y="307651"/>
            <a:ext cx="5800725" cy="48970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a:xfrm>
            <a:off x="628650" y="5355814"/>
            <a:ext cx="2057400" cy="307652"/>
          </a:xfrm>
          <a:prstGeom prst="rect">
            <a:avLst/>
          </a:prstGeom>
        </p:spPr>
        <p:txBody>
          <a:bodyPr/>
          <a:lstStyle/>
          <a:p>
            <a:fld id="{B22F9991-1CBF-AC4C-8DAE-9278D9A9CFB0}" type="datetimeFigureOut">
              <a:rPr lang="it-IT" smtClean="0"/>
              <a:t>13/05/2025</a:t>
            </a:fld>
            <a:endParaRPr lang="it-IT"/>
          </a:p>
        </p:txBody>
      </p:sp>
      <p:sp>
        <p:nvSpPr>
          <p:cNvPr id="5" name="Footer Placeholder 4"/>
          <p:cNvSpPr>
            <a:spLocks noGrp="1"/>
          </p:cNvSpPr>
          <p:nvPr>
            <p:ph type="ftr" sz="quarter" idx="11"/>
          </p:nvPr>
        </p:nvSpPr>
        <p:spPr>
          <a:xfrm>
            <a:off x="3028950" y="5355814"/>
            <a:ext cx="3086100" cy="307652"/>
          </a:xfrm>
          <a:prstGeom prst="rect">
            <a:avLst/>
          </a:prstGeom>
        </p:spPr>
        <p:txBody>
          <a:bodyPr/>
          <a:lstStyle/>
          <a:p>
            <a:endParaRPr lang="it-IT"/>
          </a:p>
        </p:txBody>
      </p:sp>
      <p:sp>
        <p:nvSpPr>
          <p:cNvPr id="6" name="Slide Number Placeholder 5"/>
          <p:cNvSpPr>
            <a:spLocks noGrp="1"/>
          </p:cNvSpPr>
          <p:nvPr>
            <p:ph type="sldNum" sz="quarter" idx="12"/>
          </p:nvPr>
        </p:nvSpPr>
        <p:spPr>
          <a:xfrm>
            <a:off x="6457950" y="5355814"/>
            <a:ext cx="2057400" cy="307652"/>
          </a:xfrm>
          <a:prstGeom prst="rect">
            <a:avLst/>
          </a:prstGeom>
        </p:spPr>
        <p:txBody>
          <a:bodyPr/>
          <a:lstStyle/>
          <a:p>
            <a:fld id="{3A0B2D69-03BF-6546-8B46-C4C4352995BF}" type="slidenum">
              <a:rPr lang="it-IT" smtClean="0"/>
              <a:t>‹#›</a:t>
            </a:fld>
            <a:endParaRPr lang="it-IT"/>
          </a:p>
        </p:txBody>
      </p:sp>
    </p:spTree>
    <p:extLst>
      <p:ext uri="{BB962C8B-B14F-4D97-AF65-F5344CB8AC3E}">
        <p14:creationId xmlns:p14="http://schemas.microsoft.com/office/powerpoint/2010/main" val="2178808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3819-DF7B-EB85-A8E3-EB553612DEA2}"/>
              </a:ext>
            </a:extLst>
          </p:cNvPr>
          <p:cNvSpPr>
            <a:spLocks noGrp="1"/>
          </p:cNvSpPr>
          <p:nvPr>
            <p:ph type="title"/>
          </p:nvPr>
        </p:nvSpPr>
        <p:spPr/>
        <p:txBody>
          <a:bodyPr>
            <a:normAutofit/>
          </a:bodyPr>
          <a:lstStyle>
            <a:lvl1pPr>
              <a:defRPr sz="3600">
                <a:solidFill>
                  <a:schemeClr val="bg1"/>
                </a:solidFill>
                <a:latin typeface="Neue Haas Grotesk Text Pro" panose="020B0504020202020204" pitchFamily="34" charset="0"/>
              </a:defRPr>
            </a:lvl1pPr>
          </a:lstStyle>
          <a:p>
            <a:r>
              <a:rPr lang="en-US" dirty="0"/>
              <a:t>Click to edit Master title style</a:t>
            </a:r>
            <a:endParaRPr lang="en-IL" dirty="0"/>
          </a:p>
        </p:txBody>
      </p:sp>
      <p:sp>
        <p:nvSpPr>
          <p:cNvPr id="7" name="Text Placeholder 6">
            <a:extLst>
              <a:ext uri="{FF2B5EF4-FFF2-40B4-BE49-F238E27FC236}">
                <a16:creationId xmlns:a16="http://schemas.microsoft.com/office/drawing/2014/main" id="{72F8CD35-1FCE-128E-607D-3B9990AA52C9}"/>
              </a:ext>
            </a:extLst>
          </p:cNvPr>
          <p:cNvSpPr>
            <a:spLocks noGrp="1"/>
          </p:cNvSpPr>
          <p:nvPr>
            <p:ph type="body" sz="quarter" idx="10"/>
          </p:nvPr>
        </p:nvSpPr>
        <p:spPr>
          <a:xfrm>
            <a:off x="628650" y="1579563"/>
            <a:ext cx="7886700" cy="3890962"/>
          </a:xfrm>
        </p:spPr>
        <p:txBody>
          <a:bodyPr/>
          <a:lstStyle>
            <a:lvl1pPr>
              <a:defRPr sz="2400">
                <a:solidFill>
                  <a:schemeClr val="bg1"/>
                </a:solidFill>
                <a:latin typeface="Neue Haas Grotesk Text Pro" panose="020B0504020202020204" pitchFamily="34" charset="0"/>
              </a:defRPr>
            </a:lvl1pPr>
            <a:lvl2pPr>
              <a:defRPr sz="2000">
                <a:solidFill>
                  <a:schemeClr val="bg1"/>
                </a:solidFill>
                <a:latin typeface="Neue Haas Grotesk Text Pro" panose="020B0504020202020204" pitchFamily="34" charset="0"/>
              </a:defRPr>
            </a:lvl2pPr>
            <a:lvl3pPr>
              <a:defRPr>
                <a:solidFill>
                  <a:schemeClr val="bg1"/>
                </a:solidFill>
                <a:latin typeface="Neue Haas Grotesk Text Pro" panose="020B0504020202020204" pitchFamily="34" charset="0"/>
              </a:defRPr>
            </a:lvl3pPr>
            <a:lvl4pPr>
              <a:defRPr>
                <a:solidFill>
                  <a:schemeClr val="bg1"/>
                </a:solidFill>
                <a:latin typeface="Neue Haas Grotesk Text Pro" panose="020B0504020202020204" pitchFamily="34" charset="0"/>
              </a:defRPr>
            </a:lvl4pPr>
            <a:lvl5pPr>
              <a:defRPr>
                <a:solidFill>
                  <a:schemeClr val="bg1"/>
                </a:solidFill>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L" dirty="0"/>
          </a:p>
        </p:txBody>
      </p:sp>
    </p:spTree>
    <p:extLst>
      <p:ext uri="{BB962C8B-B14F-4D97-AF65-F5344CB8AC3E}">
        <p14:creationId xmlns:p14="http://schemas.microsoft.com/office/powerpoint/2010/main" val="124386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3819-DF7B-EB85-A8E3-EB553612DEA2}"/>
              </a:ext>
            </a:extLst>
          </p:cNvPr>
          <p:cNvSpPr>
            <a:spLocks noGrp="1"/>
          </p:cNvSpPr>
          <p:nvPr>
            <p:ph type="title"/>
          </p:nvPr>
        </p:nvSpPr>
        <p:spPr/>
        <p:txBody>
          <a:bodyPr>
            <a:normAutofit/>
          </a:bodyPr>
          <a:lstStyle>
            <a:lvl1pPr>
              <a:defRPr sz="3600">
                <a:solidFill>
                  <a:schemeClr val="tx1"/>
                </a:solidFill>
                <a:latin typeface="Neue Haas Grotesk Text Pro" panose="020B0504020202020204" pitchFamily="34" charset="0"/>
              </a:defRPr>
            </a:lvl1pPr>
          </a:lstStyle>
          <a:p>
            <a:r>
              <a:rPr lang="en-US" dirty="0"/>
              <a:t>Click to edit Master title style</a:t>
            </a:r>
            <a:endParaRPr lang="en-IL" dirty="0"/>
          </a:p>
        </p:txBody>
      </p:sp>
      <p:sp>
        <p:nvSpPr>
          <p:cNvPr id="7" name="Text Placeholder 6">
            <a:extLst>
              <a:ext uri="{FF2B5EF4-FFF2-40B4-BE49-F238E27FC236}">
                <a16:creationId xmlns:a16="http://schemas.microsoft.com/office/drawing/2014/main" id="{72F8CD35-1FCE-128E-607D-3B9990AA52C9}"/>
              </a:ext>
            </a:extLst>
          </p:cNvPr>
          <p:cNvSpPr>
            <a:spLocks noGrp="1"/>
          </p:cNvSpPr>
          <p:nvPr>
            <p:ph type="body" sz="quarter" idx="10"/>
          </p:nvPr>
        </p:nvSpPr>
        <p:spPr>
          <a:xfrm>
            <a:off x="628650" y="1579563"/>
            <a:ext cx="7886700" cy="3890962"/>
          </a:xfrm>
        </p:spPr>
        <p:txBody>
          <a:bodyPr/>
          <a:lstStyle>
            <a:lvl1pPr>
              <a:defRPr sz="2400">
                <a:solidFill>
                  <a:schemeClr val="tx1"/>
                </a:solidFill>
                <a:latin typeface="Neue Haas Grotesk Text Pro" panose="020B0504020202020204" pitchFamily="34" charset="0"/>
              </a:defRPr>
            </a:lvl1pPr>
            <a:lvl2pPr>
              <a:defRPr sz="2000">
                <a:solidFill>
                  <a:schemeClr val="tx1"/>
                </a:solidFill>
                <a:latin typeface="Neue Haas Grotesk Text Pro" panose="020B0504020202020204" pitchFamily="34" charset="0"/>
              </a:defRPr>
            </a:lvl2pPr>
            <a:lvl3pPr>
              <a:defRPr>
                <a:solidFill>
                  <a:schemeClr val="tx1"/>
                </a:solidFill>
                <a:latin typeface="Neue Haas Grotesk Text Pro" panose="020B0504020202020204" pitchFamily="34" charset="0"/>
              </a:defRPr>
            </a:lvl3pPr>
            <a:lvl4pPr>
              <a:defRPr>
                <a:solidFill>
                  <a:schemeClr val="tx1"/>
                </a:solidFill>
                <a:latin typeface="Neue Haas Grotesk Text Pro" panose="020B0504020202020204" pitchFamily="34" charset="0"/>
              </a:defRPr>
            </a:lvl4pPr>
            <a:lvl5pPr>
              <a:defRPr>
                <a:solidFill>
                  <a:schemeClr val="tx1"/>
                </a:solidFill>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L" dirty="0"/>
          </a:p>
        </p:txBody>
      </p:sp>
    </p:spTree>
    <p:extLst>
      <p:ext uri="{BB962C8B-B14F-4D97-AF65-F5344CB8AC3E}">
        <p14:creationId xmlns:p14="http://schemas.microsoft.com/office/powerpoint/2010/main" val="4262694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3819-DF7B-EB85-A8E3-EB553612DEA2}"/>
              </a:ext>
            </a:extLst>
          </p:cNvPr>
          <p:cNvSpPr>
            <a:spLocks noGrp="1"/>
          </p:cNvSpPr>
          <p:nvPr>
            <p:ph type="title"/>
          </p:nvPr>
        </p:nvSpPr>
        <p:spPr/>
        <p:txBody>
          <a:bodyPr>
            <a:normAutofit/>
          </a:bodyPr>
          <a:lstStyle>
            <a:lvl1pPr>
              <a:defRPr sz="3600">
                <a:solidFill>
                  <a:schemeClr val="tx1"/>
                </a:solidFill>
                <a:latin typeface="Neue Haas Grotesk Text Pro" panose="020B0504020202020204" pitchFamily="34" charset="0"/>
              </a:defRPr>
            </a:lvl1pPr>
          </a:lstStyle>
          <a:p>
            <a:r>
              <a:rPr lang="en-US" dirty="0"/>
              <a:t>Click to edit Master title style</a:t>
            </a:r>
            <a:endParaRPr lang="en-IL" dirty="0"/>
          </a:p>
        </p:txBody>
      </p:sp>
      <p:sp>
        <p:nvSpPr>
          <p:cNvPr id="7" name="Text Placeholder 6">
            <a:extLst>
              <a:ext uri="{FF2B5EF4-FFF2-40B4-BE49-F238E27FC236}">
                <a16:creationId xmlns:a16="http://schemas.microsoft.com/office/drawing/2014/main" id="{72F8CD35-1FCE-128E-607D-3B9990AA52C9}"/>
              </a:ext>
            </a:extLst>
          </p:cNvPr>
          <p:cNvSpPr>
            <a:spLocks noGrp="1"/>
          </p:cNvSpPr>
          <p:nvPr>
            <p:ph type="body" sz="quarter" idx="10"/>
          </p:nvPr>
        </p:nvSpPr>
        <p:spPr>
          <a:xfrm>
            <a:off x="628650" y="1579563"/>
            <a:ext cx="7886700" cy="3890962"/>
          </a:xfrm>
        </p:spPr>
        <p:txBody>
          <a:bodyPr/>
          <a:lstStyle>
            <a:lvl1pPr>
              <a:defRPr sz="2400">
                <a:solidFill>
                  <a:schemeClr val="tx1"/>
                </a:solidFill>
                <a:latin typeface="Neue Haas Grotesk Text Pro" panose="020B0504020202020204" pitchFamily="34" charset="0"/>
              </a:defRPr>
            </a:lvl1pPr>
            <a:lvl2pPr>
              <a:defRPr sz="2000">
                <a:solidFill>
                  <a:schemeClr val="tx1"/>
                </a:solidFill>
                <a:latin typeface="Neue Haas Grotesk Text Pro" panose="020B0504020202020204" pitchFamily="34" charset="0"/>
              </a:defRPr>
            </a:lvl2pPr>
            <a:lvl3pPr>
              <a:defRPr>
                <a:solidFill>
                  <a:schemeClr val="tx1"/>
                </a:solidFill>
                <a:latin typeface="Neue Haas Grotesk Text Pro" panose="020B0504020202020204" pitchFamily="34" charset="0"/>
              </a:defRPr>
            </a:lvl3pPr>
            <a:lvl4pPr>
              <a:defRPr>
                <a:solidFill>
                  <a:schemeClr val="tx1"/>
                </a:solidFill>
                <a:latin typeface="Neue Haas Grotesk Text Pro" panose="020B0504020202020204" pitchFamily="34" charset="0"/>
              </a:defRPr>
            </a:lvl4pPr>
            <a:lvl5pPr>
              <a:defRPr>
                <a:solidFill>
                  <a:schemeClr val="tx1"/>
                </a:solidFill>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L" dirty="0"/>
          </a:p>
        </p:txBody>
      </p:sp>
    </p:spTree>
    <p:extLst>
      <p:ext uri="{BB962C8B-B14F-4D97-AF65-F5344CB8AC3E}">
        <p14:creationId xmlns:p14="http://schemas.microsoft.com/office/powerpoint/2010/main" val="350201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3819-DF7B-EB85-A8E3-EB553612DEA2}"/>
              </a:ext>
            </a:extLst>
          </p:cNvPr>
          <p:cNvSpPr>
            <a:spLocks noGrp="1"/>
          </p:cNvSpPr>
          <p:nvPr>
            <p:ph type="title"/>
          </p:nvPr>
        </p:nvSpPr>
        <p:spPr/>
        <p:txBody>
          <a:bodyPr>
            <a:normAutofit/>
          </a:bodyPr>
          <a:lstStyle>
            <a:lvl1pPr>
              <a:defRPr sz="3600">
                <a:solidFill>
                  <a:schemeClr val="tx1"/>
                </a:solidFill>
                <a:latin typeface="Neue Haas Grotesk Text Pro" panose="020B0504020202020204" pitchFamily="34" charset="0"/>
              </a:defRPr>
            </a:lvl1pPr>
          </a:lstStyle>
          <a:p>
            <a:r>
              <a:rPr lang="en-US" dirty="0"/>
              <a:t>Click to edit Master title style</a:t>
            </a:r>
            <a:endParaRPr lang="en-IL" dirty="0"/>
          </a:p>
        </p:txBody>
      </p:sp>
      <p:sp>
        <p:nvSpPr>
          <p:cNvPr id="7" name="Text Placeholder 6">
            <a:extLst>
              <a:ext uri="{FF2B5EF4-FFF2-40B4-BE49-F238E27FC236}">
                <a16:creationId xmlns:a16="http://schemas.microsoft.com/office/drawing/2014/main" id="{72F8CD35-1FCE-128E-607D-3B9990AA52C9}"/>
              </a:ext>
            </a:extLst>
          </p:cNvPr>
          <p:cNvSpPr>
            <a:spLocks noGrp="1"/>
          </p:cNvSpPr>
          <p:nvPr>
            <p:ph type="body" sz="quarter" idx="10"/>
          </p:nvPr>
        </p:nvSpPr>
        <p:spPr>
          <a:xfrm>
            <a:off x="628650" y="1579563"/>
            <a:ext cx="7886700" cy="3890962"/>
          </a:xfrm>
        </p:spPr>
        <p:txBody>
          <a:bodyPr/>
          <a:lstStyle>
            <a:lvl1pPr>
              <a:defRPr sz="2400">
                <a:solidFill>
                  <a:schemeClr val="tx1"/>
                </a:solidFill>
                <a:latin typeface="Neue Haas Grotesk Text Pro" panose="020B0504020202020204" pitchFamily="34" charset="0"/>
              </a:defRPr>
            </a:lvl1pPr>
            <a:lvl2pPr>
              <a:defRPr sz="2000">
                <a:solidFill>
                  <a:schemeClr val="tx1"/>
                </a:solidFill>
                <a:latin typeface="Neue Haas Grotesk Text Pro" panose="020B0504020202020204" pitchFamily="34" charset="0"/>
              </a:defRPr>
            </a:lvl2pPr>
            <a:lvl3pPr>
              <a:defRPr>
                <a:solidFill>
                  <a:schemeClr val="tx1"/>
                </a:solidFill>
                <a:latin typeface="Neue Haas Grotesk Text Pro" panose="020B0504020202020204" pitchFamily="34" charset="0"/>
              </a:defRPr>
            </a:lvl3pPr>
            <a:lvl4pPr>
              <a:defRPr>
                <a:solidFill>
                  <a:schemeClr val="tx1"/>
                </a:solidFill>
                <a:latin typeface="Neue Haas Grotesk Text Pro" panose="020B0504020202020204" pitchFamily="34" charset="0"/>
              </a:defRPr>
            </a:lvl4pPr>
            <a:lvl5pPr>
              <a:defRPr>
                <a:solidFill>
                  <a:schemeClr val="tx1"/>
                </a:solidFill>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L" dirty="0"/>
          </a:p>
        </p:txBody>
      </p:sp>
    </p:spTree>
    <p:extLst>
      <p:ext uri="{BB962C8B-B14F-4D97-AF65-F5344CB8AC3E}">
        <p14:creationId xmlns:p14="http://schemas.microsoft.com/office/powerpoint/2010/main" val="270013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3819-DF7B-EB85-A8E3-EB553612DEA2}"/>
              </a:ext>
            </a:extLst>
          </p:cNvPr>
          <p:cNvSpPr>
            <a:spLocks noGrp="1"/>
          </p:cNvSpPr>
          <p:nvPr>
            <p:ph type="title"/>
          </p:nvPr>
        </p:nvSpPr>
        <p:spPr/>
        <p:txBody>
          <a:bodyPr>
            <a:normAutofit/>
          </a:bodyPr>
          <a:lstStyle>
            <a:lvl1pPr>
              <a:defRPr sz="3600">
                <a:solidFill>
                  <a:schemeClr val="tx1"/>
                </a:solidFill>
                <a:latin typeface="Neue Haas Grotesk Text Pro" panose="020B0504020202020204" pitchFamily="34" charset="0"/>
              </a:defRPr>
            </a:lvl1pPr>
          </a:lstStyle>
          <a:p>
            <a:r>
              <a:rPr lang="en-US" dirty="0"/>
              <a:t>Click to edit Master title style</a:t>
            </a:r>
            <a:endParaRPr lang="en-IL" dirty="0"/>
          </a:p>
        </p:txBody>
      </p:sp>
    </p:spTree>
    <p:extLst>
      <p:ext uri="{BB962C8B-B14F-4D97-AF65-F5344CB8AC3E}">
        <p14:creationId xmlns:p14="http://schemas.microsoft.com/office/powerpoint/2010/main" val="136748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3819-DF7B-EB85-A8E3-EB553612DEA2}"/>
              </a:ext>
            </a:extLst>
          </p:cNvPr>
          <p:cNvSpPr>
            <a:spLocks noGrp="1"/>
          </p:cNvSpPr>
          <p:nvPr>
            <p:ph type="title"/>
          </p:nvPr>
        </p:nvSpPr>
        <p:spPr/>
        <p:txBody>
          <a:bodyPr>
            <a:normAutofit/>
          </a:bodyPr>
          <a:lstStyle>
            <a:lvl1pPr>
              <a:defRPr sz="3600">
                <a:solidFill>
                  <a:schemeClr val="bg1"/>
                </a:solidFill>
                <a:latin typeface="Neue Haas Grotesk Text Pro" panose="020B0504020202020204" pitchFamily="34" charset="0"/>
              </a:defRPr>
            </a:lvl1pPr>
          </a:lstStyle>
          <a:p>
            <a:r>
              <a:rPr lang="en-US" dirty="0"/>
              <a:t>Click to edit Master title style</a:t>
            </a:r>
            <a:endParaRPr lang="en-IL" dirty="0"/>
          </a:p>
        </p:txBody>
      </p:sp>
    </p:spTree>
    <p:extLst>
      <p:ext uri="{BB962C8B-B14F-4D97-AF65-F5344CB8AC3E}">
        <p14:creationId xmlns:p14="http://schemas.microsoft.com/office/powerpoint/2010/main" val="500292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a:xfrm>
            <a:off x="628650" y="5355814"/>
            <a:ext cx="2057400" cy="307652"/>
          </a:xfrm>
          <a:prstGeom prst="rect">
            <a:avLst/>
          </a:prstGeom>
        </p:spPr>
        <p:txBody>
          <a:bodyPr/>
          <a:lstStyle/>
          <a:p>
            <a:fld id="{B22F9991-1CBF-AC4C-8DAE-9278D9A9CFB0}" type="datetimeFigureOut">
              <a:rPr lang="it-IT" smtClean="0"/>
              <a:t>13/05/2025</a:t>
            </a:fld>
            <a:endParaRPr lang="it-IT"/>
          </a:p>
        </p:txBody>
      </p:sp>
      <p:sp>
        <p:nvSpPr>
          <p:cNvPr id="5" name="Footer Placeholder 4"/>
          <p:cNvSpPr>
            <a:spLocks noGrp="1"/>
          </p:cNvSpPr>
          <p:nvPr>
            <p:ph type="ftr" sz="quarter" idx="11"/>
          </p:nvPr>
        </p:nvSpPr>
        <p:spPr>
          <a:xfrm>
            <a:off x="3028950" y="5355814"/>
            <a:ext cx="3086100" cy="307652"/>
          </a:xfrm>
          <a:prstGeom prst="rect">
            <a:avLst/>
          </a:prstGeom>
        </p:spPr>
        <p:txBody>
          <a:bodyPr/>
          <a:lstStyle/>
          <a:p>
            <a:endParaRPr lang="it-IT"/>
          </a:p>
        </p:txBody>
      </p:sp>
      <p:sp>
        <p:nvSpPr>
          <p:cNvPr id="6" name="Slide Number Placeholder 5"/>
          <p:cNvSpPr>
            <a:spLocks noGrp="1"/>
          </p:cNvSpPr>
          <p:nvPr>
            <p:ph type="sldNum" sz="quarter" idx="12"/>
          </p:nvPr>
        </p:nvSpPr>
        <p:spPr>
          <a:xfrm>
            <a:off x="6457950" y="5355814"/>
            <a:ext cx="2057400" cy="307652"/>
          </a:xfrm>
          <a:prstGeom prst="rect">
            <a:avLst/>
          </a:prstGeom>
        </p:spPr>
        <p:txBody>
          <a:bodyPr/>
          <a:lstStyle/>
          <a:p>
            <a:fld id="{3A0B2D69-03BF-6546-8B46-C4C4352995BF}" type="slidenum">
              <a:rPr lang="it-IT" smtClean="0"/>
              <a:t>‹#›</a:t>
            </a:fld>
            <a:endParaRPr lang="it-IT"/>
          </a:p>
        </p:txBody>
      </p:sp>
    </p:spTree>
    <p:extLst>
      <p:ext uri="{BB962C8B-B14F-4D97-AF65-F5344CB8AC3E}">
        <p14:creationId xmlns:p14="http://schemas.microsoft.com/office/powerpoint/2010/main" val="300390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440613"/>
            <a:ext cx="7886700" cy="2403695"/>
          </a:xfrm>
        </p:spPr>
        <p:txBody>
          <a:bodyPr anchor="b"/>
          <a:lstStyle>
            <a:lvl1pPr>
              <a:defRPr sz="4500"/>
            </a:lvl1pPr>
          </a:lstStyle>
          <a:p>
            <a:r>
              <a:rPr lang="it-IT"/>
              <a:t>Fare clic per modificare lo stile del titolo dello schema</a:t>
            </a:r>
            <a:endParaRPr lang="en-US"/>
          </a:p>
        </p:txBody>
      </p:sp>
      <p:sp>
        <p:nvSpPr>
          <p:cNvPr id="3" name="Text Placeholder 2"/>
          <p:cNvSpPr>
            <a:spLocks noGrp="1"/>
          </p:cNvSpPr>
          <p:nvPr>
            <p:ph type="body" idx="1"/>
          </p:nvPr>
        </p:nvSpPr>
        <p:spPr>
          <a:xfrm>
            <a:off x="623888" y="3867048"/>
            <a:ext cx="7886700" cy="126404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628650" y="5355814"/>
            <a:ext cx="2057400" cy="307652"/>
          </a:xfrm>
          <a:prstGeom prst="rect">
            <a:avLst/>
          </a:prstGeom>
        </p:spPr>
        <p:txBody>
          <a:bodyPr/>
          <a:lstStyle/>
          <a:p>
            <a:fld id="{B22F9991-1CBF-AC4C-8DAE-9278D9A9CFB0}" type="datetimeFigureOut">
              <a:rPr lang="it-IT" smtClean="0"/>
              <a:t>13/05/2025</a:t>
            </a:fld>
            <a:endParaRPr lang="it-IT"/>
          </a:p>
        </p:txBody>
      </p:sp>
      <p:sp>
        <p:nvSpPr>
          <p:cNvPr id="5" name="Footer Placeholder 4"/>
          <p:cNvSpPr>
            <a:spLocks noGrp="1"/>
          </p:cNvSpPr>
          <p:nvPr>
            <p:ph type="ftr" sz="quarter" idx="11"/>
          </p:nvPr>
        </p:nvSpPr>
        <p:spPr>
          <a:xfrm>
            <a:off x="3028950" y="5355814"/>
            <a:ext cx="3086100" cy="307652"/>
          </a:xfrm>
          <a:prstGeom prst="rect">
            <a:avLst/>
          </a:prstGeom>
        </p:spPr>
        <p:txBody>
          <a:bodyPr/>
          <a:lstStyle/>
          <a:p>
            <a:endParaRPr lang="it-IT"/>
          </a:p>
        </p:txBody>
      </p:sp>
      <p:sp>
        <p:nvSpPr>
          <p:cNvPr id="6" name="Slide Number Placeholder 5"/>
          <p:cNvSpPr>
            <a:spLocks noGrp="1"/>
          </p:cNvSpPr>
          <p:nvPr>
            <p:ph type="sldNum" sz="quarter" idx="12"/>
          </p:nvPr>
        </p:nvSpPr>
        <p:spPr>
          <a:xfrm>
            <a:off x="6457950" y="5355814"/>
            <a:ext cx="2057400" cy="307652"/>
          </a:xfrm>
          <a:prstGeom prst="rect">
            <a:avLst/>
          </a:prstGeom>
        </p:spPr>
        <p:txBody>
          <a:bodyPr/>
          <a:lstStyle/>
          <a:p>
            <a:fld id="{3A0B2D69-03BF-6546-8B46-C4C4352995BF}" type="slidenum">
              <a:rPr lang="it-IT" smtClean="0"/>
              <a:t>‹#›</a:t>
            </a:fld>
            <a:endParaRPr lang="it-IT"/>
          </a:p>
        </p:txBody>
      </p:sp>
    </p:spTree>
    <p:extLst>
      <p:ext uri="{BB962C8B-B14F-4D97-AF65-F5344CB8AC3E}">
        <p14:creationId xmlns:p14="http://schemas.microsoft.com/office/powerpoint/2010/main" val="3781310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7652"/>
            <a:ext cx="7886700" cy="1116910"/>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628650" y="1538258"/>
            <a:ext cx="7886700" cy="3666405"/>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329800088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txStyles>
    <p:titleStyle>
      <a:lvl1pPr algn="l" defTabSz="685800" rtl="0" eaLnBrk="1" latinLnBrk="0" hangingPunct="1">
        <a:lnSpc>
          <a:spcPct val="90000"/>
        </a:lnSpc>
        <a:spcBef>
          <a:spcPct val="0"/>
        </a:spcBef>
        <a:buNone/>
        <a:defRPr sz="3300" b="1" kern="1200">
          <a:solidFill>
            <a:schemeClr val="tx1"/>
          </a:solidFill>
          <a:latin typeface="Neue Haas Grotesk Text Pro" panose="020B05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ue Haas Grotesk Text Pro" panose="020B05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ue Haas Grotesk Text Pro" panose="020B05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ue Haas Grotesk Text Pro" panose="020B05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ue Haas Grotesk Text Pro" panose="020B05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ue Haas Grotesk Tex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nnualfoodagenda.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youtube.com/watch?v=BIQyNU6hnTs" TargetMode="External"/><Relationship Id="rId1" Type="http://schemas.openxmlformats.org/officeDocument/2006/relationships/slideLayout" Target="../slideLayouts/slideLayout2.xml"/><Relationship Id="rId5" Type="http://schemas.openxmlformats.org/officeDocument/2006/relationships/hyperlink" Target="https://www.wikihow.com/Tell-if-Bread-Is-100-Percent-Whole-Wheat"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eufic.org/en/healthy-living/article/understanding-nutrition-information-infographic" TargetMode="External"/><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hyperlink" Target="https://www.youtube.com/watch?v=QhUrc4BnPgg&amp;t=27s" TargetMode="External"/><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hyperlink" Target="https://www.eufic.org/en/healthy-living/article/understanding-nutrition-information-infographic"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nnualfoodagenda.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eufic.org/en/food-safety/article/best-before-use-by-and-sell-by-dates-explained" TargetMode="External"/><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eufic.org/en/food-safety/article/best-before-use-by-and-sell-by-dates-explained" TargetMode="External"/><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iarc.who.int/news-events/nutri-score/" TargetMode="External"/><Relationship Id="rId7" Type="http://schemas.openxmlformats.org/officeDocument/2006/relationships/image" Target="../media/image48.png"/><Relationship Id="rId2" Type="http://schemas.openxmlformats.org/officeDocument/2006/relationships/hyperlink" Target="https://www.europarl.europa.eu/legislative-train/theme-a-european-green-deal/file-mandatory-front-of-pack-nutrition-labelling"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7FC5-304F-927F-1F5B-5E79705DE4FA}"/>
              </a:ext>
            </a:extLst>
          </p:cNvPr>
          <p:cNvSpPr>
            <a:spLocks noGrp="1"/>
          </p:cNvSpPr>
          <p:nvPr>
            <p:ph type="ctrTitle"/>
          </p:nvPr>
        </p:nvSpPr>
        <p:spPr>
          <a:xfrm>
            <a:off x="1612231" y="1195137"/>
            <a:ext cx="6056491" cy="2083174"/>
          </a:xfrm>
        </p:spPr>
        <p:txBody>
          <a:bodyPr>
            <a:normAutofit fontScale="90000"/>
          </a:bodyPr>
          <a:lstStyle/>
          <a:p>
            <a:r>
              <a:rPr lang="el-GR" dirty="0"/>
              <a:t>Ανάγνωση και κατανόηση των ετικετών των τροφίμων</a:t>
            </a:r>
          </a:p>
        </p:txBody>
      </p:sp>
      <p:sp>
        <p:nvSpPr>
          <p:cNvPr id="3" name="Subtitle 2">
            <a:extLst>
              <a:ext uri="{FF2B5EF4-FFF2-40B4-BE49-F238E27FC236}">
                <a16:creationId xmlns:a16="http://schemas.microsoft.com/office/drawing/2014/main" id="{14F39F30-2A41-E72F-5C97-A2113A3AEB10}"/>
              </a:ext>
            </a:extLst>
          </p:cNvPr>
          <p:cNvSpPr>
            <a:spLocks noGrp="1"/>
          </p:cNvSpPr>
          <p:nvPr>
            <p:ph type="subTitle" idx="1"/>
          </p:nvPr>
        </p:nvSpPr>
        <p:spPr/>
        <p:txBody>
          <a:bodyPr/>
          <a:lstStyle/>
          <a:p>
            <a:r>
              <a:rPr lang="el-GR" dirty="0"/>
              <a:t>Τρόφιμα &amp; Υγεία</a:t>
            </a:r>
            <a:endParaRPr lang="en-IL" dirty="0"/>
          </a:p>
        </p:txBody>
      </p:sp>
    </p:spTree>
    <p:extLst>
      <p:ext uri="{BB962C8B-B14F-4D97-AF65-F5344CB8AC3E}">
        <p14:creationId xmlns:p14="http://schemas.microsoft.com/office/powerpoint/2010/main" val="88646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310922" y="169133"/>
            <a:ext cx="7886700" cy="1116910"/>
          </a:xfrm>
        </p:spPr>
        <p:txBody>
          <a:bodyPr/>
          <a:lstStyle/>
          <a:p>
            <a:r>
              <a:rPr lang="el-GR" dirty="0"/>
              <a:t>Τι αναγράφεται στην συσκευασία;</a:t>
            </a:r>
            <a:endParaRPr lang="en-IL" dirty="0"/>
          </a:p>
        </p:txBody>
      </p:sp>
      <p:sp>
        <p:nvSpPr>
          <p:cNvPr id="3" name="Text Placeholder 2">
            <a:extLst>
              <a:ext uri="{FF2B5EF4-FFF2-40B4-BE49-F238E27FC236}">
                <a16:creationId xmlns:a16="http://schemas.microsoft.com/office/drawing/2014/main" id="{CC5DFDE5-DBEF-2486-5C17-4A36DB81F843}"/>
              </a:ext>
            </a:extLst>
          </p:cNvPr>
          <p:cNvSpPr>
            <a:spLocks noGrp="1"/>
          </p:cNvSpPr>
          <p:nvPr>
            <p:ph type="body" sz="quarter" idx="10"/>
          </p:nvPr>
        </p:nvSpPr>
        <p:spPr>
          <a:xfrm>
            <a:off x="645905" y="1225880"/>
            <a:ext cx="4504067" cy="4244968"/>
          </a:xfrm>
        </p:spPr>
        <p:txBody>
          <a:bodyPr>
            <a:noAutofit/>
          </a:bodyPr>
          <a:lstStyle/>
          <a:p>
            <a:r>
              <a:rPr lang="el-GR" sz="2000" dirty="0"/>
              <a:t>Στοιχεία του παραγωγού, της εταιρείας προώθησης και της εταιρείας που συσκεύασε το προϊόν, καθώς και στοιχεία του εισαγωγέα και της χώρας παραγωγής, στην περίπτωση εισαγόμενων προϊόντων.</a:t>
            </a:r>
          </a:p>
          <a:p>
            <a:r>
              <a:rPr lang="el-GR" sz="2000" dirty="0"/>
              <a:t>Βάρος ή όγκος.</a:t>
            </a:r>
          </a:p>
          <a:p>
            <a:r>
              <a:rPr lang="el-GR" sz="2000" dirty="0"/>
              <a:t>Κατάλογος συστατικών.</a:t>
            </a:r>
          </a:p>
          <a:p>
            <a:r>
              <a:rPr lang="el-GR" sz="2000" dirty="0"/>
              <a:t>Διατροφική δήλωση.</a:t>
            </a:r>
          </a:p>
          <a:p>
            <a:r>
              <a:rPr lang="el-GR" sz="2000" dirty="0"/>
              <a:t>Ημερομηνία παραγωγής και λήξης.</a:t>
            </a:r>
          </a:p>
        </p:txBody>
      </p:sp>
      <p:sp>
        <p:nvSpPr>
          <p:cNvPr id="8" name="TextBox 7">
            <a:extLst>
              <a:ext uri="{FF2B5EF4-FFF2-40B4-BE49-F238E27FC236}">
                <a16:creationId xmlns:a16="http://schemas.microsoft.com/office/drawing/2014/main" id="{7874568C-3841-11E3-BF26-E20F317A3FA4}"/>
              </a:ext>
            </a:extLst>
          </p:cNvPr>
          <p:cNvSpPr txBox="1"/>
          <p:nvPr/>
        </p:nvSpPr>
        <p:spPr>
          <a:xfrm>
            <a:off x="5988142" y="5240016"/>
            <a:ext cx="2844935" cy="230832"/>
          </a:xfrm>
          <a:prstGeom prst="rect">
            <a:avLst/>
          </a:prstGeom>
          <a:noFill/>
        </p:spPr>
        <p:txBody>
          <a:bodyPr wrap="square">
            <a:spAutoFit/>
          </a:bodyPr>
          <a:lstStyle/>
          <a:p>
            <a:pPr marL="0" lvl="0" indent="0" algn="l" rtl="0">
              <a:spcBef>
                <a:spcPts val="0"/>
              </a:spcBef>
              <a:spcAft>
                <a:spcPts val="0"/>
              </a:spcAft>
              <a:buNone/>
            </a:pPr>
            <a:r>
              <a:rPr lang="el-GR" sz="900" dirty="0">
                <a:solidFill>
                  <a:schemeClr val="dk1"/>
                </a:solidFill>
                <a:latin typeface="Neue Haas Grotesk Text Pro" panose="020B0504020202020204" pitchFamily="34" charset="0"/>
                <a:ea typeface="Tenor Sans"/>
                <a:cs typeface="Tenor Sans"/>
                <a:sym typeface="Tenor Sans"/>
              </a:rPr>
              <a:t>Πηγή</a:t>
            </a:r>
            <a:r>
              <a:rPr lang="en-GB" sz="900" dirty="0">
                <a:solidFill>
                  <a:schemeClr val="dk1"/>
                </a:solidFill>
                <a:latin typeface="Neue Haas Grotesk Text Pro" panose="020B0504020202020204" pitchFamily="34" charset="0"/>
                <a:ea typeface="Tenor Sans"/>
                <a:cs typeface="Tenor Sans"/>
                <a:sym typeface="Tenor Sans"/>
              </a:rPr>
              <a:t>: </a:t>
            </a:r>
            <a:r>
              <a:rPr lang="en-GB" sz="900" u="sng" dirty="0">
                <a:solidFill>
                  <a:srgbClr val="0000FF"/>
                </a:solidFill>
                <a:latin typeface="Neue Haas Grotesk Text Pro" panose="020B0504020202020204" pitchFamily="34" charset="0"/>
                <a:ea typeface="Tenor Sans"/>
                <a:cs typeface="Tenor Sans"/>
                <a:sym typeface="Tenor Sans"/>
                <a:hlinkClick r:id="rId2">
                  <a:extLst>
                    <a:ext uri="{A12FA001-AC4F-418D-AE19-62706E023703}">
                      <ahyp:hlinkClr xmlns:ahyp="http://schemas.microsoft.com/office/drawing/2018/hyperlinkcolor" val="tx"/>
                    </a:ext>
                  </a:extLst>
                </a:hlinkClick>
              </a:rPr>
              <a:t>https://annualfoodagenda.com/</a:t>
            </a:r>
            <a:r>
              <a:rPr lang="en-GB" sz="900" dirty="0">
                <a:solidFill>
                  <a:schemeClr val="dk1"/>
                </a:solidFill>
                <a:latin typeface="Neue Haas Grotesk Text Pro" panose="020B0504020202020204" pitchFamily="34" charset="0"/>
                <a:ea typeface="Tenor Sans"/>
                <a:cs typeface="Tenor Sans"/>
                <a:sym typeface="Tenor Sans"/>
              </a:rPr>
              <a:t> </a:t>
            </a:r>
          </a:p>
        </p:txBody>
      </p:sp>
      <p:pic>
        <p:nvPicPr>
          <p:cNvPr id="11" name="Рисунок 5">
            <a:extLst>
              <a:ext uri="{FF2B5EF4-FFF2-40B4-BE49-F238E27FC236}">
                <a16:creationId xmlns:a16="http://schemas.microsoft.com/office/drawing/2014/main" id="{366DDF65-FFCD-C5FC-A230-FD7AC858D758}"/>
              </a:ext>
            </a:extLst>
          </p:cNvPr>
          <p:cNvPicPr>
            <a:picLocks noChangeAspect="1"/>
          </p:cNvPicPr>
          <p:nvPr/>
        </p:nvPicPr>
        <p:blipFill>
          <a:blip r:embed="rId3"/>
          <a:stretch>
            <a:fillRect/>
          </a:stretch>
        </p:blipFill>
        <p:spPr>
          <a:xfrm>
            <a:off x="5664320" y="887589"/>
            <a:ext cx="3061697" cy="4362589"/>
          </a:xfrm>
          <a:prstGeom prst="rect">
            <a:avLst/>
          </a:prstGeom>
        </p:spPr>
      </p:pic>
      <p:sp>
        <p:nvSpPr>
          <p:cNvPr id="12" name="Прямоугольник 6">
            <a:extLst>
              <a:ext uri="{FF2B5EF4-FFF2-40B4-BE49-F238E27FC236}">
                <a16:creationId xmlns:a16="http://schemas.microsoft.com/office/drawing/2014/main" id="{9E2F8FE3-DD50-13ED-DC57-638F272B1AEC}"/>
              </a:ext>
            </a:extLst>
          </p:cNvPr>
          <p:cNvSpPr/>
          <p:nvPr/>
        </p:nvSpPr>
        <p:spPr>
          <a:xfrm>
            <a:off x="5899440" y="1921631"/>
            <a:ext cx="525780" cy="266700"/>
          </a:xfrm>
          <a:prstGeom prst="rect">
            <a:avLst/>
          </a:prstGeom>
          <a:noFill/>
        </p:spPr>
        <p:txBody>
          <a:bodyPr wrap="none" lIns="0" tIns="0" rIns="0" bIns="0">
            <a:noAutofit/>
          </a:bodyPr>
          <a:lstStyle/>
          <a:p>
            <a:pPr indent="0" algn="ctr">
              <a:lnSpc>
                <a:spcPct val="85000"/>
              </a:lnSpc>
              <a:defRPr sz="750">
                <a:latin typeface="Times New Roman"/>
              </a:defRPr>
            </a:pPr>
            <a:r>
              <a:rPr lang="el-GR" sz="800" b="1" dirty="0">
                <a:latin typeface="Neue Haas Grotesk Text Pro" panose="020B0504020202020204" pitchFamily="34" charset="0"/>
              </a:rPr>
              <a:t>Όνομα</a:t>
            </a:r>
            <a:r>
              <a:rPr sz="800" b="1" dirty="0">
                <a:latin typeface="Neue Haas Grotesk Text Pro" panose="020B0504020202020204" pitchFamily="34" charset="0"/>
              </a:rPr>
              <a:t> προϊόντος</a:t>
            </a:r>
          </a:p>
        </p:txBody>
      </p:sp>
      <p:sp>
        <p:nvSpPr>
          <p:cNvPr id="13" name="Прямоугольник 7">
            <a:extLst>
              <a:ext uri="{FF2B5EF4-FFF2-40B4-BE49-F238E27FC236}">
                <a16:creationId xmlns:a16="http://schemas.microsoft.com/office/drawing/2014/main" id="{AACB0957-9243-98C4-0E35-79DB90E86496}"/>
              </a:ext>
            </a:extLst>
          </p:cNvPr>
          <p:cNvSpPr/>
          <p:nvPr/>
        </p:nvSpPr>
        <p:spPr>
          <a:xfrm>
            <a:off x="6797213" y="1915766"/>
            <a:ext cx="868679" cy="115565"/>
          </a:xfrm>
          <a:prstGeom prst="rect">
            <a:avLst/>
          </a:prstGeom>
          <a:noFill/>
        </p:spPr>
        <p:txBody>
          <a:bodyPr wrap="none" lIns="0" tIns="0" rIns="0" bIns="0">
            <a:noAutofit/>
          </a:bodyPr>
          <a:lstStyle/>
          <a:p>
            <a:pPr indent="0">
              <a:defRPr sz="950" b="1">
                <a:latin typeface="Calibri"/>
              </a:defRPr>
            </a:pPr>
            <a:r>
              <a:rPr sz="800" b="1" dirty="0" err="1">
                <a:latin typeface="Neue Haas Grotesk Text Pro" panose="020B0504020202020204" pitchFamily="34" charset="0"/>
              </a:rPr>
              <a:t>Ημερομηνί</a:t>
            </a:r>
            <a:r>
              <a:rPr sz="800" b="1" dirty="0">
                <a:latin typeface="Neue Haas Grotesk Text Pro" panose="020B0504020202020204" pitchFamily="34" charset="0"/>
              </a:rPr>
              <a:t>α λήξης</a:t>
            </a:r>
          </a:p>
        </p:txBody>
      </p:sp>
      <p:sp>
        <p:nvSpPr>
          <p:cNvPr id="14" name="Прямоугольник 8">
            <a:extLst>
              <a:ext uri="{FF2B5EF4-FFF2-40B4-BE49-F238E27FC236}">
                <a16:creationId xmlns:a16="http://schemas.microsoft.com/office/drawing/2014/main" id="{FC52BA02-CA79-BD96-9F1D-862437C4606E}"/>
              </a:ext>
            </a:extLst>
          </p:cNvPr>
          <p:cNvSpPr/>
          <p:nvPr/>
        </p:nvSpPr>
        <p:spPr>
          <a:xfrm>
            <a:off x="5664320" y="2530045"/>
            <a:ext cx="868680" cy="182880"/>
          </a:xfrm>
          <a:prstGeom prst="rect">
            <a:avLst/>
          </a:prstGeom>
          <a:noFill/>
        </p:spPr>
        <p:txBody>
          <a:bodyPr wrap="none" lIns="0" tIns="0" rIns="0" bIns="0">
            <a:noAutofit/>
          </a:bodyPr>
          <a:lstStyle/>
          <a:p>
            <a:pPr indent="0">
              <a:defRPr sz="950" b="1">
                <a:latin typeface="Calibri"/>
              </a:defRPr>
            </a:pPr>
            <a:r>
              <a:rPr lang="el-GR" sz="800" b="1" dirty="0">
                <a:latin typeface="Neue Haas Grotesk Text Pro" panose="020B0504020202020204" pitchFamily="34" charset="0"/>
              </a:rPr>
              <a:t>Αναγραφή Αλλεργιογόνων</a:t>
            </a:r>
            <a:endParaRPr sz="800" b="1" dirty="0">
              <a:latin typeface="Neue Haas Grotesk Text Pro" panose="020B0504020202020204" pitchFamily="34" charset="0"/>
            </a:endParaRPr>
          </a:p>
        </p:txBody>
      </p:sp>
      <p:sp>
        <p:nvSpPr>
          <p:cNvPr id="15" name="Прямоугольник 9">
            <a:extLst>
              <a:ext uri="{FF2B5EF4-FFF2-40B4-BE49-F238E27FC236}">
                <a16:creationId xmlns:a16="http://schemas.microsoft.com/office/drawing/2014/main" id="{F428A296-751C-69F4-1F3B-733DC32ACF81}"/>
              </a:ext>
            </a:extLst>
          </p:cNvPr>
          <p:cNvSpPr/>
          <p:nvPr/>
        </p:nvSpPr>
        <p:spPr>
          <a:xfrm>
            <a:off x="7529602" y="2666920"/>
            <a:ext cx="1336040" cy="195580"/>
          </a:xfrm>
          <a:prstGeom prst="rect">
            <a:avLst/>
          </a:prstGeom>
          <a:noFill/>
        </p:spPr>
        <p:txBody>
          <a:bodyPr wrap="none" lIns="0" tIns="0" rIns="0" bIns="0">
            <a:noAutofit/>
          </a:bodyPr>
          <a:lstStyle/>
          <a:p>
            <a:pPr indent="0">
              <a:defRPr sz="950" b="1">
                <a:latin typeface="Calibri"/>
              </a:defRPr>
            </a:pPr>
            <a:r>
              <a:rPr lang="el-GR" sz="800" b="1" dirty="0">
                <a:latin typeface="Neue Haas Grotesk Text Pro" panose="020B0504020202020204" pitchFamily="34" charset="0"/>
              </a:rPr>
              <a:t>Τ</a:t>
            </a:r>
            <a:r>
              <a:rPr sz="800" b="1" dirty="0">
                <a:latin typeface="Neue Haas Grotesk Text Pro" panose="020B0504020202020204" pitchFamily="34" charset="0"/>
              </a:rPr>
              <a:t>ό</a:t>
            </a:r>
            <a:r>
              <a:rPr lang="el-GR" sz="800" b="1" dirty="0" err="1">
                <a:latin typeface="Neue Haas Grotesk Text Pro" panose="020B0504020202020204" pitchFamily="34" charset="0"/>
              </a:rPr>
              <a:t>πος</a:t>
            </a:r>
            <a:r>
              <a:rPr lang="el-GR" sz="800" b="1" dirty="0">
                <a:latin typeface="Neue Haas Grotesk Text Pro" panose="020B0504020202020204" pitchFamily="34" charset="0"/>
              </a:rPr>
              <a:t> παραγωγής ή προέλευσης</a:t>
            </a:r>
            <a:endParaRPr sz="800" b="1" dirty="0">
              <a:latin typeface="Neue Haas Grotesk Text Pro" panose="020B0504020202020204" pitchFamily="34" charset="0"/>
            </a:endParaRPr>
          </a:p>
        </p:txBody>
      </p:sp>
      <p:sp>
        <p:nvSpPr>
          <p:cNvPr id="16" name="Прямоугольник 10">
            <a:extLst>
              <a:ext uri="{FF2B5EF4-FFF2-40B4-BE49-F238E27FC236}">
                <a16:creationId xmlns:a16="http://schemas.microsoft.com/office/drawing/2014/main" id="{360C9546-9025-38B9-ADDD-C2957B6D7780}"/>
              </a:ext>
            </a:extLst>
          </p:cNvPr>
          <p:cNvSpPr/>
          <p:nvPr/>
        </p:nvSpPr>
        <p:spPr>
          <a:xfrm>
            <a:off x="6687992" y="2933620"/>
            <a:ext cx="1216660" cy="309880"/>
          </a:xfrm>
          <a:prstGeom prst="rect">
            <a:avLst/>
          </a:prstGeom>
          <a:noFill/>
        </p:spPr>
        <p:txBody>
          <a:bodyPr lIns="0" tIns="0" rIns="0" bIns="0">
            <a:noAutofit/>
          </a:bodyPr>
          <a:lstStyle/>
          <a:p>
            <a:pPr indent="0" algn="ctr">
              <a:defRPr sz="950" b="1">
                <a:latin typeface="Calibri"/>
              </a:defRPr>
            </a:pPr>
            <a:r>
              <a:rPr lang="el-GR" sz="800" b="1" dirty="0">
                <a:latin typeface="Neue Haas Grotesk Text Pro" panose="020B0504020202020204" pitchFamily="34" charset="0"/>
              </a:rPr>
              <a:t>Οδηγίες χρήσης</a:t>
            </a:r>
            <a:endParaRPr sz="800" b="1" dirty="0">
              <a:latin typeface="Neue Haas Grotesk Text Pro" panose="020B0504020202020204" pitchFamily="34" charset="0"/>
            </a:endParaRPr>
          </a:p>
        </p:txBody>
      </p:sp>
      <p:sp>
        <p:nvSpPr>
          <p:cNvPr id="17" name="Прямоугольник 11">
            <a:extLst>
              <a:ext uri="{FF2B5EF4-FFF2-40B4-BE49-F238E27FC236}">
                <a16:creationId xmlns:a16="http://schemas.microsoft.com/office/drawing/2014/main" id="{D8D0D744-C366-1EA1-761B-2B53E4E0304A}"/>
              </a:ext>
            </a:extLst>
          </p:cNvPr>
          <p:cNvSpPr/>
          <p:nvPr/>
        </p:nvSpPr>
        <p:spPr>
          <a:xfrm>
            <a:off x="5710345" y="3439559"/>
            <a:ext cx="1026160" cy="203200"/>
          </a:xfrm>
          <a:prstGeom prst="rect">
            <a:avLst/>
          </a:prstGeom>
          <a:noFill/>
        </p:spPr>
        <p:txBody>
          <a:bodyPr wrap="none" lIns="0" tIns="0" rIns="0" bIns="0">
            <a:noAutofit/>
          </a:bodyPr>
          <a:lstStyle/>
          <a:p>
            <a:pPr indent="0">
              <a:defRPr sz="950" b="1">
                <a:latin typeface="Calibri"/>
              </a:defRPr>
            </a:pPr>
            <a:r>
              <a:rPr lang="el-GR" sz="800" b="1" dirty="0">
                <a:latin typeface="Neue Haas Grotesk Text Pro" panose="020B0504020202020204" pitchFamily="34" charset="0"/>
              </a:rPr>
              <a:t>Συνθήκες</a:t>
            </a:r>
            <a:r>
              <a:rPr sz="800" b="1" dirty="0">
                <a:latin typeface="Neue Haas Grotesk Text Pro" panose="020B0504020202020204" pitchFamily="34" charset="0"/>
              </a:rPr>
              <a:t> </a:t>
            </a:r>
            <a:r>
              <a:rPr lang="el-GR" sz="800" b="1" dirty="0">
                <a:latin typeface="Neue Haas Grotesk Text Pro" panose="020B0504020202020204" pitchFamily="34" charset="0"/>
              </a:rPr>
              <a:t>διατήρησης</a:t>
            </a:r>
            <a:endParaRPr sz="800" b="1" dirty="0">
              <a:latin typeface="Neue Haas Grotesk Text Pro" panose="020B0504020202020204" pitchFamily="34" charset="0"/>
            </a:endParaRPr>
          </a:p>
        </p:txBody>
      </p:sp>
      <p:sp>
        <p:nvSpPr>
          <p:cNvPr id="18" name="Прямоугольник 12">
            <a:extLst>
              <a:ext uri="{FF2B5EF4-FFF2-40B4-BE49-F238E27FC236}">
                <a16:creationId xmlns:a16="http://schemas.microsoft.com/office/drawing/2014/main" id="{9787DBEF-61F0-A95D-5504-4FF3A82A053E}"/>
              </a:ext>
            </a:extLst>
          </p:cNvPr>
          <p:cNvSpPr/>
          <p:nvPr/>
        </p:nvSpPr>
        <p:spPr>
          <a:xfrm>
            <a:off x="6687992" y="3722614"/>
            <a:ext cx="977900" cy="177800"/>
          </a:xfrm>
          <a:prstGeom prst="rect">
            <a:avLst/>
          </a:prstGeom>
          <a:noFill/>
        </p:spPr>
        <p:txBody>
          <a:bodyPr wrap="none" lIns="0" tIns="0" rIns="0" bIns="0">
            <a:noAutofit/>
          </a:bodyPr>
          <a:lstStyle/>
          <a:p>
            <a:pPr indent="0">
              <a:defRPr sz="950" b="1">
                <a:latin typeface="Calibri"/>
              </a:defRPr>
            </a:pPr>
            <a:r>
              <a:rPr lang="el-GR" sz="800" b="1" dirty="0">
                <a:latin typeface="Neue Haas Grotesk Text Pro" panose="020B0504020202020204" pitchFamily="34" charset="0"/>
              </a:rPr>
              <a:t>Πληροφορίες για ΓΤΟ</a:t>
            </a:r>
            <a:endParaRPr sz="800" b="1" dirty="0">
              <a:latin typeface="Neue Haas Grotesk Text Pro" panose="020B0504020202020204" pitchFamily="34" charset="0"/>
            </a:endParaRPr>
          </a:p>
        </p:txBody>
      </p:sp>
      <p:sp>
        <p:nvSpPr>
          <p:cNvPr id="19" name="Прямоугольник 13">
            <a:extLst>
              <a:ext uri="{FF2B5EF4-FFF2-40B4-BE49-F238E27FC236}">
                <a16:creationId xmlns:a16="http://schemas.microsoft.com/office/drawing/2014/main" id="{76297468-1FFB-79DC-D255-4637F0BFE370}"/>
              </a:ext>
            </a:extLst>
          </p:cNvPr>
          <p:cNvSpPr/>
          <p:nvPr/>
        </p:nvSpPr>
        <p:spPr>
          <a:xfrm>
            <a:off x="7325446" y="3403322"/>
            <a:ext cx="1529080" cy="261620"/>
          </a:xfrm>
          <a:prstGeom prst="rect">
            <a:avLst/>
          </a:prstGeom>
          <a:noFill/>
        </p:spPr>
        <p:txBody>
          <a:bodyPr lIns="0" tIns="0" rIns="0" bIns="0">
            <a:noAutofit/>
          </a:bodyPr>
          <a:lstStyle/>
          <a:p>
            <a:pPr indent="0" algn="ctr">
              <a:lnSpc>
                <a:spcPct val="105000"/>
              </a:lnSpc>
              <a:defRPr sz="800" b="1">
                <a:latin typeface="Calibri"/>
              </a:defRPr>
            </a:pPr>
            <a:r>
              <a:rPr sz="800" b="1" dirty="0" err="1">
                <a:latin typeface="Neue Haas Grotesk Text Pro" panose="020B0504020202020204" pitchFamily="34" charset="0"/>
              </a:rPr>
              <a:t>Βάρος</a:t>
            </a:r>
            <a:r>
              <a:rPr sz="800" b="1" dirty="0">
                <a:latin typeface="Neue Haas Grotesk Text Pro" panose="020B0504020202020204" pitchFamily="34" charset="0"/>
              </a:rPr>
              <a:t>, </a:t>
            </a:r>
            <a:r>
              <a:rPr sz="800" b="1" dirty="0" err="1">
                <a:latin typeface="Neue Haas Grotesk Text Pro" panose="020B0504020202020204" pitchFamily="34" charset="0"/>
              </a:rPr>
              <a:t>όγκος</a:t>
            </a:r>
            <a:r>
              <a:rPr sz="800" b="1" dirty="0">
                <a:latin typeface="Neue Haas Grotesk Text Pro" panose="020B0504020202020204" pitchFamily="34" charset="0"/>
              </a:rPr>
              <a:t> ή α</a:t>
            </a:r>
            <a:r>
              <a:rPr sz="800" b="1" dirty="0" err="1">
                <a:latin typeface="Neue Haas Grotesk Text Pro" panose="020B0504020202020204" pitchFamily="34" charset="0"/>
              </a:rPr>
              <a:t>ριθμός</a:t>
            </a:r>
            <a:r>
              <a:rPr sz="800" b="1" dirty="0">
                <a:latin typeface="Neue Haas Grotesk Text Pro" panose="020B0504020202020204" pitchFamily="34" charset="0"/>
              </a:rPr>
              <a:t> </a:t>
            </a:r>
            <a:r>
              <a:rPr sz="800" b="1" dirty="0" err="1">
                <a:latin typeface="Neue Haas Grotesk Text Pro" panose="020B0504020202020204" pitchFamily="34" charset="0"/>
              </a:rPr>
              <a:t>τεμ</a:t>
            </a:r>
            <a:r>
              <a:rPr sz="800" b="1" dirty="0">
                <a:latin typeface="Neue Haas Grotesk Text Pro" panose="020B0504020202020204" pitchFamily="34" charset="0"/>
              </a:rPr>
              <a:t>αχίων</a:t>
            </a:r>
          </a:p>
        </p:txBody>
      </p:sp>
      <p:sp>
        <p:nvSpPr>
          <p:cNvPr id="20" name="Прямоугольник 14">
            <a:extLst>
              <a:ext uri="{FF2B5EF4-FFF2-40B4-BE49-F238E27FC236}">
                <a16:creationId xmlns:a16="http://schemas.microsoft.com/office/drawing/2014/main" id="{8447E4CF-0805-60EE-89C0-2A31B120F1BD}"/>
              </a:ext>
            </a:extLst>
          </p:cNvPr>
          <p:cNvSpPr/>
          <p:nvPr/>
        </p:nvSpPr>
        <p:spPr>
          <a:xfrm>
            <a:off x="5591523" y="4473092"/>
            <a:ext cx="1050290" cy="454660"/>
          </a:xfrm>
          <a:prstGeom prst="rect">
            <a:avLst/>
          </a:prstGeom>
          <a:noFill/>
        </p:spPr>
        <p:txBody>
          <a:bodyPr lIns="0" tIns="0" rIns="0" bIns="0">
            <a:noAutofit/>
          </a:bodyPr>
          <a:lstStyle/>
          <a:p>
            <a:pPr indent="0" algn="ctr">
              <a:defRPr b="1">
                <a:latin typeface="Calibri"/>
              </a:defRPr>
            </a:pPr>
            <a:r>
              <a:rPr sz="800" b="1" dirty="0" err="1">
                <a:latin typeface="Neue Haas Grotesk Text Pro" panose="020B0504020202020204" pitchFamily="34" charset="0"/>
              </a:rPr>
              <a:t>Δι</a:t>
            </a:r>
            <a:r>
              <a:rPr sz="800" b="1" dirty="0">
                <a:latin typeface="Neue Haas Grotesk Text Pro" panose="020B0504020202020204" pitchFamily="34" charset="0"/>
              </a:rPr>
              <a:t>ατροφική αξία (ενεργειακή αξία, ποσότητα λιπαρών, σακχάρων, πρωτεϊνών)</a:t>
            </a:r>
          </a:p>
        </p:txBody>
      </p:sp>
      <p:sp>
        <p:nvSpPr>
          <p:cNvPr id="21" name="Прямоугольник 15">
            <a:extLst>
              <a:ext uri="{FF2B5EF4-FFF2-40B4-BE49-F238E27FC236}">
                <a16:creationId xmlns:a16="http://schemas.microsoft.com/office/drawing/2014/main" id="{8E9ADB93-4331-E070-862C-52BFCA20B6DB}"/>
              </a:ext>
            </a:extLst>
          </p:cNvPr>
          <p:cNvSpPr/>
          <p:nvPr/>
        </p:nvSpPr>
        <p:spPr>
          <a:xfrm>
            <a:off x="6736505" y="4583477"/>
            <a:ext cx="1473200" cy="335280"/>
          </a:xfrm>
          <a:prstGeom prst="rect">
            <a:avLst/>
          </a:prstGeom>
          <a:noFill/>
        </p:spPr>
        <p:txBody>
          <a:bodyPr lIns="0" tIns="0" rIns="0" bIns="0">
            <a:noAutofit/>
          </a:bodyPr>
          <a:lstStyle/>
          <a:p>
            <a:pPr indent="0" algn="ctr">
              <a:lnSpc>
                <a:spcPct val="97000"/>
              </a:lnSpc>
              <a:defRPr sz="950" b="1">
                <a:latin typeface="Calibri"/>
              </a:defRPr>
            </a:pPr>
            <a:r>
              <a:rPr sz="800" b="1" dirty="0" err="1">
                <a:latin typeface="Neue Haas Grotesk Text Pro" panose="020B0504020202020204" pitchFamily="34" charset="0"/>
              </a:rPr>
              <a:t>Πληροφορίες</a:t>
            </a:r>
            <a:r>
              <a:rPr sz="800" b="1" dirty="0">
                <a:latin typeface="Neue Haas Grotesk Text Pro" panose="020B0504020202020204" pitchFamily="34" charset="0"/>
              </a:rPr>
              <a:t> </a:t>
            </a:r>
            <a:r>
              <a:rPr sz="800" b="1" dirty="0" err="1">
                <a:latin typeface="Neue Haas Grotesk Text Pro" panose="020B0504020202020204" pitchFamily="34" charset="0"/>
              </a:rPr>
              <a:t>γι</a:t>
            </a:r>
            <a:r>
              <a:rPr sz="800" b="1" dirty="0">
                <a:latin typeface="Neue Haas Grotesk Text Pro" panose="020B0504020202020204" pitchFamily="34" charset="0"/>
              </a:rPr>
              <a:t>α τη συμμόρφωση με τα πρότυπα ασφαλείας για βρέφη</a:t>
            </a:r>
          </a:p>
        </p:txBody>
      </p:sp>
      <p:sp>
        <p:nvSpPr>
          <p:cNvPr id="22" name="Прямоугольник 16">
            <a:extLst>
              <a:ext uri="{FF2B5EF4-FFF2-40B4-BE49-F238E27FC236}">
                <a16:creationId xmlns:a16="http://schemas.microsoft.com/office/drawing/2014/main" id="{419CC7F0-8837-B943-DF20-949E42D359EF}"/>
              </a:ext>
            </a:extLst>
          </p:cNvPr>
          <p:cNvSpPr/>
          <p:nvPr/>
        </p:nvSpPr>
        <p:spPr>
          <a:xfrm>
            <a:off x="7622750" y="4280056"/>
            <a:ext cx="1529080" cy="386072"/>
          </a:xfrm>
          <a:prstGeom prst="rect">
            <a:avLst/>
          </a:prstGeom>
          <a:noFill/>
        </p:spPr>
        <p:txBody>
          <a:bodyPr lIns="0" tIns="0" rIns="0" bIns="0">
            <a:noAutofit/>
          </a:bodyPr>
          <a:lstStyle/>
          <a:p>
            <a:pPr indent="0">
              <a:lnSpc>
                <a:spcPct val="92000"/>
              </a:lnSpc>
              <a:defRPr sz="850" i="1">
                <a:latin typeface="Arial"/>
              </a:defRPr>
            </a:pPr>
            <a:r>
              <a:rPr lang="el-GR" sz="800" b="1" dirty="0">
                <a:latin typeface="Neue Haas Grotesk Text Pro" panose="020B0504020202020204" pitchFamily="34" charset="0"/>
                <a:cs typeface="Calibri" panose="020F0502020204030204" pitchFamily="34" charset="0"/>
              </a:rPr>
              <a:t>Αριθμός </a:t>
            </a:r>
            <a:r>
              <a:rPr sz="800" b="1" dirty="0">
                <a:latin typeface="Neue Haas Grotesk Text Pro" panose="020B0504020202020204" pitchFamily="34" charset="0"/>
                <a:cs typeface="Calibri" panose="020F0502020204030204" pitchFamily="34" charset="0"/>
              </a:rPr>
              <a:t>πα</a:t>
            </a:r>
            <a:r>
              <a:rPr sz="800" b="1" dirty="0" err="1">
                <a:latin typeface="Neue Haas Grotesk Text Pro" panose="020B0504020202020204" pitchFamily="34" charset="0"/>
                <a:cs typeface="Calibri" panose="020F0502020204030204" pitchFamily="34" charset="0"/>
              </a:rPr>
              <a:t>ρτίδ</a:t>
            </a:r>
            <a:r>
              <a:rPr sz="800" b="1" dirty="0">
                <a:latin typeface="Neue Haas Grotesk Text Pro" panose="020B0504020202020204" pitchFamily="34" charset="0"/>
                <a:cs typeface="Calibri" panose="020F0502020204030204" pitchFamily="34" charset="0"/>
              </a:rPr>
              <a:t>ας για την ταυτοποίηση του παραγωγού</a:t>
            </a:r>
          </a:p>
          <a:p>
            <a:endParaRPr lang="en-US" sz="800" b="1" dirty="0">
              <a:latin typeface="Neue Haas Grotesk Text Pro" panose="020B0504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7FB8C0D8-6970-ECDB-41BC-A6758795C04F}"/>
              </a:ext>
            </a:extLst>
          </p:cNvPr>
          <p:cNvSpPr txBox="1"/>
          <p:nvPr/>
        </p:nvSpPr>
        <p:spPr>
          <a:xfrm>
            <a:off x="5149972" y="981378"/>
            <a:ext cx="4180232" cy="461665"/>
          </a:xfrm>
          <a:prstGeom prst="rect">
            <a:avLst/>
          </a:prstGeom>
          <a:noFill/>
        </p:spPr>
        <p:txBody>
          <a:bodyPr wrap="square">
            <a:spAutoFit/>
          </a:bodyPr>
          <a:lstStyle/>
          <a:p>
            <a:pPr algn="ctr">
              <a:defRPr sz="2400" b="1">
                <a:solidFill>
                  <a:srgbClr val="FFC000"/>
                </a:solidFill>
              </a:defRPr>
            </a:pPr>
            <a:r>
              <a:rPr dirty="0"/>
              <a:t>ΕΤΙΚ</a:t>
            </a:r>
            <a:r>
              <a:rPr lang="el-GR" dirty="0"/>
              <a:t>Ε</a:t>
            </a:r>
            <a:r>
              <a:rPr dirty="0"/>
              <a:t>ΤΕΣ ΤΡΟΦ</a:t>
            </a:r>
            <a:r>
              <a:rPr lang="el-GR" dirty="0"/>
              <a:t>Ι</a:t>
            </a:r>
            <a:r>
              <a:rPr dirty="0"/>
              <a:t>ΜΩΝ</a:t>
            </a:r>
            <a:endParaRPr lang="ru-RU" sz="2400" b="1" dirty="0">
              <a:solidFill>
                <a:srgbClr val="FFC000"/>
              </a:solidFill>
            </a:endParaRPr>
          </a:p>
        </p:txBody>
      </p:sp>
    </p:spTree>
    <p:extLst>
      <p:ext uri="{BB962C8B-B14F-4D97-AF65-F5344CB8AC3E}">
        <p14:creationId xmlns:p14="http://schemas.microsoft.com/office/powerpoint/2010/main" val="2926555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FAD5-AC09-B4EC-1C6F-4F0998A28097}"/>
              </a:ext>
            </a:extLst>
          </p:cNvPr>
          <p:cNvSpPr>
            <a:spLocks noGrp="1"/>
          </p:cNvSpPr>
          <p:nvPr>
            <p:ph type="title"/>
          </p:nvPr>
        </p:nvSpPr>
        <p:spPr>
          <a:xfrm>
            <a:off x="271220" y="307652"/>
            <a:ext cx="8872779" cy="1116910"/>
          </a:xfrm>
        </p:spPr>
        <p:txBody>
          <a:bodyPr/>
          <a:lstStyle/>
          <a:p>
            <a:r>
              <a:rPr lang="el-GR" dirty="0"/>
              <a:t>Ονομασία προϊόντος </a:t>
            </a:r>
            <a:r>
              <a:rPr lang="el-GR" dirty="0" err="1"/>
              <a:t>vs</a:t>
            </a:r>
            <a:r>
              <a:rPr lang="el-GR" dirty="0"/>
              <a:t> Ονομασία τρόφιμου: </a:t>
            </a:r>
          </a:p>
        </p:txBody>
      </p:sp>
      <p:sp>
        <p:nvSpPr>
          <p:cNvPr id="3" name="Text Placeholder 2">
            <a:extLst>
              <a:ext uri="{FF2B5EF4-FFF2-40B4-BE49-F238E27FC236}">
                <a16:creationId xmlns:a16="http://schemas.microsoft.com/office/drawing/2014/main" id="{4CE99F00-8695-61EE-8666-B45F29E6CE3C}"/>
              </a:ext>
            </a:extLst>
          </p:cNvPr>
          <p:cNvSpPr>
            <a:spLocks noGrp="1"/>
          </p:cNvSpPr>
          <p:nvPr>
            <p:ph type="body" sz="quarter" idx="10"/>
          </p:nvPr>
        </p:nvSpPr>
        <p:spPr>
          <a:xfrm>
            <a:off x="628650" y="1579563"/>
            <a:ext cx="4594279" cy="3496132"/>
          </a:xfrm>
        </p:spPr>
        <p:txBody>
          <a:bodyPr>
            <a:normAutofit fontScale="92500" lnSpcReduction="10000"/>
          </a:bodyPr>
          <a:lstStyle/>
          <a:p>
            <a:r>
              <a:rPr lang="el-GR" dirty="0"/>
              <a:t>Ονομασία του προϊόντος: εμπορική ονομασία που δίνεται στο τρόφιμο από τον παρασκευαστή για σκοπούς προώθησης. Αυτή η ονομασία δεν αντιπροσωπεύει απαραίτητα τη σύνθεση του προϊόντος και μπορεί να είναι μια φανταστική ονομασία (παράδειγμα στο πλάι). </a:t>
            </a:r>
          </a:p>
          <a:p>
            <a:r>
              <a:rPr lang="el-GR" dirty="0"/>
              <a:t>Ονομασία τρόφιμου: Περιγράφει τη φύση του προϊόντος. </a:t>
            </a:r>
          </a:p>
        </p:txBody>
      </p:sp>
      <p:pic>
        <p:nvPicPr>
          <p:cNvPr id="4" name="Google Shape;197;p25">
            <a:extLst>
              <a:ext uri="{FF2B5EF4-FFF2-40B4-BE49-F238E27FC236}">
                <a16:creationId xmlns:a16="http://schemas.microsoft.com/office/drawing/2014/main" id="{551E87E6-BBEA-B8FF-72F3-321A0B69A28E}"/>
              </a:ext>
            </a:extLst>
          </p:cNvPr>
          <p:cNvPicPr preferRelativeResize="0"/>
          <p:nvPr/>
        </p:nvPicPr>
        <p:blipFill rotWithShape="1">
          <a:blip r:embed="rId2">
            <a:alphaModFix/>
          </a:blip>
          <a:srcRect/>
          <a:stretch/>
        </p:blipFill>
        <p:spPr>
          <a:xfrm>
            <a:off x="5928102" y="1270861"/>
            <a:ext cx="2642576" cy="3995707"/>
          </a:xfrm>
          <a:prstGeom prst="rect">
            <a:avLst/>
          </a:prstGeom>
          <a:noFill/>
          <a:ln>
            <a:noFill/>
          </a:ln>
        </p:spPr>
      </p:pic>
      <p:sp>
        <p:nvSpPr>
          <p:cNvPr id="6" name="Google Shape;199;p25">
            <a:extLst>
              <a:ext uri="{FF2B5EF4-FFF2-40B4-BE49-F238E27FC236}">
                <a16:creationId xmlns:a16="http://schemas.microsoft.com/office/drawing/2014/main" id="{D3F0E315-0690-28D9-3F4B-40E0E42ABC66}"/>
              </a:ext>
            </a:extLst>
          </p:cNvPr>
          <p:cNvSpPr/>
          <p:nvPr/>
        </p:nvSpPr>
        <p:spPr>
          <a:xfrm>
            <a:off x="6242268" y="1890668"/>
            <a:ext cx="2038200" cy="1374300"/>
          </a:xfrm>
          <a:prstGeom prst="rect">
            <a:avLst/>
          </a:prstGeom>
          <a:noFill/>
          <a:ln w="114300" cap="flat" cmpd="sng">
            <a:solidFill>
              <a:srgbClr val="669F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200;p25">
            <a:extLst>
              <a:ext uri="{FF2B5EF4-FFF2-40B4-BE49-F238E27FC236}">
                <a16:creationId xmlns:a16="http://schemas.microsoft.com/office/drawing/2014/main" id="{05A9F6C7-A829-4C1F-BEE8-F4B0106305EB}"/>
              </a:ext>
            </a:extLst>
          </p:cNvPr>
          <p:cNvSpPr/>
          <p:nvPr/>
        </p:nvSpPr>
        <p:spPr>
          <a:xfrm>
            <a:off x="5928102" y="4518068"/>
            <a:ext cx="1515000" cy="748500"/>
          </a:xfrm>
          <a:prstGeom prst="rect">
            <a:avLst/>
          </a:prstGeom>
          <a:noFill/>
          <a:ln w="114300" cap="flat" cmpd="sng">
            <a:solidFill>
              <a:srgbClr val="669F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5105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4C98-27E8-3CE6-193F-CAD44599B8D8}"/>
              </a:ext>
            </a:extLst>
          </p:cNvPr>
          <p:cNvSpPr>
            <a:spLocks noGrp="1"/>
          </p:cNvSpPr>
          <p:nvPr>
            <p:ph type="title"/>
          </p:nvPr>
        </p:nvSpPr>
        <p:spPr>
          <a:xfrm>
            <a:off x="489166" y="55776"/>
            <a:ext cx="7886700" cy="1116910"/>
          </a:xfrm>
        </p:spPr>
        <p:txBody>
          <a:bodyPr/>
          <a:lstStyle/>
          <a:p>
            <a:r>
              <a:rPr lang="el-GR" dirty="0"/>
              <a:t>Κατάλογος συστατικών</a:t>
            </a:r>
            <a:endParaRPr lang="en-IL" dirty="0"/>
          </a:p>
        </p:txBody>
      </p:sp>
      <p:sp>
        <p:nvSpPr>
          <p:cNvPr id="3" name="Text Placeholder 2">
            <a:extLst>
              <a:ext uri="{FF2B5EF4-FFF2-40B4-BE49-F238E27FC236}">
                <a16:creationId xmlns:a16="http://schemas.microsoft.com/office/drawing/2014/main" id="{3178C0A1-8E07-F43B-CCB0-C8326B19EED4}"/>
              </a:ext>
            </a:extLst>
          </p:cNvPr>
          <p:cNvSpPr>
            <a:spLocks noGrp="1"/>
          </p:cNvSpPr>
          <p:nvPr>
            <p:ph type="body" sz="quarter" idx="10"/>
          </p:nvPr>
        </p:nvSpPr>
        <p:spPr>
          <a:xfrm>
            <a:off x="489166" y="1172686"/>
            <a:ext cx="5462184" cy="3890962"/>
          </a:xfrm>
        </p:spPr>
        <p:txBody>
          <a:bodyPr>
            <a:normAutofit fontScale="92500"/>
          </a:bodyPr>
          <a:lstStyle/>
          <a:p>
            <a:r>
              <a:rPr lang="el-GR" dirty="0"/>
              <a:t>Ο κατάλογος περιλαμβάνει όλα τα συστατικά του προϊόντος.</a:t>
            </a:r>
          </a:p>
          <a:p>
            <a:r>
              <a:rPr lang="el-GR" dirty="0"/>
              <a:t>Ο κατάλογος είναι οργανωμένος με φθίνουσα σειρά: Το πρώτο συστατικό εμπεριέχεται στον προϊόν με τη μεγαλύτερη ποσότητα και ούτω καθεξής.</a:t>
            </a:r>
          </a:p>
          <a:p>
            <a:r>
              <a:rPr lang="el-GR" dirty="0"/>
              <a:t>Εάν η ονομασία ενός συστατικού εμφανίζεται στην ονομασία του προϊόντος, η ποσότητά του εν λόγω συστατικού θα αναγράφεται στον κατάλογο. Για παράδειγμα: Ψωμί ολικής άλεσης σίκαλης</a:t>
            </a:r>
          </a:p>
        </p:txBody>
      </p:sp>
      <p:pic>
        <p:nvPicPr>
          <p:cNvPr id="4" name="Google Shape;209;p26">
            <a:extLst>
              <a:ext uri="{FF2B5EF4-FFF2-40B4-BE49-F238E27FC236}">
                <a16:creationId xmlns:a16="http://schemas.microsoft.com/office/drawing/2014/main" id="{9BC9B2FD-B2AA-12BC-4590-BC222F8502F2}"/>
              </a:ext>
            </a:extLst>
          </p:cNvPr>
          <p:cNvPicPr preferRelativeResize="0"/>
          <p:nvPr/>
        </p:nvPicPr>
        <p:blipFill rotWithShape="1">
          <a:blip r:embed="rId2">
            <a:alphaModFix/>
          </a:blip>
          <a:srcRect t="47287" r="26653" b="3175"/>
          <a:stretch/>
        </p:blipFill>
        <p:spPr>
          <a:xfrm>
            <a:off x="5517396" y="1782304"/>
            <a:ext cx="3353250" cy="1596327"/>
          </a:xfrm>
          <a:prstGeom prst="rect">
            <a:avLst/>
          </a:prstGeom>
          <a:noFill/>
          <a:ln>
            <a:noFill/>
          </a:ln>
        </p:spPr>
      </p:pic>
    </p:spTree>
    <p:extLst>
      <p:ext uri="{BB962C8B-B14F-4D97-AF65-F5344CB8AC3E}">
        <p14:creationId xmlns:p14="http://schemas.microsoft.com/office/powerpoint/2010/main" val="265062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p:txBody>
          <a:bodyPr/>
          <a:lstStyle/>
          <a:p>
            <a:r>
              <a:rPr lang="el-GR" dirty="0"/>
              <a:t>Είναι όλα τα ψωμιά ολικής άλεσης το ίδιο;</a:t>
            </a:r>
          </a:p>
        </p:txBody>
      </p:sp>
      <p:pic>
        <p:nvPicPr>
          <p:cNvPr id="4" name="Google Shape;219;p27" descr="See the differences between whole grain Vs non-whole grain foods. Discover how straightforward it can be to introduce more whole grain into your diet, and the health benefits you can get from eating them regularly. You may be pleasantly surprised!" title="Whole grain: What you need to know">
            <a:hlinkClick r:id="rId2"/>
            <a:extLst>
              <a:ext uri="{FF2B5EF4-FFF2-40B4-BE49-F238E27FC236}">
                <a16:creationId xmlns:a16="http://schemas.microsoft.com/office/drawing/2014/main" id="{40E8FD20-19A5-B215-C226-27527A4423FD}"/>
              </a:ext>
            </a:extLst>
          </p:cNvPr>
          <p:cNvPicPr preferRelativeResize="0"/>
          <p:nvPr/>
        </p:nvPicPr>
        <p:blipFill rotWithShape="1">
          <a:blip r:embed="rId3">
            <a:alphaModFix/>
          </a:blip>
          <a:srcRect/>
          <a:stretch/>
        </p:blipFill>
        <p:spPr>
          <a:xfrm>
            <a:off x="309633" y="1757751"/>
            <a:ext cx="3510775" cy="2633081"/>
          </a:xfrm>
          <a:prstGeom prst="rect">
            <a:avLst/>
          </a:prstGeom>
          <a:noFill/>
          <a:ln>
            <a:noFill/>
          </a:ln>
        </p:spPr>
      </p:pic>
      <p:pic>
        <p:nvPicPr>
          <p:cNvPr id="5" name="Google Shape;217;p27">
            <a:extLst>
              <a:ext uri="{FF2B5EF4-FFF2-40B4-BE49-F238E27FC236}">
                <a16:creationId xmlns:a16="http://schemas.microsoft.com/office/drawing/2014/main" id="{43B84B28-2D04-5163-3994-A11C2966C0ED}"/>
              </a:ext>
            </a:extLst>
          </p:cNvPr>
          <p:cNvPicPr preferRelativeResize="0">
            <a:picLocks noChangeAspect="1"/>
          </p:cNvPicPr>
          <p:nvPr/>
        </p:nvPicPr>
        <p:blipFill rotWithShape="1">
          <a:blip r:embed="rId4">
            <a:alphaModFix/>
          </a:blip>
          <a:srcRect/>
          <a:stretch/>
        </p:blipFill>
        <p:spPr>
          <a:xfrm>
            <a:off x="4124338" y="1424562"/>
            <a:ext cx="4603011" cy="3452267"/>
          </a:xfrm>
          <a:prstGeom prst="rect">
            <a:avLst/>
          </a:prstGeom>
          <a:noFill/>
          <a:ln>
            <a:noFill/>
          </a:ln>
        </p:spPr>
      </p:pic>
      <p:sp>
        <p:nvSpPr>
          <p:cNvPr id="6" name="Google Shape;218;p27">
            <a:extLst>
              <a:ext uri="{FF2B5EF4-FFF2-40B4-BE49-F238E27FC236}">
                <a16:creationId xmlns:a16="http://schemas.microsoft.com/office/drawing/2014/main" id="{666B1661-21B5-62C8-D50F-0E96E2C6FFB3}"/>
              </a:ext>
            </a:extLst>
          </p:cNvPr>
          <p:cNvSpPr/>
          <p:nvPr/>
        </p:nvSpPr>
        <p:spPr>
          <a:xfrm>
            <a:off x="7316096" y="1424562"/>
            <a:ext cx="1111197" cy="3222634"/>
          </a:xfrm>
          <a:prstGeom prst="rect">
            <a:avLst/>
          </a:prstGeom>
          <a:solidFill>
            <a:srgbClr val="669F70"/>
          </a:solidFill>
          <a:ln w="9525"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 name="TextBox 7">
            <a:extLst>
              <a:ext uri="{FF2B5EF4-FFF2-40B4-BE49-F238E27FC236}">
                <a16:creationId xmlns:a16="http://schemas.microsoft.com/office/drawing/2014/main" id="{728AE62C-BF13-5FB4-651D-533281E4136A}"/>
              </a:ext>
            </a:extLst>
          </p:cNvPr>
          <p:cNvSpPr txBox="1"/>
          <p:nvPr/>
        </p:nvSpPr>
        <p:spPr>
          <a:xfrm>
            <a:off x="974785" y="4876829"/>
            <a:ext cx="4572000" cy="230832"/>
          </a:xfrm>
          <a:prstGeom prst="rect">
            <a:avLst/>
          </a:prstGeom>
          <a:noFill/>
        </p:spPr>
        <p:txBody>
          <a:bodyPr wrap="square">
            <a:spAutoFit/>
          </a:bodyPr>
          <a:lstStyle/>
          <a:p>
            <a:pPr marL="0" lvl="0" indent="0" algn="l" rtl="0">
              <a:spcBef>
                <a:spcPts val="0"/>
              </a:spcBef>
              <a:spcAft>
                <a:spcPts val="0"/>
              </a:spcAft>
              <a:buNone/>
            </a:pPr>
            <a:r>
              <a:rPr lang="el-GR" sz="900" u="sng" dirty="0">
                <a:solidFill>
                  <a:schemeClr val="lt1"/>
                </a:solidFill>
                <a:latin typeface="Neue Haas Grotesk Text Pro" panose="020B0504020202020204" pitchFamily="34" charset="0"/>
                <a:ea typeface="Tenor Sans"/>
                <a:cs typeface="Tenor Sans"/>
                <a:sym typeface="Tenor Sans"/>
              </a:rPr>
              <a:t>Πηγή</a:t>
            </a:r>
            <a:r>
              <a:rPr lang="fr-FR" sz="900" dirty="0">
                <a:solidFill>
                  <a:schemeClr val="lt1"/>
                </a:solidFill>
                <a:latin typeface="Neue Haas Grotesk Text Pro" panose="020B0504020202020204" pitchFamily="34" charset="0"/>
                <a:ea typeface="Tenor Sans"/>
                <a:cs typeface="Tenor Sans"/>
                <a:sym typeface="Tenor Sans"/>
              </a:rPr>
              <a:t>: </a:t>
            </a:r>
            <a:r>
              <a:rPr lang="fr-FR" sz="900" dirty="0">
                <a:solidFill>
                  <a:schemeClr val="lt1"/>
                </a:solidFill>
                <a:latin typeface="Neue Haas Grotesk Text Pro" panose="020B0504020202020204" pitchFamily="34" charset="0"/>
                <a:ea typeface="Tenor Sans"/>
                <a:cs typeface="Tenor Sans"/>
                <a:sym typeface="Tenor Sans"/>
                <a:hlinkClick r:id="rId5"/>
              </a:rPr>
              <a:t>https://www.wikihow.com/Tell-if-Bread-Is-100-Percent-Whole-Wheat</a:t>
            </a:r>
            <a:r>
              <a:rPr lang="fr-FR" sz="900" dirty="0">
                <a:solidFill>
                  <a:schemeClr val="lt1"/>
                </a:solidFill>
                <a:latin typeface="Neue Haas Grotesk Text Pro" panose="020B0504020202020204" pitchFamily="34" charset="0"/>
                <a:ea typeface="Tenor Sans"/>
                <a:cs typeface="Tenor Sans"/>
                <a:sym typeface="Tenor Sans"/>
              </a:rPr>
              <a:t> </a:t>
            </a:r>
          </a:p>
        </p:txBody>
      </p:sp>
    </p:spTree>
    <p:extLst>
      <p:ext uri="{BB962C8B-B14F-4D97-AF65-F5344CB8AC3E}">
        <p14:creationId xmlns:p14="http://schemas.microsoft.com/office/powerpoint/2010/main" val="253188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333214" y="237909"/>
            <a:ext cx="8228631" cy="1116910"/>
          </a:xfrm>
        </p:spPr>
        <p:txBody>
          <a:bodyPr/>
          <a:lstStyle/>
          <a:p>
            <a:r>
              <a:rPr lang="el-GR" dirty="0"/>
              <a:t>Διάφορα είδη πρόσθετων των τροφίμων</a:t>
            </a:r>
            <a:endParaRPr lang="en-IL" dirty="0"/>
          </a:p>
        </p:txBody>
      </p:sp>
      <p:sp>
        <p:nvSpPr>
          <p:cNvPr id="3" name="Прямоугольник 5">
            <a:extLst>
              <a:ext uri="{FF2B5EF4-FFF2-40B4-BE49-F238E27FC236}">
                <a16:creationId xmlns:a16="http://schemas.microsoft.com/office/drawing/2014/main" id="{C327D4A3-09CC-F5DF-3903-CEB8027BD82A}"/>
              </a:ext>
            </a:extLst>
          </p:cNvPr>
          <p:cNvSpPr/>
          <p:nvPr/>
        </p:nvSpPr>
        <p:spPr>
          <a:xfrm>
            <a:off x="1790054" y="1140460"/>
            <a:ext cx="5253925" cy="1207533"/>
          </a:xfrm>
          <a:prstGeom prst="rect">
            <a:avLst/>
          </a:prstGeom>
          <a:solidFill>
            <a:srgbClr val="0C4DA1"/>
          </a:solidFill>
        </p:spPr>
        <p:txBody>
          <a:bodyPr lIns="0" tIns="0" rIns="0" bIns="0">
            <a:noAutofit/>
          </a:bodyPr>
          <a:lstStyle/>
          <a:p>
            <a:pPr indent="0">
              <a:spcAft>
                <a:spcPts val="280"/>
              </a:spcAft>
              <a:defRPr sz="2400" b="1">
                <a:solidFill>
                  <a:srgbClr val="FFFFFF"/>
                </a:solidFill>
                <a:latin typeface="Tahoma"/>
              </a:defRPr>
            </a:pPr>
            <a:r>
              <a:rPr lang="el-GR" sz="2000" dirty="0"/>
              <a:t>Πρόσθετα</a:t>
            </a:r>
            <a:r>
              <a:rPr sz="2000" dirty="0"/>
              <a:t> τροφίμων</a:t>
            </a:r>
          </a:p>
          <a:p>
            <a:pPr indent="0" algn="just">
              <a:lnSpc>
                <a:spcPct val="111000"/>
              </a:lnSpc>
              <a:defRPr sz="1400">
                <a:solidFill>
                  <a:srgbClr val="FFFFFF"/>
                </a:solidFill>
                <a:latin typeface="Tahoma"/>
              </a:defRPr>
            </a:pPr>
            <a:r>
              <a:rPr lang="el-GR" sz="1200" dirty="0"/>
              <a:t>Με τον όρο πρόσθετα τροφίμων χαρακτηρίζονται τα συστατικά που προστίθενται στα τρόφιμα, με σκοπό να πετύχουν ένα τεχνολογικό αποτέλεσμα, όπως συντήρηση, τροποποίηση του χρώματος, της γεύσης, της υφής </a:t>
            </a:r>
            <a:endParaRPr sz="1200" dirty="0"/>
          </a:p>
        </p:txBody>
      </p:sp>
      <p:pic>
        <p:nvPicPr>
          <p:cNvPr id="7" name="Εικόνα 6" descr="Εικόνα που περιέχει κείμενο, στιγμιότυπο οθόνης&#10;&#10;Περιγραφή που δημιουργήθηκε αυτόματα">
            <a:extLst>
              <a:ext uri="{FF2B5EF4-FFF2-40B4-BE49-F238E27FC236}">
                <a16:creationId xmlns:a16="http://schemas.microsoft.com/office/drawing/2014/main" id="{7166BAD7-E345-8F9F-42E1-F9A8280DAE03}"/>
              </a:ext>
            </a:extLst>
          </p:cNvPr>
          <p:cNvPicPr>
            <a:picLocks noChangeAspect="1"/>
          </p:cNvPicPr>
          <p:nvPr/>
        </p:nvPicPr>
        <p:blipFill>
          <a:blip r:embed="rId2"/>
          <a:stretch>
            <a:fillRect/>
          </a:stretch>
        </p:blipFill>
        <p:spPr>
          <a:xfrm>
            <a:off x="2309247" y="2409987"/>
            <a:ext cx="4016088" cy="2918713"/>
          </a:xfrm>
          <a:prstGeom prst="rect">
            <a:avLst/>
          </a:prstGeom>
        </p:spPr>
      </p:pic>
    </p:spTree>
    <p:extLst>
      <p:ext uri="{BB962C8B-B14F-4D97-AF65-F5344CB8AC3E}">
        <p14:creationId xmlns:p14="http://schemas.microsoft.com/office/powerpoint/2010/main" val="319601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644148" y="268906"/>
            <a:ext cx="8220882" cy="1116910"/>
          </a:xfrm>
        </p:spPr>
        <p:txBody>
          <a:bodyPr/>
          <a:lstStyle/>
          <a:p>
            <a:r>
              <a:rPr lang="el-GR" dirty="0"/>
              <a:t>Διάφορα είδη πρόσθετων των τροφίμων</a:t>
            </a:r>
            <a:endParaRPr lang="en-IL" dirty="0"/>
          </a:p>
        </p:txBody>
      </p:sp>
      <p:pic>
        <p:nvPicPr>
          <p:cNvPr id="5" name="Εικόνα 4" descr="Εικόνα που περιέχει κείμενο, στιγμιότυπο οθόνης, Διαφήμιση στο διαδίκτυο, τοποθεσία web&#10;&#10;Περιγραφή που δημιουργήθηκε αυτόματα">
            <a:extLst>
              <a:ext uri="{FF2B5EF4-FFF2-40B4-BE49-F238E27FC236}">
                <a16:creationId xmlns:a16="http://schemas.microsoft.com/office/drawing/2014/main" id="{90EDD006-1205-A1D7-4166-2FF9C9EA2A85}"/>
              </a:ext>
            </a:extLst>
          </p:cNvPr>
          <p:cNvPicPr>
            <a:picLocks noChangeAspect="1"/>
          </p:cNvPicPr>
          <p:nvPr/>
        </p:nvPicPr>
        <p:blipFill>
          <a:blip r:embed="rId2"/>
          <a:stretch>
            <a:fillRect/>
          </a:stretch>
        </p:blipFill>
        <p:spPr>
          <a:xfrm>
            <a:off x="2746545" y="1137827"/>
            <a:ext cx="4016088" cy="4122777"/>
          </a:xfrm>
          <a:prstGeom prst="rect">
            <a:avLst/>
          </a:prstGeom>
        </p:spPr>
      </p:pic>
    </p:spTree>
    <p:extLst>
      <p:ext uri="{BB962C8B-B14F-4D97-AF65-F5344CB8AC3E}">
        <p14:creationId xmlns:p14="http://schemas.microsoft.com/office/powerpoint/2010/main" val="755733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p:txBody>
          <a:bodyPr/>
          <a:lstStyle/>
          <a:p>
            <a:r>
              <a:rPr lang="el-GR" dirty="0"/>
              <a:t>Πρόσθετα Τροφίμων - Ταξινόμηση</a:t>
            </a:r>
            <a:endParaRPr lang="en-IL" dirty="0"/>
          </a:p>
        </p:txBody>
      </p:sp>
      <p:sp>
        <p:nvSpPr>
          <p:cNvPr id="3" name="Text Placeholder 2">
            <a:extLst>
              <a:ext uri="{FF2B5EF4-FFF2-40B4-BE49-F238E27FC236}">
                <a16:creationId xmlns:a16="http://schemas.microsoft.com/office/drawing/2014/main" id="{CC5DFDE5-DBEF-2486-5C17-4A36DB81F843}"/>
              </a:ext>
            </a:extLst>
          </p:cNvPr>
          <p:cNvSpPr>
            <a:spLocks noGrp="1"/>
          </p:cNvSpPr>
          <p:nvPr>
            <p:ph type="body" sz="quarter" idx="10"/>
          </p:nvPr>
        </p:nvSpPr>
        <p:spPr>
          <a:xfrm>
            <a:off x="388868" y="1376785"/>
            <a:ext cx="4150384" cy="3890962"/>
          </a:xfrm>
        </p:spPr>
        <p:txBody>
          <a:bodyPr/>
          <a:lstStyle/>
          <a:p>
            <a:pPr marL="0" indent="0">
              <a:buNone/>
            </a:pPr>
            <a:r>
              <a:rPr lang="el-GR" dirty="0"/>
              <a:t>1. Το γράμμα E με έναν αριθμό – E500.</a:t>
            </a:r>
            <a:br>
              <a:rPr lang="el-GR" dirty="0"/>
            </a:br>
            <a:r>
              <a:rPr lang="el-GR" dirty="0"/>
              <a:t>2. Ονομασία προσθέτου τροφίμων – </a:t>
            </a:r>
            <a:r>
              <a:rPr lang="el-GR" dirty="0" err="1"/>
              <a:t>διανθρακικό</a:t>
            </a:r>
            <a:r>
              <a:rPr lang="el-GR" dirty="0"/>
              <a:t> νάτριο.</a:t>
            </a:r>
            <a:br>
              <a:rPr lang="el-GR" dirty="0"/>
            </a:br>
            <a:r>
              <a:rPr lang="el-GR" dirty="0"/>
              <a:t>3. Η λειτουργία του προσθέτου στο φαγητό (π.χ. ρυθμιστής οξύτητας</a:t>
            </a:r>
            <a:endParaRPr lang="en-US" dirty="0"/>
          </a:p>
        </p:txBody>
      </p:sp>
      <p:pic>
        <p:nvPicPr>
          <p:cNvPr id="5" name="Google Shape;246;p30">
            <a:extLst>
              <a:ext uri="{FF2B5EF4-FFF2-40B4-BE49-F238E27FC236}">
                <a16:creationId xmlns:a16="http://schemas.microsoft.com/office/drawing/2014/main" id="{527B5D9F-33B3-C491-B9B8-CAB7DCC660C2}"/>
              </a:ext>
            </a:extLst>
          </p:cNvPr>
          <p:cNvPicPr preferRelativeResize="0"/>
          <p:nvPr/>
        </p:nvPicPr>
        <p:blipFill rotWithShape="1">
          <a:blip r:embed="rId2">
            <a:alphaModFix/>
          </a:blip>
          <a:srcRect r="49158"/>
          <a:stretch/>
        </p:blipFill>
        <p:spPr>
          <a:xfrm>
            <a:off x="3574369" y="3851443"/>
            <a:ext cx="1058016" cy="1563625"/>
          </a:xfrm>
          <a:prstGeom prst="rect">
            <a:avLst/>
          </a:prstGeom>
          <a:noFill/>
          <a:ln>
            <a:noFill/>
          </a:ln>
        </p:spPr>
      </p:pic>
      <p:pic>
        <p:nvPicPr>
          <p:cNvPr id="6" name="Рисунок 6">
            <a:extLst>
              <a:ext uri="{FF2B5EF4-FFF2-40B4-BE49-F238E27FC236}">
                <a16:creationId xmlns:a16="http://schemas.microsoft.com/office/drawing/2014/main" id="{1AC31D4E-4E51-4040-D03D-E9DCEEF291A5}"/>
              </a:ext>
            </a:extLst>
          </p:cNvPr>
          <p:cNvPicPr>
            <a:picLocks noChangeAspect="1"/>
          </p:cNvPicPr>
          <p:nvPr/>
        </p:nvPicPr>
        <p:blipFill>
          <a:blip r:embed="rId3"/>
          <a:stretch>
            <a:fillRect/>
          </a:stretch>
        </p:blipFill>
        <p:spPr>
          <a:xfrm>
            <a:off x="4779033" y="1266656"/>
            <a:ext cx="4150383" cy="3627708"/>
          </a:xfrm>
          <a:prstGeom prst="rect">
            <a:avLst/>
          </a:prstGeom>
        </p:spPr>
      </p:pic>
      <p:sp>
        <p:nvSpPr>
          <p:cNvPr id="15" name="Прямоугольник 7">
            <a:extLst>
              <a:ext uri="{FF2B5EF4-FFF2-40B4-BE49-F238E27FC236}">
                <a16:creationId xmlns:a16="http://schemas.microsoft.com/office/drawing/2014/main" id="{36756DE4-0FB5-CA7B-C4FE-7A936A6E307A}"/>
              </a:ext>
            </a:extLst>
          </p:cNvPr>
          <p:cNvSpPr/>
          <p:nvPr/>
        </p:nvSpPr>
        <p:spPr>
          <a:xfrm>
            <a:off x="6796018" y="1401891"/>
            <a:ext cx="863600" cy="254000"/>
          </a:xfrm>
          <a:prstGeom prst="rect">
            <a:avLst/>
          </a:prstGeom>
          <a:noFill/>
        </p:spPr>
        <p:txBody>
          <a:bodyPr wrap="none" lIns="0" tIns="0" rIns="0" bIns="0">
            <a:noAutofit/>
          </a:bodyPr>
          <a:lstStyle/>
          <a:p>
            <a:pPr indent="0">
              <a:defRPr sz="1700">
                <a:latin typeface="Calibri"/>
              </a:defRPr>
            </a:pPr>
            <a:r>
              <a:rPr sz="1600" dirty="0"/>
              <a:t>• </a:t>
            </a:r>
            <a:r>
              <a:rPr lang="el-GR" sz="1200" dirty="0"/>
              <a:t>Χρωστικές</a:t>
            </a:r>
            <a:endParaRPr lang="en-US" sz="1200" dirty="0">
              <a:latin typeface="Calibri"/>
            </a:endParaRPr>
          </a:p>
        </p:txBody>
      </p:sp>
      <p:sp>
        <p:nvSpPr>
          <p:cNvPr id="16" name="Прямоугольник 8">
            <a:extLst>
              <a:ext uri="{FF2B5EF4-FFF2-40B4-BE49-F238E27FC236}">
                <a16:creationId xmlns:a16="http://schemas.microsoft.com/office/drawing/2014/main" id="{0785602A-DD99-B288-BE8B-B5B63FD71B73}"/>
              </a:ext>
            </a:extLst>
          </p:cNvPr>
          <p:cNvSpPr/>
          <p:nvPr/>
        </p:nvSpPr>
        <p:spPr>
          <a:xfrm>
            <a:off x="6799456" y="1817159"/>
            <a:ext cx="1409700" cy="294640"/>
          </a:xfrm>
          <a:prstGeom prst="rect">
            <a:avLst/>
          </a:prstGeom>
          <a:noFill/>
        </p:spPr>
        <p:txBody>
          <a:bodyPr wrap="none" lIns="0" tIns="0" rIns="0" bIns="0">
            <a:noAutofit/>
          </a:bodyPr>
          <a:lstStyle/>
          <a:p>
            <a:pPr indent="0">
              <a:defRPr sz="1700">
                <a:latin typeface="Calibri"/>
              </a:defRPr>
            </a:pPr>
            <a:r>
              <a:rPr sz="1600" dirty="0"/>
              <a:t>• </a:t>
            </a:r>
            <a:r>
              <a:rPr sz="1200" dirty="0"/>
              <a:t>Συντηρητικά</a:t>
            </a:r>
          </a:p>
        </p:txBody>
      </p:sp>
      <p:sp>
        <p:nvSpPr>
          <p:cNvPr id="17" name="Прямоугольник 9">
            <a:extLst>
              <a:ext uri="{FF2B5EF4-FFF2-40B4-BE49-F238E27FC236}">
                <a16:creationId xmlns:a16="http://schemas.microsoft.com/office/drawing/2014/main" id="{1408257B-C4C1-2781-DB72-CC2A908C8674}"/>
              </a:ext>
            </a:extLst>
          </p:cNvPr>
          <p:cNvSpPr/>
          <p:nvPr/>
        </p:nvSpPr>
        <p:spPr>
          <a:xfrm>
            <a:off x="6445250" y="2230531"/>
            <a:ext cx="2933700" cy="294640"/>
          </a:xfrm>
          <a:prstGeom prst="rect">
            <a:avLst/>
          </a:prstGeom>
          <a:noFill/>
        </p:spPr>
        <p:txBody>
          <a:bodyPr wrap="none" lIns="0" tIns="0" rIns="0" bIns="0">
            <a:noAutofit/>
          </a:bodyPr>
          <a:lstStyle/>
          <a:p>
            <a:pPr indent="0">
              <a:defRPr sz="1700">
                <a:latin typeface="Calibri"/>
              </a:defRPr>
            </a:pPr>
            <a:r>
              <a:rPr sz="1200" dirty="0"/>
              <a:t>• </a:t>
            </a:r>
            <a:r>
              <a:rPr lang="el-GR" sz="1200" dirty="0"/>
              <a:t>Αντιοξειδωτικά, ρυθμιστές οξύτητας</a:t>
            </a:r>
            <a:endParaRPr sz="1200" dirty="0"/>
          </a:p>
        </p:txBody>
      </p:sp>
      <p:sp>
        <p:nvSpPr>
          <p:cNvPr id="18" name="Прямоугольник 10">
            <a:extLst>
              <a:ext uri="{FF2B5EF4-FFF2-40B4-BE49-F238E27FC236}">
                <a16:creationId xmlns:a16="http://schemas.microsoft.com/office/drawing/2014/main" id="{EF323F1D-EE46-EBAF-1C4C-11277147A535}"/>
              </a:ext>
            </a:extLst>
          </p:cNvPr>
          <p:cNvSpPr/>
          <p:nvPr/>
        </p:nvSpPr>
        <p:spPr>
          <a:xfrm>
            <a:off x="6445250" y="2567796"/>
            <a:ext cx="2484166" cy="294640"/>
          </a:xfrm>
          <a:prstGeom prst="rect">
            <a:avLst/>
          </a:prstGeom>
          <a:noFill/>
        </p:spPr>
        <p:txBody>
          <a:bodyPr wrap="none" lIns="0" tIns="0" rIns="0" bIns="0">
            <a:noAutofit/>
          </a:bodyPr>
          <a:lstStyle/>
          <a:p>
            <a:pPr indent="0">
              <a:defRPr sz="1700">
                <a:latin typeface="Calibri"/>
              </a:defRPr>
            </a:pPr>
            <a:r>
              <a:rPr sz="1100" dirty="0"/>
              <a:t>• </a:t>
            </a:r>
            <a:r>
              <a:rPr lang="el-GR" sz="1100" dirty="0"/>
              <a:t>Πηκτικά μέσα</a:t>
            </a:r>
            <a:r>
              <a:rPr sz="1100" dirty="0"/>
              <a:t>, </a:t>
            </a:r>
            <a:r>
              <a:rPr sz="1100" dirty="0" err="1"/>
              <a:t>στ</a:t>
            </a:r>
            <a:r>
              <a:rPr sz="1100" dirty="0"/>
              <a:t>αθεροποιητές,</a:t>
            </a:r>
            <a:endParaRPr lang="el-GR" sz="1100" dirty="0"/>
          </a:p>
          <a:p>
            <a:pPr indent="0">
              <a:defRPr sz="1700">
                <a:latin typeface="Calibri"/>
              </a:defRPr>
            </a:pPr>
            <a:r>
              <a:rPr sz="1100" dirty="0"/>
              <a:t> γαλακτωματοποιητές</a:t>
            </a:r>
          </a:p>
        </p:txBody>
      </p:sp>
      <p:sp>
        <p:nvSpPr>
          <p:cNvPr id="19" name="Прямоугольник 11">
            <a:extLst>
              <a:ext uri="{FF2B5EF4-FFF2-40B4-BE49-F238E27FC236}">
                <a16:creationId xmlns:a16="http://schemas.microsoft.com/office/drawing/2014/main" id="{82937033-76C7-BC25-4339-11734AE2E369}"/>
              </a:ext>
            </a:extLst>
          </p:cNvPr>
          <p:cNvSpPr/>
          <p:nvPr/>
        </p:nvSpPr>
        <p:spPr>
          <a:xfrm>
            <a:off x="6445250" y="2947160"/>
            <a:ext cx="3441700" cy="266700"/>
          </a:xfrm>
          <a:prstGeom prst="rect">
            <a:avLst/>
          </a:prstGeom>
          <a:noFill/>
        </p:spPr>
        <p:txBody>
          <a:bodyPr wrap="none" lIns="0" tIns="0" rIns="0" bIns="0">
            <a:noAutofit/>
          </a:bodyPr>
          <a:lstStyle/>
          <a:p>
            <a:pPr indent="0">
              <a:defRPr sz="1700">
                <a:latin typeface="Calibri"/>
              </a:defRPr>
            </a:pPr>
            <a:r>
              <a:rPr sz="1200" dirty="0"/>
              <a:t>• </a:t>
            </a:r>
            <a:r>
              <a:rPr lang="el-GR" sz="1200" dirty="0"/>
              <a:t>Ρυθμιστές οξύτητας</a:t>
            </a:r>
            <a:r>
              <a:rPr sz="1200" dirty="0"/>
              <a:t>,</a:t>
            </a:r>
            <a:endParaRPr lang="el-GR" sz="1200" dirty="0"/>
          </a:p>
          <a:p>
            <a:pPr indent="0">
              <a:defRPr sz="1700">
                <a:latin typeface="Calibri"/>
              </a:defRPr>
            </a:pPr>
            <a:r>
              <a:rPr sz="1200" dirty="0"/>
              <a:t> αντισυσσωματοποιητικοί παράγοντες</a:t>
            </a:r>
          </a:p>
        </p:txBody>
      </p:sp>
      <p:sp>
        <p:nvSpPr>
          <p:cNvPr id="20" name="Прямоугольник 12">
            <a:extLst>
              <a:ext uri="{FF2B5EF4-FFF2-40B4-BE49-F238E27FC236}">
                <a16:creationId xmlns:a16="http://schemas.microsoft.com/office/drawing/2014/main" id="{9F3C9C6E-7762-43AC-F392-AD43562BD6DF}"/>
              </a:ext>
            </a:extLst>
          </p:cNvPr>
          <p:cNvSpPr/>
          <p:nvPr/>
        </p:nvSpPr>
        <p:spPr>
          <a:xfrm>
            <a:off x="6445250" y="3379509"/>
            <a:ext cx="1823720" cy="271780"/>
          </a:xfrm>
          <a:prstGeom prst="rect">
            <a:avLst/>
          </a:prstGeom>
          <a:noFill/>
        </p:spPr>
        <p:txBody>
          <a:bodyPr wrap="none" lIns="0" tIns="0" rIns="0" bIns="0">
            <a:noAutofit/>
          </a:bodyPr>
          <a:lstStyle/>
          <a:p>
            <a:pPr indent="0">
              <a:defRPr sz="1700">
                <a:latin typeface="Calibri"/>
              </a:defRPr>
            </a:pPr>
            <a:r>
              <a:rPr sz="1200" dirty="0"/>
              <a:t>• </a:t>
            </a:r>
            <a:r>
              <a:rPr lang="el-GR" sz="1200" dirty="0"/>
              <a:t>Ενισχυτικά γεύσης</a:t>
            </a:r>
            <a:endParaRPr sz="1200" dirty="0"/>
          </a:p>
        </p:txBody>
      </p:sp>
      <p:sp>
        <p:nvSpPr>
          <p:cNvPr id="21" name="Прямоугольник 13">
            <a:extLst>
              <a:ext uri="{FF2B5EF4-FFF2-40B4-BE49-F238E27FC236}">
                <a16:creationId xmlns:a16="http://schemas.microsoft.com/office/drawing/2014/main" id="{2C95F624-2570-8C59-539C-6E244DC4B502}"/>
              </a:ext>
            </a:extLst>
          </p:cNvPr>
          <p:cNvSpPr/>
          <p:nvPr/>
        </p:nvSpPr>
        <p:spPr>
          <a:xfrm>
            <a:off x="6445250" y="3773916"/>
            <a:ext cx="1148080" cy="259080"/>
          </a:xfrm>
          <a:prstGeom prst="rect">
            <a:avLst/>
          </a:prstGeom>
          <a:noFill/>
        </p:spPr>
        <p:txBody>
          <a:bodyPr wrap="none" lIns="0" tIns="0" rIns="0" bIns="0">
            <a:noAutofit/>
          </a:bodyPr>
          <a:lstStyle/>
          <a:p>
            <a:pPr indent="0" algn="just">
              <a:defRPr sz="1700">
                <a:latin typeface="Calibri"/>
              </a:defRPr>
            </a:pPr>
            <a:r>
              <a:rPr sz="1600" dirty="0"/>
              <a:t>• </a:t>
            </a:r>
            <a:r>
              <a:rPr lang="el-GR" sz="1200" dirty="0"/>
              <a:t>Αντιβιοτικά</a:t>
            </a:r>
            <a:endParaRPr sz="1200" dirty="0"/>
          </a:p>
        </p:txBody>
      </p:sp>
      <p:sp>
        <p:nvSpPr>
          <p:cNvPr id="22" name="Прямоугольник 14">
            <a:extLst>
              <a:ext uri="{FF2B5EF4-FFF2-40B4-BE49-F238E27FC236}">
                <a16:creationId xmlns:a16="http://schemas.microsoft.com/office/drawing/2014/main" id="{BD7CA840-BEB3-0243-EA7F-A2973555FC56}"/>
              </a:ext>
            </a:extLst>
          </p:cNvPr>
          <p:cNvSpPr/>
          <p:nvPr/>
        </p:nvSpPr>
        <p:spPr>
          <a:xfrm>
            <a:off x="6492488" y="4148366"/>
            <a:ext cx="1470660" cy="248920"/>
          </a:xfrm>
          <a:prstGeom prst="rect">
            <a:avLst/>
          </a:prstGeom>
          <a:noFill/>
        </p:spPr>
        <p:txBody>
          <a:bodyPr wrap="none" lIns="0" tIns="0" rIns="0" bIns="0">
            <a:noAutofit/>
          </a:bodyPr>
          <a:lstStyle/>
          <a:p>
            <a:pPr indent="0">
              <a:defRPr sz="1700">
                <a:latin typeface="Calibri"/>
              </a:defRPr>
            </a:pPr>
            <a:r>
              <a:rPr sz="1600" dirty="0"/>
              <a:t>• </a:t>
            </a:r>
            <a:r>
              <a:rPr lang="el-GR" sz="1200" dirty="0"/>
              <a:t>Διάφορα</a:t>
            </a:r>
            <a:endParaRPr sz="1200" dirty="0"/>
          </a:p>
        </p:txBody>
      </p:sp>
      <p:sp>
        <p:nvSpPr>
          <p:cNvPr id="23" name="Прямоугольник 15">
            <a:extLst>
              <a:ext uri="{FF2B5EF4-FFF2-40B4-BE49-F238E27FC236}">
                <a16:creationId xmlns:a16="http://schemas.microsoft.com/office/drawing/2014/main" id="{1D011005-0931-E448-B3E8-2BFA9A58E97B}"/>
              </a:ext>
            </a:extLst>
          </p:cNvPr>
          <p:cNvSpPr/>
          <p:nvPr/>
        </p:nvSpPr>
        <p:spPr>
          <a:xfrm>
            <a:off x="6475730" y="4530073"/>
            <a:ext cx="1117600" cy="228600"/>
          </a:xfrm>
          <a:prstGeom prst="rect">
            <a:avLst/>
          </a:prstGeom>
          <a:noFill/>
        </p:spPr>
        <p:txBody>
          <a:bodyPr wrap="none" lIns="0" tIns="0" rIns="0" bIns="0">
            <a:noAutofit/>
          </a:bodyPr>
          <a:lstStyle/>
          <a:p>
            <a:pPr indent="0">
              <a:defRPr sz="1700">
                <a:latin typeface="Calibri"/>
              </a:defRPr>
            </a:pPr>
            <a:r>
              <a:rPr sz="1200" dirty="0"/>
              <a:t>• </a:t>
            </a:r>
            <a:r>
              <a:rPr lang="el-GR" sz="1200" dirty="0"/>
              <a:t>Επιπλέον πρόσθετα</a:t>
            </a:r>
            <a:endParaRPr sz="1200" dirty="0"/>
          </a:p>
        </p:txBody>
      </p:sp>
    </p:spTree>
    <p:extLst>
      <p:ext uri="{BB962C8B-B14F-4D97-AF65-F5344CB8AC3E}">
        <p14:creationId xmlns:p14="http://schemas.microsoft.com/office/powerpoint/2010/main" val="731780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209006" y="307652"/>
            <a:ext cx="8934993" cy="1116910"/>
          </a:xfrm>
        </p:spPr>
        <p:txBody>
          <a:bodyPr/>
          <a:lstStyle/>
          <a:p>
            <a:r>
              <a:rPr lang="el-GR" dirty="0"/>
              <a:t>Πρόσθετα Τροφίμων – Χρωστικές Τροφίμων </a:t>
            </a:r>
            <a:endParaRPr lang="en-GB" dirty="0"/>
          </a:p>
        </p:txBody>
      </p:sp>
      <p:pic>
        <p:nvPicPr>
          <p:cNvPr id="5" name="Рисунок 3">
            <a:extLst>
              <a:ext uri="{FF2B5EF4-FFF2-40B4-BE49-F238E27FC236}">
                <a16:creationId xmlns:a16="http://schemas.microsoft.com/office/drawing/2014/main" id="{654B3F6D-07E2-26D3-8350-6DC0655A4E5E}"/>
              </a:ext>
            </a:extLst>
          </p:cNvPr>
          <p:cNvPicPr>
            <a:picLocks noChangeAspect="1"/>
          </p:cNvPicPr>
          <p:nvPr/>
        </p:nvPicPr>
        <p:blipFill>
          <a:blip r:embed="rId2"/>
          <a:stretch>
            <a:fillRect/>
          </a:stretch>
        </p:blipFill>
        <p:spPr>
          <a:xfrm>
            <a:off x="1165315" y="1069264"/>
            <a:ext cx="7022374" cy="4401584"/>
          </a:xfrm>
          <a:prstGeom prst="rect">
            <a:avLst/>
          </a:prstGeom>
        </p:spPr>
      </p:pic>
      <p:sp>
        <p:nvSpPr>
          <p:cNvPr id="6" name="Прямоугольник 4">
            <a:extLst>
              <a:ext uri="{FF2B5EF4-FFF2-40B4-BE49-F238E27FC236}">
                <a16:creationId xmlns:a16="http://schemas.microsoft.com/office/drawing/2014/main" id="{A2952B2E-FF7F-A36C-F9E9-203ADAE23E63}"/>
              </a:ext>
            </a:extLst>
          </p:cNvPr>
          <p:cNvSpPr/>
          <p:nvPr/>
        </p:nvSpPr>
        <p:spPr>
          <a:xfrm>
            <a:off x="1297940" y="2380335"/>
            <a:ext cx="1493520" cy="670560"/>
          </a:xfrm>
          <a:prstGeom prst="rect">
            <a:avLst/>
          </a:prstGeom>
          <a:solidFill>
            <a:srgbClr val="FFFFFF"/>
          </a:solidFill>
        </p:spPr>
        <p:txBody>
          <a:bodyPr lIns="0" tIns="0" rIns="0" bIns="0">
            <a:noAutofit/>
          </a:bodyPr>
          <a:lstStyle/>
          <a:p>
            <a:pPr indent="0" algn="ctr">
              <a:spcAft>
                <a:spcPts val="560"/>
              </a:spcAft>
              <a:defRPr sz="1700" b="1">
                <a:latin typeface="Calibri"/>
              </a:defRPr>
            </a:pPr>
            <a:r>
              <a:rPr dirty="0" err="1"/>
              <a:t>Κουρκουμίνη</a:t>
            </a:r>
            <a:r>
              <a:rPr dirty="0"/>
              <a:t> -E100</a:t>
            </a:r>
          </a:p>
          <a:p>
            <a:pPr indent="0" algn="ctr">
              <a:defRPr sz="1700" b="1">
                <a:solidFill>
                  <a:srgbClr val="F8BF11"/>
                </a:solidFill>
                <a:latin typeface="Calibri"/>
              </a:defRPr>
            </a:pPr>
            <a:r>
              <a:rPr lang="el-GR" dirty="0"/>
              <a:t>Κίτρινο</a:t>
            </a:r>
            <a:endParaRPr dirty="0"/>
          </a:p>
        </p:txBody>
      </p:sp>
      <p:sp>
        <p:nvSpPr>
          <p:cNvPr id="7" name="Прямоугольник 5">
            <a:extLst>
              <a:ext uri="{FF2B5EF4-FFF2-40B4-BE49-F238E27FC236}">
                <a16:creationId xmlns:a16="http://schemas.microsoft.com/office/drawing/2014/main" id="{51A48F27-D3D5-AF16-EB08-5B9C6EBCE4BD}"/>
              </a:ext>
            </a:extLst>
          </p:cNvPr>
          <p:cNvSpPr/>
          <p:nvPr/>
        </p:nvSpPr>
        <p:spPr>
          <a:xfrm>
            <a:off x="3801110" y="2368905"/>
            <a:ext cx="1541780" cy="693420"/>
          </a:xfrm>
          <a:prstGeom prst="rect">
            <a:avLst/>
          </a:prstGeom>
          <a:solidFill>
            <a:srgbClr val="FFFFFF"/>
          </a:solidFill>
        </p:spPr>
        <p:txBody>
          <a:bodyPr lIns="0" tIns="0" rIns="0" bIns="0">
            <a:noAutofit/>
          </a:bodyPr>
          <a:lstStyle/>
          <a:p>
            <a:pPr indent="0" algn="ctr">
              <a:spcAft>
                <a:spcPts val="560"/>
              </a:spcAft>
              <a:defRPr sz="1700" b="1">
                <a:latin typeface="Calibri"/>
              </a:defRPr>
            </a:pPr>
            <a:r>
              <a:rPr dirty="0"/>
              <a:t>Κα</a:t>
            </a:r>
            <a:r>
              <a:rPr dirty="0" err="1"/>
              <a:t>ροτένιο</a:t>
            </a:r>
            <a:r>
              <a:rPr dirty="0"/>
              <a:t> -E160a</a:t>
            </a:r>
          </a:p>
          <a:p>
            <a:pPr indent="0" algn="ctr">
              <a:defRPr sz="1700" b="1">
                <a:solidFill>
                  <a:srgbClr val="E77E38"/>
                </a:solidFill>
                <a:latin typeface="Calibri"/>
              </a:defRPr>
            </a:pPr>
            <a:r>
              <a:rPr lang="el-GR" dirty="0"/>
              <a:t>Πορτοκαλί </a:t>
            </a:r>
            <a:endParaRPr dirty="0"/>
          </a:p>
        </p:txBody>
      </p:sp>
      <p:sp>
        <p:nvSpPr>
          <p:cNvPr id="8" name="Прямоугольник 6">
            <a:extLst>
              <a:ext uri="{FF2B5EF4-FFF2-40B4-BE49-F238E27FC236}">
                <a16:creationId xmlns:a16="http://schemas.microsoft.com/office/drawing/2014/main" id="{B005FB0C-62A3-EB26-7A11-7137C671421D}"/>
              </a:ext>
            </a:extLst>
          </p:cNvPr>
          <p:cNvSpPr/>
          <p:nvPr/>
        </p:nvSpPr>
        <p:spPr>
          <a:xfrm>
            <a:off x="6178370" y="2403195"/>
            <a:ext cx="1574800" cy="647700"/>
          </a:xfrm>
          <a:prstGeom prst="rect">
            <a:avLst/>
          </a:prstGeom>
          <a:solidFill>
            <a:srgbClr val="FFFFFF"/>
          </a:solidFill>
        </p:spPr>
        <p:txBody>
          <a:bodyPr lIns="0" tIns="0" rIns="0" bIns="0">
            <a:noAutofit/>
          </a:bodyPr>
          <a:lstStyle/>
          <a:p>
            <a:pPr indent="0">
              <a:spcAft>
                <a:spcPts val="560"/>
              </a:spcAft>
              <a:defRPr sz="1700" b="1">
                <a:latin typeface="Calibri"/>
              </a:defRPr>
            </a:pPr>
            <a:r>
              <a:rPr dirty="0" err="1"/>
              <a:t>Λυκο</a:t>
            </a:r>
            <a:r>
              <a:rPr dirty="0"/>
              <a:t>πένιο -E160d</a:t>
            </a:r>
          </a:p>
          <a:p>
            <a:pPr indent="0" algn="ctr">
              <a:defRPr sz="1700" b="1">
                <a:solidFill>
                  <a:srgbClr val="F30C0F"/>
                </a:solidFill>
                <a:latin typeface="Calibri"/>
              </a:defRPr>
            </a:pPr>
            <a:r>
              <a:rPr lang="el-GR" dirty="0"/>
              <a:t>Κόκκινο</a:t>
            </a:r>
            <a:endParaRPr dirty="0"/>
          </a:p>
        </p:txBody>
      </p:sp>
      <p:sp>
        <p:nvSpPr>
          <p:cNvPr id="9" name="Прямоугольник 7">
            <a:extLst>
              <a:ext uri="{FF2B5EF4-FFF2-40B4-BE49-F238E27FC236}">
                <a16:creationId xmlns:a16="http://schemas.microsoft.com/office/drawing/2014/main" id="{5FE0E922-EF94-B7F3-6E8F-A13737E6166E}"/>
              </a:ext>
            </a:extLst>
          </p:cNvPr>
          <p:cNvSpPr/>
          <p:nvPr/>
        </p:nvSpPr>
        <p:spPr>
          <a:xfrm>
            <a:off x="1571536" y="4613505"/>
            <a:ext cx="1315720" cy="690880"/>
          </a:xfrm>
          <a:prstGeom prst="rect">
            <a:avLst/>
          </a:prstGeom>
          <a:solidFill>
            <a:srgbClr val="FFFFFF"/>
          </a:solidFill>
        </p:spPr>
        <p:txBody>
          <a:bodyPr lIns="0" tIns="0" rIns="0" bIns="0">
            <a:noAutofit/>
          </a:bodyPr>
          <a:lstStyle/>
          <a:p>
            <a:pPr indent="0">
              <a:spcAft>
                <a:spcPts val="560"/>
              </a:spcAft>
              <a:defRPr sz="1700" b="1">
                <a:latin typeface="Calibri"/>
              </a:defRPr>
            </a:pPr>
            <a:r>
              <a:rPr dirty="0" err="1"/>
              <a:t>Βετ</a:t>
            </a:r>
            <a:r>
              <a:rPr dirty="0"/>
              <a:t>ανίνη -E162</a:t>
            </a:r>
          </a:p>
          <a:p>
            <a:pPr indent="0" algn="ctr">
              <a:defRPr sz="1700" b="1">
                <a:solidFill>
                  <a:srgbClr val="C60B63"/>
                </a:solidFill>
                <a:latin typeface="Calibri"/>
              </a:defRPr>
            </a:pPr>
            <a:r>
              <a:rPr lang="el-GR" dirty="0"/>
              <a:t>Μοβ</a:t>
            </a:r>
            <a:endParaRPr dirty="0"/>
          </a:p>
        </p:txBody>
      </p:sp>
      <p:sp>
        <p:nvSpPr>
          <p:cNvPr id="10" name="Прямоугольник 8">
            <a:extLst>
              <a:ext uri="{FF2B5EF4-FFF2-40B4-BE49-F238E27FC236}">
                <a16:creationId xmlns:a16="http://schemas.microsoft.com/office/drawing/2014/main" id="{FE8F0C6A-0230-61B2-7891-19582AF8F510}"/>
              </a:ext>
            </a:extLst>
          </p:cNvPr>
          <p:cNvSpPr/>
          <p:nvPr/>
        </p:nvSpPr>
        <p:spPr>
          <a:xfrm>
            <a:off x="3634195" y="4613505"/>
            <a:ext cx="1666240" cy="655320"/>
          </a:xfrm>
          <a:prstGeom prst="rect">
            <a:avLst/>
          </a:prstGeom>
          <a:solidFill>
            <a:srgbClr val="FFFFFF"/>
          </a:solidFill>
        </p:spPr>
        <p:txBody>
          <a:bodyPr lIns="0" tIns="0" rIns="0" bIns="0">
            <a:noAutofit/>
          </a:bodyPr>
          <a:lstStyle/>
          <a:p>
            <a:pPr indent="0" algn="ctr">
              <a:spcAft>
                <a:spcPts val="560"/>
              </a:spcAft>
              <a:defRPr sz="1700" b="1">
                <a:latin typeface="Calibri"/>
              </a:defRPr>
            </a:pPr>
            <a:r>
              <a:rPr dirty="0" err="1"/>
              <a:t>Χλωροφύλλη</a:t>
            </a:r>
            <a:r>
              <a:rPr dirty="0"/>
              <a:t> -E140</a:t>
            </a:r>
          </a:p>
          <a:p>
            <a:pPr indent="0" algn="ctr">
              <a:defRPr sz="1700" b="1">
                <a:solidFill>
                  <a:srgbClr val="38C73B"/>
                </a:solidFill>
                <a:latin typeface="Calibri"/>
              </a:defRPr>
            </a:pPr>
            <a:r>
              <a:rPr lang="el-GR" dirty="0"/>
              <a:t>Πράσινο</a:t>
            </a:r>
            <a:endParaRPr dirty="0"/>
          </a:p>
        </p:txBody>
      </p:sp>
      <p:sp>
        <p:nvSpPr>
          <p:cNvPr id="11" name="Прямоугольник 9">
            <a:extLst>
              <a:ext uri="{FF2B5EF4-FFF2-40B4-BE49-F238E27FC236}">
                <a16:creationId xmlns:a16="http://schemas.microsoft.com/office/drawing/2014/main" id="{A128ADC0-3F98-86CE-6CF3-A914F469AEBE}"/>
              </a:ext>
            </a:extLst>
          </p:cNvPr>
          <p:cNvSpPr/>
          <p:nvPr/>
        </p:nvSpPr>
        <p:spPr>
          <a:xfrm>
            <a:off x="6178370" y="4797748"/>
            <a:ext cx="1859280" cy="673100"/>
          </a:xfrm>
          <a:prstGeom prst="rect">
            <a:avLst/>
          </a:prstGeom>
          <a:solidFill>
            <a:srgbClr val="FFFFFF"/>
          </a:solidFill>
        </p:spPr>
        <p:txBody>
          <a:bodyPr lIns="0" tIns="0" rIns="0" bIns="0">
            <a:noAutofit/>
          </a:bodyPr>
          <a:lstStyle/>
          <a:p>
            <a:pPr indent="0" algn="ctr">
              <a:spcAft>
                <a:spcPts val="560"/>
              </a:spcAft>
              <a:defRPr sz="1700" b="1">
                <a:latin typeface="Calibri"/>
              </a:defRPr>
            </a:pPr>
            <a:r>
              <a:rPr dirty="0" err="1"/>
              <a:t>Ανθοκυ</a:t>
            </a:r>
            <a:r>
              <a:rPr dirty="0"/>
              <a:t>ανίνες -E163</a:t>
            </a:r>
          </a:p>
          <a:p>
            <a:pPr indent="0" algn="ctr">
              <a:defRPr sz="1700" b="1">
                <a:solidFill>
                  <a:srgbClr val="6D349C"/>
                </a:solidFill>
                <a:latin typeface="Calibri"/>
              </a:defRPr>
            </a:pPr>
            <a:r>
              <a:rPr lang="el-GR" dirty="0"/>
              <a:t>Βιολετί</a:t>
            </a:r>
            <a:endParaRPr dirty="0"/>
          </a:p>
        </p:txBody>
      </p:sp>
    </p:spTree>
    <p:extLst>
      <p:ext uri="{BB962C8B-B14F-4D97-AF65-F5344CB8AC3E}">
        <p14:creationId xmlns:p14="http://schemas.microsoft.com/office/powerpoint/2010/main" val="234954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CF3B-544F-1D73-7B91-77266975109B}"/>
              </a:ext>
            </a:extLst>
          </p:cNvPr>
          <p:cNvSpPr>
            <a:spLocks noGrp="1"/>
          </p:cNvSpPr>
          <p:nvPr>
            <p:ph type="title"/>
          </p:nvPr>
        </p:nvSpPr>
        <p:spPr/>
        <p:txBody>
          <a:bodyPr/>
          <a:lstStyle/>
          <a:p>
            <a:r>
              <a:rPr lang="el-GR" dirty="0"/>
              <a:t>Σύνοψη</a:t>
            </a:r>
            <a:r>
              <a:rPr lang="en-GB" dirty="0"/>
              <a:t>:</a:t>
            </a:r>
          </a:p>
        </p:txBody>
      </p:sp>
      <p:sp>
        <p:nvSpPr>
          <p:cNvPr id="3" name="Text Placeholder 2">
            <a:extLst>
              <a:ext uri="{FF2B5EF4-FFF2-40B4-BE49-F238E27FC236}">
                <a16:creationId xmlns:a16="http://schemas.microsoft.com/office/drawing/2014/main" id="{5D41AEE9-4CF0-5C5E-7347-707E1F90FCF4}"/>
              </a:ext>
            </a:extLst>
          </p:cNvPr>
          <p:cNvSpPr>
            <a:spLocks noGrp="1"/>
          </p:cNvSpPr>
          <p:nvPr>
            <p:ph type="body" sz="quarter" idx="10"/>
          </p:nvPr>
        </p:nvSpPr>
        <p:spPr>
          <a:xfrm>
            <a:off x="628650" y="1424562"/>
            <a:ext cx="7886700" cy="3890962"/>
          </a:xfrm>
        </p:spPr>
        <p:txBody>
          <a:bodyPr/>
          <a:lstStyle/>
          <a:p>
            <a:r>
              <a:rPr lang="el-GR" dirty="0"/>
              <a:t>Οι κατασκευαστές ή οι εισαγωγείς υποχρεούνται να αναγράφουν στη συσκευασία όλα τα συστατικά και τα υλικά που περιέχονται στο προϊόν.</a:t>
            </a:r>
          </a:p>
          <a:p>
            <a:r>
              <a:rPr lang="el-GR" dirty="0"/>
              <a:t> Τα συστατικά πρέπει να αναγράφονται κατά φθίνουσα σειρά, ανάλογα με τη σχετική τους περιεκτικότητα και το βάρος του προϊόντος.</a:t>
            </a:r>
          </a:p>
          <a:p>
            <a:r>
              <a:rPr lang="el-GR" dirty="0"/>
              <a:t> Μπορούμε να συμπεράνουμε τον βαθμό επεξεργασίας των τροφίμων από τον κατάλογο των συστατικών, και ειδικά από τη χρήση πολλών προσθέτων, όπως χρωστικές τροφίμων, συντηρητικά, σταθεροποιητές κ.λπ. </a:t>
            </a:r>
          </a:p>
        </p:txBody>
      </p:sp>
    </p:spTree>
    <p:extLst>
      <p:ext uri="{BB962C8B-B14F-4D97-AF65-F5344CB8AC3E}">
        <p14:creationId xmlns:p14="http://schemas.microsoft.com/office/powerpoint/2010/main" val="2055085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CF3B-544F-1D73-7B91-77266975109B}"/>
              </a:ext>
            </a:extLst>
          </p:cNvPr>
          <p:cNvSpPr>
            <a:spLocks noGrp="1"/>
          </p:cNvSpPr>
          <p:nvPr>
            <p:ph type="title"/>
          </p:nvPr>
        </p:nvSpPr>
        <p:spPr/>
        <p:txBody>
          <a:bodyPr/>
          <a:lstStyle/>
          <a:p>
            <a:r>
              <a:rPr lang="el-GR" dirty="0"/>
              <a:t>Διατροφική Δήλωση</a:t>
            </a:r>
            <a:endParaRPr lang="en-GB" dirty="0"/>
          </a:p>
        </p:txBody>
      </p:sp>
      <p:sp>
        <p:nvSpPr>
          <p:cNvPr id="3" name="Text Placeholder 2">
            <a:extLst>
              <a:ext uri="{FF2B5EF4-FFF2-40B4-BE49-F238E27FC236}">
                <a16:creationId xmlns:a16="http://schemas.microsoft.com/office/drawing/2014/main" id="{5D41AEE9-4CF0-5C5E-7347-707E1F90FCF4}"/>
              </a:ext>
            </a:extLst>
          </p:cNvPr>
          <p:cNvSpPr>
            <a:spLocks noGrp="1"/>
          </p:cNvSpPr>
          <p:nvPr>
            <p:ph type="body" sz="quarter" idx="10"/>
          </p:nvPr>
        </p:nvSpPr>
        <p:spPr>
          <a:xfrm>
            <a:off x="628650" y="1303517"/>
            <a:ext cx="7886700" cy="3890962"/>
          </a:xfrm>
        </p:spPr>
        <p:txBody>
          <a:bodyPr>
            <a:normAutofit fontScale="92500" lnSpcReduction="10000"/>
          </a:bodyPr>
          <a:lstStyle/>
          <a:p>
            <a:pPr marL="0" indent="0">
              <a:buNone/>
            </a:pPr>
            <a:r>
              <a:rPr lang="el-GR" b="1" dirty="0"/>
              <a:t>Στις ετικέτες των τροφίμων πρέπει να αναγράφονται οι ακόλουθες διατροφικές πληροφορίες:</a:t>
            </a:r>
          </a:p>
          <a:p>
            <a:pPr>
              <a:buFont typeface="Wingdings" panose="05000000000000000000" pitchFamily="2" charset="2"/>
              <a:buChar char="Ø"/>
            </a:pPr>
            <a:r>
              <a:rPr lang="el-GR" b="1" dirty="0"/>
              <a:t>Περιεκτικότητα σε ενέργεια (</a:t>
            </a:r>
            <a:r>
              <a:rPr lang="el-GR" b="1" dirty="0" err="1"/>
              <a:t>kcal</a:t>
            </a:r>
            <a:r>
              <a:rPr lang="el-GR" b="1" dirty="0"/>
              <a:t>/KJ) </a:t>
            </a:r>
          </a:p>
          <a:p>
            <a:pPr>
              <a:buFont typeface="Wingdings" panose="05000000000000000000" pitchFamily="2" charset="2"/>
              <a:buChar char="Ø"/>
            </a:pPr>
            <a:r>
              <a:rPr lang="el-GR" b="1" dirty="0"/>
              <a:t>Ποσότητα λίπους, κορεσμένου λίπους, υδατανθράκων, ζάχαρης, πρωτεϊνών και αλατιού σε 100 </a:t>
            </a:r>
            <a:r>
              <a:rPr lang="el-GR" b="1" dirty="0" err="1"/>
              <a:t>γρ</a:t>
            </a:r>
            <a:r>
              <a:rPr lang="el-GR" b="1" dirty="0"/>
              <a:t>. ή 100 </a:t>
            </a:r>
            <a:r>
              <a:rPr lang="el-GR" b="1" dirty="0" err="1"/>
              <a:t>ml</a:t>
            </a:r>
            <a:r>
              <a:rPr lang="el-GR" b="1" dirty="0"/>
              <a:t> προϊόντος. </a:t>
            </a:r>
          </a:p>
          <a:p>
            <a:pPr>
              <a:buFont typeface="Wingdings" panose="05000000000000000000" pitchFamily="2" charset="2"/>
              <a:buChar char="Ø"/>
            </a:pPr>
            <a:r>
              <a:rPr lang="el-GR" b="1" dirty="0"/>
              <a:t>Πληροφορίες σχετικά με την ποσότητα ανά μερίδα, καθώς και την περιεκτικότητα σε φυτικές ίνες, </a:t>
            </a:r>
            <a:r>
              <a:rPr lang="el-GR" b="1" dirty="0" err="1"/>
              <a:t>μονοακόρεστα</a:t>
            </a:r>
            <a:r>
              <a:rPr lang="el-GR" b="1" dirty="0"/>
              <a:t> λιπαρά, </a:t>
            </a:r>
            <a:r>
              <a:rPr lang="el-GR" b="1" dirty="0" err="1"/>
              <a:t>πολυακόρεστα</a:t>
            </a:r>
            <a:r>
              <a:rPr lang="el-GR" b="1" dirty="0"/>
              <a:t> λιπαρά, </a:t>
            </a:r>
            <a:r>
              <a:rPr lang="el-GR" b="1" dirty="0" err="1"/>
              <a:t>πολυόλη</a:t>
            </a:r>
            <a:r>
              <a:rPr lang="el-GR" b="1" dirty="0"/>
              <a:t>, άμυλο και βιταμίνες ή μεταλλικά στοιχεία είναι προαιρετική.</a:t>
            </a:r>
          </a:p>
          <a:p>
            <a:pPr>
              <a:buFont typeface="Wingdings" panose="05000000000000000000" pitchFamily="2" charset="2"/>
              <a:buChar char="Ø"/>
            </a:pPr>
            <a:r>
              <a:rPr lang="el-GR" b="1" dirty="0"/>
              <a:t>Οι πληροφορίες συχνά διαφέρουν ανά χώρα, καθώς οι κανονισμοί και οι νόμοι ποικίλλουν. </a:t>
            </a:r>
          </a:p>
        </p:txBody>
      </p:sp>
    </p:spTree>
    <p:extLst>
      <p:ext uri="{BB962C8B-B14F-4D97-AF65-F5344CB8AC3E}">
        <p14:creationId xmlns:p14="http://schemas.microsoft.com/office/powerpoint/2010/main" val="147399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4C98-27E8-3CE6-193F-CAD44599B8D8}"/>
              </a:ext>
            </a:extLst>
          </p:cNvPr>
          <p:cNvSpPr>
            <a:spLocks noGrp="1"/>
          </p:cNvSpPr>
          <p:nvPr>
            <p:ph type="title"/>
          </p:nvPr>
        </p:nvSpPr>
        <p:spPr/>
        <p:txBody>
          <a:bodyPr/>
          <a:lstStyle/>
          <a:p>
            <a:r>
              <a:rPr lang="el-GR" dirty="0"/>
              <a:t>Ας μαντέψουμε </a:t>
            </a:r>
            <a:r>
              <a:rPr lang="en-US" dirty="0"/>
              <a:t>(1)</a:t>
            </a:r>
            <a:endParaRPr lang="en-IL" dirty="0"/>
          </a:p>
        </p:txBody>
      </p:sp>
      <p:sp>
        <p:nvSpPr>
          <p:cNvPr id="3" name="Text Placeholder 2">
            <a:extLst>
              <a:ext uri="{FF2B5EF4-FFF2-40B4-BE49-F238E27FC236}">
                <a16:creationId xmlns:a16="http://schemas.microsoft.com/office/drawing/2014/main" id="{3178C0A1-8E07-F43B-CCB0-C8326B19EED4}"/>
              </a:ext>
            </a:extLst>
          </p:cNvPr>
          <p:cNvSpPr>
            <a:spLocks noGrp="1"/>
          </p:cNvSpPr>
          <p:nvPr>
            <p:ph type="body" sz="quarter" idx="10"/>
          </p:nvPr>
        </p:nvSpPr>
        <p:spPr>
          <a:xfrm>
            <a:off x="628650" y="1579563"/>
            <a:ext cx="6695176" cy="3890962"/>
          </a:xfrm>
        </p:spPr>
        <p:txBody>
          <a:bodyPr/>
          <a:lstStyle/>
          <a:p>
            <a:r>
              <a:rPr lang="el-GR" dirty="0"/>
              <a:t>Νερό</a:t>
            </a:r>
            <a:r>
              <a:rPr lang="en-US" dirty="0"/>
              <a:t> </a:t>
            </a:r>
          </a:p>
          <a:p>
            <a:r>
              <a:rPr lang="el-GR" dirty="0"/>
              <a:t>Βιολογικά αποφλοιωμένα φασόλια σόγιας από την Ιταλία </a:t>
            </a:r>
            <a:r>
              <a:rPr lang="en-US" dirty="0"/>
              <a:t>(8%)</a:t>
            </a:r>
          </a:p>
          <a:p>
            <a:r>
              <a:rPr lang="el-GR" dirty="0"/>
              <a:t>Θαλασσινό Αλάτι</a:t>
            </a:r>
            <a:endParaRPr lang="en-US" dirty="0"/>
          </a:p>
        </p:txBody>
      </p:sp>
      <p:sp>
        <p:nvSpPr>
          <p:cNvPr id="5" name="Google Shape;121;p17">
            <a:extLst>
              <a:ext uri="{FF2B5EF4-FFF2-40B4-BE49-F238E27FC236}">
                <a16:creationId xmlns:a16="http://schemas.microsoft.com/office/drawing/2014/main" id="{21F81EE8-B078-892C-3888-945B891FD51E}"/>
              </a:ext>
            </a:extLst>
          </p:cNvPr>
          <p:cNvSpPr/>
          <p:nvPr/>
        </p:nvSpPr>
        <p:spPr>
          <a:xfrm>
            <a:off x="7246847" y="3080601"/>
            <a:ext cx="995000" cy="1404350"/>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669F70"/>
                </a:solidFill>
                <a:latin typeface="Arial"/>
              </a:rPr>
              <a:t>?</a:t>
            </a:r>
          </a:p>
        </p:txBody>
      </p:sp>
      <p:pic>
        <p:nvPicPr>
          <p:cNvPr id="4" name="Google Shape;112;p16">
            <a:extLst>
              <a:ext uri="{FF2B5EF4-FFF2-40B4-BE49-F238E27FC236}">
                <a16:creationId xmlns:a16="http://schemas.microsoft.com/office/drawing/2014/main" id="{09220BCB-4872-3162-6525-A047D2F7A757}"/>
              </a:ext>
            </a:extLst>
          </p:cNvPr>
          <p:cNvPicPr preferRelativeResize="0">
            <a:picLocks noChangeAspect="1"/>
          </p:cNvPicPr>
          <p:nvPr/>
        </p:nvPicPr>
        <p:blipFill rotWithShape="1">
          <a:blip r:embed="rId2">
            <a:alphaModFix/>
          </a:blip>
          <a:srcRect l="31580" r="29381"/>
          <a:stretch/>
        </p:blipFill>
        <p:spPr>
          <a:xfrm>
            <a:off x="7019399" y="1682294"/>
            <a:ext cx="1526876" cy="3685500"/>
          </a:xfrm>
          <a:prstGeom prst="rect">
            <a:avLst/>
          </a:prstGeom>
          <a:noFill/>
          <a:ln>
            <a:noFill/>
          </a:ln>
        </p:spPr>
      </p:pic>
    </p:spTree>
    <p:extLst>
      <p:ext uri="{BB962C8B-B14F-4D97-AF65-F5344CB8AC3E}">
        <p14:creationId xmlns:p14="http://schemas.microsoft.com/office/powerpoint/2010/main" val="83194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4C98-27E8-3CE6-193F-CAD44599B8D8}"/>
              </a:ext>
            </a:extLst>
          </p:cNvPr>
          <p:cNvSpPr>
            <a:spLocks noGrp="1"/>
          </p:cNvSpPr>
          <p:nvPr>
            <p:ph type="title"/>
          </p:nvPr>
        </p:nvSpPr>
        <p:spPr/>
        <p:txBody>
          <a:bodyPr/>
          <a:lstStyle/>
          <a:p>
            <a:r>
              <a:rPr lang="el-GR" dirty="0"/>
              <a:t>Πίνακας διατροφικής δήλωσης</a:t>
            </a:r>
          </a:p>
        </p:txBody>
      </p:sp>
      <p:sp>
        <p:nvSpPr>
          <p:cNvPr id="3" name="Text Placeholder 2">
            <a:extLst>
              <a:ext uri="{FF2B5EF4-FFF2-40B4-BE49-F238E27FC236}">
                <a16:creationId xmlns:a16="http://schemas.microsoft.com/office/drawing/2014/main" id="{3178C0A1-8E07-F43B-CCB0-C8326B19EED4}"/>
              </a:ext>
            </a:extLst>
          </p:cNvPr>
          <p:cNvSpPr>
            <a:spLocks noGrp="1"/>
          </p:cNvSpPr>
          <p:nvPr>
            <p:ph type="body" sz="quarter" idx="10"/>
          </p:nvPr>
        </p:nvSpPr>
        <p:spPr>
          <a:xfrm>
            <a:off x="558406" y="1224265"/>
            <a:ext cx="3494776" cy="3535901"/>
          </a:xfrm>
        </p:spPr>
        <p:txBody>
          <a:bodyPr/>
          <a:lstStyle/>
          <a:p>
            <a:pPr marL="0" indent="0">
              <a:buNone/>
            </a:pPr>
            <a:r>
              <a:rPr lang="el-GR" b="1" dirty="0"/>
              <a:t>Ο πίνακας περιγράφει λεπτομερώς τη θερμιδική αξία, το περιεχόμενο σε </a:t>
            </a:r>
            <a:r>
              <a:rPr lang="el-GR" b="1" dirty="0" err="1"/>
              <a:t>πρωτεϊνες</a:t>
            </a:r>
            <a:r>
              <a:rPr lang="el-GR" b="1" dirty="0"/>
              <a:t>, υδατάνθρακες, λίπος και νάτριο. </a:t>
            </a:r>
          </a:p>
          <a:p>
            <a:pPr marL="0" indent="0">
              <a:buNone/>
            </a:pPr>
            <a:endParaRPr lang="el-GR" b="1" dirty="0"/>
          </a:p>
          <a:p>
            <a:pPr marL="0" indent="0">
              <a:buNone/>
            </a:pPr>
            <a:endParaRPr lang="el-GR" b="1" dirty="0"/>
          </a:p>
        </p:txBody>
      </p:sp>
      <p:pic>
        <p:nvPicPr>
          <p:cNvPr id="4" name="Google Shape;280;p34">
            <a:extLst>
              <a:ext uri="{FF2B5EF4-FFF2-40B4-BE49-F238E27FC236}">
                <a16:creationId xmlns:a16="http://schemas.microsoft.com/office/drawing/2014/main" id="{4593CFEA-1874-C495-95A7-F00FDC6D1511}"/>
              </a:ext>
            </a:extLst>
          </p:cNvPr>
          <p:cNvPicPr preferRelativeResize="0">
            <a:picLocks noChangeAspect="1"/>
          </p:cNvPicPr>
          <p:nvPr/>
        </p:nvPicPr>
        <p:blipFill rotWithShape="1">
          <a:blip r:embed="rId2">
            <a:alphaModFix/>
          </a:blip>
          <a:srcRect/>
          <a:stretch/>
        </p:blipFill>
        <p:spPr>
          <a:xfrm>
            <a:off x="5090820" y="1224265"/>
            <a:ext cx="3158346" cy="4023595"/>
          </a:xfrm>
          <a:prstGeom prst="rect">
            <a:avLst/>
          </a:prstGeom>
          <a:noFill/>
          <a:ln>
            <a:noFill/>
          </a:ln>
        </p:spPr>
      </p:pic>
      <p:sp>
        <p:nvSpPr>
          <p:cNvPr id="5" name="Google Shape;281;p34">
            <a:extLst>
              <a:ext uri="{FF2B5EF4-FFF2-40B4-BE49-F238E27FC236}">
                <a16:creationId xmlns:a16="http://schemas.microsoft.com/office/drawing/2014/main" id="{B98B4810-1DDD-AB57-7080-561CB649D90B}"/>
              </a:ext>
            </a:extLst>
          </p:cNvPr>
          <p:cNvSpPr txBox="1"/>
          <p:nvPr/>
        </p:nvSpPr>
        <p:spPr>
          <a:xfrm>
            <a:off x="689035" y="3526334"/>
            <a:ext cx="3000000" cy="60013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900" dirty="0">
                <a:solidFill>
                  <a:schemeClr val="dk1"/>
                </a:solidFill>
                <a:latin typeface="Neue Haas Grotesk Text Pro" panose="020B0504020202020204" pitchFamily="34" charset="0"/>
                <a:ea typeface="Tenor Sans"/>
                <a:cs typeface="Tenor Sans"/>
                <a:sym typeface="Tenor Sans"/>
              </a:rPr>
              <a:t>Πηγή</a:t>
            </a:r>
            <a:r>
              <a:rPr lang="en-GB" sz="900" dirty="0">
                <a:solidFill>
                  <a:schemeClr val="dk1"/>
                </a:solidFill>
                <a:latin typeface="Neue Haas Grotesk Text Pro" panose="020B0504020202020204" pitchFamily="34" charset="0"/>
                <a:ea typeface="Tenor Sans"/>
                <a:cs typeface="Tenor Sans"/>
                <a:sym typeface="Tenor Sans"/>
              </a:rPr>
              <a:t>: </a:t>
            </a:r>
            <a:r>
              <a:rPr lang="en-GB" sz="900" u="sng" dirty="0">
                <a:solidFill>
                  <a:srgbClr val="0000FF"/>
                </a:solidFill>
                <a:latin typeface="Neue Haas Grotesk Text Pro" panose="020B0504020202020204" pitchFamily="34" charset="0"/>
                <a:ea typeface="Tenor Sans"/>
                <a:cs typeface="Tenor Sans"/>
                <a:sym typeface="Tenor Sans"/>
                <a:hlinkClick r:id="rId3">
                  <a:extLst>
                    <a:ext uri="{A12FA001-AC4F-418D-AE19-62706E023703}">
                      <ahyp:hlinkClr xmlns:ahyp="http://schemas.microsoft.com/office/drawing/2018/hyperlinkcolor" val="tx"/>
                    </a:ext>
                  </a:extLst>
                </a:hlinkClick>
              </a:rPr>
              <a:t>https://www.eufic.org/en/healthy-living/article/understanding-nutrition-information-infographic</a:t>
            </a:r>
            <a:r>
              <a:rPr lang="en-GB" sz="900" dirty="0">
                <a:solidFill>
                  <a:schemeClr val="dk1"/>
                </a:solidFill>
                <a:latin typeface="Neue Haas Grotesk Text Pro" panose="020B0504020202020204" pitchFamily="34" charset="0"/>
                <a:ea typeface="Tenor Sans"/>
                <a:cs typeface="Tenor Sans"/>
                <a:sym typeface="Tenor Sans"/>
              </a:rPr>
              <a:t> </a:t>
            </a:r>
            <a:endParaRPr sz="900" dirty="0">
              <a:solidFill>
                <a:schemeClr val="dk1"/>
              </a:solidFill>
              <a:latin typeface="Neue Haas Grotesk Text Pro" panose="020B0504020202020204" pitchFamily="34" charset="0"/>
              <a:ea typeface="Tenor Sans"/>
              <a:cs typeface="Tenor Sans"/>
              <a:sym typeface="Tenor Sans"/>
            </a:endParaRPr>
          </a:p>
        </p:txBody>
      </p:sp>
    </p:spTree>
    <p:extLst>
      <p:ext uri="{BB962C8B-B14F-4D97-AF65-F5344CB8AC3E}">
        <p14:creationId xmlns:p14="http://schemas.microsoft.com/office/powerpoint/2010/main" val="802377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7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13740"/>
            <a:ext cx="1370728" cy="1160240"/>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55697"/>
            <a:ext cx="484026" cy="54378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552016"/>
            <a:ext cx="515604" cy="57925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247742"/>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Isosceles Triangle 3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5152875"/>
            <a:ext cx="1120884" cy="62562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Εικόνα 19">
            <a:extLst>
              <a:ext uri="{FF2B5EF4-FFF2-40B4-BE49-F238E27FC236}">
                <a16:creationId xmlns:a16="http://schemas.microsoft.com/office/drawing/2014/main" id="{84B78410-D6C3-719D-6D1C-8B7ADAF6890B}"/>
              </a:ext>
            </a:extLst>
          </p:cNvPr>
          <p:cNvPicPr>
            <a:picLocks noChangeAspect="1"/>
          </p:cNvPicPr>
          <p:nvPr/>
        </p:nvPicPr>
        <p:blipFill>
          <a:blip r:embed="rId2"/>
          <a:stretch>
            <a:fillRect/>
          </a:stretch>
        </p:blipFill>
        <p:spPr>
          <a:xfrm>
            <a:off x="2242533" y="542180"/>
            <a:ext cx="4658933" cy="4694138"/>
          </a:xfrm>
          <a:prstGeom prst="rect">
            <a:avLst/>
          </a:prstGeom>
          <a:ln>
            <a:noFill/>
          </a:ln>
        </p:spPr>
      </p:pic>
      <p:sp>
        <p:nvSpPr>
          <p:cNvPr id="37" name="Isosceles Triangle 3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5437370"/>
            <a:ext cx="611177" cy="34113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715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628649" y="153540"/>
            <a:ext cx="8445682" cy="1116910"/>
          </a:xfrm>
        </p:spPr>
        <p:txBody>
          <a:bodyPr>
            <a:normAutofit/>
          </a:bodyPr>
          <a:lstStyle/>
          <a:p>
            <a:r>
              <a:rPr lang="el-GR" sz="3300" dirty="0"/>
              <a:t>Διατροφική δήλωση - Υπολογισμός θερμίδων</a:t>
            </a:r>
          </a:p>
        </p:txBody>
      </p:sp>
      <p:sp>
        <p:nvSpPr>
          <p:cNvPr id="3" name="Text Placeholder 2">
            <a:extLst>
              <a:ext uri="{FF2B5EF4-FFF2-40B4-BE49-F238E27FC236}">
                <a16:creationId xmlns:a16="http://schemas.microsoft.com/office/drawing/2014/main" id="{CC5DFDE5-DBEF-2486-5C17-4A36DB81F843}"/>
              </a:ext>
            </a:extLst>
          </p:cNvPr>
          <p:cNvSpPr>
            <a:spLocks noGrp="1"/>
          </p:cNvSpPr>
          <p:nvPr>
            <p:ph type="body" sz="quarter" idx="10"/>
          </p:nvPr>
        </p:nvSpPr>
        <p:spPr>
          <a:xfrm>
            <a:off x="574016" y="1170291"/>
            <a:ext cx="3997984" cy="3966791"/>
          </a:xfrm>
        </p:spPr>
        <p:txBody>
          <a:bodyPr>
            <a:normAutofit/>
          </a:bodyPr>
          <a:lstStyle/>
          <a:p>
            <a:pPr marL="0" indent="0">
              <a:lnSpc>
                <a:spcPct val="100000"/>
              </a:lnSpc>
              <a:buNone/>
            </a:pPr>
            <a:r>
              <a:rPr lang="el-GR" dirty="0"/>
              <a:t>Η θερμιδική αξία αποτελείται από υδατάνθρακες (πολλαπλασιασμός με το 4), πρωτεΐνες (πολλαπλασιασμός με το 4) και λίπη (πολλαπλασιασμός με το 9)</a:t>
            </a:r>
          </a:p>
          <a:p>
            <a:pPr marL="0" indent="0">
              <a:lnSpc>
                <a:spcPct val="100000"/>
              </a:lnSpc>
              <a:buNone/>
            </a:pPr>
            <a:r>
              <a:rPr lang="el-GR" dirty="0"/>
              <a:t>Ας πάρουμε ως παράδειγμα ένα γάλα σόγιας (Η επωνυμία είναι: The </a:t>
            </a:r>
            <a:r>
              <a:rPr lang="el-GR" dirty="0" err="1"/>
              <a:t>Bridge</a:t>
            </a:r>
            <a:r>
              <a:rPr lang="el-GR" dirty="0"/>
              <a:t>)</a:t>
            </a:r>
          </a:p>
        </p:txBody>
      </p:sp>
      <p:sp>
        <p:nvSpPr>
          <p:cNvPr id="4" name="Text Placeholder 2">
            <a:extLst>
              <a:ext uri="{FF2B5EF4-FFF2-40B4-BE49-F238E27FC236}">
                <a16:creationId xmlns:a16="http://schemas.microsoft.com/office/drawing/2014/main" id="{F13A075E-E03A-D7D9-81E4-4ECCDCEBC8CD}"/>
              </a:ext>
            </a:extLst>
          </p:cNvPr>
          <p:cNvSpPr txBox="1">
            <a:spLocks/>
          </p:cNvSpPr>
          <p:nvPr/>
        </p:nvSpPr>
        <p:spPr>
          <a:xfrm>
            <a:off x="4809587" y="1416867"/>
            <a:ext cx="3997984" cy="111691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bg1"/>
                </a:solidFill>
                <a:latin typeface="Neue Haas Grotesk Text Pro" panose="020B05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bg1"/>
                </a:solidFill>
                <a:latin typeface="Neue Haas Grotesk Text Pro" panose="020B05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Neue Haas Grotesk Text Pro" panose="020B05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Neue Haas Grotesk Text Pro" panose="020B05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Neue Haas Grotesk Tex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pic>
        <p:nvPicPr>
          <p:cNvPr id="5" name="Google Shape;297;p36">
            <a:extLst>
              <a:ext uri="{FF2B5EF4-FFF2-40B4-BE49-F238E27FC236}">
                <a16:creationId xmlns:a16="http://schemas.microsoft.com/office/drawing/2014/main" id="{CBD46235-63EA-7245-E080-111EA6DAEF78}"/>
              </a:ext>
            </a:extLst>
          </p:cNvPr>
          <p:cNvPicPr preferRelativeResize="0">
            <a:picLocks noChangeAspect="1"/>
          </p:cNvPicPr>
          <p:nvPr/>
        </p:nvPicPr>
        <p:blipFill rotWithShape="1">
          <a:blip r:embed="rId2">
            <a:alphaModFix/>
          </a:blip>
          <a:srcRect l="32292" t="60386" r="32867" b="1727"/>
          <a:stretch/>
        </p:blipFill>
        <p:spPr>
          <a:xfrm>
            <a:off x="4902055" y="1160017"/>
            <a:ext cx="3915173" cy="3833227"/>
          </a:xfrm>
          <a:prstGeom prst="rect">
            <a:avLst/>
          </a:prstGeom>
          <a:noFill/>
          <a:ln>
            <a:noFill/>
          </a:ln>
        </p:spPr>
      </p:pic>
    </p:spTree>
    <p:extLst>
      <p:ext uri="{BB962C8B-B14F-4D97-AF65-F5344CB8AC3E}">
        <p14:creationId xmlns:p14="http://schemas.microsoft.com/office/powerpoint/2010/main" val="17765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628648" y="153540"/>
            <a:ext cx="8515351" cy="1116910"/>
          </a:xfrm>
        </p:spPr>
        <p:txBody>
          <a:bodyPr>
            <a:normAutofit/>
          </a:bodyPr>
          <a:lstStyle/>
          <a:p>
            <a:r>
              <a:rPr lang="el-GR" sz="3300" dirty="0"/>
              <a:t>Διατροφική δήλωση - Υπολογισμός θερμίδων</a:t>
            </a:r>
            <a:endParaRPr lang="en-IL" sz="3300" dirty="0"/>
          </a:p>
        </p:txBody>
      </p:sp>
      <p:sp>
        <p:nvSpPr>
          <p:cNvPr id="3" name="Text Placeholder 2">
            <a:extLst>
              <a:ext uri="{FF2B5EF4-FFF2-40B4-BE49-F238E27FC236}">
                <a16:creationId xmlns:a16="http://schemas.microsoft.com/office/drawing/2014/main" id="{CC5DFDE5-DBEF-2486-5C17-4A36DB81F843}"/>
              </a:ext>
            </a:extLst>
          </p:cNvPr>
          <p:cNvSpPr>
            <a:spLocks noGrp="1"/>
          </p:cNvSpPr>
          <p:nvPr>
            <p:ph type="body" sz="quarter" idx="10"/>
          </p:nvPr>
        </p:nvSpPr>
        <p:spPr>
          <a:xfrm>
            <a:off x="574016" y="1149743"/>
            <a:ext cx="3997984" cy="2251007"/>
          </a:xfrm>
        </p:spPr>
        <p:txBody>
          <a:bodyPr>
            <a:normAutofit/>
          </a:bodyPr>
          <a:lstStyle/>
          <a:p>
            <a:pPr marL="0" indent="0">
              <a:lnSpc>
                <a:spcPct val="100000"/>
              </a:lnSpc>
              <a:buNone/>
            </a:pPr>
            <a:r>
              <a:rPr lang="el-GR" sz="2000" dirty="0"/>
              <a:t>Η θερμιδική αξία αποτελείται από υδατάνθρακες (πολλαπλασιασμός με το 4), πρωτεΐνες (πολλαπλασιασμός με το 4) και λίπη (πολλαπλασιασμός με το 9)</a:t>
            </a:r>
          </a:p>
        </p:txBody>
      </p:sp>
      <p:sp>
        <p:nvSpPr>
          <p:cNvPr id="4" name="Text Placeholder 2">
            <a:extLst>
              <a:ext uri="{FF2B5EF4-FFF2-40B4-BE49-F238E27FC236}">
                <a16:creationId xmlns:a16="http://schemas.microsoft.com/office/drawing/2014/main" id="{F13A075E-E03A-D7D9-81E4-4ECCDCEBC8CD}"/>
              </a:ext>
            </a:extLst>
          </p:cNvPr>
          <p:cNvSpPr txBox="1">
            <a:spLocks/>
          </p:cNvSpPr>
          <p:nvPr/>
        </p:nvSpPr>
        <p:spPr>
          <a:xfrm>
            <a:off x="4809587" y="1416867"/>
            <a:ext cx="3997984" cy="111691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bg1"/>
                </a:solidFill>
                <a:latin typeface="Neue Haas Grotesk Text Pro" panose="020B05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bg1"/>
                </a:solidFill>
                <a:latin typeface="Neue Haas Grotesk Text Pro" panose="020B05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Neue Haas Grotesk Text Pro" panose="020B05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Neue Haas Grotesk Text Pro" panose="020B05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Neue Haas Grotesk Tex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pic>
        <p:nvPicPr>
          <p:cNvPr id="5" name="Google Shape;297;p36">
            <a:extLst>
              <a:ext uri="{FF2B5EF4-FFF2-40B4-BE49-F238E27FC236}">
                <a16:creationId xmlns:a16="http://schemas.microsoft.com/office/drawing/2014/main" id="{CBD46235-63EA-7245-E080-111EA6DAEF78}"/>
              </a:ext>
            </a:extLst>
          </p:cNvPr>
          <p:cNvPicPr preferRelativeResize="0">
            <a:picLocks noChangeAspect="1"/>
          </p:cNvPicPr>
          <p:nvPr/>
        </p:nvPicPr>
        <p:blipFill rotWithShape="1">
          <a:blip r:embed="rId2">
            <a:alphaModFix/>
          </a:blip>
          <a:srcRect l="32292" t="60386" r="32867" b="1727"/>
          <a:stretch/>
        </p:blipFill>
        <p:spPr>
          <a:xfrm>
            <a:off x="4902053" y="1149743"/>
            <a:ext cx="3915173" cy="3833227"/>
          </a:xfrm>
          <a:prstGeom prst="rect">
            <a:avLst/>
          </a:prstGeom>
          <a:noFill/>
          <a:ln>
            <a:noFill/>
          </a:ln>
        </p:spPr>
      </p:pic>
      <p:graphicFrame>
        <p:nvGraphicFramePr>
          <p:cNvPr id="6" name="Google Shape;309;p37">
            <a:extLst>
              <a:ext uri="{FF2B5EF4-FFF2-40B4-BE49-F238E27FC236}">
                <a16:creationId xmlns:a16="http://schemas.microsoft.com/office/drawing/2014/main" id="{F4196801-AFF8-E663-C63B-971FB42505E6}"/>
              </a:ext>
            </a:extLst>
          </p:cNvPr>
          <p:cNvGraphicFramePr/>
          <p:nvPr>
            <p:extLst>
              <p:ext uri="{D42A27DB-BD31-4B8C-83A1-F6EECF244321}">
                <p14:modId xmlns:p14="http://schemas.microsoft.com/office/powerpoint/2010/main" val="1358008816"/>
              </p:ext>
            </p:extLst>
          </p:nvPr>
        </p:nvGraphicFramePr>
        <p:xfrm>
          <a:off x="628649" y="3066356"/>
          <a:ext cx="4202823" cy="2011560"/>
        </p:xfrm>
        <a:graphic>
          <a:graphicData uri="http://schemas.openxmlformats.org/drawingml/2006/table">
            <a:tbl>
              <a:tblPr>
                <a:noFill/>
              </a:tblPr>
              <a:tblGrid>
                <a:gridCol w="1313362">
                  <a:extLst>
                    <a:ext uri="{9D8B030D-6E8A-4147-A177-3AD203B41FA5}">
                      <a16:colId xmlns:a16="http://schemas.microsoft.com/office/drawing/2014/main" val="20000"/>
                    </a:ext>
                  </a:extLst>
                </a:gridCol>
                <a:gridCol w="1611086">
                  <a:extLst>
                    <a:ext uri="{9D8B030D-6E8A-4147-A177-3AD203B41FA5}">
                      <a16:colId xmlns:a16="http://schemas.microsoft.com/office/drawing/2014/main" val="20001"/>
                    </a:ext>
                  </a:extLst>
                </a:gridCol>
                <a:gridCol w="1278375">
                  <a:extLst>
                    <a:ext uri="{9D8B030D-6E8A-4147-A177-3AD203B41FA5}">
                      <a16:colId xmlns:a16="http://schemas.microsoft.com/office/drawing/2014/main" val="20002"/>
                    </a:ext>
                  </a:extLst>
                </a:gridCol>
              </a:tblGrid>
              <a:tr h="364410">
                <a:tc>
                  <a:txBody>
                    <a:bodyPr/>
                    <a:lstStyle/>
                    <a:p>
                      <a:pPr marL="0" lvl="0" indent="0" algn="ctr" rtl="0">
                        <a:spcBef>
                          <a:spcPts val="0"/>
                        </a:spcBef>
                        <a:spcAft>
                          <a:spcPts val="0"/>
                        </a:spcAft>
                        <a:buNone/>
                      </a:pPr>
                      <a:r>
                        <a:rPr lang="el-GR" sz="1400" b="1" dirty="0">
                          <a:solidFill>
                            <a:schemeClr val="lt1"/>
                          </a:solidFill>
                          <a:latin typeface="Neue Haas Grotesk Text Pro" panose="020B0504020202020204" pitchFamily="34" charset="0"/>
                          <a:ea typeface="Tenor Sans"/>
                          <a:cs typeface="Tenor Sans"/>
                          <a:sym typeface="Tenor Sans"/>
                        </a:rPr>
                        <a:t>Στο προϊόν</a:t>
                      </a:r>
                      <a:endParaRPr sz="1400" b="1" dirty="0">
                        <a:solidFill>
                          <a:schemeClr val="lt1"/>
                        </a:solidFill>
                        <a:latin typeface="Neue Haas Grotesk Text Pro" panose="020B0504020202020204" pitchFamily="34" charset="0"/>
                        <a:ea typeface="Tenor Sans"/>
                        <a:cs typeface="Tenor Sans"/>
                        <a:sym typeface="Tenor Sans"/>
                      </a:endParaRPr>
                    </a:p>
                  </a:txBody>
                  <a:tcPr marL="91425" marR="91425" marT="91425" marB="91425" anchor="ctr">
                    <a:lnL w="9525" cap="flat" cmpd="sng">
                      <a:solidFill>
                        <a:srgbClr val="669F70"/>
                      </a:solidFill>
                      <a:prstDash val="solid"/>
                      <a:round/>
                      <a:headEnd type="none" w="sm" len="sm"/>
                      <a:tailEnd type="none" w="sm" len="sm"/>
                    </a:lnL>
                    <a:lnR w="9525" cap="flat" cmpd="sng">
                      <a:solidFill>
                        <a:srgbClr val="669F70"/>
                      </a:solidFill>
                      <a:prstDash val="solid"/>
                      <a:round/>
                      <a:headEnd type="none" w="sm" len="sm"/>
                      <a:tailEnd type="none" w="sm" len="sm"/>
                    </a:lnR>
                    <a:lnT w="9525" cap="flat" cmpd="sng">
                      <a:solidFill>
                        <a:srgbClr val="669F70"/>
                      </a:solidFill>
                      <a:prstDash val="solid"/>
                      <a:round/>
                      <a:headEnd type="none" w="sm" len="sm"/>
                      <a:tailEnd type="none" w="sm" len="sm"/>
                    </a:lnT>
                    <a:lnB w="9525" cap="flat" cmpd="sng">
                      <a:solidFill>
                        <a:srgbClr val="669F70"/>
                      </a:solidFill>
                      <a:prstDash val="solid"/>
                      <a:round/>
                      <a:headEnd type="none" w="sm" len="sm"/>
                      <a:tailEnd type="none" w="sm" len="sm"/>
                    </a:lnB>
                    <a:solidFill>
                      <a:srgbClr val="50985A"/>
                    </a:solidFill>
                  </a:tcPr>
                </a:tc>
                <a:tc>
                  <a:txBody>
                    <a:bodyPr/>
                    <a:lstStyle/>
                    <a:p>
                      <a:pPr marL="0" lvl="0" indent="0" algn="ctr" rtl="0">
                        <a:spcBef>
                          <a:spcPts val="0"/>
                        </a:spcBef>
                        <a:spcAft>
                          <a:spcPts val="0"/>
                        </a:spcAft>
                        <a:buNone/>
                      </a:pPr>
                      <a:r>
                        <a:rPr lang="el-GR" sz="1400" b="1" dirty="0">
                          <a:solidFill>
                            <a:schemeClr val="lt1"/>
                          </a:solidFill>
                          <a:latin typeface="Neue Haas Grotesk Text Pro" panose="020B0504020202020204" pitchFamily="34" charset="0"/>
                          <a:ea typeface="Tenor Sans"/>
                          <a:cs typeface="Tenor Sans"/>
                          <a:sym typeface="Tenor Sans"/>
                        </a:rPr>
                        <a:t>Πολλαπλασιασμός με</a:t>
                      </a:r>
                      <a:endParaRPr sz="1400" b="1" dirty="0">
                        <a:solidFill>
                          <a:schemeClr val="lt1"/>
                        </a:solidFill>
                        <a:latin typeface="Neue Haas Grotesk Text Pro" panose="020B0504020202020204" pitchFamily="34" charset="0"/>
                        <a:ea typeface="Tenor Sans"/>
                        <a:cs typeface="Tenor Sans"/>
                        <a:sym typeface="Tenor Sans"/>
                      </a:endParaRPr>
                    </a:p>
                  </a:txBody>
                  <a:tcPr marL="91425" marR="91425" marT="91425" marB="91425" anchor="ctr">
                    <a:lnL w="9525" cap="flat" cmpd="sng">
                      <a:solidFill>
                        <a:srgbClr val="669F70"/>
                      </a:solidFill>
                      <a:prstDash val="solid"/>
                      <a:round/>
                      <a:headEnd type="none" w="sm" len="sm"/>
                      <a:tailEnd type="none" w="sm" len="sm"/>
                    </a:lnL>
                    <a:lnR w="9525" cap="flat" cmpd="sng">
                      <a:solidFill>
                        <a:srgbClr val="669F70"/>
                      </a:solidFill>
                      <a:prstDash val="solid"/>
                      <a:round/>
                      <a:headEnd type="none" w="sm" len="sm"/>
                      <a:tailEnd type="none" w="sm" len="sm"/>
                    </a:lnR>
                    <a:lnT w="9525" cap="flat" cmpd="sng">
                      <a:solidFill>
                        <a:srgbClr val="669F70"/>
                      </a:solidFill>
                      <a:prstDash val="solid"/>
                      <a:round/>
                      <a:headEnd type="none" w="sm" len="sm"/>
                      <a:tailEnd type="none" w="sm" len="sm"/>
                    </a:lnT>
                    <a:lnB w="9525" cap="flat" cmpd="sng">
                      <a:solidFill>
                        <a:srgbClr val="669F70"/>
                      </a:solidFill>
                      <a:prstDash val="solid"/>
                      <a:round/>
                      <a:headEnd type="none" w="sm" len="sm"/>
                      <a:tailEnd type="none" w="sm" len="sm"/>
                    </a:lnB>
                    <a:solidFill>
                      <a:srgbClr val="50985A"/>
                    </a:solidFill>
                  </a:tcPr>
                </a:tc>
                <a:tc>
                  <a:txBody>
                    <a:bodyPr/>
                    <a:lstStyle/>
                    <a:p>
                      <a:pPr marL="0" lvl="0" indent="0" algn="ctr" rtl="0">
                        <a:spcBef>
                          <a:spcPts val="0"/>
                        </a:spcBef>
                        <a:spcAft>
                          <a:spcPts val="0"/>
                        </a:spcAft>
                        <a:buNone/>
                      </a:pPr>
                      <a:r>
                        <a:rPr lang="el-GR" sz="1400" b="1" dirty="0">
                          <a:solidFill>
                            <a:schemeClr val="lt1"/>
                          </a:solidFill>
                          <a:latin typeface="Neue Haas Grotesk Text Pro" panose="020B0504020202020204" pitchFamily="34" charset="0"/>
                          <a:ea typeface="Tenor Sans"/>
                          <a:cs typeface="Tenor Sans"/>
                          <a:sym typeface="Tenor Sans"/>
                        </a:rPr>
                        <a:t>Αποτέλεσμα</a:t>
                      </a:r>
                      <a:endParaRPr sz="1400" b="1" dirty="0">
                        <a:solidFill>
                          <a:schemeClr val="lt1"/>
                        </a:solidFill>
                        <a:latin typeface="Neue Haas Grotesk Text Pro" panose="020B0504020202020204" pitchFamily="34" charset="0"/>
                        <a:ea typeface="Tenor Sans"/>
                        <a:cs typeface="Tenor Sans"/>
                        <a:sym typeface="Tenor Sans"/>
                      </a:endParaRPr>
                    </a:p>
                  </a:txBody>
                  <a:tcPr marL="91425" marR="91425" marT="91425" marB="91425" anchor="ctr">
                    <a:lnL w="9525" cap="flat" cmpd="sng">
                      <a:solidFill>
                        <a:srgbClr val="669F70"/>
                      </a:solidFill>
                      <a:prstDash val="solid"/>
                      <a:round/>
                      <a:headEnd type="none" w="sm" len="sm"/>
                      <a:tailEnd type="none" w="sm" len="sm"/>
                    </a:lnL>
                    <a:lnR w="9525" cap="flat" cmpd="sng">
                      <a:solidFill>
                        <a:srgbClr val="669F70"/>
                      </a:solidFill>
                      <a:prstDash val="solid"/>
                      <a:round/>
                      <a:headEnd type="none" w="sm" len="sm"/>
                      <a:tailEnd type="none" w="sm" len="sm"/>
                    </a:lnR>
                    <a:lnT w="9525" cap="flat" cmpd="sng">
                      <a:solidFill>
                        <a:srgbClr val="669F70"/>
                      </a:solidFill>
                      <a:prstDash val="solid"/>
                      <a:round/>
                      <a:headEnd type="none" w="sm" len="sm"/>
                      <a:tailEnd type="none" w="sm" len="sm"/>
                    </a:lnT>
                    <a:lnB w="9525" cap="flat" cmpd="sng">
                      <a:solidFill>
                        <a:srgbClr val="669F70"/>
                      </a:solidFill>
                      <a:prstDash val="solid"/>
                      <a:round/>
                      <a:headEnd type="none" w="sm" len="sm"/>
                      <a:tailEnd type="none" w="sm" len="sm"/>
                    </a:lnB>
                    <a:solidFill>
                      <a:srgbClr val="50985A"/>
                    </a:solidFill>
                  </a:tcPr>
                </a:tc>
                <a:extLst>
                  <a:ext uri="{0D108BD9-81ED-4DB2-BD59-A6C34878D82A}">
                    <a16:rowId xmlns:a16="http://schemas.microsoft.com/office/drawing/2014/main" val="10000"/>
                  </a:ext>
                </a:extLst>
              </a:tr>
              <a:tr h="557348">
                <a:tc>
                  <a:txBody>
                    <a:bodyPr/>
                    <a:lstStyle/>
                    <a:p>
                      <a:pPr marL="0" lvl="0" indent="0" algn="ctr" rtl="0">
                        <a:spcBef>
                          <a:spcPts val="0"/>
                        </a:spcBef>
                        <a:spcAft>
                          <a:spcPts val="0"/>
                        </a:spcAft>
                        <a:buNone/>
                      </a:pPr>
                      <a:r>
                        <a:rPr lang="el-GR" sz="1400" dirty="0">
                          <a:latin typeface="Neue Haas Grotesk Text Pro" panose="020B0504020202020204" pitchFamily="34" charset="0"/>
                          <a:ea typeface="Tenor Sans"/>
                          <a:cs typeface="Tenor Sans"/>
                          <a:sym typeface="Tenor Sans"/>
                        </a:rPr>
                        <a:t>1,5 </a:t>
                      </a:r>
                      <a:r>
                        <a:rPr lang="el-GR" sz="1400" dirty="0" err="1">
                          <a:latin typeface="Neue Haas Grotesk Text Pro" panose="020B0504020202020204" pitchFamily="34" charset="0"/>
                          <a:ea typeface="Tenor Sans"/>
                          <a:cs typeface="Tenor Sans"/>
                          <a:sym typeface="Tenor Sans"/>
                        </a:rPr>
                        <a:t>γρ</a:t>
                      </a:r>
                      <a:r>
                        <a:rPr lang="el-GR" sz="1400" dirty="0">
                          <a:latin typeface="Neue Haas Grotesk Text Pro" panose="020B0504020202020204" pitchFamily="34" charset="0"/>
                          <a:ea typeface="Tenor Sans"/>
                          <a:cs typeface="Tenor Sans"/>
                          <a:sym typeface="Tenor Sans"/>
                        </a:rPr>
                        <a:t> </a:t>
                      </a:r>
                    </a:p>
                    <a:p>
                      <a:pPr marL="0" lvl="0" indent="0" algn="ctr" rtl="0">
                        <a:spcBef>
                          <a:spcPts val="0"/>
                        </a:spcBef>
                        <a:spcAft>
                          <a:spcPts val="0"/>
                        </a:spcAft>
                        <a:buNone/>
                      </a:pPr>
                      <a:r>
                        <a:rPr lang="el-GR" sz="1400" dirty="0">
                          <a:latin typeface="Neue Haas Grotesk Text Pro" panose="020B0504020202020204" pitchFamily="34" charset="0"/>
                          <a:ea typeface="Tenor Sans"/>
                          <a:cs typeface="Tenor Sans"/>
                          <a:sym typeface="Tenor Sans"/>
                        </a:rPr>
                        <a:t>υδατανθράκων</a:t>
                      </a:r>
                      <a:endParaRPr sz="1400" dirty="0">
                        <a:latin typeface="Neue Haas Grotesk Text Pro" panose="020B0504020202020204" pitchFamily="34" charset="0"/>
                        <a:ea typeface="Tenor Sans"/>
                        <a:cs typeface="Tenor Sans"/>
                        <a:sym typeface="Tenor Sans"/>
                      </a:endParaRPr>
                    </a:p>
                  </a:txBody>
                  <a:tcPr marL="91425" marR="91425" marT="91425" marB="91425" anchor="ctr">
                    <a:lnT w="9525" cap="flat" cmpd="sng">
                      <a:solidFill>
                        <a:srgbClr val="669F70"/>
                      </a:solidFill>
                      <a:prstDash val="solid"/>
                      <a:round/>
                      <a:headEnd type="none" w="sm" len="sm"/>
                      <a:tailEnd type="none" w="sm" len="sm"/>
                    </a:lnT>
                    <a:solidFill>
                      <a:srgbClr val="FFFFFF"/>
                    </a:solidFill>
                  </a:tcPr>
                </a:tc>
                <a:tc>
                  <a:txBody>
                    <a:bodyPr/>
                    <a:lstStyle/>
                    <a:p>
                      <a:pPr marL="0" lvl="0" indent="0" algn="ctr" rtl="0">
                        <a:spcBef>
                          <a:spcPts val="0"/>
                        </a:spcBef>
                        <a:spcAft>
                          <a:spcPts val="0"/>
                        </a:spcAft>
                        <a:buNone/>
                      </a:pPr>
                      <a:r>
                        <a:rPr lang="en-GB" sz="1400" dirty="0">
                          <a:latin typeface="Neue Haas Grotesk Text Pro" panose="020B0504020202020204" pitchFamily="34" charset="0"/>
                          <a:ea typeface="Tenor Sans"/>
                          <a:cs typeface="Tenor Sans"/>
                          <a:sym typeface="Tenor Sans"/>
                        </a:rPr>
                        <a:t>4</a:t>
                      </a:r>
                      <a:endParaRPr sz="1400" dirty="0">
                        <a:latin typeface="Neue Haas Grotesk Text Pro" panose="020B0504020202020204" pitchFamily="34" charset="0"/>
                        <a:ea typeface="Tenor Sans"/>
                        <a:cs typeface="Tenor Sans"/>
                        <a:sym typeface="Tenor Sans"/>
                      </a:endParaRPr>
                    </a:p>
                  </a:txBody>
                  <a:tcPr marL="91425" marR="91425" marT="91425" marB="91425" anchor="ctr">
                    <a:lnT w="9525" cap="flat" cmpd="sng">
                      <a:solidFill>
                        <a:srgbClr val="669F70"/>
                      </a:solidFill>
                      <a:prstDash val="solid"/>
                      <a:round/>
                      <a:headEnd type="none" w="sm" len="sm"/>
                      <a:tailEnd type="none" w="sm" len="sm"/>
                    </a:lnT>
                    <a:solidFill>
                      <a:srgbClr val="FFFFFF"/>
                    </a:solidFill>
                  </a:tcPr>
                </a:tc>
                <a:tc>
                  <a:txBody>
                    <a:bodyPr/>
                    <a:lstStyle/>
                    <a:p>
                      <a:pPr marL="0" lvl="0" indent="0" algn="ctr" rtl="0">
                        <a:spcBef>
                          <a:spcPts val="0"/>
                        </a:spcBef>
                        <a:spcAft>
                          <a:spcPts val="0"/>
                        </a:spcAft>
                        <a:buNone/>
                      </a:pPr>
                      <a:r>
                        <a:rPr lang="en-GB" sz="1400" dirty="0">
                          <a:latin typeface="Neue Haas Grotesk Text Pro" panose="020B0504020202020204" pitchFamily="34" charset="0"/>
                          <a:ea typeface="Tenor Sans"/>
                          <a:cs typeface="Tenor Sans"/>
                          <a:sym typeface="Tenor Sans"/>
                        </a:rPr>
                        <a:t>6 kcal</a:t>
                      </a:r>
                      <a:endParaRPr sz="1400" dirty="0">
                        <a:latin typeface="Neue Haas Grotesk Text Pro" panose="020B0504020202020204" pitchFamily="34" charset="0"/>
                        <a:ea typeface="Tenor Sans"/>
                        <a:cs typeface="Tenor Sans"/>
                        <a:sym typeface="Tenor Sans"/>
                      </a:endParaRPr>
                    </a:p>
                  </a:txBody>
                  <a:tcPr marL="91425" marR="91425" marT="91425" marB="91425" anchor="ctr">
                    <a:lnT w="9525" cap="flat" cmpd="sng">
                      <a:solidFill>
                        <a:srgbClr val="669F70"/>
                      </a:solidFill>
                      <a:prstDash val="solid"/>
                      <a:round/>
                      <a:headEnd type="none" w="sm" len="sm"/>
                      <a:tailEnd type="none" w="sm" len="sm"/>
                    </a:lnT>
                    <a:solidFill>
                      <a:srgbClr val="FFFFFF"/>
                    </a:solidFill>
                  </a:tcPr>
                </a:tc>
                <a:extLst>
                  <a:ext uri="{0D108BD9-81ED-4DB2-BD59-A6C34878D82A}">
                    <a16:rowId xmlns:a16="http://schemas.microsoft.com/office/drawing/2014/main" val="10001"/>
                  </a:ext>
                </a:extLst>
              </a:tr>
              <a:tr h="364410">
                <a:tc>
                  <a:txBody>
                    <a:bodyPr/>
                    <a:lstStyle/>
                    <a:p>
                      <a:pPr marL="0" lvl="0" indent="0" algn="ctr" defTabSz="685800" rtl="0" eaLnBrk="1" latinLnBrk="0" hangingPunct="1">
                        <a:spcBef>
                          <a:spcPts val="0"/>
                        </a:spcBef>
                        <a:spcAft>
                          <a:spcPts val="0"/>
                        </a:spcAft>
                        <a:buNone/>
                      </a:pP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extLst>
                  <a:ext uri="{0D108BD9-81ED-4DB2-BD59-A6C34878D82A}">
                    <a16:rowId xmlns:a16="http://schemas.microsoft.com/office/drawing/2014/main" val="10002"/>
                  </a:ext>
                </a:extLst>
              </a:tr>
              <a:tr h="364410">
                <a:tc>
                  <a:txBody>
                    <a:bodyPr/>
                    <a:lstStyle/>
                    <a:p>
                      <a:pPr marL="0" lvl="0" indent="0" algn="ctr" defTabSz="685800" rtl="0" eaLnBrk="1" latinLnBrk="0" hangingPunct="1">
                        <a:spcBef>
                          <a:spcPts val="0"/>
                        </a:spcBef>
                        <a:spcAft>
                          <a:spcPts val="0"/>
                        </a:spcAft>
                        <a:buNone/>
                      </a:pP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extLst>
                  <a:ext uri="{0D108BD9-81ED-4DB2-BD59-A6C34878D82A}">
                    <a16:rowId xmlns:a16="http://schemas.microsoft.com/office/drawing/2014/main" val="10003"/>
                  </a:ext>
                </a:extLst>
              </a:tr>
            </a:tbl>
          </a:graphicData>
        </a:graphic>
      </p:graphicFrame>
      <p:sp>
        <p:nvSpPr>
          <p:cNvPr id="7" name="Google Shape;310;p37">
            <a:extLst>
              <a:ext uri="{FF2B5EF4-FFF2-40B4-BE49-F238E27FC236}">
                <a16:creationId xmlns:a16="http://schemas.microsoft.com/office/drawing/2014/main" id="{3B9F1E85-E3DC-DDC5-3462-7C45405CF221}"/>
              </a:ext>
            </a:extLst>
          </p:cNvPr>
          <p:cNvSpPr/>
          <p:nvPr/>
        </p:nvSpPr>
        <p:spPr>
          <a:xfrm>
            <a:off x="6209468" y="2842155"/>
            <a:ext cx="1773590" cy="402569"/>
          </a:xfrm>
          <a:prstGeom prst="rightArrow">
            <a:avLst>
              <a:gd name="adj1" fmla="val 50000"/>
              <a:gd name="adj2" fmla="val 50000"/>
            </a:avLst>
          </a:prstGeom>
          <a:solidFill>
            <a:srgbClr val="D3C3E1"/>
          </a:solidFill>
          <a:ln w="9525"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862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628649" y="153540"/>
            <a:ext cx="8178922" cy="1116910"/>
          </a:xfrm>
        </p:spPr>
        <p:txBody>
          <a:bodyPr>
            <a:normAutofit/>
          </a:bodyPr>
          <a:lstStyle/>
          <a:p>
            <a:r>
              <a:rPr lang="el-GR" sz="3300" dirty="0"/>
              <a:t>Διατροφική δήλωση - Υπολογισμός θερμίδων</a:t>
            </a:r>
            <a:endParaRPr lang="en-IL" sz="3300" dirty="0"/>
          </a:p>
        </p:txBody>
      </p:sp>
      <p:sp>
        <p:nvSpPr>
          <p:cNvPr id="3" name="Text Placeholder 2">
            <a:extLst>
              <a:ext uri="{FF2B5EF4-FFF2-40B4-BE49-F238E27FC236}">
                <a16:creationId xmlns:a16="http://schemas.microsoft.com/office/drawing/2014/main" id="{CC5DFDE5-DBEF-2486-5C17-4A36DB81F843}"/>
              </a:ext>
            </a:extLst>
          </p:cNvPr>
          <p:cNvSpPr>
            <a:spLocks noGrp="1"/>
          </p:cNvSpPr>
          <p:nvPr>
            <p:ph type="body" sz="quarter" idx="10"/>
          </p:nvPr>
        </p:nvSpPr>
        <p:spPr>
          <a:xfrm>
            <a:off x="574016" y="1149743"/>
            <a:ext cx="3997984" cy="2251007"/>
          </a:xfrm>
        </p:spPr>
        <p:txBody>
          <a:bodyPr>
            <a:normAutofit/>
          </a:bodyPr>
          <a:lstStyle/>
          <a:p>
            <a:pPr marL="0" indent="0">
              <a:lnSpc>
                <a:spcPct val="100000"/>
              </a:lnSpc>
              <a:buNone/>
            </a:pPr>
            <a:r>
              <a:rPr lang="el-GR" sz="2000" dirty="0"/>
              <a:t>Η θερμιδική αξία αποτελείται από υδατάνθρακες (πολλαπλασιασμός με το 4), πρωτεΐνες (πολλαπλασιασμός με το 4) και λίπη (πολλαπλασιασμός με το 9)</a:t>
            </a:r>
          </a:p>
        </p:txBody>
      </p:sp>
      <p:sp>
        <p:nvSpPr>
          <p:cNvPr id="4" name="Text Placeholder 2">
            <a:extLst>
              <a:ext uri="{FF2B5EF4-FFF2-40B4-BE49-F238E27FC236}">
                <a16:creationId xmlns:a16="http://schemas.microsoft.com/office/drawing/2014/main" id="{F13A075E-E03A-D7D9-81E4-4ECCDCEBC8CD}"/>
              </a:ext>
            </a:extLst>
          </p:cNvPr>
          <p:cNvSpPr txBox="1">
            <a:spLocks/>
          </p:cNvSpPr>
          <p:nvPr/>
        </p:nvSpPr>
        <p:spPr>
          <a:xfrm>
            <a:off x="4809587" y="1416867"/>
            <a:ext cx="3997984" cy="111691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bg1"/>
                </a:solidFill>
                <a:latin typeface="Neue Haas Grotesk Text Pro" panose="020B05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bg1"/>
                </a:solidFill>
                <a:latin typeface="Neue Haas Grotesk Text Pro" panose="020B05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Neue Haas Grotesk Text Pro" panose="020B05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Neue Haas Grotesk Text Pro" panose="020B05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Neue Haas Grotesk Tex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pic>
        <p:nvPicPr>
          <p:cNvPr id="5" name="Google Shape;297;p36">
            <a:extLst>
              <a:ext uri="{FF2B5EF4-FFF2-40B4-BE49-F238E27FC236}">
                <a16:creationId xmlns:a16="http://schemas.microsoft.com/office/drawing/2014/main" id="{CBD46235-63EA-7245-E080-111EA6DAEF78}"/>
              </a:ext>
            </a:extLst>
          </p:cNvPr>
          <p:cNvPicPr preferRelativeResize="0">
            <a:picLocks noChangeAspect="1"/>
          </p:cNvPicPr>
          <p:nvPr/>
        </p:nvPicPr>
        <p:blipFill rotWithShape="1">
          <a:blip r:embed="rId2">
            <a:alphaModFix/>
          </a:blip>
          <a:srcRect l="32292" t="60386" r="32867" b="1727"/>
          <a:stretch/>
        </p:blipFill>
        <p:spPr>
          <a:xfrm>
            <a:off x="4902053" y="1149743"/>
            <a:ext cx="3915173" cy="3833227"/>
          </a:xfrm>
          <a:prstGeom prst="rect">
            <a:avLst/>
          </a:prstGeom>
          <a:noFill/>
          <a:ln>
            <a:noFill/>
          </a:ln>
        </p:spPr>
      </p:pic>
      <p:graphicFrame>
        <p:nvGraphicFramePr>
          <p:cNvPr id="6" name="Google Shape;309;p37">
            <a:extLst>
              <a:ext uri="{FF2B5EF4-FFF2-40B4-BE49-F238E27FC236}">
                <a16:creationId xmlns:a16="http://schemas.microsoft.com/office/drawing/2014/main" id="{F4196801-AFF8-E663-C63B-971FB42505E6}"/>
              </a:ext>
            </a:extLst>
          </p:cNvPr>
          <p:cNvGraphicFramePr/>
          <p:nvPr>
            <p:extLst>
              <p:ext uri="{D42A27DB-BD31-4B8C-83A1-F6EECF244321}">
                <p14:modId xmlns:p14="http://schemas.microsoft.com/office/powerpoint/2010/main" val="3955885943"/>
              </p:ext>
            </p:extLst>
          </p:nvPr>
        </p:nvGraphicFramePr>
        <p:xfrm>
          <a:off x="628649" y="3066356"/>
          <a:ext cx="4202823" cy="2224920"/>
        </p:xfrm>
        <a:graphic>
          <a:graphicData uri="http://schemas.openxmlformats.org/drawingml/2006/table">
            <a:tbl>
              <a:tblPr>
                <a:noFill/>
              </a:tblPr>
              <a:tblGrid>
                <a:gridCol w="1411857">
                  <a:extLst>
                    <a:ext uri="{9D8B030D-6E8A-4147-A177-3AD203B41FA5}">
                      <a16:colId xmlns:a16="http://schemas.microsoft.com/office/drawing/2014/main" val="20000"/>
                    </a:ext>
                  </a:extLst>
                </a:gridCol>
                <a:gridCol w="1350966">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tblGrid>
              <a:tr h="364410">
                <a:tc>
                  <a:txBody>
                    <a:bodyPr/>
                    <a:lstStyle/>
                    <a:p>
                      <a:pPr marL="0" lvl="0" indent="0" algn="ctr" rtl="0">
                        <a:spcBef>
                          <a:spcPts val="0"/>
                        </a:spcBef>
                        <a:spcAft>
                          <a:spcPts val="0"/>
                        </a:spcAft>
                        <a:buNone/>
                      </a:pPr>
                      <a:r>
                        <a:rPr lang="el-GR" sz="1400" b="1" dirty="0">
                          <a:solidFill>
                            <a:schemeClr val="lt1"/>
                          </a:solidFill>
                          <a:latin typeface="Neue Haas Grotesk Text Pro" panose="020B0504020202020204" pitchFamily="34" charset="0"/>
                          <a:ea typeface="Tenor Sans"/>
                          <a:cs typeface="Tenor Sans"/>
                          <a:sym typeface="Tenor Sans"/>
                        </a:rPr>
                        <a:t>Στο προϊόν</a:t>
                      </a:r>
                      <a:endParaRPr sz="1400" b="1" dirty="0">
                        <a:solidFill>
                          <a:schemeClr val="lt1"/>
                        </a:solidFill>
                        <a:latin typeface="Neue Haas Grotesk Text Pro" panose="020B0504020202020204" pitchFamily="34" charset="0"/>
                        <a:ea typeface="Tenor Sans"/>
                        <a:cs typeface="Tenor Sans"/>
                        <a:sym typeface="Tenor Sans"/>
                      </a:endParaRPr>
                    </a:p>
                  </a:txBody>
                  <a:tcPr marL="91425" marR="91425" marT="91425" marB="91425" anchor="ctr">
                    <a:lnL w="9525" cap="flat" cmpd="sng">
                      <a:solidFill>
                        <a:srgbClr val="669F70"/>
                      </a:solidFill>
                      <a:prstDash val="solid"/>
                      <a:round/>
                      <a:headEnd type="none" w="sm" len="sm"/>
                      <a:tailEnd type="none" w="sm" len="sm"/>
                    </a:lnL>
                    <a:lnR w="9525" cap="flat" cmpd="sng">
                      <a:solidFill>
                        <a:srgbClr val="669F70"/>
                      </a:solidFill>
                      <a:prstDash val="solid"/>
                      <a:round/>
                      <a:headEnd type="none" w="sm" len="sm"/>
                      <a:tailEnd type="none" w="sm" len="sm"/>
                    </a:lnR>
                    <a:lnT w="9525" cap="flat" cmpd="sng">
                      <a:solidFill>
                        <a:srgbClr val="669F70"/>
                      </a:solidFill>
                      <a:prstDash val="solid"/>
                      <a:round/>
                      <a:headEnd type="none" w="sm" len="sm"/>
                      <a:tailEnd type="none" w="sm" len="sm"/>
                    </a:lnT>
                    <a:lnB w="9525" cap="flat" cmpd="sng" algn="ctr">
                      <a:solidFill>
                        <a:srgbClr val="669F70"/>
                      </a:solidFill>
                      <a:prstDash val="solid"/>
                      <a:round/>
                      <a:headEnd type="none" w="sm" len="sm"/>
                      <a:tailEnd type="none" w="sm" len="sm"/>
                    </a:lnB>
                    <a:solidFill>
                      <a:srgbClr val="50985A"/>
                    </a:solidFill>
                  </a:tcPr>
                </a:tc>
                <a:tc>
                  <a:txBody>
                    <a:bodyPr/>
                    <a:lstStyle/>
                    <a:p>
                      <a:pPr marL="0" lvl="0" indent="0" algn="ctr" rtl="0">
                        <a:spcBef>
                          <a:spcPts val="0"/>
                        </a:spcBef>
                        <a:spcAft>
                          <a:spcPts val="0"/>
                        </a:spcAft>
                        <a:buNone/>
                      </a:pPr>
                      <a:r>
                        <a:rPr lang="el-GR" sz="1400" b="1" dirty="0">
                          <a:solidFill>
                            <a:schemeClr val="lt1"/>
                          </a:solidFill>
                          <a:latin typeface="Neue Haas Grotesk Text Pro" panose="020B0504020202020204" pitchFamily="34" charset="0"/>
                          <a:ea typeface="Tenor Sans"/>
                          <a:cs typeface="Tenor Sans"/>
                          <a:sym typeface="Tenor Sans"/>
                        </a:rPr>
                        <a:t>Πολλαπλασιασμός με</a:t>
                      </a:r>
                      <a:endParaRPr sz="1400" b="1" dirty="0">
                        <a:solidFill>
                          <a:schemeClr val="lt1"/>
                        </a:solidFill>
                        <a:latin typeface="Neue Haas Grotesk Text Pro" panose="020B0504020202020204" pitchFamily="34" charset="0"/>
                        <a:ea typeface="Tenor Sans"/>
                        <a:cs typeface="Tenor Sans"/>
                        <a:sym typeface="Tenor Sans"/>
                      </a:endParaRPr>
                    </a:p>
                  </a:txBody>
                  <a:tcPr marL="91425" marR="91425" marT="91425" marB="91425" anchor="ctr">
                    <a:lnL w="9525" cap="flat" cmpd="sng">
                      <a:solidFill>
                        <a:srgbClr val="669F70"/>
                      </a:solidFill>
                      <a:prstDash val="solid"/>
                      <a:round/>
                      <a:headEnd type="none" w="sm" len="sm"/>
                      <a:tailEnd type="none" w="sm" len="sm"/>
                    </a:lnL>
                    <a:lnR w="9525" cap="flat" cmpd="sng">
                      <a:solidFill>
                        <a:srgbClr val="669F70"/>
                      </a:solidFill>
                      <a:prstDash val="solid"/>
                      <a:round/>
                      <a:headEnd type="none" w="sm" len="sm"/>
                      <a:tailEnd type="none" w="sm" len="sm"/>
                    </a:lnR>
                    <a:lnT w="9525" cap="flat" cmpd="sng">
                      <a:solidFill>
                        <a:srgbClr val="669F70"/>
                      </a:solidFill>
                      <a:prstDash val="solid"/>
                      <a:round/>
                      <a:headEnd type="none" w="sm" len="sm"/>
                      <a:tailEnd type="none" w="sm" len="sm"/>
                    </a:lnT>
                    <a:lnB w="9525" cap="flat" cmpd="sng" algn="ctr">
                      <a:solidFill>
                        <a:srgbClr val="669F70"/>
                      </a:solidFill>
                      <a:prstDash val="solid"/>
                      <a:round/>
                      <a:headEnd type="none" w="sm" len="sm"/>
                      <a:tailEnd type="none" w="sm" len="sm"/>
                    </a:lnB>
                    <a:solidFill>
                      <a:srgbClr val="50985A"/>
                    </a:solidFill>
                  </a:tcPr>
                </a:tc>
                <a:tc>
                  <a:txBody>
                    <a:bodyPr/>
                    <a:lstStyle/>
                    <a:p>
                      <a:pPr marL="0" lvl="0" indent="0" algn="ctr" rtl="0">
                        <a:spcBef>
                          <a:spcPts val="0"/>
                        </a:spcBef>
                        <a:spcAft>
                          <a:spcPts val="0"/>
                        </a:spcAft>
                        <a:buNone/>
                      </a:pPr>
                      <a:r>
                        <a:rPr lang="el-GR" sz="1400" b="1" dirty="0">
                          <a:solidFill>
                            <a:schemeClr val="lt1"/>
                          </a:solidFill>
                          <a:latin typeface="Neue Haas Grotesk Text Pro" panose="020B0504020202020204" pitchFamily="34" charset="0"/>
                          <a:ea typeface="Tenor Sans"/>
                          <a:cs typeface="Tenor Sans"/>
                          <a:sym typeface="Tenor Sans"/>
                        </a:rPr>
                        <a:t>Αποτέλεσμα</a:t>
                      </a:r>
                      <a:endParaRPr sz="1400" b="1" dirty="0">
                        <a:solidFill>
                          <a:schemeClr val="lt1"/>
                        </a:solidFill>
                        <a:latin typeface="Neue Haas Grotesk Text Pro" panose="020B0504020202020204" pitchFamily="34" charset="0"/>
                        <a:ea typeface="Tenor Sans"/>
                        <a:cs typeface="Tenor Sans"/>
                        <a:sym typeface="Tenor Sans"/>
                      </a:endParaRPr>
                    </a:p>
                  </a:txBody>
                  <a:tcPr marL="91425" marR="91425" marT="91425" marB="91425" anchor="ctr">
                    <a:lnL w="9525" cap="flat" cmpd="sng">
                      <a:solidFill>
                        <a:srgbClr val="669F70"/>
                      </a:solidFill>
                      <a:prstDash val="solid"/>
                      <a:round/>
                      <a:headEnd type="none" w="sm" len="sm"/>
                      <a:tailEnd type="none" w="sm" len="sm"/>
                    </a:lnL>
                    <a:lnR w="9525" cap="flat" cmpd="sng">
                      <a:solidFill>
                        <a:srgbClr val="669F70"/>
                      </a:solidFill>
                      <a:prstDash val="solid"/>
                      <a:round/>
                      <a:headEnd type="none" w="sm" len="sm"/>
                      <a:tailEnd type="none" w="sm" len="sm"/>
                    </a:lnR>
                    <a:lnT w="9525" cap="flat" cmpd="sng">
                      <a:solidFill>
                        <a:srgbClr val="669F70"/>
                      </a:solidFill>
                      <a:prstDash val="solid"/>
                      <a:round/>
                      <a:headEnd type="none" w="sm" len="sm"/>
                      <a:tailEnd type="none" w="sm" len="sm"/>
                    </a:lnT>
                    <a:lnB w="9525" cap="flat" cmpd="sng" algn="ctr">
                      <a:solidFill>
                        <a:srgbClr val="669F70"/>
                      </a:solidFill>
                      <a:prstDash val="solid"/>
                      <a:round/>
                      <a:headEnd type="none" w="sm" len="sm"/>
                      <a:tailEnd type="none" w="sm" len="sm"/>
                    </a:lnB>
                    <a:solidFill>
                      <a:srgbClr val="50985A"/>
                    </a:solidFill>
                  </a:tcPr>
                </a:tc>
                <a:extLst>
                  <a:ext uri="{0D108BD9-81ED-4DB2-BD59-A6C34878D82A}">
                    <a16:rowId xmlns:a16="http://schemas.microsoft.com/office/drawing/2014/main" val="10000"/>
                  </a:ext>
                </a:extLst>
              </a:tr>
              <a:tr h="557348">
                <a:tc>
                  <a:txBody>
                    <a:bodyPr/>
                    <a:lstStyle/>
                    <a:p>
                      <a:pPr marL="0" lvl="0" indent="0" algn="ctr" rtl="0">
                        <a:spcBef>
                          <a:spcPts val="0"/>
                        </a:spcBef>
                        <a:spcAft>
                          <a:spcPts val="0"/>
                        </a:spcAft>
                        <a:buNone/>
                      </a:pPr>
                      <a:r>
                        <a:rPr lang="el-GR" sz="1400" dirty="0">
                          <a:latin typeface="Neue Haas Grotesk Text Pro" panose="020B0504020202020204" pitchFamily="34" charset="0"/>
                          <a:ea typeface="Tenor Sans"/>
                          <a:cs typeface="Tenor Sans"/>
                          <a:sym typeface="Tenor Sans"/>
                        </a:rPr>
                        <a:t>1,5 </a:t>
                      </a:r>
                      <a:r>
                        <a:rPr lang="el-GR" sz="1400" dirty="0" err="1">
                          <a:latin typeface="Neue Haas Grotesk Text Pro" panose="020B0504020202020204" pitchFamily="34" charset="0"/>
                          <a:ea typeface="Tenor Sans"/>
                          <a:cs typeface="Tenor Sans"/>
                          <a:sym typeface="Tenor Sans"/>
                        </a:rPr>
                        <a:t>γρ</a:t>
                      </a:r>
                      <a:r>
                        <a:rPr lang="el-GR" sz="1400" dirty="0">
                          <a:latin typeface="Neue Haas Grotesk Text Pro" panose="020B0504020202020204" pitchFamily="34" charset="0"/>
                          <a:ea typeface="Tenor Sans"/>
                          <a:cs typeface="Tenor Sans"/>
                          <a:sym typeface="Tenor Sans"/>
                        </a:rPr>
                        <a:t>. </a:t>
                      </a:r>
                    </a:p>
                    <a:p>
                      <a:pPr marL="0" lvl="0" indent="0" algn="ctr" rtl="0">
                        <a:spcBef>
                          <a:spcPts val="0"/>
                        </a:spcBef>
                        <a:spcAft>
                          <a:spcPts val="0"/>
                        </a:spcAft>
                        <a:buNone/>
                      </a:pPr>
                      <a:r>
                        <a:rPr lang="el-GR" sz="1400" dirty="0">
                          <a:latin typeface="Neue Haas Grotesk Text Pro" panose="020B0504020202020204" pitchFamily="34" charset="0"/>
                          <a:ea typeface="Tenor Sans"/>
                          <a:cs typeface="Tenor Sans"/>
                          <a:sym typeface="Tenor Sans"/>
                        </a:rPr>
                        <a:t>υδατανθράκων</a:t>
                      </a:r>
                      <a:endParaRPr sz="1400" dirty="0">
                        <a:latin typeface="Neue Haas Grotesk Text Pro" panose="020B0504020202020204" pitchFamily="34" charset="0"/>
                        <a:ea typeface="Tenor Sans"/>
                        <a:cs typeface="Tenor Sans"/>
                        <a:sym typeface="Tenor Sans"/>
                      </a:endParaRPr>
                    </a:p>
                  </a:txBody>
                  <a:tcPr marL="91425" marR="91425" marT="91425" marB="91425" anchor="ctr">
                    <a:lnT w="9525" cap="flat" cmpd="sng" algn="ctr">
                      <a:solidFill>
                        <a:srgbClr val="669F70"/>
                      </a:solidFill>
                      <a:prstDash val="solid"/>
                      <a:round/>
                      <a:headEnd type="none" w="sm" len="sm"/>
                      <a:tailEnd type="none" w="sm" len="sm"/>
                    </a:lnT>
                    <a:solidFill>
                      <a:srgbClr val="FFFFFF"/>
                    </a:solidFill>
                  </a:tcPr>
                </a:tc>
                <a:tc>
                  <a:txBody>
                    <a:bodyPr/>
                    <a:lstStyle/>
                    <a:p>
                      <a:pPr marL="0" lvl="0" indent="0" algn="ctr" rtl="0">
                        <a:spcBef>
                          <a:spcPts val="0"/>
                        </a:spcBef>
                        <a:spcAft>
                          <a:spcPts val="0"/>
                        </a:spcAft>
                        <a:buNone/>
                      </a:pPr>
                      <a:r>
                        <a:rPr lang="en-GB" sz="1400" dirty="0">
                          <a:latin typeface="Neue Haas Grotesk Text Pro" panose="020B0504020202020204" pitchFamily="34" charset="0"/>
                          <a:ea typeface="Tenor Sans"/>
                          <a:cs typeface="Tenor Sans"/>
                          <a:sym typeface="Tenor Sans"/>
                        </a:rPr>
                        <a:t>4</a:t>
                      </a:r>
                      <a:endParaRPr sz="1400" dirty="0">
                        <a:latin typeface="Neue Haas Grotesk Text Pro" panose="020B0504020202020204" pitchFamily="34" charset="0"/>
                        <a:ea typeface="Tenor Sans"/>
                        <a:cs typeface="Tenor Sans"/>
                        <a:sym typeface="Tenor Sans"/>
                      </a:endParaRPr>
                    </a:p>
                  </a:txBody>
                  <a:tcPr marL="91425" marR="91425" marT="91425" marB="91425" anchor="ctr">
                    <a:lnT w="9525" cap="flat" cmpd="sng" algn="ctr">
                      <a:solidFill>
                        <a:srgbClr val="669F70"/>
                      </a:solidFill>
                      <a:prstDash val="solid"/>
                      <a:round/>
                      <a:headEnd type="none" w="sm" len="sm"/>
                      <a:tailEnd type="none" w="sm" len="sm"/>
                    </a:lnT>
                    <a:solidFill>
                      <a:srgbClr val="FFFFFF"/>
                    </a:solidFill>
                  </a:tcPr>
                </a:tc>
                <a:tc>
                  <a:txBody>
                    <a:bodyPr/>
                    <a:lstStyle/>
                    <a:p>
                      <a:pPr marL="0" lvl="0" indent="0" algn="ctr" rtl="0">
                        <a:spcBef>
                          <a:spcPts val="0"/>
                        </a:spcBef>
                        <a:spcAft>
                          <a:spcPts val="0"/>
                        </a:spcAft>
                        <a:buNone/>
                      </a:pPr>
                      <a:r>
                        <a:rPr lang="en-GB" sz="1400" dirty="0">
                          <a:latin typeface="Neue Haas Grotesk Text Pro" panose="020B0504020202020204" pitchFamily="34" charset="0"/>
                          <a:ea typeface="Tenor Sans"/>
                          <a:cs typeface="Tenor Sans"/>
                          <a:sym typeface="Tenor Sans"/>
                        </a:rPr>
                        <a:t>6 kcal</a:t>
                      </a:r>
                      <a:endParaRPr sz="1400" dirty="0">
                        <a:latin typeface="Neue Haas Grotesk Text Pro" panose="020B0504020202020204" pitchFamily="34" charset="0"/>
                        <a:ea typeface="Tenor Sans"/>
                        <a:cs typeface="Tenor Sans"/>
                        <a:sym typeface="Tenor Sans"/>
                      </a:endParaRPr>
                    </a:p>
                  </a:txBody>
                  <a:tcPr marL="91425" marR="91425" marT="91425" marB="91425" anchor="ctr">
                    <a:lnT w="9525" cap="flat" cmpd="sng" algn="ctr">
                      <a:solidFill>
                        <a:srgbClr val="669F70"/>
                      </a:solidFill>
                      <a:prstDash val="solid"/>
                      <a:round/>
                      <a:headEnd type="none" w="sm" len="sm"/>
                      <a:tailEnd type="none" w="sm" len="sm"/>
                    </a:lnT>
                    <a:solidFill>
                      <a:srgbClr val="FFFFFF"/>
                    </a:solidFill>
                  </a:tcPr>
                </a:tc>
                <a:extLst>
                  <a:ext uri="{0D108BD9-81ED-4DB2-BD59-A6C34878D82A}">
                    <a16:rowId xmlns:a16="http://schemas.microsoft.com/office/drawing/2014/main" val="10001"/>
                  </a:ext>
                </a:extLst>
              </a:tr>
              <a:tr h="364410">
                <a:tc>
                  <a:txBody>
                    <a:bodyPr/>
                    <a:lstStyle/>
                    <a:p>
                      <a:pPr marL="0" lvl="0" indent="0" algn="ctr" defTabSz="685800" rtl="0" eaLnBrk="1" latinLnBrk="0" hangingPunct="1">
                        <a:spcBef>
                          <a:spcPts val="0"/>
                        </a:spcBef>
                        <a:spcAft>
                          <a:spcPts val="0"/>
                        </a:spcAft>
                        <a:buNone/>
                      </a:pPr>
                      <a:r>
                        <a:rPr lang="en-GB" sz="1400" kern="1200" dirty="0">
                          <a:solidFill>
                            <a:schemeClr val="tx1"/>
                          </a:solidFill>
                          <a:latin typeface="Neue Haas Grotesk Text Pro" panose="020B0504020202020204" pitchFamily="34" charset="0"/>
                          <a:ea typeface="Tenor Sans"/>
                          <a:cs typeface="Tenor Sans"/>
                          <a:sym typeface="Tenor Sans"/>
                        </a:rPr>
                        <a:t>3,6 </a:t>
                      </a:r>
                      <a:r>
                        <a:rPr lang="el-GR" sz="1400" kern="1200" dirty="0" err="1">
                          <a:solidFill>
                            <a:schemeClr val="tx1"/>
                          </a:solidFill>
                          <a:latin typeface="Neue Haas Grotesk Text Pro" panose="020B0504020202020204" pitchFamily="34" charset="0"/>
                          <a:ea typeface="Tenor Sans"/>
                          <a:cs typeface="Tenor Sans"/>
                          <a:sym typeface="Tenor Sans"/>
                        </a:rPr>
                        <a:t>γρ</a:t>
                      </a:r>
                      <a:r>
                        <a:rPr lang="el-GR" sz="1400" kern="1200" dirty="0">
                          <a:solidFill>
                            <a:schemeClr val="tx1"/>
                          </a:solidFill>
                          <a:latin typeface="Neue Haas Grotesk Text Pro" panose="020B0504020202020204" pitchFamily="34" charset="0"/>
                          <a:ea typeface="Tenor Sans"/>
                          <a:cs typeface="Tenor Sans"/>
                          <a:sym typeface="Tenor Sans"/>
                        </a:rPr>
                        <a:t>. </a:t>
                      </a:r>
                    </a:p>
                    <a:p>
                      <a:pPr marL="0" lvl="0" indent="0" algn="ctr" defTabSz="685800" rtl="0" eaLnBrk="1" latinLnBrk="0" hangingPunct="1">
                        <a:spcBef>
                          <a:spcPts val="0"/>
                        </a:spcBef>
                        <a:spcAft>
                          <a:spcPts val="0"/>
                        </a:spcAft>
                        <a:buNone/>
                      </a:pPr>
                      <a:r>
                        <a:rPr lang="el-GR" sz="1400" kern="1200" dirty="0">
                          <a:solidFill>
                            <a:schemeClr val="tx1"/>
                          </a:solidFill>
                          <a:latin typeface="Neue Haas Grotesk Text Pro" panose="020B0504020202020204" pitchFamily="34" charset="0"/>
                          <a:ea typeface="Tenor Sans"/>
                          <a:cs typeface="Tenor Sans"/>
                          <a:sym typeface="Tenor Sans"/>
                        </a:rPr>
                        <a:t>πρωτεΐνης </a:t>
                      </a: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r>
                        <a:rPr lang="en-GB" sz="1400" kern="1200" dirty="0">
                          <a:solidFill>
                            <a:schemeClr val="tx1"/>
                          </a:solidFill>
                          <a:latin typeface="Neue Haas Grotesk Text Pro" panose="020B0504020202020204" pitchFamily="34" charset="0"/>
                          <a:ea typeface="Tenor Sans"/>
                          <a:cs typeface="Tenor Sans"/>
                          <a:sym typeface="Tenor Sans"/>
                        </a:rPr>
                        <a:t>4</a:t>
                      </a: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r>
                        <a:rPr lang="en-GB" sz="1400" kern="1200" dirty="0">
                          <a:solidFill>
                            <a:schemeClr val="tx1"/>
                          </a:solidFill>
                          <a:latin typeface="Neue Haas Grotesk Text Pro" panose="020B0504020202020204" pitchFamily="34" charset="0"/>
                          <a:ea typeface="Tenor Sans"/>
                          <a:cs typeface="Tenor Sans"/>
                          <a:sym typeface="Tenor Sans"/>
                        </a:rPr>
                        <a:t>14,4 kcal</a:t>
                      </a: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extLst>
                  <a:ext uri="{0D108BD9-81ED-4DB2-BD59-A6C34878D82A}">
                    <a16:rowId xmlns:a16="http://schemas.microsoft.com/office/drawing/2014/main" val="10002"/>
                  </a:ext>
                </a:extLst>
              </a:tr>
              <a:tr h="364410">
                <a:tc>
                  <a:txBody>
                    <a:bodyPr/>
                    <a:lstStyle/>
                    <a:p>
                      <a:pPr marL="0" lvl="0" indent="0" algn="ctr" defTabSz="685800" rtl="0" eaLnBrk="1" latinLnBrk="0" hangingPunct="1">
                        <a:spcBef>
                          <a:spcPts val="0"/>
                        </a:spcBef>
                        <a:spcAft>
                          <a:spcPts val="0"/>
                        </a:spcAft>
                        <a:buNone/>
                      </a:pP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extLst>
                  <a:ext uri="{0D108BD9-81ED-4DB2-BD59-A6C34878D82A}">
                    <a16:rowId xmlns:a16="http://schemas.microsoft.com/office/drawing/2014/main" val="10003"/>
                  </a:ext>
                </a:extLst>
              </a:tr>
            </a:tbl>
          </a:graphicData>
        </a:graphic>
      </p:graphicFrame>
      <p:sp>
        <p:nvSpPr>
          <p:cNvPr id="7" name="Google Shape;310;p37">
            <a:extLst>
              <a:ext uri="{FF2B5EF4-FFF2-40B4-BE49-F238E27FC236}">
                <a16:creationId xmlns:a16="http://schemas.microsoft.com/office/drawing/2014/main" id="{3B9F1E85-E3DC-DDC5-3462-7C45405CF221}"/>
              </a:ext>
            </a:extLst>
          </p:cNvPr>
          <p:cNvSpPr/>
          <p:nvPr/>
        </p:nvSpPr>
        <p:spPr>
          <a:xfrm>
            <a:off x="6178645" y="3669567"/>
            <a:ext cx="1773590" cy="402569"/>
          </a:xfrm>
          <a:prstGeom prst="rightArrow">
            <a:avLst>
              <a:gd name="adj1" fmla="val 50000"/>
              <a:gd name="adj2" fmla="val 50000"/>
            </a:avLst>
          </a:prstGeom>
          <a:solidFill>
            <a:srgbClr val="D3C3E1"/>
          </a:solidFill>
          <a:ln w="9525"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087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628649" y="153540"/>
            <a:ext cx="8410848" cy="1116910"/>
          </a:xfrm>
        </p:spPr>
        <p:txBody>
          <a:bodyPr>
            <a:normAutofit/>
          </a:bodyPr>
          <a:lstStyle/>
          <a:p>
            <a:r>
              <a:rPr lang="el-GR" sz="3300" dirty="0"/>
              <a:t>Διατροφική δήλωση - Υπολογισμός θερμίδων</a:t>
            </a:r>
            <a:endParaRPr lang="en-IL" sz="3300" dirty="0"/>
          </a:p>
        </p:txBody>
      </p:sp>
      <p:sp>
        <p:nvSpPr>
          <p:cNvPr id="3" name="Text Placeholder 2">
            <a:extLst>
              <a:ext uri="{FF2B5EF4-FFF2-40B4-BE49-F238E27FC236}">
                <a16:creationId xmlns:a16="http://schemas.microsoft.com/office/drawing/2014/main" id="{CC5DFDE5-DBEF-2486-5C17-4A36DB81F843}"/>
              </a:ext>
            </a:extLst>
          </p:cNvPr>
          <p:cNvSpPr>
            <a:spLocks noGrp="1"/>
          </p:cNvSpPr>
          <p:nvPr>
            <p:ph type="body" sz="quarter" idx="10"/>
          </p:nvPr>
        </p:nvSpPr>
        <p:spPr>
          <a:xfrm>
            <a:off x="558068" y="875702"/>
            <a:ext cx="3997984" cy="2251007"/>
          </a:xfrm>
        </p:spPr>
        <p:txBody>
          <a:bodyPr>
            <a:normAutofit fontScale="92500"/>
          </a:bodyPr>
          <a:lstStyle/>
          <a:p>
            <a:pPr marL="0" indent="0">
              <a:lnSpc>
                <a:spcPct val="100000"/>
              </a:lnSpc>
              <a:buNone/>
            </a:pPr>
            <a:r>
              <a:rPr lang="el-GR" dirty="0"/>
              <a:t>Η θερμιδική αξία αποτελείται από υδατάνθρακες (πολλαπλασιασμός με το 4), πρωτεΐνες (πολλαπλασιασμός με το 4) και λίπη (πολλαπλασιασμός με το 9)</a:t>
            </a:r>
          </a:p>
        </p:txBody>
      </p:sp>
      <p:sp>
        <p:nvSpPr>
          <p:cNvPr id="4" name="Text Placeholder 2">
            <a:extLst>
              <a:ext uri="{FF2B5EF4-FFF2-40B4-BE49-F238E27FC236}">
                <a16:creationId xmlns:a16="http://schemas.microsoft.com/office/drawing/2014/main" id="{F13A075E-E03A-D7D9-81E4-4ECCDCEBC8CD}"/>
              </a:ext>
            </a:extLst>
          </p:cNvPr>
          <p:cNvSpPr txBox="1">
            <a:spLocks/>
          </p:cNvSpPr>
          <p:nvPr/>
        </p:nvSpPr>
        <p:spPr>
          <a:xfrm>
            <a:off x="4809587" y="1416867"/>
            <a:ext cx="3997984" cy="111691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bg1"/>
                </a:solidFill>
                <a:latin typeface="Neue Haas Grotesk Text Pro" panose="020B05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bg1"/>
                </a:solidFill>
                <a:latin typeface="Neue Haas Grotesk Text Pro" panose="020B05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Neue Haas Grotesk Text Pro" panose="020B05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Neue Haas Grotesk Text Pro" panose="020B05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Neue Haas Grotesk Tex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pic>
        <p:nvPicPr>
          <p:cNvPr id="5" name="Google Shape;297;p36">
            <a:extLst>
              <a:ext uri="{FF2B5EF4-FFF2-40B4-BE49-F238E27FC236}">
                <a16:creationId xmlns:a16="http://schemas.microsoft.com/office/drawing/2014/main" id="{CBD46235-63EA-7245-E080-111EA6DAEF78}"/>
              </a:ext>
            </a:extLst>
          </p:cNvPr>
          <p:cNvPicPr preferRelativeResize="0">
            <a:picLocks noChangeAspect="1"/>
          </p:cNvPicPr>
          <p:nvPr/>
        </p:nvPicPr>
        <p:blipFill rotWithShape="1">
          <a:blip r:embed="rId2">
            <a:alphaModFix/>
          </a:blip>
          <a:srcRect l="32292" t="60386" r="32867" b="1727"/>
          <a:stretch/>
        </p:blipFill>
        <p:spPr>
          <a:xfrm>
            <a:off x="4902053" y="1149743"/>
            <a:ext cx="3915173" cy="3833227"/>
          </a:xfrm>
          <a:prstGeom prst="rect">
            <a:avLst/>
          </a:prstGeom>
          <a:noFill/>
          <a:ln>
            <a:noFill/>
          </a:ln>
        </p:spPr>
      </p:pic>
      <p:graphicFrame>
        <p:nvGraphicFramePr>
          <p:cNvPr id="6" name="Google Shape;309;p37">
            <a:extLst>
              <a:ext uri="{FF2B5EF4-FFF2-40B4-BE49-F238E27FC236}">
                <a16:creationId xmlns:a16="http://schemas.microsoft.com/office/drawing/2014/main" id="{F4196801-AFF8-E663-C63B-971FB42505E6}"/>
              </a:ext>
            </a:extLst>
          </p:cNvPr>
          <p:cNvGraphicFramePr/>
          <p:nvPr>
            <p:extLst>
              <p:ext uri="{D42A27DB-BD31-4B8C-83A1-F6EECF244321}">
                <p14:modId xmlns:p14="http://schemas.microsoft.com/office/powerpoint/2010/main" val="1717541003"/>
              </p:ext>
            </p:extLst>
          </p:nvPr>
        </p:nvGraphicFramePr>
        <p:xfrm>
          <a:off x="628649" y="3066356"/>
          <a:ext cx="4202823" cy="2224920"/>
        </p:xfrm>
        <a:graphic>
          <a:graphicData uri="http://schemas.openxmlformats.org/drawingml/2006/table">
            <a:tbl>
              <a:tblPr>
                <a:noFill/>
              </a:tblPr>
              <a:tblGrid>
                <a:gridCol w="1411857">
                  <a:extLst>
                    <a:ext uri="{9D8B030D-6E8A-4147-A177-3AD203B41FA5}">
                      <a16:colId xmlns:a16="http://schemas.microsoft.com/office/drawing/2014/main" val="20000"/>
                    </a:ext>
                  </a:extLst>
                </a:gridCol>
                <a:gridCol w="1350966">
                  <a:extLst>
                    <a:ext uri="{9D8B030D-6E8A-4147-A177-3AD203B41FA5}">
                      <a16:colId xmlns:a16="http://schemas.microsoft.com/office/drawing/2014/main" val="20001"/>
                    </a:ext>
                  </a:extLst>
                </a:gridCol>
                <a:gridCol w="1440000">
                  <a:extLst>
                    <a:ext uri="{9D8B030D-6E8A-4147-A177-3AD203B41FA5}">
                      <a16:colId xmlns:a16="http://schemas.microsoft.com/office/drawing/2014/main" val="20002"/>
                    </a:ext>
                  </a:extLst>
                </a:gridCol>
              </a:tblGrid>
              <a:tr h="364410">
                <a:tc>
                  <a:txBody>
                    <a:bodyPr/>
                    <a:lstStyle/>
                    <a:p>
                      <a:pPr marL="0" lvl="0" indent="0" algn="ctr" rtl="0">
                        <a:spcBef>
                          <a:spcPts val="0"/>
                        </a:spcBef>
                        <a:spcAft>
                          <a:spcPts val="0"/>
                        </a:spcAft>
                        <a:buNone/>
                      </a:pPr>
                      <a:r>
                        <a:rPr lang="el-GR" sz="1400" b="1" dirty="0">
                          <a:solidFill>
                            <a:schemeClr val="lt1"/>
                          </a:solidFill>
                          <a:latin typeface="Neue Haas Grotesk Text Pro" panose="020B0504020202020204" pitchFamily="34" charset="0"/>
                          <a:ea typeface="Tenor Sans"/>
                          <a:cs typeface="Tenor Sans"/>
                          <a:sym typeface="Tenor Sans"/>
                        </a:rPr>
                        <a:t>Στο προϊόν</a:t>
                      </a:r>
                      <a:endParaRPr sz="1400" b="1" dirty="0">
                        <a:solidFill>
                          <a:schemeClr val="lt1"/>
                        </a:solidFill>
                        <a:latin typeface="Neue Haas Grotesk Text Pro" panose="020B0504020202020204" pitchFamily="34" charset="0"/>
                        <a:ea typeface="Tenor Sans"/>
                        <a:cs typeface="Tenor Sans"/>
                        <a:sym typeface="Tenor Sans"/>
                      </a:endParaRPr>
                    </a:p>
                  </a:txBody>
                  <a:tcPr marL="91425" marR="91425" marT="91425" marB="91425" anchor="ctr">
                    <a:lnL w="9525" cap="flat" cmpd="sng">
                      <a:solidFill>
                        <a:srgbClr val="669F70"/>
                      </a:solidFill>
                      <a:prstDash val="solid"/>
                      <a:round/>
                      <a:headEnd type="none" w="sm" len="sm"/>
                      <a:tailEnd type="none" w="sm" len="sm"/>
                    </a:lnL>
                    <a:lnR w="9525" cap="flat" cmpd="sng">
                      <a:solidFill>
                        <a:srgbClr val="669F70"/>
                      </a:solidFill>
                      <a:prstDash val="solid"/>
                      <a:round/>
                      <a:headEnd type="none" w="sm" len="sm"/>
                      <a:tailEnd type="none" w="sm" len="sm"/>
                    </a:lnR>
                    <a:lnT w="9525" cap="flat" cmpd="sng">
                      <a:solidFill>
                        <a:srgbClr val="669F70"/>
                      </a:solidFill>
                      <a:prstDash val="solid"/>
                      <a:round/>
                      <a:headEnd type="none" w="sm" len="sm"/>
                      <a:tailEnd type="none" w="sm" len="sm"/>
                    </a:lnT>
                    <a:lnB w="9525" cap="flat" cmpd="sng">
                      <a:solidFill>
                        <a:srgbClr val="669F70"/>
                      </a:solidFill>
                      <a:prstDash val="solid"/>
                      <a:round/>
                      <a:headEnd type="none" w="sm" len="sm"/>
                      <a:tailEnd type="none" w="sm" len="sm"/>
                    </a:lnB>
                    <a:solidFill>
                      <a:srgbClr val="50985A"/>
                    </a:solidFill>
                  </a:tcPr>
                </a:tc>
                <a:tc>
                  <a:txBody>
                    <a:bodyPr/>
                    <a:lstStyle/>
                    <a:p>
                      <a:pPr marL="0" lvl="0" indent="0" algn="ctr" rtl="0">
                        <a:spcBef>
                          <a:spcPts val="0"/>
                        </a:spcBef>
                        <a:spcAft>
                          <a:spcPts val="0"/>
                        </a:spcAft>
                        <a:buNone/>
                      </a:pPr>
                      <a:r>
                        <a:rPr lang="el-GR" sz="1400" b="1" dirty="0">
                          <a:solidFill>
                            <a:schemeClr val="lt1"/>
                          </a:solidFill>
                          <a:latin typeface="Neue Haas Grotesk Text Pro" panose="020B0504020202020204" pitchFamily="34" charset="0"/>
                          <a:ea typeface="Tenor Sans"/>
                          <a:cs typeface="Tenor Sans"/>
                          <a:sym typeface="Tenor Sans"/>
                        </a:rPr>
                        <a:t>Πολλαπλασιασμός με</a:t>
                      </a:r>
                      <a:endParaRPr sz="1400" b="1" dirty="0">
                        <a:solidFill>
                          <a:schemeClr val="lt1"/>
                        </a:solidFill>
                        <a:latin typeface="Neue Haas Grotesk Text Pro" panose="020B0504020202020204" pitchFamily="34" charset="0"/>
                        <a:ea typeface="Tenor Sans"/>
                        <a:cs typeface="Tenor Sans"/>
                        <a:sym typeface="Tenor Sans"/>
                      </a:endParaRPr>
                    </a:p>
                  </a:txBody>
                  <a:tcPr marL="91425" marR="91425" marT="91425" marB="91425" anchor="ctr">
                    <a:lnL w="9525" cap="flat" cmpd="sng">
                      <a:solidFill>
                        <a:srgbClr val="669F70"/>
                      </a:solidFill>
                      <a:prstDash val="solid"/>
                      <a:round/>
                      <a:headEnd type="none" w="sm" len="sm"/>
                      <a:tailEnd type="none" w="sm" len="sm"/>
                    </a:lnL>
                    <a:lnR w="9525" cap="flat" cmpd="sng">
                      <a:solidFill>
                        <a:srgbClr val="669F70"/>
                      </a:solidFill>
                      <a:prstDash val="solid"/>
                      <a:round/>
                      <a:headEnd type="none" w="sm" len="sm"/>
                      <a:tailEnd type="none" w="sm" len="sm"/>
                    </a:lnR>
                    <a:lnT w="9525" cap="flat" cmpd="sng">
                      <a:solidFill>
                        <a:srgbClr val="669F70"/>
                      </a:solidFill>
                      <a:prstDash val="solid"/>
                      <a:round/>
                      <a:headEnd type="none" w="sm" len="sm"/>
                      <a:tailEnd type="none" w="sm" len="sm"/>
                    </a:lnT>
                    <a:lnB w="9525" cap="flat" cmpd="sng">
                      <a:solidFill>
                        <a:srgbClr val="669F70"/>
                      </a:solidFill>
                      <a:prstDash val="solid"/>
                      <a:round/>
                      <a:headEnd type="none" w="sm" len="sm"/>
                      <a:tailEnd type="none" w="sm" len="sm"/>
                    </a:lnB>
                    <a:solidFill>
                      <a:srgbClr val="50985A"/>
                    </a:solidFill>
                  </a:tcPr>
                </a:tc>
                <a:tc>
                  <a:txBody>
                    <a:bodyPr/>
                    <a:lstStyle/>
                    <a:p>
                      <a:pPr marL="0" lvl="0" indent="0" algn="ctr" rtl="0">
                        <a:spcBef>
                          <a:spcPts val="0"/>
                        </a:spcBef>
                        <a:spcAft>
                          <a:spcPts val="0"/>
                        </a:spcAft>
                        <a:buNone/>
                      </a:pPr>
                      <a:r>
                        <a:rPr lang="el-GR" sz="1400" b="1" dirty="0">
                          <a:solidFill>
                            <a:schemeClr val="lt1"/>
                          </a:solidFill>
                          <a:latin typeface="Neue Haas Grotesk Text Pro" panose="020B0504020202020204" pitchFamily="34" charset="0"/>
                          <a:ea typeface="Tenor Sans"/>
                          <a:cs typeface="Tenor Sans"/>
                          <a:sym typeface="Tenor Sans"/>
                        </a:rPr>
                        <a:t>Αποτέλεσμα</a:t>
                      </a:r>
                      <a:endParaRPr sz="1400" b="1" dirty="0">
                        <a:solidFill>
                          <a:schemeClr val="lt1"/>
                        </a:solidFill>
                        <a:latin typeface="Neue Haas Grotesk Text Pro" panose="020B0504020202020204" pitchFamily="34" charset="0"/>
                        <a:ea typeface="Tenor Sans"/>
                        <a:cs typeface="Tenor Sans"/>
                        <a:sym typeface="Tenor Sans"/>
                      </a:endParaRPr>
                    </a:p>
                  </a:txBody>
                  <a:tcPr marL="91425" marR="91425" marT="91425" marB="91425" anchor="ctr">
                    <a:lnL w="9525" cap="flat" cmpd="sng">
                      <a:solidFill>
                        <a:srgbClr val="669F70"/>
                      </a:solidFill>
                      <a:prstDash val="solid"/>
                      <a:round/>
                      <a:headEnd type="none" w="sm" len="sm"/>
                      <a:tailEnd type="none" w="sm" len="sm"/>
                    </a:lnL>
                    <a:lnR w="9525" cap="flat" cmpd="sng">
                      <a:solidFill>
                        <a:srgbClr val="669F70"/>
                      </a:solidFill>
                      <a:prstDash val="solid"/>
                      <a:round/>
                      <a:headEnd type="none" w="sm" len="sm"/>
                      <a:tailEnd type="none" w="sm" len="sm"/>
                    </a:lnR>
                    <a:lnT w="9525" cap="flat" cmpd="sng">
                      <a:solidFill>
                        <a:srgbClr val="669F70"/>
                      </a:solidFill>
                      <a:prstDash val="solid"/>
                      <a:round/>
                      <a:headEnd type="none" w="sm" len="sm"/>
                      <a:tailEnd type="none" w="sm" len="sm"/>
                    </a:lnT>
                    <a:lnB w="9525" cap="flat" cmpd="sng">
                      <a:solidFill>
                        <a:srgbClr val="669F70"/>
                      </a:solidFill>
                      <a:prstDash val="solid"/>
                      <a:round/>
                      <a:headEnd type="none" w="sm" len="sm"/>
                      <a:tailEnd type="none" w="sm" len="sm"/>
                    </a:lnB>
                    <a:solidFill>
                      <a:srgbClr val="50985A"/>
                    </a:solidFill>
                  </a:tcPr>
                </a:tc>
                <a:extLst>
                  <a:ext uri="{0D108BD9-81ED-4DB2-BD59-A6C34878D82A}">
                    <a16:rowId xmlns:a16="http://schemas.microsoft.com/office/drawing/2014/main" val="10000"/>
                  </a:ext>
                </a:extLst>
              </a:tr>
              <a:tr h="557348">
                <a:tc>
                  <a:txBody>
                    <a:bodyPr/>
                    <a:lstStyle/>
                    <a:p>
                      <a:pPr marL="0" lvl="0" indent="0" algn="ctr" rtl="0">
                        <a:spcBef>
                          <a:spcPts val="0"/>
                        </a:spcBef>
                        <a:spcAft>
                          <a:spcPts val="0"/>
                        </a:spcAft>
                        <a:buNone/>
                      </a:pPr>
                      <a:r>
                        <a:rPr lang="el-GR" sz="1400" dirty="0">
                          <a:latin typeface="Neue Haas Grotesk Text Pro" panose="020B0504020202020204" pitchFamily="34" charset="0"/>
                          <a:ea typeface="Tenor Sans"/>
                          <a:cs typeface="Tenor Sans"/>
                          <a:sym typeface="Tenor Sans"/>
                        </a:rPr>
                        <a:t>1,5 </a:t>
                      </a:r>
                      <a:r>
                        <a:rPr lang="el-GR" sz="1400" dirty="0" err="1">
                          <a:latin typeface="Neue Haas Grotesk Text Pro" panose="020B0504020202020204" pitchFamily="34" charset="0"/>
                          <a:ea typeface="Tenor Sans"/>
                          <a:cs typeface="Tenor Sans"/>
                          <a:sym typeface="Tenor Sans"/>
                        </a:rPr>
                        <a:t>γρ</a:t>
                      </a:r>
                      <a:r>
                        <a:rPr lang="el-GR" sz="1400" dirty="0">
                          <a:latin typeface="Neue Haas Grotesk Text Pro" panose="020B0504020202020204" pitchFamily="34" charset="0"/>
                          <a:ea typeface="Tenor Sans"/>
                          <a:cs typeface="Tenor Sans"/>
                          <a:sym typeface="Tenor Sans"/>
                        </a:rPr>
                        <a:t>. </a:t>
                      </a:r>
                    </a:p>
                    <a:p>
                      <a:pPr marL="0" lvl="0" indent="0" algn="ctr" rtl="0">
                        <a:spcBef>
                          <a:spcPts val="0"/>
                        </a:spcBef>
                        <a:spcAft>
                          <a:spcPts val="0"/>
                        </a:spcAft>
                        <a:buNone/>
                      </a:pPr>
                      <a:r>
                        <a:rPr lang="el-GR" sz="1400" dirty="0">
                          <a:latin typeface="Neue Haas Grotesk Text Pro" panose="020B0504020202020204" pitchFamily="34" charset="0"/>
                          <a:ea typeface="Tenor Sans"/>
                          <a:cs typeface="Tenor Sans"/>
                          <a:sym typeface="Tenor Sans"/>
                        </a:rPr>
                        <a:t>υδατανθράκων</a:t>
                      </a:r>
                      <a:endParaRPr sz="1400" dirty="0">
                        <a:latin typeface="Neue Haas Grotesk Text Pro" panose="020B0504020202020204" pitchFamily="34" charset="0"/>
                        <a:ea typeface="Tenor Sans"/>
                        <a:cs typeface="Tenor Sans"/>
                        <a:sym typeface="Tenor Sans"/>
                      </a:endParaRPr>
                    </a:p>
                  </a:txBody>
                  <a:tcPr marL="91425" marR="91425" marT="91425" marB="91425" anchor="ctr">
                    <a:lnT w="9525" cap="flat" cmpd="sng">
                      <a:solidFill>
                        <a:srgbClr val="669F70"/>
                      </a:solidFill>
                      <a:prstDash val="solid"/>
                      <a:round/>
                      <a:headEnd type="none" w="sm" len="sm"/>
                      <a:tailEnd type="none" w="sm" len="sm"/>
                    </a:lnT>
                    <a:solidFill>
                      <a:srgbClr val="FFFFFF"/>
                    </a:solidFill>
                  </a:tcPr>
                </a:tc>
                <a:tc>
                  <a:txBody>
                    <a:bodyPr/>
                    <a:lstStyle/>
                    <a:p>
                      <a:pPr marL="0" lvl="0" indent="0" algn="ctr" rtl="0">
                        <a:spcBef>
                          <a:spcPts val="0"/>
                        </a:spcBef>
                        <a:spcAft>
                          <a:spcPts val="0"/>
                        </a:spcAft>
                        <a:buNone/>
                      </a:pPr>
                      <a:r>
                        <a:rPr lang="en-GB" sz="1400" dirty="0">
                          <a:latin typeface="Neue Haas Grotesk Text Pro" panose="020B0504020202020204" pitchFamily="34" charset="0"/>
                          <a:ea typeface="Tenor Sans"/>
                          <a:cs typeface="Tenor Sans"/>
                          <a:sym typeface="Tenor Sans"/>
                        </a:rPr>
                        <a:t>4</a:t>
                      </a:r>
                      <a:endParaRPr sz="1400" dirty="0">
                        <a:latin typeface="Neue Haas Grotesk Text Pro" panose="020B0504020202020204" pitchFamily="34" charset="0"/>
                        <a:ea typeface="Tenor Sans"/>
                        <a:cs typeface="Tenor Sans"/>
                        <a:sym typeface="Tenor Sans"/>
                      </a:endParaRPr>
                    </a:p>
                  </a:txBody>
                  <a:tcPr marL="91425" marR="91425" marT="91425" marB="91425" anchor="ctr">
                    <a:lnT w="9525" cap="flat" cmpd="sng">
                      <a:solidFill>
                        <a:srgbClr val="669F70"/>
                      </a:solidFill>
                      <a:prstDash val="solid"/>
                      <a:round/>
                      <a:headEnd type="none" w="sm" len="sm"/>
                      <a:tailEnd type="none" w="sm" len="sm"/>
                    </a:lnT>
                    <a:solidFill>
                      <a:srgbClr val="FFFFFF"/>
                    </a:solidFill>
                  </a:tcPr>
                </a:tc>
                <a:tc>
                  <a:txBody>
                    <a:bodyPr/>
                    <a:lstStyle/>
                    <a:p>
                      <a:pPr marL="0" lvl="0" indent="0" algn="ctr" rtl="0">
                        <a:spcBef>
                          <a:spcPts val="0"/>
                        </a:spcBef>
                        <a:spcAft>
                          <a:spcPts val="0"/>
                        </a:spcAft>
                        <a:buNone/>
                      </a:pPr>
                      <a:r>
                        <a:rPr lang="en-GB" sz="1400" dirty="0">
                          <a:latin typeface="Neue Haas Grotesk Text Pro" panose="020B0504020202020204" pitchFamily="34" charset="0"/>
                          <a:ea typeface="Tenor Sans"/>
                          <a:cs typeface="Tenor Sans"/>
                          <a:sym typeface="Tenor Sans"/>
                        </a:rPr>
                        <a:t>6 kcal</a:t>
                      </a:r>
                      <a:endParaRPr sz="1400" dirty="0">
                        <a:latin typeface="Neue Haas Grotesk Text Pro" panose="020B0504020202020204" pitchFamily="34" charset="0"/>
                        <a:ea typeface="Tenor Sans"/>
                        <a:cs typeface="Tenor Sans"/>
                        <a:sym typeface="Tenor Sans"/>
                      </a:endParaRPr>
                    </a:p>
                  </a:txBody>
                  <a:tcPr marL="91425" marR="91425" marT="91425" marB="91425" anchor="ctr">
                    <a:lnT w="9525" cap="flat" cmpd="sng">
                      <a:solidFill>
                        <a:srgbClr val="669F70"/>
                      </a:solidFill>
                      <a:prstDash val="solid"/>
                      <a:round/>
                      <a:headEnd type="none" w="sm" len="sm"/>
                      <a:tailEnd type="none" w="sm" len="sm"/>
                    </a:lnT>
                    <a:solidFill>
                      <a:srgbClr val="FFFFFF"/>
                    </a:solidFill>
                  </a:tcPr>
                </a:tc>
                <a:extLst>
                  <a:ext uri="{0D108BD9-81ED-4DB2-BD59-A6C34878D82A}">
                    <a16:rowId xmlns:a16="http://schemas.microsoft.com/office/drawing/2014/main" val="10001"/>
                  </a:ext>
                </a:extLst>
              </a:tr>
              <a:tr h="364410">
                <a:tc>
                  <a:txBody>
                    <a:bodyPr/>
                    <a:lstStyle/>
                    <a:p>
                      <a:pPr marL="0" lvl="0" indent="0" algn="ctr" defTabSz="685800" rtl="0" eaLnBrk="1" latinLnBrk="0" hangingPunct="1">
                        <a:spcBef>
                          <a:spcPts val="0"/>
                        </a:spcBef>
                        <a:spcAft>
                          <a:spcPts val="0"/>
                        </a:spcAft>
                        <a:buNone/>
                      </a:pPr>
                      <a:r>
                        <a:rPr lang="en-GB" sz="1400" kern="1200" dirty="0">
                          <a:solidFill>
                            <a:schemeClr val="tx1"/>
                          </a:solidFill>
                          <a:latin typeface="Neue Haas Grotesk Text Pro" panose="020B0504020202020204" pitchFamily="34" charset="0"/>
                          <a:ea typeface="Tenor Sans"/>
                          <a:cs typeface="Tenor Sans"/>
                          <a:sym typeface="Tenor Sans"/>
                        </a:rPr>
                        <a:t>3,6 </a:t>
                      </a:r>
                      <a:r>
                        <a:rPr lang="el-GR" sz="1400" kern="1200" dirty="0" err="1">
                          <a:solidFill>
                            <a:schemeClr val="tx1"/>
                          </a:solidFill>
                          <a:latin typeface="Neue Haas Grotesk Text Pro" panose="020B0504020202020204" pitchFamily="34" charset="0"/>
                          <a:ea typeface="Tenor Sans"/>
                          <a:cs typeface="Tenor Sans"/>
                          <a:sym typeface="Tenor Sans"/>
                        </a:rPr>
                        <a:t>γρ</a:t>
                      </a:r>
                      <a:r>
                        <a:rPr lang="el-GR" sz="1400" kern="1200" dirty="0">
                          <a:solidFill>
                            <a:schemeClr val="tx1"/>
                          </a:solidFill>
                          <a:latin typeface="Neue Haas Grotesk Text Pro" panose="020B0504020202020204" pitchFamily="34" charset="0"/>
                          <a:ea typeface="Tenor Sans"/>
                          <a:cs typeface="Tenor Sans"/>
                          <a:sym typeface="Tenor Sans"/>
                        </a:rPr>
                        <a:t>. </a:t>
                      </a:r>
                    </a:p>
                    <a:p>
                      <a:pPr marL="0" lvl="0" indent="0" algn="ctr" defTabSz="685800" rtl="0" eaLnBrk="1" latinLnBrk="0" hangingPunct="1">
                        <a:spcBef>
                          <a:spcPts val="0"/>
                        </a:spcBef>
                        <a:spcAft>
                          <a:spcPts val="0"/>
                        </a:spcAft>
                        <a:buNone/>
                      </a:pPr>
                      <a:r>
                        <a:rPr lang="el-GR" sz="1400" kern="1200" dirty="0">
                          <a:solidFill>
                            <a:schemeClr val="tx1"/>
                          </a:solidFill>
                          <a:latin typeface="Neue Haas Grotesk Text Pro" panose="020B0504020202020204" pitchFamily="34" charset="0"/>
                          <a:ea typeface="Tenor Sans"/>
                          <a:cs typeface="Tenor Sans"/>
                          <a:sym typeface="Tenor Sans"/>
                        </a:rPr>
                        <a:t>πρωτεΐνης </a:t>
                      </a: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r>
                        <a:rPr lang="en-GB" sz="1400" kern="1200" dirty="0">
                          <a:solidFill>
                            <a:schemeClr val="tx1"/>
                          </a:solidFill>
                          <a:latin typeface="Neue Haas Grotesk Text Pro" panose="020B0504020202020204" pitchFamily="34" charset="0"/>
                          <a:ea typeface="Tenor Sans"/>
                          <a:cs typeface="Tenor Sans"/>
                          <a:sym typeface="Tenor Sans"/>
                        </a:rPr>
                        <a:t>4</a:t>
                      </a: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r>
                        <a:rPr lang="en-GB" sz="1400" kern="1200" dirty="0">
                          <a:solidFill>
                            <a:schemeClr val="tx1"/>
                          </a:solidFill>
                          <a:latin typeface="Neue Haas Grotesk Text Pro" panose="020B0504020202020204" pitchFamily="34" charset="0"/>
                          <a:ea typeface="Tenor Sans"/>
                          <a:cs typeface="Tenor Sans"/>
                          <a:sym typeface="Tenor Sans"/>
                        </a:rPr>
                        <a:t>14,4 kcal</a:t>
                      </a: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extLst>
                  <a:ext uri="{0D108BD9-81ED-4DB2-BD59-A6C34878D82A}">
                    <a16:rowId xmlns:a16="http://schemas.microsoft.com/office/drawing/2014/main" val="10002"/>
                  </a:ext>
                </a:extLst>
              </a:tr>
              <a:tr h="364410">
                <a:tc>
                  <a:txBody>
                    <a:bodyPr/>
                    <a:lstStyle/>
                    <a:p>
                      <a:pPr marL="0" lvl="0" indent="0" algn="ctr" defTabSz="685800" rtl="0" eaLnBrk="1" latinLnBrk="0" hangingPunct="1">
                        <a:spcBef>
                          <a:spcPts val="0"/>
                        </a:spcBef>
                        <a:spcAft>
                          <a:spcPts val="0"/>
                        </a:spcAft>
                        <a:buNone/>
                      </a:pPr>
                      <a:r>
                        <a:rPr lang="en-GB" sz="1400" kern="1200" dirty="0">
                          <a:solidFill>
                            <a:schemeClr val="tx1"/>
                          </a:solidFill>
                          <a:latin typeface="Neue Haas Grotesk Text Pro" panose="020B0504020202020204" pitchFamily="34" charset="0"/>
                          <a:ea typeface="Tenor Sans"/>
                          <a:cs typeface="Tenor Sans"/>
                          <a:sym typeface="Tenor Sans"/>
                        </a:rPr>
                        <a:t>2,8 </a:t>
                      </a:r>
                      <a:r>
                        <a:rPr lang="el-GR" sz="1400" kern="1200" dirty="0" err="1">
                          <a:solidFill>
                            <a:schemeClr val="tx1"/>
                          </a:solidFill>
                          <a:latin typeface="Neue Haas Grotesk Text Pro" panose="020B0504020202020204" pitchFamily="34" charset="0"/>
                          <a:ea typeface="Tenor Sans"/>
                          <a:cs typeface="Tenor Sans"/>
                          <a:sym typeface="Tenor Sans"/>
                        </a:rPr>
                        <a:t>γρ</a:t>
                      </a:r>
                      <a:r>
                        <a:rPr lang="el-GR" sz="1400" kern="1200" dirty="0">
                          <a:solidFill>
                            <a:schemeClr val="tx1"/>
                          </a:solidFill>
                          <a:latin typeface="Neue Haas Grotesk Text Pro" panose="020B0504020202020204" pitchFamily="34" charset="0"/>
                          <a:ea typeface="Tenor Sans"/>
                          <a:cs typeface="Tenor Sans"/>
                          <a:sym typeface="Tenor Sans"/>
                        </a:rPr>
                        <a:t>. λίπους</a:t>
                      </a: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r>
                        <a:rPr lang="en-GB" sz="1400" kern="1200" dirty="0">
                          <a:solidFill>
                            <a:schemeClr val="tx1"/>
                          </a:solidFill>
                          <a:latin typeface="Neue Haas Grotesk Text Pro" panose="020B0504020202020204" pitchFamily="34" charset="0"/>
                          <a:ea typeface="Tenor Sans"/>
                          <a:cs typeface="Tenor Sans"/>
                          <a:sym typeface="Tenor Sans"/>
                        </a:rPr>
                        <a:t>9</a:t>
                      </a: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tc>
                  <a:txBody>
                    <a:bodyPr/>
                    <a:lstStyle/>
                    <a:p>
                      <a:pPr marL="0" lvl="0" indent="0" algn="ctr" defTabSz="685800" rtl="0" eaLnBrk="1" latinLnBrk="0" hangingPunct="1">
                        <a:spcBef>
                          <a:spcPts val="0"/>
                        </a:spcBef>
                        <a:spcAft>
                          <a:spcPts val="0"/>
                        </a:spcAft>
                        <a:buNone/>
                      </a:pPr>
                      <a:r>
                        <a:rPr lang="en-GB" sz="1400" kern="1200" dirty="0">
                          <a:solidFill>
                            <a:schemeClr val="tx1"/>
                          </a:solidFill>
                          <a:latin typeface="Neue Haas Grotesk Text Pro" panose="020B0504020202020204" pitchFamily="34" charset="0"/>
                          <a:ea typeface="Tenor Sans"/>
                          <a:cs typeface="Tenor Sans"/>
                          <a:sym typeface="Tenor Sans"/>
                        </a:rPr>
                        <a:t>25</a:t>
                      </a:r>
                      <a:r>
                        <a:rPr lang="el-GR" sz="1400" kern="1200" dirty="0">
                          <a:solidFill>
                            <a:schemeClr val="tx1"/>
                          </a:solidFill>
                          <a:latin typeface="Neue Haas Grotesk Text Pro" panose="020B0504020202020204" pitchFamily="34" charset="0"/>
                          <a:ea typeface="Tenor Sans"/>
                          <a:cs typeface="Tenor Sans"/>
                          <a:sym typeface="Tenor Sans"/>
                        </a:rPr>
                        <a:t>,2 </a:t>
                      </a:r>
                      <a:r>
                        <a:rPr lang="en-US" sz="1400" kern="1200" dirty="0">
                          <a:solidFill>
                            <a:schemeClr val="tx1"/>
                          </a:solidFill>
                          <a:latin typeface="Neue Haas Grotesk Text Pro" panose="020B0504020202020204" pitchFamily="34" charset="0"/>
                          <a:ea typeface="Tenor Sans"/>
                          <a:cs typeface="Tenor Sans"/>
                          <a:sym typeface="Tenor Sans"/>
                        </a:rPr>
                        <a:t>kcal</a:t>
                      </a:r>
                      <a:endParaRPr sz="1400" kern="1200" dirty="0">
                        <a:solidFill>
                          <a:schemeClr val="tx1"/>
                        </a:solidFill>
                        <a:latin typeface="Neue Haas Grotesk Text Pro" panose="020B0504020202020204" pitchFamily="34" charset="0"/>
                        <a:ea typeface="Tenor Sans"/>
                        <a:cs typeface="Tenor Sans"/>
                        <a:sym typeface="Tenor Sans"/>
                      </a:endParaRPr>
                    </a:p>
                  </a:txBody>
                  <a:tcPr marL="91425" marR="91425" marT="91425" marB="91425" anchor="ctr">
                    <a:solidFill>
                      <a:srgbClr val="FFFFFF"/>
                    </a:solidFill>
                  </a:tcPr>
                </a:tc>
                <a:extLst>
                  <a:ext uri="{0D108BD9-81ED-4DB2-BD59-A6C34878D82A}">
                    <a16:rowId xmlns:a16="http://schemas.microsoft.com/office/drawing/2014/main" val="10003"/>
                  </a:ext>
                </a:extLst>
              </a:tr>
            </a:tbl>
          </a:graphicData>
        </a:graphic>
      </p:graphicFrame>
      <p:sp>
        <p:nvSpPr>
          <p:cNvPr id="7" name="Google Shape;310;p37">
            <a:extLst>
              <a:ext uri="{FF2B5EF4-FFF2-40B4-BE49-F238E27FC236}">
                <a16:creationId xmlns:a16="http://schemas.microsoft.com/office/drawing/2014/main" id="{3B9F1E85-E3DC-DDC5-3462-7C45405CF221}"/>
              </a:ext>
            </a:extLst>
          </p:cNvPr>
          <p:cNvSpPr/>
          <p:nvPr/>
        </p:nvSpPr>
        <p:spPr>
          <a:xfrm>
            <a:off x="6250565" y="1967118"/>
            <a:ext cx="1773590" cy="402569"/>
          </a:xfrm>
          <a:prstGeom prst="rightArrow">
            <a:avLst>
              <a:gd name="adj1" fmla="val 50000"/>
              <a:gd name="adj2" fmla="val 50000"/>
            </a:avLst>
          </a:prstGeom>
          <a:solidFill>
            <a:srgbClr val="D3C3E1"/>
          </a:solidFill>
          <a:ln w="9525"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8422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628650" y="348748"/>
            <a:ext cx="8105544" cy="760861"/>
          </a:xfrm>
        </p:spPr>
        <p:txBody>
          <a:bodyPr>
            <a:normAutofit fontScale="90000"/>
          </a:bodyPr>
          <a:lstStyle/>
          <a:p>
            <a:r>
              <a:rPr lang="el-GR" sz="3300" dirty="0"/>
              <a:t>Διατροφική δήλωση - Υπολογισμός θερμίδων</a:t>
            </a:r>
          </a:p>
        </p:txBody>
      </p:sp>
      <p:sp>
        <p:nvSpPr>
          <p:cNvPr id="3" name="Text Placeholder 2">
            <a:extLst>
              <a:ext uri="{FF2B5EF4-FFF2-40B4-BE49-F238E27FC236}">
                <a16:creationId xmlns:a16="http://schemas.microsoft.com/office/drawing/2014/main" id="{CC5DFDE5-DBEF-2486-5C17-4A36DB81F843}"/>
              </a:ext>
            </a:extLst>
          </p:cNvPr>
          <p:cNvSpPr>
            <a:spLocks noGrp="1"/>
          </p:cNvSpPr>
          <p:nvPr>
            <p:ph type="body" sz="quarter" idx="10"/>
          </p:nvPr>
        </p:nvSpPr>
        <p:spPr>
          <a:xfrm>
            <a:off x="426008" y="1908690"/>
            <a:ext cx="4403426" cy="1783533"/>
          </a:xfrm>
        </p:spPr>
        <p:txBody>
          <a:bodyPr>
            <a:normAutofit fontScale="92500" lnSpcReduction="10000"/>
          </a:bodyPr>
          <a:lstStyle/>
          <a:p>
            <a:pPr marL="0" indent="0" algn="ctr">
              <a:lnSpc>
                <a:spcPct val="100000"/>
              </a:lnSpc>
              <a:buNone/>
            </a:pPr>
            <a:r>
              <a:rPr lang="el-GR" b="1" dirty="0"/>
              <a:t> Υδατάνθρακες (πολλαπλασιασμός με το 4), πρωτεΐνες (πολλαπλασιασμός με το 4) και λίπη (πολλαπλασιασμός με το 9)</a:t>
            </a:r>
          </a:p>
          <a:p>
            <a:pPr marL="0" indent="0" algn="ctr">
              <a:lnSpc>
                <a:spcPct val="100000"/>
              </a:lnSpc>
              <a:buNone/>
            </a:pPr>
            <a:r>
              <a:rPr lang="el-GR" b="1" dirty="0"/>
              <a:t>Σύνολο: 45,6 </a:t>
            </a:r>
            <a:r>
              <a:rPr lang="el-GR" b="1" dirty="0" err="1"/>
              <a:t>kcal</a:t>
            </a:r>
            <a:endParaRPr lang="el-GR" b="1" dirty="0"/>
          </a:p>
        </p:txBody>
      </p:sp>
      <p:pic>
        <p:nvPicPr>
          <p:cNvPr id="6" name="Google Shape;297;p36">
            <a:extLst>
              <a:ext uri="{FF2B5EF4-FFF2-40B4-BE49-F238E27FC236}">
                <a16:creationId xmlns:a16="http://schemas.microsoft.com/office/drawing/2014/main" id="{48B8729C-B092-F79E-42D4-9C5B3FF8DDAB}"/>
              </a:ext>
            </a:extLst>
          </p:cNvPr>
          <p:cNvPicPr preferRelativeResize="0">
            <a:picLocks noChangeAspect="1"/>
          </p:cNvPicPr>
          <p:nvPr/>
        </p:nvPicPr>
        <p:blipFill rotWithShape="1">
          <a:blip r:embed="rId2">
            <a:alphaModFix/>
          </a:blip>
          <a:srcRect l="32292" t="60386" r="32867" b="1727"/>
          <a:stretch/>
        </p:blipFill>
        <p:spPr>
          <a:xfrm>
            <a:off x="4902053" y="1149743"/>
            <a:ext cx="3915173" cy="3833227"/>
          </a:xfrm>
          <a:prstGeom prst="rect">
            <a:avLst/>
          </a:prstGeom>
          <a:noFill/>
          <a:ln>
            <a:noFill/>
          </a:ln>
        </p:spPr>
      </p:pic>
      <p:sp>
        <p:nvSpPr>
          <p:cNvPr id="4" name="Google Shape;354;p41">
            <a:extLst>
              <a:ext uri="{FF2B5EF4-FFF2-40B4-BE49-F238E27FC236}">
                <a16:creationId xmlns:a16="http://schemas.microsoft.com/office/drawing/2014/main" id="{D87FADCF-7A1E-7F74-A838-1BDC7A7F0770}"/>
              </a:ext>
            </a:extLst>
          </p:cNvPr>
          <p:cNvSpPr/>
          <p:nvPr/>
        </p:nvSpPr>
        <p:spPr>
          <a:xfrm>
            <a:off x="5112260" y="1704802"/>
            <a:ext cx="3422140" cy="407777"/>
          </a:xfrm>
          <a:prstGeom prst="roundRect">
            <a:avLst>
              <a:gd name="adj" fmla="val 16667"/>
            </a:avLst>
          </a:prstGeom>
          <a:noFill/>
          <a:ln w="76200" cap="flat" cmpd="sng">
            <a:solidFill>
              <a:srgbClr val="A57F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861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628650" y="348748"/>
            <a:ext cx="8105544" cy="760861"/>
          </a:xfrm>
        </p:spPr>
        <p:txBody>
          <a:bodyPr>
            <a:normAutofit/>
          </a:bodyPr>
          <a:lstStyle/>
          <a:p>
            <a:r>
              <a:rPr lang="el-GR" sz="3300" dirty="0"/>
              <a:t>Διατροφική δήλωση - Λίπη</a:t>
            </a:r>
          </a:p>
        </p:txBody>
      </p:sp>
      <p:sp>
        <p:nvSpPr>
          <p:cNvPr id="3" name="Text Placeholder 2">
            <a:extLst>
              <a:ext uri="{FF2B5EF4-FFF2-40B4-BE49-F238E27FC236}">
                <a16:creationId xmlns:a16="http://schemas.microsoft.com/office/drawing/2014/main" id="{CC5DFDE5-DBEF-2486-5C17-4A36DB81F843}"/>
              </a:ext>
            </a:extLst>
          </p:cNvPr>
          <p:cNvSpPr>
            <a:spLocks noGrp="1"/>
          </p:cNvSpPr>
          <p:nvPr>
            <p:ph type="body" sz="quarter" idx="10"/>
          </p:nvPr>
        </p:nvSpPr>
        <p:spPr>
          <a:xfrm>
            <a:off x="553987" y="2359523"/>
            <a:ext cx="4224808" cy="1783533"/>
          </a:xfrm>
        </p:spPr>
        <p:txBody>
          <a:bodyPr>
            <a:normAutofit fontScale="92500" lnSpcReduction="20000"/>
          </a:bodyPr>
          <a:lstStyle/>
          <a:p>
            <a:pPr marL="0" indent="0" algn="ctr">
              <a:lnSpc>
                <a:spcPct val="100000"/>
              </a:lnSpc>
              <a:buNone/>
            </a:pPr>
            <a:r>
              <a:rPr lang="el-GR" dirty="0"/>
              <a:t>Οι παραγωγοί τροφίμων υποχρεούνται να αναφέρουν λεπτομερώς το επίπεδο της χοληστερόλης, των κορεσμένων λιπαρών και των </a:t>
            </a:r>
            <a:r>
              <a:rPr lang="el-GR" dirty="0" err="1"/>
              <a:t>τρανς</a:t>
            </a:r>
            <a:r>
              <a:rPr lang="el-GR" dirty="0"/>
              <a:t> λιπαρών οξέων.</a:t>
            </a:r>
          </a:p>
        </p:txBody>
      </p:sp>
      <p:pic>
        <p:nvPicPr>
          <p:cNvPr id="6" name="Google Shape;297;p36">
            <a:extLst>
              <a:ext uri="{FF2B5EF4-FFF2-40B4-BE49-F238E27FC236}">
                <a16:creationId xmlns:a16="http://schemas.microsoft.com/office/drawing/2014/main" id="{48B8729C-B092-F79E-42D4-9C5B3FF8DDAB}"/>
              </a:ext>
            </a:extLst>
          </p:cNvPr>
          <p:cNvPicPr preferRelativeResize="0">
            <a:picLocks noChangeAspect="1"/>
          </p:cNvPicPr>
          <p:nvPr/>
        </p:nvPicPr>
        <p:blipFill rotWithShape="1">
          <a:blip r:embed="rId2">
            <a:alphaModFix/>
          </a:blip>
          <a:srcRect l="32292" t="60386" r="32867" b="1727"/>
          <a:stretch/>
        </p:blipFill>
        <p:spPr>
          <a:xfrm>
            <a:off x="4902053" y="1149743"/>
            <a:ext cx="3915173" cy="3833227"/>
          </a:xfrm>
          <a:prstGeom prst="rect">
            <a:avLst/>
          </a:prstGeom>
          <a:noFill/>
          <a:ln>
            <a:noFill/>
          </a:ln>
        </p:spPr>
      </p:pic>
      <p:sp>
        <p:nvSpPr>
          <p:cNvPr id="4" name="Google Shape;354;p41">
            <a:extLst>
              <a:ext uri="{FF2B5EF4-FFF2-40B4-BE49-F238E27FC236}">
                <a16:creationId xmlns:a16="http://schemas.microsoft.com/office/drawing/2014/main" id="{D87FADCF-7A1E-7F74-A838-1BDC7A7F0770}"/>
              </a:ext>
            </a:extLst>
          </p:cNvPr>
          <p:cNvSpPr/>
          <p:nvPr/>
        </p:nvSpPr>
        <p:spPr>
          <a:xfrm>
            <a:off x="5148569" y="2013601"/>
            <a:ext cx="3366781" cy="875649"/>
          </a:xfrm>
          <a:prstGeom prst="roundRect">
            <a:avLst>
              <a:gd name="adj" fmla="val 16667"/>
            </a:avLst>
          </a:prstGeom>
          <a:noFill/>
          <a:ln w="76200" cap="flat" cmpd="sng">
            <a:solidFill>
              <a:srgbClr val="A57F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327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4C98-27E8-3CE6-193F-CAD44599B8D8}"/>
              </a:ext>
            </a:extLst>
          </p:cNvPr>
          <p:cNvSpPr>
            <a:spLocks noGrp="1"/>
          </p:cNvSpPr>
          <p:nvPr>
            <p:ph type="title"/>
          </p:nvPr>
        </p:nvSpPr>
        <p:spPr/>
        <p:txBody>
          <a:bodyPr/>
          <a:lstStyle/>
          <a:p>
            <a:r>
              <a:rPr lang="el-GR" dirty="0"/>
              <a:t>Λίπη</a:t>
            </a:r>
            <a:endParaRPr lang="en-IL" dirty="0"/>
          </a:p>
        </p:txBody>
      </p:sp>
      <p:pic>
        <p:nvPicPr>
          <p:cNvPr id="13" name="Google Shape;372;p42">
            <a:extLst>
              <a:ext uri="{FF2B5EF4-FFF2-40B4-BE49-F238E27FC236}">
                <a16:creationId xmlns:a16="http://schemas.microsoft.com/office/drawing/2014/main" id="{38EE6870-1B0D-542D-26C6-73230EB76BA7}"/>
              </a:ext>
            </a:extLst>
          </p:cNvPr>
          <p:cNvPicPr preferRelativeResize="0">
            <a:picLocks noChangeAspect="1"/>
          </p:cNvPicPr>
          <p:nvPr/>
        </p:nvPicPr>
        <p:blipFill rotWithShape="1">
          <a:blip r:embed="rId2">
            <a:alphaModFix/>
          </a:blip>
          <a:srcRect/>
          <a:stretch/>
        </p:blipFill>
        <p:spPr>
          <a:xfrm>
            <a:off x="485765" y="2986301"/>
            <a:ext cx="987025" cy="605294"/>
          </a:xfrm>
          <a:prstGeom prst="rect">
            <a:avLst/>
          </a:prstGeom>
          <a:noFill/>
          <a:ln>
            <a:noFill/>
          </a:ln>
        </p:spPr>
      </p:pic>
      <p:pic>
        <p:nvPicPr>
          <p:cNvPr id="14" name="Google Shape;373;p42">
            <a:extLst>
              <a:ext uri="{FF2B5EF4-FFF2-40B4-BE49-F238E27FC236}">
                <a16:creationId xmlns:a16="http://schemas.microsoft.com/office/drawing/2014/main" id="{6D3A27A6-AFF0-B442-5EC5-584DCA96A38F}"/>
              </a:ext>
            </a:extLst>
          </p:cNvPr>
          <p:cNvPicPr preferRelativeResize="0">
            <a:picLocks noChangeAspect="1"/>
          </p:cNvPicPr>
          <p:nvPr/>
        </p:nvPicPr>
        <p:blipFill rotWithShape="1">
          <a:blip r:embed="rId3">
            <a:alphaModFix/>
          </a:blip>
          <a:srcRect/>
          <a:stretch/>
        </p:blipFill>
        <p:spPr>
          <a:xfrm>
            <a:off x="522070" y="2332113"/>
            <a:ext cx="914400" cy="594368"/>
          </a:xfrm>
          <a:prstGeom prst="rect">
            <a:avLst/>
          </a:prstGeom>
          <a:noFill/>
          <a:ln>
            <a:noFill/>
          </a:ln>
        </p:spPr>
      </p:pic>
      <p:pic>
        <p:nvPicPr>
          <p:cNvPr id="15" name="Google Shape;374;p42">
            <a:extLst>
              <a:ext uri="{FF2B5EF4-FFF2-40B4-BE49-F238E27FC236}">
                <a16:creationId xmlns:a16="http://schemas.microsoft.com/office/drawing/2014/main" id="{6259ABA9-D68C-A9F4-8B5A-0DC07204F77E}"/>
              </a:ext>
            </a:extLst>
          </p:cNvPr>
          <p:cNvPicPr preferRelativeResize="0">
            <a:picLocks noChangeAspect="1"/>
          </p:cNvPicPr>
          <p:nvPr/>
        </p:nvPicPr>
        <p:blipFill rotWithShape="1">
          <a:blip r:embed="rId4">
            <a:alphaModFix/>
          </a:blip>
          <a:srcRect l="19150" r="19627"/>
          <a:stretch/>
        </p:blipFill>
        <p:spPr>
          <a:xfrm>
            <a:off x="786520" y="3692613"/>
            <a:ext cx="385525" cy="771175"/>
          </a:xfrm>
          <a:prstGeom prst="rect">
            <a:avLst/>
          </a:prstGeom>
          <a:noFill/>
          <a:ln>
            <a:noFill/>
          </a:ln>
        </p:spPr>
      </p:pic>
      <p:pic>
        <p:nvPicPr>
          <p:cNvPr id="16" name="Google Shape;375;p42">
            <a:extLst>
              <a:ext uri="{FF2B5EF4-FFF2-40B4-BE49-F238E27FC236}">
                <a16:creationId xmlns:a16="http://schemas.microsoft.com/office/drawing/2014/main" id="{2C5F13EA-B5E0-7753-0AA9-B951C1B03189}"/>
              </a:ext>
            </a:extLst>
          </p:cNvPr>
          <p:cNvPicPr preferRelativeResize="0">
            <a:picLocks noChangeAspect="1"/>
          </p:cNvPicPr>
          <p:nvPr/>
        </p:nvPicPr>
        <p:blipFill rotWithShape="1">
          <a:blip r:embed="rId5">
            <a:alphaModFix/>
          </a:blip>
          <a:srcRect/>
          <a:stretch/>
        </p:blipFill>
        <p:spPr>
          <a:xfrm>
            <a:off x="7185119" y="1668998"/>
            <a:ext cx="1330231" cy="997683"/>
          </a:xfrm>
          <a:prstGeom prst="rect">
            <a:avLst/>
          </a:prstGeom>
          <a:noFill/>
          <a:ln>
            <a:noFill/>
          </a:ln>
        </p:spPr>
      </p:pic>
      <p:pic>
        <p:nvPicPr>
          <p:cNvPr id="17" name="Google Shape;376;p42">
            <a:extLst>
              <a:ext uri="{FF2B5EF4-FFF2-40B4-BE49-F238E27FC236}">
                <a16:creationId xmlns:a16="http://schemas.microsoft.com/office/drawing/2014/main" id="{E459F5F2-27F3-9703-C46E-1B590D5D22DD}"/>
              </a:ext>
            </a:extLst>
          </p:cNvPr>
          <p:cNvPicPr preferRelativeResize="0">
            <a:picLocks noChangeAspect="1"/>
          </p:cNvPicPr>
          <p:nvPr/>
        </p:nvPicPr>
        <p:blipFill rotWithShape="1">
          <a:blip r:embed="rId6">
            <a:alphaModFix/>
          </a:blip>
          <a:srcRect/>
          <a:stretch/>
        </p:blipFill>
        <p:spPr>
          <a:xfrm>
            <a:off x="7088317" y="3029400"/>
            <a:ext cx="1323043" cy="663213"/>
          </a:xfrm>
          <a:prstGeom prst="rect">
            <a:avLst/>
          </a:prstGeom>
          <a:noFill/>
          <a:ln>
            <a:noFill/>
          </a:ln>
        </p:spPr>
      </p:pic>
      <p:pic>
        <p:nvPicPr>
          <p:cNvPr id="19" name="Google Shape;362;p42" descr="קלאפר עם מילוי מלא">
            <a:hlinkClick r:id="rId7"/>
            <a:extLst>
              <a:ext uri="{FF2B5EF4-FFF2-40B4-BE49-F238E27FC236}">
                <a16:creationId xmlns:a16="http://schemas.microsoft.com/office/drawing/2014/main" id="{3F8D6E3B-835D-6428-265C-440D7192233D}"/>
              </a:ext>
            </a:extLst>
          </p:cNvPr>
          <p:cNvPicPr preferRelativeResize="0"/>
          <p:nvPr/>
        </p:nvPicPr>
        <p:blipFill rotWithShape="1">
          <a:blip r:embed="rId8">
            <a:alphaModFix/>
          </a:blip>
          <a:srcRect/>
          <a:stretch/>
        </p:blipFill>
        <p:spPr>
          <a:xfrm>
            <a:off x="1163093" y="1106901"/>
            <a:ext cx="1097028" cy="1124194"/>
          </a:xfrm>
          <a:prstGeom prst="rect">
            <a:avLst/>
          </a:prstGeom>
          <a:noFill/>
          <a:ln>
            <a:noFill/>
          </a:ln>
        </p:spPr>
      </p:pic>
      <p:pic>
        <p:nvPicPr>
          <p:cNvPr id="3" name="Εικόνα 2">
            <a:extLst>
              <a:ext uri="{FF2B5EF4-FFF2-40B4-BE49-F238E27FC236}">
                <a16:creationId xmlns:a16="http://schemas.microsoft.com/office/drawing/2014/main" id="{7B4F508B-3B25-ADBA-E006-B51F4B4B073B}"/>
              </a:ext>
            </a:extLst>
          </p:cNvPr>
          <p:cNvPicPr>
            <a:picLocks noChangeAspect="1"/>
          </p:cNvPicPr>
          <p:nvPr/>
        </p:nvPicPr>
        <p:blipFill>
          <a:blip r:embed="rId9"/>
          <a:stretch>
            <a:fillRect/>
          </a:stretch>
        </p:blipFill>
        <p:spPr>
          <a:xfrm>
            <a:off x="1115569" y="1314712"/>
            <a:ext cx="6441607" cy="3695913"/>
          </a:xfrm>
          <a:prstGeom prst="rect">
            <a:avLst/>
          </a:prstGeom>
        </p:spPr>
      </p:pic>
    </p:spTree>
    <p:extLst>
      <p:ext uri="{BB962C8B-B14F-4D97-AF65-F5344CB8AC3E}">
        <p14:creationId xmlns:p14="http://schemas.microsoft.com/office/powerpoint/2010/main" val="222731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456122" y="1410789"/>
            <a:ext cx="3891592" cy="2036916"/>
          </a:xfrm>
        </p:spPr>
        <p:txBody>
          <a:bodyPr>
            <a:normAutofit fontScale="90000"/>
          </a:bodyPr>
          <a:lstStyle/>
          <a:p>
            <a:r>
              <a:rPr lang="el-GR" dirty="0"/>
              <a:t>Λήψη αποφάσεων με βάση τις διατροφικές δηλώσεις</a:t>
            </a:r>
          </a:p>
        </p:txBody>
      </p:sp>
      <p:pic>
        <p:nvPicPr>
          <p:cNvPr id="4" name="Google Shape;385;p43">
            <a:extLst>
              <a:ext uri="{FF2B5EF4-FFF2-40B4-BE49-F238E27FC236}">
                <a16:creationId xmlns:a16="http://schemas.microsoft.com/office/drawing/2014/main" id="{502C0145-F60C-EC37-F0E1-4FC13C84570C}"/>
              </a:ext>
            </a:extLst>
          </p:cNvPr>
          <p:cNvPicPr preferRelativeResize="0">
            <a:picLocks noChangeAspect="1"/>
          </p:cNvPicPr>
          <p:nvPr/>
        </p:nvPicPr>
        <p:blipFill rotWithShape="1">
          <a:blip r:embed="rId2">
            <a:alphaModFix/>
          </a:blip>
          <a:srcRect l="3574" r="3574"/>
          <a:stretch/>
        </p:blipFill>
        <p:spPr>
          <a:xfrm>
            <a:off x="4796287" y="324044"/>
            <a:ext cx="3085756" cy="5130412"/>
          </a:xfrm>
          <a:prstGeom prst="rect">
            <a:avLst/>
          </a:prstGeom>
          <a:noFill/>
          <a:ln>
            <a:noFill/>
          </a:ln>
        </p:spPr>
      </p:pic>
      <p:sp>
        <p:nvSpPr>
          <p:cNvPr id="5" name="Google Shape;386;p43">
            <a:extLst>
              <a:ext uri="{FF2B5EF4-FFF2-40B4-BE49-F238E27FC236}">
                <a16:creationId xmlns:a16="http://schemas.microsoft.com/office/drawing/2014/main" id="{2979FA24-CB93-2CF4-1084-85BB7EF8A10A}"/>
              </a:ext>
            </a:extLst>
          </p:cNvPr>
          <p:cNvSpPr txBox="1"/>
          <p:nvPr/>
        </p:nvSpPr>
        <p:spPr>
          <a:xfrm>
            <a:off x="528183" y="4299533"/>
            <a:ext cx="36267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l-GR" sz="900" i="0" u="none" strike="noStrike" cap="none" dirty="0">
                <a:solidFill>
                  <a:srgbClr val="000000"/>
                </a:solidFill>
                <a:latin typeface="Neue Haas Grotesk Text Pro" panose="020B0504020202020204" pitchFamily="34" charset="0"/>
                <a:ea typeface="Tenor Sans"/>
                <a:cs typeface="Tenor Sans"/>
                <a:sym typeface="Tenor Sans"/>
              </a:rPr>
              <a:t>Πηγή</a:t>
            </a:r>
            <a:r>
              <a:rPr lang="en-GB" sz="900" i="0" u="none" strike="noStrike" cap="none" dirty="0">
                <a:solidFill>
                  <a:srgbClr val="000000"/>
                </a:solidFill>
                <a:latin typeface="Neue Haas Grotesk Text Pro" panose="020B0504020202020204" pitchFamily="34" charset="0"/>
                <a:ea typeface="Tenor Sans"/>
                <a:cs typeface="Tenor Sans"/>
                <a:sym typeface="Tenor Sans"/>
              </a:rPr>
              <a:t>: </a:t>
            </a:r>
            <a:r>
              <a:rPr lang="en-GB" sz="900" i="0" u="sng" strike="noStrike" cap="none" dirty="0">
                <a:solidFill>
                  <a:srgbClr val="0000FF"/>
                </a:solidFill>
                <a:latin typeface="Neue Haas Grotesk Text Pro" panose="020B0504020202020204" pitchFamily="34" charset="0"/>
                <a:ea typeface="Tenor Sans"/>
                <a:cs typeface="Tenor Sans"/>
                <a:sym typeface="Tenor Sans"/>
                <a:hlinkClick r:id="rId3">
                  <a:extLst>
                    <a:ext uri="{A12FA001-AC4F-418D-AE19-62706E023703}">
                      <ahyp:hlinkClr xmlns:ahyp="http://schemas.microsoft.com/office/drawing/2018/hyperlinkcolor" val="tx"/>
                    </a:ext>
                  </a:extLst>
                </a:hlinkClick>
              </a:rPr>
              <a:t>https://www.eufic.org/en/healthy-living/article/understanding-nutrition-information-infographic</a:t>
            </a:r>
            <a:r>
              <a:rPr lang="en-GB" sz="900" i="0" u="none" strike="noStrike" cap="none" dirty="0">
                <a:solidFill>
                  <a:srgbClr val="000000"/>
                </a:solidFill>
                <a:latin typeface="Neue Haas Grotesk Text Pro" panose="020B0504020202020204" pitchFamily="34" charset="0"/>
                <a:ea typeface="Tenor Sans"/>
                <a:cs typeface="Tenor Sans"/>
                <a:sym typeface="Tenor Sans"/>
              </a:rPr>
              <a:t> </a:t>
            </a:r>
            <a:endParaRPr sz="900" i="0" u="none" strike="noStrike" cap="none" dirty="0">
              <a:solidFill>
                <a:srgbClr val="000000"/>
              </a:solidFill>
              <a:latin typeface="Neue Haas Grotesk Text Pro" panose="020B0504020202020204" pitchFamily="34" charset="0"/>
              <a:ea typeface="Tenor Sans"/>
              <a:cs typeface="Tenor Sans"/>
              <a:sym typeface="Tenor Sans"/>
            </a:endParaRPr>
          </a:p>
        </p:txBody>
      </p:sp>
    </p:spTree>
    <p:extLst>
      <p:ext uri="{BB962C8B-B14F-4D97-AF65-F5344CB8AC3E}">
        <p14:creationId xmlns:p14="http://schemas.microsoft.com/office/powerpoint/2010/main" val="1842540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4C98-27E8-3CE6-193F-CAD44599B8D8}"/>
              </a:ext>
            </a:extLst>
          </p:cNvPr>
          <p:cNvSpPr>
            <a:spLocks noGrp="1"/>
          </p:cNvSpPr>
          <p:nvPr>
            <p:ph type="title"/>
          </p:nvPr>
        </p:nvSpPr>
        <p:spPr/>
        <p:txBody>
          <a:bodyPr/>
          <a:lstStyle/>
          <a:p>
            <a:r>
              <a:rPr lang="el-GR" dirty="0"/>
              <a:t>Ας μαντέψουμε </a:t>
            </a:r>
            <a:r>
              <a:rPr lang="en-US" dirty="0"/>
              <a:t>(2)</a:t>
            </a:r>
            <a:endParaRPr lang="en-IL" dirty="0"/>
          </a:p>
        </p:txBody>
      </p:sp>
      <p:sp>
        <p:nvSpPr>
          <p:cNvPr id="3" name="Text Placeholder 2">
            <a:extLst>
              <a:ext uri="{FF2B5EF4-FFF2-40B4-BE49-F238E27FC236}">
                <a16:creationId xmlns:a16="http://schemas.microsoft.com/office/drawing/2014/main" id="{3178C0A1-8E07-F43B-CCB0-C8326B19EED4}"/>
              </a:ext>
            </a:extLst>
          </p:cNvPr>
          <p:cNvSpPr>
            <a:spLocks noGrp="1"/>
          </p:cNvSpPr>
          <p:nvPr>
            <p:ph type="body" sz="quarter" idx="10"/>
          </p:nvPr>
        </p:nvSpPr>
        <p:spPr>
          <a:xfrm>
            <a:off x="628650" y="1579563"/>
            <a:ext cx="6263856" cy="3720857"/>
          </a:xfrm>
        </p:spPr>
        <p:txBody>
          <a:bodyPr numCol="2">
            <a:normAutofit lnSpcReduction="10000"/>
          </a:bodyPr>
          <a:lstStyle/>
          <a:p>
            <a:r>
              <a:rPr lang="el-GR" dirty="0"/>
              <a:t>Αλάτι</a:t>
            </a:r>
            <a:endParaRPr lang="en-GB" dirty="0"/>
          </a:p>
          <a:p>
            <a:r>
              <a:rPr lang="el-GR" dirty="0"/>
              <a:t>Όξινο </a:t>
            </a:r>
            <a:r>
              <a:rPr lang="el-GR" dirty="0" err="1"/>
              <a:t>γλουταμινικό</a:t>
            </a:r>
            <a:r>
              <a:rPr lang="el-GR" dirty="0"/>
              <a:t> νάτριο </a:t>
            </a:r>
            <a:endParaRPr lang="en-US" dirty="0"/>
          </a:p>
          <a:p>
            <a:r>
              <a:rPr lang="el-GR" dirty="0" err="1"/>
              <a:t>Μαλτοδεξτρίνη</a:t>
            </a:r>
            <a:r>
              <a:rPr lang="en-GB" dirty="0"/>
              <a:t> </a:t>
            </a:r>
          </a:p>
          <a:p>
            <a:r>
              <a:rPr lang="el-GR" dirty="0"/>
              <a:t>Άμυλο καλαμποκιού</a:t>
            </a:r>
            <a:r>
              <a:rPr lang="en-GB" dirty="0"/>
              <a:t> </a:t>
            </a:r>
          </a:p>
          <a:p>
            <a:r>
              <a:rPr lang="el-GR" dirty="0"/>
              <a:t>Ζάχαρη</a:t>
            </a:r>
            <a:r>
              <a:rPr lang="en-GB" dirty="0"/>
              <a:t> </a:t>
            </a:r>
          </a:p>
          <a:p>
            <a:r>
              <a:rPr lang="el-GR" dirty="0"/>
              <a:t>Κοτόπουλο</a:t>
            </a:r>
          </a:p>
          <a:p>
            <a:r>
              <a:rPr lang="el-GR" dirty="0"/>
              <a:t>Φοινικέλαιο</a:t>
            </a:r>
            <a:endParaRPr lang="en-GB" dirty="0"/>
          </a:p>
          <a:p>
            <a:endParaRPr lang="el-GR" dirty="0"/>
          </a:p>
          <a:p>
            <a:r>
              <a:rPr lang="el-GR" dirty="0" err="1"/>
              <a:t>Υδρολυμένη</a:t>
            </a:r>
            <a:r>
              <a:rPr lang="el-GR" dirty="0"/>
              <a:t> φυτική πρωτεΐνη</a:t>
            </a:r>
          </a:p>
          <a:p>
            <a:r>
              <a:rPr lang="el-GR" b="0" i="0" dirty="0" err="1">
                <a:solidFill>
                  <a:srgbClr val="202124"/>
                </a:solidFill>
                <a:effectLst/>
                <a:latin typeface="Google Sans"/>
              </a:rPr>
              <a:t>Ινοσινικό</a:t>
            </a:r>
            <a:r>
              <a:rPr lang="el-GR" b="0" i="0" dirty="0">
                <a:solidFill>
                  <a:srgbClr val="202124"/>
                </a:solidFill>
                <a:effectLst/>
                <a:latin typeface="Google Sans"/>
              </a:rPr>
              <a:t> νάτριο</a:t>
            </a:r>
            <a:r>
              <a:rPr lang="el-GR" dirty="0"/>
              <a:t> </a:t>
            </a:r>
          </a:p>
          <a:p>
            <a:r>
              <a:rPr lang="el-GR" dirty="0" err="1"/>
              <a:t>Γουανυλικό</a:t>
            </a:r>
            <a:r>
              <a:rPr lang="en-GB" dirty="0"/>
              <a:t> </a:t>
            </a:r>
          </a:p>
          <a:p>
            <a:r>
              <a:rPr lang="el-GR" dirty="0"/>
              <a:t>Επιτρεπόμενα αρώματα (περιέχει αυγό)</a:t>
            </a:r>
          </a:p>
          <a:p>
            <a:r>
              <a:rPr lang="el-GR" dirty="0"/>
              <a:t>Διοξείδιο του πυριτίου</a:t>
            </a:r>
          </a:p>
          <a:p>
            <a:r>
              <a:rPr lang="el-GR" dirty="0"/>
              <a:t>Μπαχαρικά</a:t>
            </a:r>
            <a:endParaRPr lang="en-GB" dirty="0"/>
          </a:p>
        </p:txBody>
      </p:sp>
      <p:sp>
        <p:nvSpPr>
          <p:cNvPr id="4" name="Google Shape;121;p17">
            <a:extLst>
              <a:ext uri="{FF2B5EF4-FFF2-40B4-BE49-F238E27FC236}">
                <a16:creationId xmlns:a16="http://schemas.microsoft.com/office/drawing/2014/main" id="{C4E9C137-45F6-F6FB-CDCF-404636CDE378}"/>
              </a:ext>
            </a:extLst>
          </p:cNvPr>
          <p:cNvSpPr/>
          <p:nvPr/>
        </p:nvSpPr>
        <p:spPr>
          <a:xfrm>
            <a:off x="7324485" y="2424462"/>
            <a:ext cx="995000" cy="1404350"/>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669F70"/>
                </a:solidFill>
                <a:latin typeface="Arial"/>
              </a:rPr>
              <a:t>?</a:t>
            </a:r>
          </a:p>
        </p:txBody>
      </p:sp>
      <p:pic>
        <p:nvPicPr>
          <p:cNvPr id="5" name="Google Shape;122;p17">
            <a:extLst>
              <a:ext uri="{FF2B5EF4-FFF2-40B4-BE49-F238E27FC236}">
                <a16:creationId xmlns:a16="http://schemas.microsoft.com/office/drawing/2014/main" id="{8E83B437-0B04-D56D-1445-270FD72F5F7E}"/>
              </a:ext>
            </a:extLst>
          </p:cNvPr>
          <p:cNvPicPr preferRelativeResize="0"/>
          <p:nvPr/>
        </p:nvPicPr>
        <p:blipFill rotWithShape="1">
          <a:blip r:embed="rId2">
            <a:alphaModFix/>
          </a:blip>
          <a:srcRect l="13843" t="19941" r="13829" b="2886"/>
          <a:stretch/>
        </p:blipFill>
        <p:spPr>
          <a:xfrm>
            <a:off x="7324485" y="2143062"/>
            <a:ext cx="1536600" cy="1967150"/>
          </a:xfrm>
          <a:prstGeom prst="rect">
            <a:avLst/>
          </a:prstGeom>
          <a:noFill/>
          <a:ln>
            <a:noFill/>
          </a:ln>
        </p:spPr>
      </p:pic>
    </p:spTree>
    <p:extLst>
      <p:ext uri="{BB962C8B-B14F-4D97-AF65-F5344CB8AC3E}">
        <p14:creationId xmlns:p14="http://schemas.microsoft.com/office/powerpoint/2010/main" val="241627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310922" y="169133"/>
            <a:ext cx="7886700" cy="1116910"/>
          </a:xfrm>
        </p:spPr>
        <p:txBody>
          <a:bodyPr/>
          <a:lstStyle/>
          <a:p>
            <a:r>
              <a:rPr lang="el-GR" dirty="0"/>
              <a:t>Τι αναγράφεται στην συσκευασία;</a:t>
            </a:r>
            <a:endParaRPr lang="en-IL" dirty="0"/>
          </a:p>
        </p:txBody>
      </p:sp>
      <p:sp>
        <p:nvSpPr>
          <p:cNvPr id="3" name="Text Placeholder 2">
            <a:extLst>
              <a:ext uri="{FF2B5EF4-FFF2-40B4-BE49-F238E27FC236}">
                <a16:creationId xmlns:a16="http://schemas.microsoft.com/office/drawing/2014/main" id="{CC5DFDE5-DBEF-2486-5C17-4A36DB81F843}"/>
              </a:ext>
            </a:extLst>
          </p:cNvPr>
          <p:cNvSpPr>
            <a:spLocks noGrp="1"/>
          </p:cNvSpPr>
          <p:nvPr>
            <p:ph type="body" sz="quarter" idx="10"/>
          </p:nvPr>
        </p:nvSpPr>
        <p:spPr>
          <a:xfrm>
            <a:off x="645905" y="1225880"/>
            <a:ext cx="4504067" cy="4244968"/>
          </a:xfrm>
        </p:spPr>
        <p:txBody>
          <a:bodyPr>
            <a:noAutofit/>
          </a:bodyPr>
          <a:lstStyle/>
          <a:p>
            <a:r>
              <a:rPr lang="el-GR" sz="2000" dirty="0"/>
              <a:t>Στοιχεία του παραγωγού, της εταιρείας προώθησης και της εταιρείας που συσκεύασε το προϊόν, καθώς και στοιχεία του εισαγωγέα και της χώρας παραγωγής, στην περίπτωση εισαγόμενων προϊόντων.</a:t>
            </a:r>
          </a:p>
          <a:p>
            <a:r>
              <a:rPr lang="el-GR" sz="2000" dirty="0"/>
              <a:t>Βάρος ή όγκος.</a:t>
            </a:r>
          </a:p>
          <a:p>
            <a:r>
              <a:rPr lang="el-GR" sz="2000" dirty="0"/>
              <a:t>Κατάλογος συστατικών.</a:t>
            </a:r>
          </a:p>
          <a:p>
            <a:r>
              <a:rPr lang="el-GR" sz="2000" dirty="0"/>
              <a:t>Διατροφική δήλωση.</a:t>
            </a:r>
          </a:p>
          <a:p>
            <a:r>
              <a:rPr lang="el-GR" sz="2000" dirty="0"/>
              <a:t>Ημερομηνία παραγωγής και λήξης.</a:t>
            </a:r>
          </a:p>
        </p:txBody>
      </p:sp>
      <p:sp>
        <p:nvSpPr>
          <p:cNvPr id="8" name="TextBox 7">
            <a:extLst>
              <a:ext uri="{FF2B5EF4-FFF2-40B4-BE49-F238E27FC236}">
                <a16:creationId xmlns:a16="http://schemas.microsoft.com/office/drawing/2014/main" id="{7874568C-3841-11E3-BF26-E20F317A3FA4}"/>
              </a:ext>
            </a:extLst>
          </p:cNvPr>
          <p:cNvSpPr txBox="1"/>
          <p:nvPr/>
        </p:nvSpPr>
        <p:spPr>
          <a:xfrm>
            <a:off x="5988142" y="5240016"/>
            <a:ext cx="2844935"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latin typeface="Neue Haas Grotesk Text Pro" panose="020B0504020202020204" pitchFamily="34" charset="0"/>
                <a:ea typeface="Tenor Sans"/>
                <a:cs typeface="Tenor Sans"/>
                <a:sym typeface="Tenor Sans"/>
              </a:rPr>
              <a:t>Πηγή</a:t>
            </a:r>
            <a:r>
              <a:rPr kumimoji="0" lang="en-GB" sz="900" b="0" i="0" u="none" strike="noStrike" kern="1200" cap="none" spc="0" normalizeH="0" baseline="0" noProof="0" dirty="0">
                <a:ln>
                  <a:noFill/>
                </a:ln>
                <a:solidFill>
                  <a:prstClr val="black"/>
                </a:solidFill>
                <a:effectLst/>
                <a:uLnTx/>
                <a:uFillTx/>
                <a:latin typeface="Neue Haas Grotesk Text Pro" panose="020B0504020202020204" pitchFamily="34" charset="0"/>
                <a:ea typeface="Tenor Sans"/>
                <a:cs typeface="Tenor Sans"/>
                <a:sym typeface="Tenor Sans"/>
              </a:rPr>
              <a:t>: </a:t>
            </a:r>
            <a:r>
              <a:rPr kumimoji="0" lang="en-GB" sz="900" b="0" i="0" u="sng" strike="noStrike" kern="1200" cap="none" spc="0" normalizeH="0" baseline="0" noProof="0" dirty="0">
                <a:ln>
                  <a:noFill/>
                </a:ln>
                <a:solidFill>
                  <a:srgbClr val="0000FF"/>
                </a:solidFill>
                <a:effectLst/>
                <a:uLnTx/>
                <a:uFillTx/>
                <a:latin typeface="Neue Haas Grotesk Text Pro" panose="020B0504020202020204" pitchFamily="34" charset="0"/>
                <a:ea typeface="Tenor Sans"/>
                <a:cs typeface="Tenor Sans"/>
                <a:sym typeface="Tenor Sans"/>
                <a:hlinkClick r:id="rId2">
                  <a:extLst>
                    <a:ext uri="{A12FA001-AC4F-418D-AE19-62706E023703}">
                      <ahyp:hlinkClr xmlns:ahyp="http://schemas.microsoft.com/office/drawing/2018/hyperlinkcolor" val="tx"/>
                    </a:ext>
                  </a:extLst>
                </a:hlinkClick>
              </a:rPr>
              <a:t>https://annualfoodagenda.com/</a:t>
            </a:r>
            <a:r>
              <a:rPr kumimoji="0" lang="en-GB" sz="900" b="0" i="0" u="none" strike="noStrike" kern="1200" cap="none" spc="0" normalizeH="0" baseline="0" noProof="0" dirty="0">
                <a:ln>
                  <a:noFill/>
                </a:ln>
                <a:solidFill>
                  <a:prstClr val="black"/>
                </a:solidFill>
                <a:effectLst/>
                <a:uLnTx/>
                <a:uFillTx/>
                <a:latin typeface="Neue Haas Grotesk Text Pro" panose="020B0504020202020204" pitchFamily="34" charset="0"/>
                <a:ea typeface="Tenor Sans"/>
                <a:cs typeface="Tenor Sans"/>
                <a:sym typeface="Tenor Sans"/>
              </a:rPr>
              <a:t> </a:t>
            </a:r>
          </a:p>
        </p:txBody>
      </p:sp>
      <p:pic>
        <p:nvPicPr>
          <p:cNvPr id="11" name="Рисунок 5">
            <a:extLst>
              <a:ext uri="{FF2B5EF4-FFF2-40B4-BE49-F238E27FC236}">
                <a16:creationId xmlns:a16="http://schemas.microsoft.com/office/drawing/2014/main" id="{366DDF65-FFCD-C5FC-A230-FD7AC858D758}"/>
              </a:ext>
            </a:extLst>
          </p:cNvPr>
          <p:cNvPicPr>
            <a:picLocks noChangeAspect="1"/>
          </p:cNvPicPr>
          <p:nvPr/>
        </p:nvPicPr>
        <p:blipFill>
          <a:blip r:embed="rId3"/>
          <a:stretch>
            <a:fillRect/>
          </a:stretch>
        </p:blipFill>
        <p:spPr>
          <a:xfrm>
            <a:off x="5664320" y="887589"/>
            <a:ext cx="3061697" cy="4362589"/>
          </a:xfrm>
          <a:prstGeom prst="rect">
            <a:avLst/>
          </a:prstGeom>
        </p:spPr>
      </p:pic>
      <p:sp>
        <p:nvSpPr>
          <p:cNvPr id="12" name="Прямоугольник 6">
            <a:extLst>
              <a:ext uri="{FF2B5EF4-FFF2-40B4-BE49-F238E27FC236}">
                <a16:creationId xmlns:a16="http://schemas.microsoft.com/office/drawing/2014/main" id="{9E2F8FE3-DD50-13ED-DC57-638F272B1AEC}"/>
              </a:ext>
            </a:extLst>
          </p:cNvPr>
          <p:cNvSpPr/>
          <p:nvPr/>
        </p:nvSpPr>
        <p:spPr>
          <a:xfrm>
            <a:off x="5899440" y="1921631"/>
            <a:ext cx="525780" cy="266700"/>
          </a:xfrm>
          <a:prstGeom prst="rect">
            <a:avLst/>
          </a:prstGeom>
          <a:noFill/>
        </p:spPr>
        <p:txBody>
          <a:bodyPr wrap="none" lIns="0" tIns="0" rIns="0" bIns="0">
            <a:noAutofit/>
          </a:bodyPr>
          <a:lstStyle/>
          <a:p>
            <a:pPr marL="0" marR="0" lvl="0" indent="0" algn="ctr" defTabSz="457200" rtl="0" eaLnBrk="1" fontAlgn="auto" latinLnBrk="0" hangingPunct="1">
              <a:lnSpc>
                <a:spcPct val="85000"/>
              </a:lnSpc>
              <a:spcBef>
                <a:spcPts val="0"/>
              </a:spcBef>
              <a:spcAft>
                <a:spcPts val="0"/>
              </a:spcAft>
              <a:buClrTx/>
              <a:buSzTx/>
              <a:buFontTx/>
              <a:buNone/>
              <a:tabLst/>
              <a:defRPr sz="750">
                <a:latin typeface="Times New Roman"/>
              </a:defRPr>
            </a:pPr>
            <a:r>
              <a:rPr kumimoji="0" lang="el-GR"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Όνομα</a:t>
            </a:r>
            <a:r>
              <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 προϊόντος</a:t>
            </a:r>
          </a:p>
        </p:txBody>
      </p:sp>
      <p:sp>
        <p:nvSpPr>
          <p:cNvPr id="13" name="Прямоугольник 7">
            <a:extLst>
              <a:ext uri="{FF2B5EF4-FFF2-40B4-BE49-F238E27FC236}">
                <a16:creationId xmlns:a16="http://schemas.microsoft.com/office/drawing/2014/main" id="{AACB0957-9243-98C4-0E35-79DB90E86496}"/>
              </a:ext>
            </a:extLst>
          </p:cNvPr>
          <p:cNvSpPr/>
          <p:nvPr/>
        </p:nvSpPr>
        <p:spPr>
          <a:xfrm>
            <a:off x="6797213" y="1915766"/>
            <a:ext cx="868679" cy="115565"/>
          </a:xfrm>
          <a:prstGeom prst="rect">
            <a:avLst/>
          </a:prstGeom>
          <a:noFill/>
        </p:spPr>
        <p:txBody>
          <a:bodyPr wrap="non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950" b="1">
                <a:latin typeface="Calibri"/>
              </a:defRPr>
            </a:pPr>
            <a:r>
              <a:rPr kumimoji="0" sz="800" b="1" i="0" u="none" strike="noStrike" kern="1200" cap="none" spc="0" normalizeH="0" baseline="0" noProof="0" dirty="0" err="1">
                <a:ln>
                  <a:noFill/>
                </a:ln>
                <a:solidFill>
                  <a:prstClr val="black"/>
                </a:solidFill>
                <a:effectLst/>
                <a:uLnTx/>
                <a:uFillTx/>
                <a:latin typeface="Neue Haas Grotesk Text Pro" panose="020B0504020202020204" pitchFamily="34" charset="0"/>
                <a:ea typeface="+mn-ea"/>
                <a:cs typeface="+mn-cs"/>
              </a:rPr>
              <a:t>Ημερομηνί</a:t>
            </a:r>
            <a:r>
              <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α λήξης</a:t>
            </a:r>
          </a:p>
        </p:txBody>
      </p:sp>
      <p:sp>
        <p:nvSpPr>
          <p:cNvPr id="14" name="Прямоугольник 8">
            <a:extLst>
              <a:ext uri="{FF2B5EF4-FFF2-40B4-BE49-F238E27FC236}">
                <a16:creationId xmlns:a16="http://schemas.microsoft.com/office/drawing/2014/main" id="{FC52BA02-CA79-BD96-9F1D-862437C4606E}"/>
              </a:ext>
            </a:extLst>
          </p:cNvPr>
          <p:cNvSpPr/>
          <p:nvPr/>
        </p:nvSpPr>
        <p:spPr>
          <a:xfrm>
            <a:off x="5664320" y="2530045"/>
            <a:ext cx="868680" cy="182880"/>
          </a:xfrm>
          <a:prstGeom prst="rect">
            <a:avLst/>
          </a:prstGeom>
          <a:noFill/>
        </p:spPr>
        <p:txBody>
          <a:bodyPr wrap="non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950" b="1">
                <a:latin typeface="Calibri"/>
              </a:defRPr>
            </a:pPr>
            <a:r>
              <a:rPr kumimoji="0" lang="el-GR"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Αναγραφή Αλλεργιογόνων</a:t>
            </a:r>
            <a:endPar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sp>
        <p:nvSpPr>
          <p:cNvPr id="15" name="Прямоугольник 9">
            <a:extLst>
              <a:ext uri="{FF2B5EF4-FFF2-40B4-BE49-F238E27FC236}">
                <a16:creationId xmlns:a16="http://schemas.microsoft.com/office/drawing/2014/main" id="{F428A296-751C-69F4-1F3B-733DC32ACF81}"/>
              </a:ext>
            </a:extLst>
          </p:cNvPr>
          <p:cNvSpPr/>
          <p:nvPr/>
        </p:nvSpPr>
        <p:spPr>
          <a:xfrm>
            <a:off x="7529602" y="2666920"/>
            <a:ext cx="1336040" cy="195580"/>
          </a:xfrm>
          <a:prstGeom prst="rect">
            <a:avLst/>
          </a:prstGeom>
          <a:noFill/>
        </p:spPr>
        <p:txBody>
          <a:bodyPr wrap="non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950" b="1">
                <a:latin typeface="Calibri"/>
              </a:defRPr>
            </a:pPr>
            <a:r>
              <a:rPr kumimoji="0" lang="el-GR"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Τ</a:t>
            </a:r>
            <a:r>
              <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ό</a:t>
            </a:r>
            <a:r>
              <a:rPr kumimoji="0" lang="el-GR" sz="800" b="1" i="0" u="none" strike="noStrike" kern="1200" cap="none" spc="0" normalizeH="0" baseline="0" noProof="0" dirty="0" err="1">
                <a:ln>
                  <a:noFill/>
                </a:ln>
                <a:solidFill>
                  <a:prstClr val="black"/>
                </a:solidFill>
                <a:effectLst/>
                <a:uLnTx/>
                <a:uFillTx/>
                <a:latin typeface="Neue Haas Grotesk Text Pro" panose="020B0504020202020204" pitchFamily="34" charset="0"/>
                <a:ea typeface="+mn-ea"/>
                <a:cs typeface="+mn-cs"/>
              </a:rPr>
              <a:t>πος</a:t>
            </a:r>
            <a:r>
              <a:rPr kumimoji="0" lang="el-GR"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 παραγωγής ή προέλευσης</a:t>
            </a:r>
            <a:endPar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sp>
        <p:nvSpPr>
          <p:cNvPr id="16" name="Прямоугольник 10">
            <a:extLst>
              <a:ext uri="{FF2B5EF4-FFF2-40B4-BE49-F238E27FC236}">
                <a16:creationId xmlns:a16="http://schemas.microsoft.com/office/drawing/2014/main" id="{360C9546-9025-38B9-ADDD-C2957B6D7780}"/>
              </a:ext>
            </a:extLst>
          </p:cNvPr>
          <p:cNvSpPr/>
          <p:nvPr/>
        </p:nvSpPr>
        <p:spPr>
          <a:xfrm>
            <a:off x="6687992" y="2933620"/>
            <a:ext cx="1216660" cy="309880"/>
          </a:xfrm>
          <a:prstGeom prst="rect">
            <a:avLst/>
          </a:prstGeom>
          <a:noFill/>
        </p:spPr>
        <p:txBody>
          <a:bodyPr lIns="0" tIns="0" rIns="0" b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950" b="1">
                <a:latin typeface="Calibri"/>
              </a:defRPr>
            </a:pPr>
            <a:r>
              <a:rPr kumimoji="0" lang="el-GR"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Οδηγίες χρήσης</a:t>
            </a:r>
            <a:endPar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sp>
        <p:nvSpPr>
          <p:cNvPr id="17" name="Прямоугольник 11">
            <a:extLst>
              <a:ext uri="{FF2B5EF4-FFF2-40B4-BE49-F238E27FC236}">
                <a16:creationId xmlns:a16="http://schemas.microsoft.com/office/drawing/2014/main" id="{D8D0D744-C366-1EA1-761B-2B53E4E0304A}"/>
              </a:ext>
            </a:extLst>
          </p:cNvPr>
          <p:cNvSpPr/>
          <p:nvPr/>
        </p:nvSpPr>
        <p:spPr>
          <a:xfrm>
            <a:off x="5710345" y="3439559"/>
            <a:ext cx="1026160" cy="203200"/>
          </a:xfrm>
          <a:prstGeom prst="rect">
            <a:avLst/>
          </a:prstGeom>
          <a:noFill/>
        </p:spPr>
        <p:txBody>
          <a:bodyPr wrap="non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950" b="1">
                <a:latin typeface="Calibri"/>
              </a:defRPr>
            </a:pPr>
            <a:r>
              <a:rPr kumimoji="0" lang="el-GR"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Συνθήκες</a:t>
            </a:r>
            <a:r>
              <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 </a:t>
            </a:r>
            <a:r>
              <a:rPr kumimoji="0" lang="el-GR"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διατήρησης</a:t>
            </a:r>
            <a:endPar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sp>
        <p:nvSpPr>
          <p:cNvPr id="18" name="Прямоугольник 12">
            <a:extLst>
              <a:ext uri="{FF2B5EF4-FFF2-40B4-BE49-F238E27FC236}">
                <a16:creationId xmlns:a16="http://schemas.microsoft.com/office/drawing/2014/main" id="{9787DBEF-61F0-A95D-5504-4FF3A82A053E}"/>
              </a:ext>
            </a:extLst>
          </p:cNvPr>
          <p:cNvSpPr/>
          <p:nvPr/>
        </p:nvSpPr>
        <p:spPr>
          <a:xfrm>
            <a:off x="6687992" y="3722614"/>
            <a:ext cx="977900" cy="177800"/>
          </a:xfrm>
          <a:prstGeom prst="rect">
            <a:avLst/>
          </a:prstGeom>
          <a:noFill/>
        </p:spPr>
        <p:txBody>
          <a:bodyPr wrap="none" lIns="0" tIns="0" rIns="0" bIns="0">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950" b="1">
                <a:latin typeface="Calibri"/>
              </a:defRPr>
            </a:pPr>
            <a:r>
              <a:rPr kumimoji="0" lang="el-GR"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Πληροφορίες για ΓΤΟ</a:t>
            </a:r>
            <a:endPar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p:txBody>
      </p:sp>
      <p:sp>
        <p:nvSpPr>
          <p:cNvPr id="19" name="Прямоугольник 13">
            <a:extLst>
              <a:ext uri="{FF2B5EF4-FFF2-40B4-BE49-F238E27FC236}">
                <a16:creationId xmlns:a16="http://schemas.microsoft.com/office/drawing/2014/main" id="{76297468-1FFB-79DC-D255-4637F0BFE370}"/>
              </a:ext>
            </a:extLst>
          </p:cNvPr>
          <p:cNvSpPr/>
          <p:nvPr/>
        </p:nvSpPr>
        <p:spPr>
          <a:xfrm>
            <a:off x="7325446" y="3403322"/>
            <a:ext cx="1529080" cy="261620"/>
          </a:xfrm>
          <a:prstGeom prst="rect">
            <a:avLst/>
          </a:prstGeom>
          <a:noFill/>
        </p:spPr>
        <p:txBody>
          <a:bodyPr lIns="0" tIns="0" rIns="0" bIns="0">
            <a:noAutofit/>
          </a:bodyPr>
          <a:lstStyle/>
          <a:p>
            <a:pPr marL="0" marR="0" lvl="0" indent="0" algn="ctr" defTabSz="457200" rtl="0" eaLnBrk="1" fontAlgn="auto" latinLnBrk="0" hangingPunct="1">
              <a:lnSpc>
                <a:spcPct val="105000"/>
              </a:lnSpc>
              <a:spcBef>
                <a:spcPts val="0"/>
              </a:spcBef>
              <a:spcAft>
                <a:spcPts val="0"/>
              </a:spcAft>
              <a:buClrTx/>
              <a:buSzTx/>
              <a:buFontTx/>
              <a:buNone/>
              <a:tabLst/>
              <a:defRPr sz="800" b="1">
                <a:latin typeface="Calibri"/>
              </a:defRPr>
            </a:pPr>
            <a:r>
              <a:rPr kumimoji="0" sz="800" b="1" i="0" u="none" strike="noStrike" kern="1200" cap="none" spc="0" normalizeH="0" baseline="0" noProof="0" dirty="0" err="1">
                <a:ln>
                  <a:noFill/>
                </a:ln>
                <a:solidFill>
                  <a:prstClr val="black"/>
                </a:solidFill>
                <a:effectLst/>
                <a:uLnTx/>
                <a:uFillTx/>
                <a:latin typeface="Neue Haas Grotesk Text Pro" panose="020B0504020202020204" pitchFamily="34" charset="0"/>
                <a:ea typeface="+mn-ea"/>
                <a:cs typeface="+mn-cs"/>
              </a:rPr>
              <a:t>Βάρος</a:t>
            </a:r>
            <a:r>
              <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 </a:t>
            </a:r>
            <a:r>
              <a:rPr kumimoji="0" sz="800" b="1" i="0" u="none" strike="noStrike" kern="1200" cap="none" spc="0" normalizeH="0" baseline="0" noProof="0" dirty="0" err="1">
                <a:ln>
                  <a:noFill/>
                </a:ln>
                <a:solidFill>
                  <a:prstClr val="black"/>
                </a:solidFill>
                <a:effectLst/>
                <a:uLnTx/>
                <a:uFillTx/>
                <a:latin typeface="Neue Haas Grotesk Text Pro" panose="020B0504020202020204" pitchFamily="34" charset="0"/>
                <a:ea typeface="+mn-ea"/>
                <a:cs typeface="+mn-cs"/>
              </a:rPr>
              <a:t>όγκος</a:t>
            </a:r>
            <a:r>
              <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 ή α</a:t>
            </a:r>
            <a:r>
              <a:rPr kumimoji="0" sz="800" b="1" i="0" u="none" strike="noStrike" kern="1200" cap="none" spc="0" normalizeH="0" baseline="0" noProof="0" dirty="0" err="1">
                <a:ln>
                  <a:noFill/>
                </a:ln>
                <a:solidFill>
                  <a:prstClr val="black"/>
                </a:solidFill>
                <a:effectLst/>
                <a:uLnTx/>
                <a:uFillTx/>
                <a:latin typeface="Neue Haas Grotesk Text Pro" panose="020B0504020202020204" pitchFamily="34" charset="0"/>
                <a:ea typeface="+mn-ea"/>
                <a:cs typeface="+mn-cs"/>
              </a:rPr>
              <a:t>ριθμός</a:t>
            </a:r>
            <a:r>
              <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 </a:t>
            </a:r>
            <a:r>
              <a:rPr kumimoji="0" sz="800" b="1" i="0" u="none" strike="noStrike" kern="1200" cap="none" spc="0" normalizeH="0" baseline="0" noProof="0" dirty="0" err="1">
                <a:ln>
                  <a:noFill/>
                </a:ln>
                <a:solidFill>
                  <a:prstClr val="black"/>
                </a:solidFill>
                <a:effectLst/>
                <a:uLnTx/>
                <a:uFillTx/>
                <a:latin typeface="Neue Haas Grotesk Text Pro" panose="020B0504020202020204" pitchFamily="34" charset="0"/>
                <a:ea typeface="+mn-ea"/>
                <a:cs typeface="+mn-cs"/>
              </a:rPr>
              <a:t>τεμ</a:t>
            </a:r>
            <a:r>
              <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αχίων</a:t>
            </a:r>
          </a:p>
        </p:txBody>
      </p:sp>
      <p:sp>
        <p:nvSpPr>
          <p:cNvPr id="20" name="Прямоугольник 14">
            <a:extLst>
              <a:ext uri="{FF2B5EF4-FFF2-40B4-BE49-F238E27FC236}">
                <a16:creationId xmlns:a16="http://schemas.microsoft.com/office/drawing/2014/main" id="{8447E4CF-0805-60EE-89C0-2A31B120F1BD}"/>
              </a:ext>
            </a:extLst>
          </p:cNvPr>
          <p:cNvSpPr/>
          <p:nvPr/>
        </p:nvSpPr>
        <p:spPr>
          <a:xfrm>
            <a:off x="5591523" y="4473092"/>
            <a:ext cx="1050290" cy="454660"/>
          </a:xfrm>
          <a:prstGeom prst="rect">
            <a:avLst/>
          </a:prstGeom>
          <a:noFill/>
        </p:spPr>
        <p:txBody>
          <a:bodyPr lIns="0" tIns="0" rIns="0" bIns="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b="1">
                <a:latin typeface="Calibri"/>
              </a:defRPr>
            </a:pPr>
            <a:r>
              <a:rPr kumimoji="0" sz="800" b="1" i="0" u="none" strike="noStrike" kern="1200" cap="none" spc="0" normalizeH="0" baseline="0" noProof="0" dirty="0" err="1">
                <a:ln>
                  <a:noFill/>
                </a:ln>
                <a:solidFill>
                  <a:prstClr val="black"/>
                </a:solidFill>
                <a:effectLst/>
                <a:uLnTx/>
                <a:uFillTx/>
                <a:latin typeface="Neue Haas Grotesk Text Pro" panose="020B0504020202020204" pitchFamily="34" charset="0"/>
                <a:ea typeface="+mn-ea"/>
                <a:cs typeface="+mn-cs"/>
              </a:rPr>
              <a:t>Δι</a:t>
            </a:r>
            <a:r>
              <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ατροφική αξία (ενεργειακή αξία, ποσότητα λιπαρών, σακχάρων, πρωτεϊνών)</a:t>
            </a:r>
          </a:p>
        </p:txBody>
      </p:sp>
      <p:sp>
        <p:nvSpPr>
          <p:cNvPr id="21" name="Прямоугольник 15">
            <a:extLst>
              <a:ext uri="{FF2B5EF4-FFF2-40B4-BE49-F238E27FC236}">
                <a16:creationId xmlns:a16="http://schemas.microsoft.com/office/drawing/2014/main" id="{8E9ADB93-4331-E070-862C-52BFCA20B6DB}"/>
              </a:ext>
            </a:extLst>
          </p:cNvPr>
          <p:cNvSpPr/>
          <p:nvPr/>
        </p:nvSpPr>
        <p:spPr>
          <a:xfrm>
            <a:off x="6736505" y="4583477"/>
            <a:ext cx="1473200" cy="335280"/>
          </a:xfrm>
          <a:prstGeom prst="rect">
            <a:avLst/>
          </a:prstGeom>
          <a:noFill/>
        </p:spPr>
        <p:txBody>
          <a:bodyPr lIns="0" tIns="0" rIns="0" bIns="0">
            <a:noAutofit/>
          </a:bodyPr>
          <a:lstStyle/>
          <a:p>
            <a:pPr marL="0" marR="0" lvl="0" indent="0" algn="ctr" defTabSz="457200" rtl="0" eaLnBrk="1" fontAlgn="auto" latinLnBrk="0" hangingPunct="1">
              <a:lnSpc>
                <a:spcPct val="97000"/>
              </a:lnSpc>
              <a:spcBef>
                <a:spcPts val="0"/>
              </a:spcBef>
              <a:spcAft>
                <a:spcPts val="0"/>
              </a:spcAft>
              <a:buClrTx/>
              <a:buSzTx/>
              <a:buFontTx/>
              <a:buNone/>
              <a:tabLst/>
              <a:defRPr sz="950" b="1">
                <a:latin typeface="Calibri"/>
              </a:defRPr>
            </a:pPr>
            <a:r>
              <a:rPr kumimoji="0" sz="800" b="1" i="0" u="none" strike="noStrike" kern="1200" cap="none" spc="0" normalizeH="0" baseline="0" noProof="0" dirty="0" err="1">
                <a:ln>
                  <a:noFill/>
                </a:ln>
                <a:solidFill>
                  <a:prstClr val="black"/>
                </a:solidFill>
                <a:effectLst/>
                <a:uLnTx/>
                <a:uFillTx/>
                <a:latin typeface="Neue Haas Grotesk Text Pro" panose="020B0504020202020204" pitchFamily="34" charset="0"/>
                <a:ea typeface="+mn-ea"/>
                <a:cs typeface="+mn-cs"/>
              </a:rPr>
              <a:t>Πληροφορίες</a:t>
            </a:r>
            <a:r>
              <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 </a:t>
            </a:r>
            <a:r>
              <a:rPr kumimoji="0" sz="800" b="1" i="0" u="none" strike="noStrike" kern="1200" cap="none" spc="0" normalizeH="0" baseline="0" noProof="0" dirty="0" err="1">
                <a:ln>
                  <a:noFill/>
                </a:ln>
                <a:solidFill>
                  <a:prstClr val="black"/>
                </a:solidFill>
                <a:effectLst/>
                <a:uLnTx/>
                <a:uFillTx/>
                <a:latin typeface="Neue Haas Grotesk Text Pro" panose="020B0504020202020204" pitchFamily="34" charset="0"/>
                <a:ea typeface="+mn-ea"/>
                <a:cs typeface="+mn-cs"/>
              </a:rPr>
              <a:t>γι</a:t>
            </a:r>
            <a:r>
              <a:rPr kumimoji="0"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α τη συμμόρφωση με τα πρότυπα ασφαλείας για βρέφη</a:t>
            </a:r>
          </a:p>
        </p:txBody>
      </p:sp>
      <p:sp>
        <p:nvSpPr>
          <p:cNvPr id="22" name="Прямоугольник 16">
            <a:extLst>
              <a:ext uri="{FF2B5EF4-FFF2-40B4-BE49-F238E27FC236}">
                <a16:creationId xmlns:a16="http://schemas.microsoft.com/office/drawing/2014/main" id="{419CC7F0-8837-B943-DF20-949E42D359EF}"/>
              </a:ext>
            </a:extLst>
          </p:cNvPr>
          <p:cNvSpPr/>
          <p:nvPr/>
        </p:nvSpPr>
        <p:spPr>
          <a:xfrm>
            <a:off x="7622750" y="4280056"/>
            <a:ext cx="1529080" cy="386072"/>
          </a:xfrm>
          <a:prstGeom prst="rect">
            <a:avLst/>
          </a:prstGeom>
          <a:noFill/>
        </p:spPr>
        <p:txBody>
          <a:bodyPr lIns="0" tIns="0" rIns="0" bIns="0">
            <a:noAutofit/>
          </a:bodyPr>
          <a:lstStyle/>
          <a:p>
            <a:pPr marL="0" marR="0" lvl="0" indent="0" algn="l" defTabSz="457200" rtl="0" eaLnBrk="1" fontAlgn="auto" latinLnBrk="0" hangingPunct="1">
              <a:lnSpc>
                <a:spcPct val="92000"/>
              </a:lnSpc>
              <a:spcBef>
                <a:spcPts val="0"/>
              </a:spcBef>
              <a:spcAft>
                <a:spcPts val="0"/>
              </a:spcAft>
              <a:buClrTx/>
              <a:buSzTx/>
              <a:buFontTx/>
              <a:buNone/>
              <a:tabLst/>
              <a:defRPr sz="850" i="1">
                <a:latin typeface="Arial"/>
              </a:defRPr>
            </a:pPr>
            <a:r>
              <a:rPr kumimoji="0" lang="el-GR" sz="800" b="1" i="1"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Calibri" panose="020F0502020204030204" pitchFamily="34" charset="0"/>
              </a:rPr>
              <a:t>Αριθμός </a:t>
            </a:r>
            <a:r>
              <a:rPr kumimoji="0" sz="800" b="1" i="1"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Calibri" panose="020F0502020204030204" pitchFamily="34" charset="0"/>
              </a:rPr>
              <a:t>πα</a:t>
            </a:r>
            <a:r>
              <a:rPr kumimoji="0" sz="800" b="1" i="1" u="none" strike="noStrike" kern="1200" cap="none" spc="0" normalizeH="0" baseline="0" noProof="0" dirty="0" err="1">
                <a:ln>
                  <a:noFill/>
                </a:ln>
                <a:solidFill>
                  <a:prstClr val="black"/>
                </a:solidFill>
                <a:effectLst/>
                <a:uLnTx/>
                <a:uFillTx/>
                <a:latin typeface="Neue Haas Grotesk Text Pro" panose="020B0504020202020204" pitchFamily="34" charset="0"/>
                <a:ea typeface="+mn-ea"/>
                <a:cs typeface="Calibri" panose="020F0502020204030204" pitchFamily="34" charset="0"/>
              </a:rPr>
              <a:t>ρτίδ</a:t>
            </a:r>
            <a:r>
              <a:rPr kumimoji="0" sz="800" b="1" i="1"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Calibri" panose="020F0502020204030204" pitchFamily="34" charset="0"/>
              </a:rPr>
              <a:t>ας για την ταυτοποίηση του παραγωγού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7FB8C0D8-6970-ECDB-41BC-A6758795C04F}"/>
              </a:ext>
            </a:extLst>
          </p:cNvPr>
          <p:cNvSpPr txBox="1"/>
          <p:nvPr/>
        </p:nvSpPr>
        <p:spPr>
          <a:xfrm>
            <a:off x="5149972" y="981378"/>
            <a:ext cx="418023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2400" b="1">
                <a:solidFill>
                  <a:srgbClr val="FFC000"/>
                </a:solidFill>
              </a:defRPr>
            </a:pPr>
            <a:r>
              <a:rPr kumimoji="0" sz="2400" b="1" i="0" u="none" strike="noStrike" kern="1200" cap="none" spc="0" normalizeH="0" baseline="0" noProof="0" dirty="0">
                <a:ln>
                  <a:noFill/>
                </a:ln>
                <a:solidFill>
                  <a:srgbClr val="FFC000"/>
                </a:solidFill>
                <a:effectLst/>
                <a:uLnTx/>
                <a:uFillTx/>
                <a:latin typeface="Calibri" panose="020F0502020204030204"/>
                <a:ea typeface="+mn-ea"/>
                <a:cs typeface="+mn-cs"/>
              </a:rPr>
              <a:t>ΕΤΙΚ</a:t>
            </a:r>
            <a:r>
              <a:rPr kumimoji="0" lang="el-GR" sz="2400" b="1" i="0" u="none" strike="noStrike" kern="1200" cap="none" spc="0" normalizeH="0" baseline="0" noProof="0" dirty="0">
                <a:ln>
                  <a:noFill/>
                </a:ln>
                <a:solidFill>
                  <a:srgbClr val="FFC000"/>
                </a:solidFill>
                <a:effectLst/>
                <a:uLnTx/>
                <a:uFillTx/>
                <a:latin typeface="Calibri" panose="020F0502020204030204"/>
                <a:ea typeface="+mn-ea"/>
                <a:cs typeface="+mn-cs"/>
              </a:rPr>
              <a:t>Ε</a:t>
            </a:r>
            <a:r>
              <a:rPr kumimoji="0" sz="2400" b="1" i="0" u="none" strike="noStrike" kern="1200" cap="none" spc="0" normalizeH="0" baseline="0" noProof="0" dirty="0">
                <a:ln>
                  <a:noFill/>
                </a:ln>
                <a:solidFill>
                  <a:srgbClr val="FFC000"/>
                </a:solidFill>
                <a:effectLst/>
                <a:uLnTx/>
                <a:uFillTx/>
                <a:latin typeface="Calibri" panose="020F0502020204030204"/>
                <a:ea typeface="+mn-ea"/>
                <a:cs typeface="+mn-cs"/>
              </a:rPr>
              <a:t>ΤΕΣ ΤΡΟΦ</a:t>
            </a:r>
            <a:r>
              <a:rPr kumimoji="0" lang="el-GR" sz="2400" b="1" i="0" u="none" strike="noStrike" kern="1200" cap="none" spc="0" normalizeH="0" baseline="0" noProof="0" dirty="0">
                <a:ln>
                  <a:noFill/>
                </a:ln>
                <a:solidFill>
                  <a:srgbClr val="FFC000"/>
                </a:solidFill>
                <a:effectLst/>
                <a:uLnTx/>
                <a:uFillTx/>
                <a:latin typeface="Calibri" panose="020F0502020204030204"/>
                <a:ea typeface="+mn-ea"/>
                <a:cs typeface="+mn-cs"/>
              </a:rPr>
              <a:t>Ι</a:t>
            </a:r>
            <a:r>
              <a:rPr kumimoji="0" sz="2400" b="1" i="0" u="none" strike="noStrike" kern="1200" cap="none" spc="0" normalizeH="0" baseline="0" noProof="0" dirty="0">
                <a:ln>
                  <a:noFill/>
                </a:ln>
                <a:solidFill>
                  <a:srgbClr val="FFC000"/>
                </a:solidFill>
                <a:effectLst/>
                <a:uLnTx/>
                <a:uFillTx/>
                <a:latin typeface="Calibri" panose="020F0502020204030204"/>
                <a:ea typeface="+mn-ea"/>
                <a:cs typeface="+mn-cs"/>
              </a:rPr>
              <a:t>ΜΩΝ</a:t>
            </a:r>
            <a:endParaRPr kumimoji="0" lang="ru-RU" sz="24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66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4C98-27E8-3CE6-193F-CAD44599B8D8}"/>
              </a:ext>
            </a:extLst>
          </p:cNvPr>
          <p:cNvSpPr>
            <a:spLocks noGrp="1"/>
          </p:cNvSpPr>
          <p:nvPr>
            <p:ph type="title"/>
          </p:nvPr>
        </p:nvSpPr>
        <p:spPr>
          <a:xfrm>
            <a:off x="628650" y="307652"/>
            <a:ext cx="8245384" cy="1116910"/>
          </a:xfrm>
        </p:spPr>
        <p:txBody>
          <a:bodyPr>
            <a:normAutofit fontScale="90000"/>
          </a:bodyPr>
          <a:lstStyle/>
          <a:p>
            <a:r>
              <a:rPr lang="el-GR" dirty="0"/>
              <a:t>Πώς να αποκρυπτογραφείτε τις επισημάνσεις ημερομηνίας στις συσκευασίες τροφίμων</a:t>
            </a:r>
          </a:p>
        </p:txBody>
      </p:sp>
      <p:sp>
        <p:nvSpPr>
          <p:cNvPr id="3" name="Text Placeholder 2">
            <a:extLst>
              <a:ext uri="{FF2B5EF4-FFF2-40B4-BE49-F238E27FC236}">
                <a16:creationId xmlns:a16="http://schemas.microsoft.com/office/drawing/2014/main" id="{3178C0A1-8E07-F43B-CCB0-C8326B19EED4}"/>
              </a:ext>
            </a:extLst>
          </p:cNvPr>
          <p:cNvSpPr>
            <a:spLocks noGrp="1"/>
          </p:cNvSpPr>
          <p:nvPr>
            <p:ph type="body" sz="quarter" idx="10"/>
          </p:nvPr>
        </p:nvSpPr>
        <p:spPr/>
        <p:txBody>
          <a:bodyPr>
            <a:normAutofit/>
          </a:bodyPr>
          <a:lstStyle/>
          <a:p>
            <a:r>
              <a:rPr lang="el-GR" dirty="0"/>
              <a:t>Ο παρασκευαστής είναι υπεύθυνος για τον καθορισμό της διάρκειας ζωής των συσκευασμένων τροφίμων.</a:t>
            </a:r>
          </a:p>
          <a:p>
            <a:r>
              <a:rPr lang="el-GR" dirty="0"/>
              <a:t>Ο παρασκευαστής αποφασίζει για το χρονικό διάστημα κατά το οποίο το προϊόν είναι ασφαλές για κατανάλωση και για το χρονικό διάστημα κατά το οποίο διατηρείται η ποιότητά του.</a:t>
            </a:r>
          </a:p>
          <a:p>
            <a:r>
              <a:rPr lang="el-GR" dirty="0"/>
              <a:t>Για τρόφιμα ζωικής προέλευσης όπως το κρέας, τα ψάρια και τα αυγά, η διάρκεια ζωής τους αποφασίζεται και περιορίζεται από τον νόμο.</a:t>
            </a:r>
          </a:p>
        </p:txBody>
      </p:sp>
    </p:spTree>
    <p:extLst>
      <p:ext uri="{BB962C8B-B14F-4D97-AF65-F5344CB8AC3E}">
        <p14:creationId xmlns:p14="http://schemas.microsoft.com/office/powerpoint/2010/main" val="665429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4C98-27E8-3CE6-193F-CAD44599B8D8}"/>
              </a:ext>
            </a:extLst>
          </p:cNvPr>
          <p:cNvSpPr>
            <a:spLocks noGrp="1"/>
          </p:cNvSpPr>
          <p:nvPr>
            <p:ph type="title"/>
          </p:nvPr>
        </p:nvSpPr>
        <p:spPr/>
        <p:txBody>
          <a:bodyPr/>
          <a:lstStyle/>
          <a:p>
            <a:r>
              <a:rPr lang="el-GR" dirty="0"/>
              <a:t>Επισημάνσεις που χρησιμοποιούνται </a:t>
            </a:r>
          </a:p>
        </p:txBody>
      </p:sp>
      <p:pic>
        <p:nvPicPr>
          <p:cNvPr id="4" name="Google Shape;414;p46">
            <a:extLst>
              <a:ext uri="{FF2B5EF4-FFF2-40B4-BE49-F238E27FC236}">
                <a16:creationId xmlns:a16="http://schemas.microsoft.com/office/drawing/2014/main" id="{CA5EDD5C-17EB-F545-14FC-B8A9E36E20EE}"/>
              </a:ext>
            </a:extLst>
          </p:cNvPr>
          <p:cNvPicPr preferRelativeResize="0">
            <a:picLocks noChangeAspect="1"/>
          </p:cNvPicPr>
          <p:nvPr/>
        </p:nvPicPr>
        <p:blipFill rotWithShape="1">
          <a:blip r:embed="rId2">
            <a:alphaModFix/>
          </a:blip>
          <a:srcRect/>
          <a:stretch/>
        </p:blipFill>
        <p:spPr>
          <a:xfrm>
            <a:off x="689980" y="1071799"/>
            <a:ext cx="7886701" cy="4241482"/>
          </a:xfrm>
          <a:prstGeom prst="rect">
            <a:avLst/>
          </a:prstGeom>
          <a:noFill/>
          <a:ln>
            <a:noFill/>
          </a:ln>
        </p:spPr>
      </p:pic>
      <p:sp>
        <p:nvSpPr>
          <p:cNvPr id="6" name="Google Shape;415;p46">
            <a:extLst>
              <a:ext uri="{FF2B5EF4-FFF2-40B4-BE49-F238E27FC236}">
                <a16:creationId xmlns:a16="http://schemas.microsoft.com/office/drawing/2014/main" id="{222DF5F0-C226-17BB-4492-684AD2C949CE}"/>
              </a:ext>
            </a:extLst>
          </p:cNvPr>
          <p:cNvSpPr txBox="1"/>
          <p:nvPr/>
        </p:nvSpPr>
        <p:spPr>
          <a:xfrm>
            <a:off x="628650" y="5257524"/>
            <a:ext cx="6331856"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l-GR" sz="900" i="0" u="sng" strike="noStrike" cap="none" dirty="0">
                <a:latin typeface="Neue Haas Grotesk Text Pro" panose="020B0504020202020204" pitchFamily="34" charset="0"/>
                <a:ea typeface="Tenor Sans"/>
                <a:cs typeface="Tenor Sans"/>
                <a:sym typeface="Tenor Sans"/>
              </a:rPr>
              <a:t>Πηγή</a:t>
            </a:r>
            <a:r>
              <a:rPr lang="en-GB" sz="900" i="0" u="none" strike="noStrike" cap="none" dirty="0">
                <a:latin typeface="Neue Haas Grotesk Text Pro" panose="020B0504020202020204" pitchFamily="34" charset="0"/>
                <a:ea typeface="Tenor Sans"/>
                <a:cs typeface="Tenor Sans"/>
                <a:sym typeface="Tenor Sans"/>
              </a:rPr>
              <a:t>: </a:t>
            </a:r>
            <a:r>
              <a:rPr lang="en-GB" sz="900" i="0" u="none" strike="noStrike" cap="none" dirty="0">
                <a:latin typeface="Neue Haas Grotesk Text Pro" panose="020B0504020202020204" pitchFamily="34" charset="0"/>
                <a:ea typeface="Tenor Sans"/>
                <a:cs typeface="Tenor Sans"/>
                <a:sym typeface="Tenor Sans"/>
                <a:hlinkClick r:id="rId3"/>
              </a:rPr>
              <a:t>https://www.eufic.org/en/food-safety/article/best-before-use-by-and-sell-by-dates-explained</a:t>
            </a:r>
            <a:r>
              <a:rPr lang="en-GB" sz="900" i="0" u="none" strike="noStrike" cap="none" dirty="0">
                <a:latin typeface="Neue Haas Grotesk Text Pro" panose="020B0504020202020204" pitchFamily="34" charset="0"/>
                <a:ea typeface="Tenor Sans"/>
                <a:cs typeface="Tenor Sans"/>
                <a:sym typeface="Tenor Sans"/>
              </a:rPr>
              <a:t> </a:t>
            </a:r>
            <a:endParaRPr sz="900" i="0" u="none" strike="noStrike" cap="none" dirty="0">
              <a:latin typeface="Neue Haas Grotesk Text Pro" panose="020B0504020202020204" pitchFamily="34" charset="0"/>
              <a:ea typeface="Tenor Sans"/>
              <a:cs typeface="Tenor Sans"/>
              <a:sym typeface="Tenor Sans"/>
            </a:endParaRPr>
          </a:p>
        </p:txBody>
      </p:sp>
      <p:pic>
        <p:nvPicPr>
          <p:cNvPr id="3" name="Εικόνα 2">
            <a:extLst>
              <a:ext uri="{FF2B5EF4-FFF2-40B4-BE49-F238E27FC236}">
                <a16:creationId xmlns:a16="http://schemas.microsoft.com/office/drawing/2014/main" id="{D49E7199-29A7-7342-8DB3-656E73E88D93}"/>
              </a:ext>
            </a:extLst>
          </p:cNvPr>
          <p:cNvPicPr>
            <a:picLocks noChangeAspect="1"/>
          </p:cNvPicPr>
          <p:nvPr/>
        </p:nvPicPr>
        <p:blipFill>
          <a:blip r:embed="rId4"/>
          <a:stretch>
            <a:fillRect/>
          </a:stretch>
        </p:blipFill>
        <p:spPr>
          <a:xfrm>
            <a:off x="882460" y="1154441"/>
            <a:ext cx="3529890" cy="1414395"/>
          </a:xfrm>
          <a:prstGeom prst="rect">
            <a:avLst/>
          </a:prstGeom>
        </p:spPr>
      </p:pic>
      <p:pic>
        <p:nvPicPr>
          <p:cNvPr id="5" name="Εικόνα 4">
            <a:extLst>
              <a:ext uri="{FF2B5EF4-FFF2-40B4-BE49-F238E27FC236}">
                <a16:creationId xmlns:a16="http://schemas.microsoft.com/office/drawing/2014/main" id="{5ACE5912-FC93-DD5B-170E-87401B174386}"/>
              </a:ext>
            </a:extLst>
          </p:cNvPr>
          <p:cNvPicPr>
            <a:picLocks noChangeAspect="1"/>
          </p:cNvPicPr>
          <p:nvPr/>
        </p:nvPicPr>
        <p:blipFill>
          <a:blip r:embed="rId5"/>
          <a:stretch>
            <a:fillRect/>
          </a:stretch>
        </p:blipFill>
        <p:spPr>
          <a:xfrm>
            <a:off x="4731650" y="1096871"/>
            <a:ext cx="3529890" cy="1792379"/>
          </a:xfrm>
          <a:prstGeom prst="rect">
            <a:avLst/>
          </a:prstGeom>
        </p:spPr>
      </p:pic>
    </p:spTree>
    <p:extLst>
      <p:ext uri="{BB962C8B-B14F-4D97-AF65-F5344CB8AC3E}">
        <p14:creationId xmlns:p14="http://schemas.microsoft.com/office/powerpoint/2010/main" val="3201182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FAD5-AC09-B4EC-1C6F-4F0998A28097}"/>
              </a:ext>
            </a:extLst>
          </p:cNvPr>
          <p:cNvSpPr>
            <a:spLocks noGrp="1"/>
          </p:cNvSpPr>
          <p:nvPr>
            <p:ph type="title"/>
          </p:nvPr>
        </p:nvSpPr>
        <p:spPr/>
        <p:txBody>
          <a:bodyPr/>
          <a:lstStyle/>
          <a:p>
            <a:r>
              <a:rPr lang="el-GR" dirty="0"/>
              <a:t>Ανάλωση έως</a:t>
            </a:r>
            <a:endParaRPr lang="en-IL" dirty="0"/>
          </a:p>
        </p:txBody>
      </p:sp>
      <p:sp>
        <p:nvSpPr>
          <p:cNvPr id="3" name="Text Placeholder 2">
            <a:extLst>
              <a:ext uri="{FF2B5EF4-FFF2-40B4-BE49-F238E27FC236}">
                <a16:creationId xmlns:a16="http://schemas.microsoft.com/office/drawing/2014/main" id="{4CE99F00-8695-61EE-8666-B45F29E6CE3C}"/>
              </a:ext>
            </a:extLst>
          </p:cNvPr>
          <p:cNvSpPr>
            <a:spLocks noGrp="1"/>
          </p:cNvSpPr>
          <p:nvPr>
            <p:ph type="body" sz="quarter" idx="10"/>
          </p:nvPr>
        </p:nvSpPr>
        <p:spPr>
          <a:xfrm>
            <a:off x="558981" y="1337613"/>
            <a:ext cx="7886700" cy="2612875"/>
          </a:xfrm>
        </p:spPr>
        <p:txBody>
          <a:bodyPr>
            <a:normAutofit fontScale="92500" lnSpcReduction="10000"/>
          </a:bodyPr>
          <a:lstStyle/>
          <a:p>
            <a:r>
              <a:rPr lang="el-GR" dirty="0"/>
              <a:t>Τρόφιμα ευαίσθητα σε μικροβιολογική αλλοίωση που μπορούν να προκαλέσουν άμεσα κίνδυνο για την υγεία σας.</a:t>
            </a:r>
          </a:p>
          <a:p>
            <a:r>
              <a:rPr lang="el-GR" dirty="0"/>
              <a:t>Η φράση ‘Ανάλωση έως’ ακολουθείται από την ημερομηνία μέχρι την οποία το τρόφιμο παραμένει ασφαλές για κατανάλωση ή από οδηγίες για το σημείο στη συσκευασία όπου αναγράφεται η ημερομηνία αυτή.</a:t>
            </a:r>
          </a:p>
          <a:p>
            <a:r>
              <a:rPr lang="el-GR" dirty="0"/>
              <a:t>Συνιστάται να μην καταναλώνετε τρόφιμα μετά την ημερομηνία που αναγράφεται στη συσκευασία τους.</a:t>
            </a:r>
          </a:p>
        </p:txBody>
      </p:sp>
      <p:pic>
        <p:nvPicPr>
          <p:cNvPr id="6" name="Google Shape;424;p47">
            <a:extLst>
              <a:ext uri="{FF2B5EF4-FFF2-40B4-BE49-F238E27FC236}">
                <a16:creationId xmlns:a16="http://schemas.microsoft.com/office/drawing/2014/main" id="{C5EB27C9-48DA-C413-DB29-7084E08BE9FC}"/>
              </a:ext>
            </a:extLst>
          </p:cNvPr>
          <p:cNvPicPr preferRelativeResize="0">
            <a:picLocks noChangeAspect="1"/>
          </p:cNvPicPr>
          <p:nvPr/>
        </p:nvPicPr>
        <p:blipFill rotWithShape="1">
          <a:blip r:embed="rId2">
            <a:alphaModFix/>
          </a:blip>
          <a:srcRect/>
          <a:stretch/>
        </p:blipFill>
        <p:spPr>
          <a:xfrm>
            <a:off x="6118261" y="3950488"/>
            <a:ext cx="1461300" cy="1461300"/>
          </a:xfrm>
          <a:prstGeom prst="rect">
            <a:avLst/>
          </a:prstGeom>
          <a:noFill/>
          <a:ln>
            <a:noFill/>
          </a:ln>
        </p:spPr>
      </p:pic>
      <p:pic>
        <p:nvPicPr>
          <p:cNvPr id="7" name="Google Shape;425;p47">
            <a:extLst>
              <a:ext uri="{FF2B5EF4-FFF2-40B4-BE49-F238E27FC236}">
                <a16:creationId xmlns:a16="http://schemas.microsoft.com/office/drawing/2014/main" id="{65253A6A-7CEC-4251-12D7-D2D8FD4CBB21}"/>
              </a:ext>
            </a:extLst>
          </p:cNvPr>
          <p:cNvPicPr preferRelativeResize="0">
            <a:picLocks noChangeAspect="1"/>
          </p:cNvPicPr>
          <p:nvPr/>
        </p:nvPicPr>
        <p:blipFill rotWithShape="1">
          <a:blip r:embed="rId3">
            <a:alphaModFix/>
          </a:blip>
          <a:srcRect/>
          <a:stretch/>
        </p:blipFill>
        <p:spPr>
          <a:xfrm>
            <a:off x="3168511" y="3909872"/>
            <a:ext cx="2313773" cy="1542525"/>
          </a:xfrm>
          <a:prstGeom prst="rect">
            <a:avLst/>
          </a:prstGeom>
          <a:noFill/>
          <a:ln>
            <a:noFill/>
          </a:ln>
        </p:spPr>
      </p:pic>
      <p:pic>
        <p:nvPicPr>
          <p:cNvPr id="8" name="Google Shape;426;p47">
            <a:extLst>
              <a:ext uri="{FF2B5EF4-FFF2-40B4-BE49-F238E27FC236}">
                <a16:creationId xmlns:a16="http://schemas.microsoft.com/office/drawing/2014/main" id="{C10FF232-422B-DA15-52C4-34918AA510C8}"/>
              </a:ext>
            </a:extLst>
          </p:cNvPr>
          <p:cNvPicPr preferRelativeResize="0">
            <a:picLocks noChangeAspect="1"/>
          </p:cNvPicPr>
          <p:nvPr/>
        </p:nvPicPr>
        <p:blipFill rotWithShape="1">
          <a:blip r:embed="rId4">
            <a:alphaModFix/>
          </a:blip>
          <a:srcRect/>
          <a:stretch/>
        </p:blipFill>
        <p:spPr>
          <a:xfrm>
            <a:off x="1272311" y="3950501"/>
            <a:ext cx="1461300" cy="1461300"/>
          </a:xfrm>
          <a:prstGeom prst="rect">
            <a:avLst/>
          </a:prstGeom>
          <a:noFill/>
          <a:ln>
            <a:noFill/>
          </a:ln>
        </p:spPr>
      </p:pic>
    </p:spTree>
    <p:extLst>
      <p:ext uri="{BB962C8B-B14F-4D97-AF65-F5344CB8AC3E}">
        <p14:creationId xmlns:p14="http://schemas.microsoft.com/office/powerpoint/2010/main" val="2618118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FAD5-AC09-B4EC-1C6F-4F0998A28097}"/>
              </a:ext>
            </a:extLst>
          </p:cNvPr>
          <p:cNvSpPr>
            <a:spLocks noGrp="1"/>
          </p:cNvSpPr>
          <p:nvPr>
            <p:ph type="title"/>
          </p:nvPr>
        </p:nvSpPr>
        <p:spPr/>
        <p:txBody>
          <a:bodyPr/>
          <a:lstStyle/>
          <a:p>
            <a:r>
              <a:rPr lang="el-GR" dirty="0"/>
              <a:t>Ανάλωση κατά προτίμηση πριν από</a:t>
            </a:r>
          </a:p>
        </p:txBody>
      </p:sp>
      <p:sp>
        <p:nvSpPr>
          <p:cNvPr id="3" name="Text Placeholder 2">
            <a:extLst>
              <a:ext uri="{FF2B5EF4-FFF2-40B4-BE49-F238E27FC236}">
                <a16:creationId xmlns:a16="http://schemas.microsoft.com/office/drawing/2014/main" id="{4CE99F00-8695-61EE-8666-B45F29E6CE3C}"/>
              </a:ext>
            </a:extLst>
          </p:cNvPr>
          <p:cNvSpPr>
            <a:spLocks noGrp="1"/>
          </p:cNvSpPr>
          <p:nvPr>
            <p:ph type="body" sz="quarter" idx="10"/>
          </p:nvPr>
        </p:nvSpPr>
        <p:spPr>
          <a:xfrm>
            <a:off x="628650" y="1254103"/>
            <a:ext cx="7886700" cy="2561116"/>
          </a:xfrm>
        </p:spPr>
        <p:txBody>
          <a:bodyPr>
            <a:normAutofit fontScale="92500"/>
          </a:bodyPr>
          <a:lstStyle/>
          <a:p>
            <a:r>
              <a:rPr lang="el-GR" dirty="0"/>
              <a:t>Τρόφιμα που δεν είναι ευαίσθητα σε μικροβιολογική αλλοίωση.</a:t>
            </a:r>
          </a:p>
          <a:p>
            <a:r>
              <a:rPr lang="el-GR" dirty="0"/>
              <a:t>Η φράση ακολουθείται από την ημερομηνία μέχρι την οποία το τρόφιμο διατηρεί την ποιότητά του ή από οδηγίες για το σημείο στη συσκευασία όπου αναγράφεται η ημερομηνία αυτή.</a:t>
            </a:r>
          </a:p>
          <a:p>
            <a:r>
              <a:rPr lang="el-GR" dirty="0"/>
              <a:t>Η ημερομηνία δεν επιλέγεται απαραίτητα βάσει του πότε το προϊόν δεν είναι πλέον κατάλληλο για κατανάλωση, αλλά πότε σημειώνονται αλλαγές στην ποιότητά του.</a:t>
            </a:r>
          </a:p>
        </p:txBody>
      </p:sp>
      <p:pic>
        <p:nvPicPr>
          <p:cNvPr id="4" name="Google Shape;435;p48">
            <a:extLst>
              <a:ext uri="{FF2B5EF4-FFF2-40B4-BE49-F238E27FC236}">
                <a16:creationId xmlns:a16="http://schemas.microsoft.com/office/drawing/2014/main" id="{15B5EFA3-416B-0E7A-1888-96CE854BDCA7}"/>
              </a:ext>
            </a:extLst>
          </p:cNvPr>
          <p:cNvPicPr preferRelativeResize="0">
            <a:picLocks noChangeAspect="1"/>
          </p:cNvPicPr>
          <p:nvPr/>
        </p:nvPicPr>
        <p:blipFill rotWithShape="1">
          <a:blip r:embed="rId2">
            <a:alphaModFix/>
          </a:blip>
          <a:srcRect l="45302" r="18809"/>
          <a:stretch/>
        </p:blipFill>
        <p:spPr>
          <a:xfrm>
            <a:off x="4869984" y="3644760"/>
            <a:ext cx="1360529" cy="1747640"/>
          </a:xfrm>
          <a:prstGeom prst="rect">
            <a:avLst/>
          </a:prstGeom>
          <a:noFill/>
          <a:ln>
            <a:noFill/>
          </a:ln>
        </p:spPr>
      </p:pic>
      <p:pic>
        <p:nvPicPr>
          <p:cNvPr id="5" name="Google Shape;436;p48">
            <a:extLst>
              <a:ext uri="{FF2B5EF4-FFF2-40B4-BE49-F238E27FC236}">
                <a16:creationId xmlns:a16="http://schemas.microsoft.com/office/drawing/2014/main" id="{CF0DCE87-34F8-E22C-C983-8BCC0902A6CB}"/>
              </a:ext>
            </a:extLst>
          </p:cNvPr>
          <p:cNvPicPr preferRelativeResize="0">
            <a:picLocks noChangeAspect="1"/>
          </p:cNvPicPr>
          <p:nvPr/>
        </p:nvPicPr>
        <p:blipFill rotWithShape="1">
          <a:blip r:embed="rId3">
            <a:alphaModFix/>
          </a:blip>
          <a:srcRect/>
          <a:stretch/>
        </p:blipFill>
        <p:spPr>
          <a:xfrm>
            <a:off x="2458227" y="3644760"/>
            <a:ext cx="1360529" cy="1826088"/>
          </a:xfrm>
          <a:prstGeom prst="rect">
            <a:avLst/>
          </a:prstGeom>
          <a:noFill/>
          <a:ln>
            <a:noFill/>
          </a:ln>
        </p:spPr>
      </p:pic>
    </p:spTree>
    <p:extLst>
      <p:ext uri="{BB962C8B-B14F-4D97-AF65-F5344CB8AC3E}">
        <p14:creationId xmlns:p14="http://schemas.microsoft.com/office/powerpoint/2010/main" val="451742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44;p49">
            <a:extLst>
              <a:ext uri="{FF2B5EF4-FFF2-40B4-BE49-F238E27FC236}">
                <a16:creationId xmlns:a16="http://schemas.microsoft.com/office/drawing/2014/main" id="{81ECE94A-229A-F2E2-5448-427EECEAC0E0}"/>
              </a:ext>
            </a:extLst>
          </p:cNvPr>
          <p:cNvPicPr preferRelativeResize="0">
            <a:picLocks noChangeAspect="1"/>
          </p:cNvPicPr>
          <p:nvPr/>
        </p:nvPicPr>
        <p:blipFill rotWithShape="1">
          <a:blip r:embed="rId2">
            <a:alphaModFix/>
          </a:blip>
          <a:srcRect/>
          <a:stretch/>
        </p:blipFill>
        <p:spPr>
          <a:xfrm>
            <a:off x="260367" y="374605"/>
            <a:ext cx="8599944" cy="4637341"/>
          </a:xfrm>
          <a:prstGeom prst="rect">
            <a:avLst/>
          </a:prstGeom>
          <a:noFill/>
          <a:ln>
            <a:noFill/>
          </a:ln>
        </p:spPr>
      </p:pic>
      <p:sp>
        <p:nvSpPr>
          <p:cNvPr id="4" name="Google Shape;443;p49">
            <a:extLst>
              <a:ext uri="{FF2B5EF4-FFF2-40B4-BE49-F238E27FC236}">
                <a16:creationId xmlns:a16="http://schemas.microsoft.com/office/drawing/2014/main" id="{54DC02A6-F1E7-64C2-8ED5-D8C2EA52761C}"/>
              </a:ext>
            </a:extLst>
          </p:cNvPr>
          <p:cNvSpPr txBox="1"/>
          <p:nvPr/>
        </p:nvSpPr>
        <p:spPr>
          <a:xfrm>
            <a:off x="791266" y="5080759"/>
            <a:ext cx="6083987"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l-GR" sz="900" i="0" u="sng" strike="noStrike" cap="none" dirty="0">
                <a:latin typeface="Neue Haas Grotesk Text Pro" panose="020B0504020202020204" pitchFamily="34" charset="0"/>
                <a:ea typeface="Tenor Sans"/>
                <a:cs typeface="Tenor Sans"/>
                <a:sym typeface="Tenor Sans"/>
              </a:rPr>
              <a:t>Πηγή</a:t>
            </a:r>
            <a:r>
              <a:rPr lang="en-GB" sz="900" i="0" u="none" strike="noStrike" cap="none" dirty="0">
                <a:latin typeface="Neue Haas Grotesk Text Pro" panose="020B0504020202020204" pitchFamily="34" charset="0"/>
                <a:ea typeface="Tenor Sans"/>
                <a:cs typeface="Tenor Sans"/>
                <a:sym typeface="Tenor Sans"/>
              </a:rPr>
              <a:t>: </a:t>
            </a:r>
            <a:r>
              <a:rPr lang="en-GB" sz="900" i="0" u="none" strike="noStrike" cap="none" dirty="0">
                <a:latin typeface="Neue Haas Grotesk Text Pro" panose="020B0504020202020204" pitchFamily="34" charset="0"/>
                <a:ea typeface="Tenor Sans"/>
                <a:cs typeface="Tenor Sans"/>
                <a:sym typeface="Tenor Sans"/>
                <a:hlinkClick r:id="rId3"/>
              </a:rPr>
              <a:t>https://www.eufic.org/en/food-safety/article/best-before-use-by-and-sell-by-dates-explained</a:t>
            </a:r>
            <a:r>
              <a:rPr lang="en-GB" sz="900" i="0" u="none" strike="noStrike" cap="none" dirty="0">
                <a:latin typeface="Neue Haas Grotesk Text Pro" panose="020B0504020202020204" pitchFamily="34" charset="0"/>
                <a:ea typeface="Tenor Sans"/>
                <a:cs typeface="Tenor Sans"/>
                <a:sym typeface="Tenor Sans"/>
              </a:rPr>
              <a:t> </a:t>
            </a:r>
            <a:endParaRPr sz="900" i="0" u="none" strike="noStrike" cap="none" dirty="0">
              <a:latin typeface="Neue Haas Grotesk Text Pro" panose="020B0504020202020204" pitchFamily="34" charset="0"/>
              <a:ea typeface="Tenor Sans"/>
              <a:cs typeface="Tenor Sans"/>
              <a:sym typeface="Tenor Sans"/>
            </a:endParaRPr>
          </a:p>
        </p:txBody>
      </p:sp>
      <p:pic>
        <p:nvPicPr>
          <p:cNvPr id="2" name="Εικόνα 1">
            <a:extLst>
              <a:ext uri="{FF2B5EF4-FFF2-40B4-BE49-F238E27FC236}">
                <a16:creationId xmlns:a16="http://schemas.microsoft.com/office/drawing/2014/main" id="{610E9BFA-BCC4-2E28-67D3-BB548D64C403}"/>
              </a:ext>
            </a:extLst>
          </p:cNvPr>
          <p:cNvPicPr>
            <a:picLocks noChangeAspect="1"/>
          </p:cNvPicPr>
          <p:nvPr/>
        </p:nvPicPr>
        <p:blipFill>
          <a:blip r:embed="rId4"/>
          <a:stretch>
            <a:fillRect/>
          </a:stretch>
        </p:blipFill>
        <p:spPr>
          <a:xfrm>
            <a:off x="527857" y="542687"/>
            <a:ext cx="7910749" cy="896190"/>
          </a:xfrm>
          <a:prstGeom prst="rect">
            <a:avLst/>
          </a:prstGeom>
        </p:spPr>
      </p:pic>
      <p:pic>
        <p:nvPicPr>
          <p:cNvPr id="5" name="Εικόνα 4">
            <a:extLst>
              <a:ext uri="{FF2B5EF4-FFF2-40B4-BE49-F238E27FC236}">
                <a16:creationId xmlns:a16="http://schemas.microsoft.com/office/drawing/2014/main" id="{89F03EF8-6B37-4CDB-415D-34423975FB7A}"/>
              </a:ext>
            </a:extLst>
          </p:cNvPr>
          <p:cNvPicPr>
            <a:picLocks noChangeAspect="1"/>
          </p:cNvPicPr>
          <p:nvPr/>
        </p:nvPicPr>
        <p:blipFill>
          <a:blip r:embed="rId5"/>
          <a:stretch>
            <a:fillRect/>
          </a:stretch>
        </p:blipFill>
        <p:spPr>
          <a:xfrm>
            <a:off x="791266" y="2889250"/>
            <a:ext cx="2021602" cy="896190"/>
          </a:xfrm>
          <a:prstGeom prst="rect">
            <a:avLst/>
          </a:prstGeom>
        </p:spPr>
      </p:pic>
      <p:pic>
        <p:nvPicPr>
          <p:cNvPr id="7" name="Εικόνα 6">
            <a:extLst>
              <a:ext uri="{FF2B5EF4-FFF2-40B4-BE49-F238E27FC236}">
                <a16:creationId xmlns:a16="http://schemas.microsoft.com/office/drawing/2014/main" id="{650DD5AE-6EC5-0AC2-8590-3C39E428C365}"/>
              </a:ext>
            </a:extLst>
          </p:cNvPr>
          <p:cNvPicPr>
            <a:picLocks noChangeAspect="1"/>
          </p:cNvPicPr>
          <p:nvPr/>
        </p:nvPicPr>
        <p:blipFill>
          <a:blip r:embed="rId6"/>
          <a:stretch>
            <a:fillRect/>
          </a:stretch>
        </p:blipFill>
        <p:spPr>
          <a:xfrm>
            <a:off x="3523027" y="2917537"/>
            <a:ext cx="2198503" cy="679103"/>
          </a:xfrm>
          <a:prstGeom prst="rect">
            <a:avLst/>
          </a:prstGeom>
        </p:spPr>
      </p:pic>
      <p:pic>
        <p:nvPicPr>
          <p:cNvPr id="8" name="Εικόνα 7">
            <a:extLst>
              <a:ext uri="{FF2B5EF4-FFF2-40B4-BE49-F238E27FC236}">
                <a16:creationId xmlns:a16="http://schemas.microsoft.com/office/drawing/2014/main" id="{A4AF8BAE-D8BF-8D5A-841D-19002AC0A93D}"/>
              </a:ext>
            </a:extLst>
          </p:cNvPr>
          <p:cNvPicPr>
            <a:picLocks noChangeAspect="1"/>
          </p:cNvPicPr>
          <p:nvPr/>
        </p:nvPicPr>
        <p:blipFill>
          <a:blip r:embed="rId7"/>
          <a:stretch>
            <a:fillRect/>
          </a:stretch>
        </p:blipFill>
        <p:spPr>
          <a:xfrm>
            <a:off x="6431689" y="3008984"/>
            <a:ext cx="2564265" cy="432854"/>
          </a:xfrm>
          <a:prstGeom prst="rect">
            <a:avLst/>
          </a:prstGeom>
        </p:spPr>
      </p:pic>
      <p:pic>
        <p:nvPicPr>
          <p:cNvPr id="9" name="Εικόνα 8">
            <a:extLst>
              <a:ext uri="{FF2B5EF4-FFF2-40B4-BE49-F238E27FC236}">
                <a16:creationId xmlns:a16="http://schemas.microsoft.com/office/drawing/2014/main" id="{C5220BEA-7B2F-58D3-3B7A-78E20B484AD1}"/>
              </a:ext>
            </a:extLst>
          </p:cNvPr>
          <p:cNvPicPr>
            <a:picLocks noChangeAspect="1"/>
          </p:cNvPicPr>
          <p:nvPr/>
        </p:nvPicPr>
        <p:blipFill>
          <a:blip r:embed="rId8"/>
          <a:stretch>
            <a:fillRect/>
          </a:stretch>
        </p:blipFill>
        <p:spPr>
          <a:xfrm>
            <a:off x="3881833" y="4087866"/>
            <a:ext cx="1480890" cy="484134"/>
          </a:xfrm>
          <a:prstGeom prst="rect">
            <a:avLst/>
          </a:prstGeom>
        </p:spPr>
      </p:pic>
    </p:spTree>
    <p:extLst>
      <p:ext uri="{BB962C8B-B14F-4D97-AF65-F5344CB8AC3E}">
        <p14:creationId xmlns:p14="http://schemas.microsoft.com/office/powerpoint/2010/main" val="2592091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a:xfrm>
            <a:off x="269965" y="307652"/>
            <a:ext cx="8682445" cy="1116910"/>
          </a:xfrm>
        </p:spPr>
        <p:txBody>
          <a:bodyPr/>
          <a:lstStyle/>
          <a:p>
            <a:r>
              <a:rPr lang="el-GR" dirty="0"/>
              <a:t>Επισημάνσεις στην μπροστινή όψη της συσκευασίας</a:t>
            </a:r>
          </a:p>
        </p:txBody>
      </p:sp>
      <p:sp>
        <p:nvSpPr>
          <p:cNvPr id="3" name="Text Placeholder 2">
            <a:extLst>
              <a:ext uri="{FF2B5EF4-FFF2-40B4-BE49-F238E27FC236}">
                <a16:creationId xmlns:a16="http://schemas.microsoft.com/office/drawing/2014/main" id="{CC5DFDE5-DBEF-2486-5C17-4A36DB81F843}"/>
              </a:ext>
            </a:extLst>
          </p:cNvPr>
          <p:cNvSpPr>
            <a:spLocks noGrp="1"/>
          </p:cNvSpPr>
          <p:nvPr>
            <p:ph type="body" sz="quarter" idx="10"/>
          </p:nvPr>
        </p:nvSpPr>
        <p:spPr>
          <a:xfrm>
            <a:off x="363477" y="1311239"/>
            <a:ext cx="6076654" cy="4236342"/>
          </a:xfrm>
        </p:spPr>
        <p:txBody>
          <a:bodyPr>
            <a:normAutofit fontScale="25000" lnSpcReduction="20000"/>
          </a:bodyPr>
          <a:lstStyle/>
          <a:p>
            <a:pPr>
              <a:lnSpc>
                <a:spcPct val="120000"/>
              </a:lnSpc>
            </a:pPr>
            <a:r>
              <a:rPr lang="el-GR" sz="4800" dirty="0"/>
              <a:t>Οι επισημάνσεις στην μπροστινή όψη της συσκευασίας (Front of package labels - FOPL) είναι σύμβολα που βρίσκονται στο μπροστινό μέρος του προϊόντος</a:t>
            </a:r>
          </a:p>
          <a:p>
            <a:pPr marL="0" indent="0">
              <a:lnSpc>
                <a:spcPct val="120000"/>
              </a:lnSpc>
              <a:buNone/>
            </a:pPr>
            <a:r>
              <a:rPr lang="el-GR" sz="4800" dirty="0"/>
              <a:t>Μπορούν να μας ενημερώσουν για τα εξής:</a:t>
            </a:r>
          </a:p>
          <a:p>
            <a:pPr>
              <a:lnSpc>
                <a:spcPct val="120000"/>
              </a:lnSpc>
            </a:pPr>
            <a:r>
              <a:rPr lang="el-GR" sz="4800" dirty="0"/>
              <a:t>τη θρεπτική σύσταση</a:t>
            </a:r>
          </a:p>
          <a:p>
            <a:pPr>
              <a:lnSpc>
                <a:spcPct val="120000"/>
              </a:lnSpc>
            </a:pPr>
            <a:r>
              <a:rPr lang="el-GR" sz="4800" dirty="0"/>
              <a:t>τη γεωργική προέλευση (βιολογικό, τοπικής προέλευσης...)</a:t>
            </a:r>
          </a:p>
          <a:p>
            <a:pPr>
              <a:lnSpc>
                <a:spcPct val="120000"/>
              </a:lnSpc>
            </a:pPr>
            <a:r>
              <a:rPr lang="el-GR" sz="4800" dirty="0"/>
              <a:t>ειδικές διατροφικές απαιτήσεις (χορτοφαγικά τρόφιμα, χωρίς γλουτένη...).</a:t>
            </a:r>
          </a:p>
          <a:p>
            <a:pPr>
              <a:lnSpc>
                <a:spcPct val="120000"/>
              </a:lnSpc>
            </a:pPr>
            <a:r>
              <a:rPr lang="el-GR" sz="4800" dirty="0"/>
              <a:t>Η ΕΕ αποφάσισε να εισαγάγει ένα εναρμονισμένο σύστημα επισήμανσης FOPL, το οποίο θα υπάρχει σε όλες τις συσκευασίες που διατίθενται στην ΕΕ. Το σύστημα θα πρέπει να ενημερώνει τους πελάτες σχετικά με τη θρεπτική σύσταση των τροφίμων, έτσι ώστε να είναι πιο εύκολο για τον καταναλωτή να κάνει μια υγιεινή και θρεπτική επιλογή στην πράξη.</a:t>
            </a:r>
          </a:p>
          <a:p>
            <a:pPr>
              <a:lnSpc>
                <a:spcPct val="120000"/>
              </a:lnSpc>
            </a:pPr>
            <a:r>
              <a:rPr lang="el-GR" sz="4800" dirty="0"/>
              <a:t>Οι συζητήσεις σχετικά με τα συστήματα που βοηθούν τους καταναλωτές να επιλέξουν τα τρόφιμα τους είναι σε εξέλιξη, αλλά ένα από τα προτιμότερα είναι το σύστημα NUTRI-SCORE, το οποίο υποστηρίζεται ευρέως από επιστημονικούς φορείς, φορείς υγείας και φορείς προστασίας καταναλωτών.</a:t>
            </a:r>
          </a:p>
          <a:p>
            <a:pPr>
              <a:lnSpc>
                <a:spcPct val="120000"/>
              </a:lnSpc>
            </a:pPr>
            <a:r>
              <a:rPr lang="el-GR" dirty="0"/>
              <a:t>Περισσότερες πληροφορίες: </a:t>
            </a:r>
            <a:r>
              <a:rPr lang="el-GR" dirty="0">
                <a:hlinkClick r:id="rId2"/>
              </a:rPr>
              <a:t>https://www.europarl.europa.eu/legislative-train/theme-a-european-green-deal/file-mandatory-front-of-pack-nutrition-labelling</a:t>
            </a:r>
            <a:br>
              <a:rPr lang="el-GR" dirty="0"/>
            </a:br>
            <a:r>
              <a:rPr lang="el-GR" dirty="0">
                <a:hlinkClick r:id="rId3"/>
              </a:rPr>
              <a:t>https://www.iarc.who.int/news-events/nutri-score/</a:t>
            </a:r>
            <a:r>
              <a:rPr lang="el-GR" dirty="0"/>
              <a:t> </a:t>
            </a:r>
          </a:p>
          <a:p>
            <a:pPr>
              <a:lnSpc>
                <a:spcPct val="120000"/>
              </a:lnSpc>
            </a:pPr>
            <a:endParaRPr lang="el-GR" dirty="0"/>
          </a:p>
          <a:p>
            <a:pPr>
              <a:lnSpc>
                <a:spcPct val="120000"/>
              </a:lnSpc>
            </a:pPr>
            <a:endParaRPr lang="en-GB" dirty="0"/>
          </a:p>
        </p:txBody>
      </p:sp>
      <p:grpSp>
        <p:nvGrpSpPr>
          <p:cNvPr id="11" name="Group 10">
            <a:extLst>
              <a:ext uri="{FF2B5EF4-FFF2-40B4-BE49-F238E27FC236}">
                <a16:creationId xmlns:a16="http://schemas.microsoft.com/office/drawing/2014/main" id="{7C23694C-14AF-F9B4-1242-BA4109D25C32}"/>
              </a:ext>
            </a:extLst>
          </p:cNvPr>
          <p:cNvGrpSpPr>
            <a:grpSpLocks noChangeAspect="1"/>
          </p:cNvGrpSpPr>
          <p:nvPr/>
        </p:nvGrpSpPr>
        <p:grpSpPr>
          <a:xfrm>
            <a:off x="6394706" y="1051823"/>
            <a:ext cx="2412864" cy="3767377"/>
            <a:chOff x="5860299" y="653032"/>
            <a:chExt cx="2995251" cy="4676699"/>
          </a:xfrm>
        </p:grpSpPr>
        <p:pic>
          <p:nvPicPr>
            <p:cNvPr id="5" name="Google Shape;453;p50">
              <a:extLst>
                <a:ext uri="{FF2B5EF4-FFF2-40B4-BE49-F238E27FC236}">
                  <a16:creationId xmlns:a16="http://schemas.microsoft.com/office/drawing/2014/main" id="{8BFEF483-C72C-6FB5-8793-DD23D16A73F0}"/>
                </a:ext>
              </a:extLst>
            </p:cNvPr>
            <p:cNvPicPr preferRelativeResize="0"/>
            <p:nvPr/>
          </p:nvPicPr>
          <p:blipFill rotWithShape="1">
            <a:blip r:embed="rId4">
              <a:alphaModFix/>
            </a:blip>
            <a:srcRect/>
            <a:stretch/>
          </p:blipFill>
          <p:spPr>
            <a:xfrm>
              <a:off x="6225975" y="653032"/>
              <a:ext cx="2629575" cy="1424350"/>
            </a:xfrm>
            <a:prstGeom prst="rect">
              <a:avLst/>
            </a:prstGeom>
            <a:noFill/>
            <a:ln>
              <a:noFill/>
            </a:ln>
          </p:spPr>
        </p:pic>
        <p:pic>
          <p:nvPicPr>
            <p:cNvPr id="6" name="Google Shape;454;p50">
              <a:extLst>
                <a:ext uri="{FF2B5EF4-FFF2-40B4-BE49-F238E27FC236}">
                  <a16:creationId xmlns:a16="http://schemas.microsoft.com/office/drawing/2014/main" id="{D1DBD0BB-3698-C89E-E196-C12409EB69EA}"/>
                </a:ext>
              </a:extLst>
            </p:cNvPr>
            <p:cNvPicPr preferRelativeResize="0"/>
            <p:nvPr/>
          </p:nvPicPr>
          <p:blipFill rotWithShape="1">
            <a:blip r:embed="rId5">
              <a:alphaModFix/>
            </a:blip>
            <a:srcRect/>
            <a:stretch/>
          </p:blipFill>
          <p:spPr>
            <a:xfrm>
              <a:off x="6259550" y="2154331"/>
              <a:ext cx="2562425" cy="1253589"/>
            </a:xfrm>
            <a:prstGeom prst="rect">
              <a:avLst/>
            </a:prstGeom>
            <a:noFill/>
            <a:ln>
              <a:noFill/>
            </a:ln>
          </p:spPr>
        </p:pic>
        <p:pic>
          <p:nvPicPr>
            <p:cNvPr id="7" name="Google Shape;455;p50">
              <a:extLst>
                <a:ext uri="{FF2B5EF4-FFF2-40B4-BE49-F238E27FC236}">
                  <a16:creationId xmlns:a16="http://schemas.microsoft.com/office/drawing/2014/main" id="{F33CAF2A-2756-2D8E-A9D9-6F0595DAC48D}"/>
                </a:ext>
              </a:extLst>
            </p:cNvPr>
            <p:cNvPicPr preferRelativeResize="0"/>
            <p:nvPr/>
          </p:nvPicPr>
          <p:blipFill rotWithShape="1">
            <a:blip r:embed="rId6">
              <a:alphaModFix/>
            </a:blip>
            <a:srcRect/>
            <a:stretch/>
          </p:blipFill>
          <p:spPr>
            <a:xfrm>
              <a:off x="5860299" y="3517788"/>
              <a:ext cx="1064325" cy="1064325"/>
            </a:xfrm>
            <a:prstGeom prst="rect">
              <a:avLst/>
            </a:prstGeom>
            <a:noFill/>
            <a:ln>
              <a:noFill/>
            </a:ln>
          </p:spPr>
        </p:pic>
        <p:pic>
          <p:nvPicPr>
            <p:cNvPr id="8" name="Google Shape;456;p50">
              <a:extLst>
                <a:ext uri="{FF2B5EF4-FFF2-40B4-BE49-F238E27FC236}">
                  <a16:creationId xmlns:a16="http://schemas.microsoft.com/office/drawing/2014/main" id="{66AFFB60-3115-13EB-5F21-E41EAD68B592}"/>
                </a:ext>
              </a:extLst>
            </p:cNvPr>
            <p:cNvPicPr preferRelativeResize="0"/>
            <p:nvPr/>
          </p:nvPicPr>
          <p:blipFill rotWithShape="1">
            <a:blip r:embed="rId7">
              <a:alphaModFix/>
            </a:blip>
            <a:srcRect/>
            <a:stretch/>
          </p:blipFill>
          <p:spPr>
            <a:xfrm>
              <a:off x="7062425" y="4691956"/>
              <a:ext cx="956674" cy="637775"/>
            </a:xfrm>
            <a:prstGeom prst="rect">
              <a:avLst/>
            </a:prstGeom>
            <a:noFill/>
            <a:ln>
              <a:noFill/>
            </a:ln>
          </p:spPr>
        </p:pic>
        <p:pic>
          <p:nvPicPr>
            <p:cNvPr id="9" name="Google Shape;457;p50">
              <a:extLst>
                <a:ext uri="{FF2B5EF4-FFF2-40B4-BE49-F238E27FC236}">
                  <a16:creationId xmlns:a16="http://schemas.microsoft.com/office/drawing/2014/main" id="{EAD0182D-9836-2668-E6FC-7F021D9DF7A3}"/>
                </a:ext>
              </a:extLst>
            </p:cNvPr>
            <p:cNvPicPr preferRelativeResize="0">
              <a:picLocks noChangeAspect="1"/>
            </p:cNvPicPr>
            <p:nvPr/>
          </p:nvPicPr>
          <p:blipFill rotWithShape="1">
            <a:blip r:embed="rId8">
              <a:alphaModFix/>
            </a:blip>
            <a:srcRect/>
            <a:stretch/>
          </p:blipFill>
          <p:spPr>
            <a:xfrm>
              <a:off x="7019300" y="3637375"/>
              <a:ext cx="776600" cy="776600"/>
            </a:xfrm>
            <a:prstGeom prst="rect">
              <a:avLst/>
            </a:prstGeom>
            <a:noFill/>
            <a:ln>
              <a:noFill/>
            </a:ln>
          </p:spPr>
        </p:pic>
        <p:pic>
          <p:nvPicPr>
            <p:cNvPr id="10" name="Google Shape;458;p50">
              <a:extLst>
                <a:ext uri="{FF2B5EF4-FFF2-40B4-BE49-F238E27FC236}">
                  <a16:creationId xmlns:a16="http://schemas.microsoft.com/office/drawing/2014/main" id="{1E236211-1580-FD23-658D-A9DA8224083C}"/>
                </a:ext>
              </a:extLst>
            </p:cNvPr>
            <p:cNvPicPr preferRelativeResize="0">
              <a:picLocks noChangeAspect="1"/>
            </p:cNvPicPr>
            <p:nvPr/>
          </p:nvPicPr>
          <p:blipFill rotWithShape="1">
            <a:blip r:embed="rId9">
              <a:alphaModFix/>
            </a:blip>
            <a:srcRect/>
            <a:stretch/>
          </p:blipFill>
          <p:spPr>
            <a:xfrm>
              <a:off x="8013200" y="3604491"/>
              <a:ext cx="842350" cy="842350"/>
            </a:xfrm>
            <a:prstGeom prst="rect">
              <a:avLst/>
            </a:prstGeom>
            <a:noFill/>
            <a:ln>
              <a:noFill/>
            </a:ln>
          </p:spPr>
        </p:pic>
      </p:grpSp>
    </p:spTree>
    <p:extLst>
      <p:ext uri="{BB962C8B-B14F-4D97-AF65-F5344CB8AC3E}">
        <p14:creationId xmlns:p14="http://schemas.microsoft.com/office/powerpoint/2010/main" val="1481641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CF3B-544F-1D73-7B91-77266975109B}"/>
              </a:ext>
            </a:extLst>
          </p:cNvPr>
          <p:cNvSpPr>
            <a:spLocks noGrp="1"/>
          </p:cNvSpPr>
          <p:nvPr>
            <p:ph type="title"/>
          </p:nvPr>
        </p:nvSpPr>
        <p:spPr/>
        <p:txBody>
          <a:bodyPr/>
          <a:lstStyle/>
          <a:p>
            <a:r>
              <a:rPr lang="el-GR" dirty="0"/>
              <a:t>Τροφή για σκέψη</a:t>
            </a:r>
          </a:p>
        </p:txBody>
      </p:sp>
      <p:sp>
        <p:nvSpPr>
          <p:cNvPr id="3" name="Text Placeholder 2">
            <a:extLst>
              <a:ext uri="{FF2B5EF4-FFF2-40B4-BE49-F238E27FC236}">
                <a16:creationId xmlns:a16="http://schemas.microsoft.com/office/drawing/2014/main" id="{5D41AEE9-4CF0-5C5E-7347-707E1F90FCF4}"/>
              </a:ext>
            </a:extLst>
          </p:cNvPr>
          <p:cNvSpPr>
            <a:spLocks noGrp="1"/>
          </p:cNvSpPr>
          <p:nvPr>
            <p:ph type="body" sz="quarter" idx="10"/>
          </p:nvPr>
        </p:nvSpPr>
        <p:spPr>
          <a:xfrm>
            <a:off x="628650" y="1329397"/>
            <a:ext cx="7886700" cy="3890962"/>
          </a:xfrm>
        </p:spPr>
        <p:txBody>
          <a:bodyPr/>
          <a:lstStyle/>
          <a:p>
            <a:pPr>
              <a:buFont typeface="Wingdings" panose="05000000000000000000" pitchFamily="2" charset="2"/>
              <a:buChar char="Ø"/>
            </a:pPr>
            <a:r>
              <a:rPr lang="el-GR" dirty="0"/>
              <a:t>Ένα πράγμα που έμαθα για τις επισημάνσεις στα τρόφιμα και δεν γνώριζα πριν.</a:t>
            </a:r>
          </a:p>
          <a:p>
            <a:pPr>
              <a:buFont typeface="Wingdings" panose="05000000000000000000" pitchFamily="2" charset="2"/>
              <a:buChar char="Ø"/>
            </a:pPr>
            <a:endParaRPr lang="el-GR" dirty="0"/>
          </a:p>
          <a:p>
            <a:pPr>
              <a:buFont typeface="Wingdings" panose="05000000000000000000" pitchFamily="2" charset="2"/>
              <a:buChar char="Ø"/>
            </a:pPr>
            <a:r>
              <a:rPr lang="el-GR" dirty="0"/>
              <a:t>Ένα πράγμα που έμαθα για τις επισημάνσεις στα τρόφιμα και νόμιζα ότι ίσχυε το αντίθετο.</a:t>
            </a:r>
          </a:p>
          <a:p>
            <a:pPr>
              <a:buFont typeface="Wingdings" panose="05000000000000000000" pitchFamily="2" charset="2"/>
              <a:buChar char="Ø"/>
            </a:pPr>
            <a:endParaRPr lang="el-GR" dirty="0"/>
          </a:p>
          <a:p>
            <a:pPr>
              <a:buFont typeface="Wingdings" panose="05000000000000000000" pitchFamily="2" charset="2"/>
              <a:buChar char="Ø"/>
            </a:pPr>
            <a:r>
              <a:rPr lang="el-GR" dirty="0"/>
              <a:t>Ένα πράγμα που έμαθα και θέλω να μεταφέρω και σε άλλα άτομα. </a:t>
            </a:r>
          </a:p>
        </p:txBody>
      </p:sp>
    </p:spTree>
    <p:extLst>
      <p:ext uri="{BB962C8B-B14F-4D97-AF65-F5344CB8AC3E}">
        <p14:creationId xmlns:p14="http://schemas.microsoft.com/office/powerpoint/2010/main" val="243363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4C98-27E8-3CE6-193F-CAD44599B8D8}"/>
              </a:ext>
            </a:extLst>
          </p:cNvPr>
          <p:cNvSpPr>
            <a:spLocks noGrp="1"/>
          </p:cNvSpPr>
          <p:nvPr>
            <p:ph type="title"/>
          </p:nvPr>
        </p:nvSpPr>
        <p:spPr/>
        <p:txBody>
          <a:bodyPr/>
          <a:lstStyle/>
          <a:p>
            <a:r>
              <a:rPr lang="el-GR" dirty="0"/>
              <a:t>Ας μαντέψουμε </a:t>
            </a:r>
            <a:r>
              <a:rPr lang="en-US" dirty="0"/>
              <a:t>(3)</a:t>
            </a:r>
            <a:endParaRPr lang="en-IL" dirty="0"/>
          </a:p>
        </p:txBody>
      </p:sp>
      <p:sp>
        <p:nvSpPr>
          <p:cNvPr id="3" name="Text Placeholder 2">
            <a:extLst>
              <a:ext uri="{FF2B5EF4-FFF2-40B4-BE49-F238E27FC236}">
                <a16:creationId xmlns:a16="http://schemas.microsoft.com/office/drawing/2014/main" id="{3178C0A1-8E07-F43B-CCB0-C8326B19EED4}"/>
              </a:ext>
            </a:extLst>
          </p:cNvPr>
          <p:cNvSpPr>
            <a:spLocks noGrp="1"/>
          </p:cNvSpPr>
          <p:nvPr>
            <p:ph type="body" sz="quarter" idx="10"/>
          </p:nvPr>
        </p:nvSpPr>
        <p:spPr>
          <a:xfrm>
            <a:off x="394659" y="1424562"/>
            <a:ext cx="7886700" cy="3890962"/>
          </a:xfrm>
        </p:spPr>
        <p:txBody>
          <a:bodyPr/>
          <a:lstStyle/>
          <a:p>
            <a:r>
              <a:rPr lang="el-GR" dirty="0"/>
              <a:t>ζάχαρη</a:t>
            </a:r>
          </a:p>
          <a:p>
            <a:r>
              <a:rPr lang="el-GR" dirty="0"/>
              <a:t>βούτυρο κακάο</a:t>
            </a:r>
          </a:p>
          <a:p>
            <a:r>
              <a:rPr lang="el-GR" dirty="0"/>
              <a:t>αποβουτυρωμένο γάλα σε σκόνη</a:t>
            </a:r>
          </a:p>
          <a:p>
            <a:r>
              <a:rPr lang="el-GR" dirty="0" err="1"/>
              <a:t>κακαόμαζα</a:t>
            </a:r>
            <a:endParaRPr lang="el-GR" dirty="0"/>
          </a:p>
          <a:p>
            <a:r>
              <a:rPr lang="el-GR" dirty="0"/>
              <a:t>σκόνη ορού γάλακτος</a:t>
            </a:r>
          </a:p>
          <a:p>
            <a:r>
              <a:rPr lang="el-GR" dirty="0"/>
              <a:t>λιπαρά γάλακτος</a:t>
            </a:r>
          </a:p>
          <a:p>
            <a:r>
              <a:rPr lang="el-GR" dirty="0"/>
              <a:t>πάστα φουντουκιού</a:t>
            </a:r>
          </a:p>
          <a:p>
            <a:r>
              <a:rPr lang="el-GR" dirty="0" err="1"/>
              <a:t>γαλακτωματοποιητής</a:t>
            </a:r>
            <a:r>
              <a:rPr lang="el-GR" dirty="0"/>
              <a:t> (λεκιθίνη σόγιας)</a:t>
            </a:r>
          </a:p>
          <a:p>
            <a:r>
              <a:rPr lang="el-GR" dirty="0"/>
              <a:t>τεχνητή γεύση</a:t>
            </a:r>
          </a:p>
          <a:p>
            <a:endParaRPr lang="en-IL" dirty="0"/>
          </a:p>
        </p:txBody>
      </p:sp>
      <p:sp>
        <p:nvSpPr>
          <p:cNvPr id="4" name="Google Shape;121;p17">
            <a:extLst>
              <a:ext uri="{FF2B5EF4-FFF2-40B4-BE49-F238E27FC236}">
                <a16:creationId xmlns:a16="http://schemas.microsoft.com/office/drawing/2014/main" id="{E3B24566-D428-92D0-D67E-BB5A67D0D7AD}"/>
              </a:ext>
            </a:extLst>
          </p:cNvPr>
          <p:cNvSpPr/>
          <p:nvPr/>
        </p:nvSpPr>
        <p:spPr>
          <a:xfrm>
            <a:off x="6599866" y="3061428"/>
            <a:ext cx="995000" cy="1404350"/>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669F70"/>
                </a:solidFill>
                <a:latin typeface="Arial"/>
              </a:rPr>
              <a:t>?</a:t>
            </a:r>
          </a:p>
        </p:txBody>
      </p:sp>
      <p:pic>
        <p:nvPicPr>
          <p:cNvPr id="5" name="Google Shape;132;p18">
            <a:extLst>
              <a:ext uri="{FF2B5EF4-FFF2-40B4-BE49-F238E27FC236}">
                <a16:creationId xmlns:a16="http://schemas.microsoft.com/office/drawing/2014/main" id="{A8CB37AD-38BE-1EAE-749A-3142E225AA9B}"/>
              </a:ext>
            </a:extLst>
          </p:cNvPr>
          <p:cNvPicPr preferRelativeResize="0">
            <a:picLocks noChangeAspect="1"/>
          </p:cNvPicPr>
          <p:nvPr/>
        </p:nvPicPr>
        <p:blipFill rotWithShape="1">
          <a:blip r:embed="rId2">
            <a:alphaModFix/>
          </a:blip>
          <a:srcRect l="5587" t="29818" r="2488" b="30301"/>
          <a:stretch/>
        </p:blipFill>
        <p:spPr>
          <a:xfrm>
            <a:off x="4805992" y="2862696"/>
            <a:ext cx="3916392" cy="1698965"/>
          </a:xfrm>
          <a:prstGeom prst="rect">
            <a:avLst/>
          </a:prstGeom>
          <a:noFill/>
          <a:ln>
            <a:noFill/>
          </a:ln>
        </p:spPr>
      </p:pic>
    </p:spTree>
    <p:extLst>
      <p:ext uri="{BB962C8B-B14F-4D97-AF65-F5344CB8AC3E}">
        <p14:creationId xmlns:p14="http://schemas.microsoft.com/office/powerpoint/2010/main" val="74034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FAD5-AC09-B4EC-1C6F-4F0998A28097}"/>
              </a:ext>
            </a:extLst>
          </p:cNvPr>
          <p:cNvSpPr>
            <a:spLocks noGrp="1"/>
          </p:cNvSpPr>
          <p:nvPr>
            <p:ph type="title"/>
          </p:nvPr>
        </p:nvSpPr>
        <p:spPr/>
        <p:txBody>
          <a:bodyPr/>
          <a:lstStyle/>
          <a:p>
            <a:r>
              <a:rPr lang="el-GR" dirty="0"/>
              <a:t>Ας μαντέψουμε </a:t>
            </a:r>
            <a:r>
              <a:rPr lang="en-US" dirty="0"/>
              <a:t>(4)</a:t>
            </a:r>
            <a:endParaRPr lang="en-IL" dirty="0"/>
          </a:p>
        </p:txBody>
      </p:sp>
      <p:sp>
        <p:nvSpPr>
          <p:cNvPr id="3" name="Text Placeholder 2">
            <a:extLst>
              <a:ext uri="{FF2B5EF4-FFF2-40B4-BE49-F238E27FC236}">
                <a16:creationId xmlns:a16="http://schemas.microsoft.com/office/drawing/2014/main" id="{4CE99F00-8695-61EE-8666-B45F29E6CE3C}"/>
              </a:ext>
            </a:extLst>
          </p:cNvPr>
          <p:cNvSpPr>
            <a:spLocks noGrp="1"/>
          </p:cNvSpPr>
          <p:nvPr>
            <p:ph type="body" sz="quarter" idx="10"/>
          </p:nvPr>
        </p:nvSpPr>
        <p:spPr/>
        <p:txBody>
          <a:bodyPr/>
          <a:lstStyle/>
          <a:p>
            <a:r>
              <a:rPr lang="el-GR" dirty="0"/>
              <a:t>Προσθέστε τη λίστα των συστατικών εδώ</a:t>
            </a:r>
          </a:p>
          <a:p>
            <a:pPr marL="0" indent="0">
              <a:buNone/>
            </a:pPr>
            <a:endParaRPr lang="en-IL" dirty="0"/>
          </a:p>
        </p:txBody>
      </p:sp>
      <p:sp>
        <p:nvSpPr>
          <p:cNvPr id="4" name="Google Shape;121;p17">
            <a:extLst>
              <a:ext uri="{FF2B5EF4-FFF2-40B4-BE49-F238E27FC236}">
                <a16:creationId xmlns:a16="http://schemas.microsoft.com/office/drawing/2014/main" id="{400A54D9-DF39-140A-8B64-99B94B8C8618}"/>
              </a:ext>
            </a:extLst>
          </p:cNvPr>
          <p:cNvSpPr/>
          <p:nvPr/>
        </p:nvSpPr>
        <p:spPr>
          <a:xfrm>
            <a:off x="7504175" y="3925458"/>
            <a:ext cx="995000" cy="1404350"/>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669F70"/>
                </a:solidFill>
                <a:latin typeface="Arial"/>
              </a:rPr>
              <a:t>?</a:t>
            </a:r>
          </a:p>
        </p:txBody>
      </p:sp>
      <p:sp>
        <p:nvSpPr>
          <p:cNvPr id="6" name="Прямоугольник 5">
            <a:extLst>
              <a:ext uri="{FF2B5EF4-FFF2-40B4-BE49-F238E27FC236}">
                <a16:creationId xmlns:a16="http://schemas.microsoft.com/office/drawing/2014/main" id="{D3FE152E-3CA6-B658-2D35-F361256E1666}"/>
              </a:ext>
            </a:extLst>
          </p:cNvPr>
          <p:cNvSpPr/>
          <p:nvPr/>
        </p:nvSpPr>
        <p:spPr>
          <a:xfrm>
            <a:off x="4014215" y="3525044"/>
            <a:ext cx="3489960" cy="1440180"/>
          </a:xfrm>
          <a:prstGeom prst="rect">
            <a:avLst/>
          </a:prstGeom>
          <a:solidFill>
            <a:srgbClr val="FFFFFF"/>
          </a:solidFill>
        </p:spPr>
        <p:txBody>
          <a:bodyPr lIns="0" tIns="0" rIns="0" bIns="0">
            <a:noAutofit/>
          </a:bodyPr>
          <a:lstStyle/>
          <a:p>
            <a:pPr indent="0">
              <a:lnSpc>
                <a:spcPct val="126000"/>
              </a:lnSpc>
              <a:defRPr sz="2600" b="1">
                <a:solidFill>
                  <a:srgbClr val="333333"/>
                </a:solidFill>
                <a:latin typeface="Arial"/>
              </a:defRPr>
            </a:pPr>
            <a:r>
              <a:rPr lang="el-GR" sz="2000" dirty="0">
                <a:latin typeface="Neue Haas Grotesk Text Pro" panose="020B0504020202020204" pitchFamily="34" charset="0"/>
              </a:rPr>
              <a:t>Αντικαταστήστε αυτήν την</a:t>
            </a:r>
            <a:r>
              <a:rPr sz="2000" dirty="0">
                <a:latin typeface="Neue Haas Grotesk Text Pro" panose="020B0504020202020204" pitchFamily="34" charset="0"/>
              </a:rPr>
              <a:t> εικόνα με </a:t>
            </a:r>
            <a:r>
              <a:rPr lang="el-GR" sz="2000" dirty="0">
                <a:latin typeface="Neue Haas Grotesk Text Pro" panose="020B0504020202020204" pitchFamily="34" charset="0"/>
              </a:rPr>
              <a:t>την</a:t>
            </a:r>
            <a:r>
              <a:rPr sz="2000" dirty="0">
                <a:latin typeface="Neue Haas Grotesk Text Pro" panose="020B0504020202020204" pitchFamily="34" charset="0"/>
              </a:rPr>
              <a:t> εικόνα του προϊόντος που επιλέξατε</a:t>
            </a:r>
          </a:p>
        </p:txBody>
      </p:sp>
    </p:spTree>
    <p:extLst>
      <p:ext uri="{BB962C8B-B14F-4D97-AF65-F5344CB8AC3E}">
        <p14:creationId xmlns:p14="http://schemas.microsoft.com/office/powerpoint/2010/main" val="1583500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FAD5-AC09-B4EC-1C6F-4F0998A28097}"/>
              </a:ext>
            </a:extLst>
          </p:cNvPr>
          <p:cNvSpPr>
            <a:spLocks noGrp="1"/>
          </p:cNvSpPr>
          <p:nvPr>
            <p:ph type="title"/>
          </p:nvPr>
        </p:nvSpPr>
        <p:spPr/>
        <p:txBody>
          <a:bodyPr/>
          <a:lstStyle/>
          <a:p>
            <a:r>
              <a:rPr lang="el-GR" dirty="0"/>
              <a:t>Ας μαντέψουμε </a:t>
            </a:r>
            <a:r>
              <a:rPr lang="en-US" dirty="0"/>
              <a:t>(5)</a:t>
            </a:r>
            <a:endParaRPr lang="en-IL" dirty="0"/>
          </a:p>
        </p:txBody>
      </p:sp>
      <p:sp>
        <p:nvSpPr>
          <p:cNvPr id="3" name="Text Placeholder 2">
            <a:extLst>
              <a:ext uri="{FF2B5EF4-FFF2-40B4-BE49-F238E27FC236}">
                <a16:creationId xmlns:a16="http://schemas.microsoft.com/office/drawing/2014/main" id="{4CE99F00-8695-61EE-8666-B45F29E6CE3C}"/>
              </a:ext>
            </a:extLst>
          </p:cNvPr>
          <p:cNvSpPr>
            <a:spLocks noGrp="1"/>
          </p:cNvSpPr>
          <p:nvPr>
            <p:ph type="body" sz="quarter" idx="10"/>
          </p:nvPr>
        </p:nvSpPr>
        <p:spPr/>
        <p:txBody>
          <a:bodyPr/>
          <a:lstStyle/>
          <a:p>
            <a:r>
              <a:rPr lang="el-GR" dirty="0"/>
              <a:t>Προσθέστε τη λίστα των συστατικών εδώ</a:t>
            </a:r>
          </a:p>
          <a:p>
            <a:pPr marL="0" indent="0">
              <a:buNone/>
            </a:pPr>
            <a:endParaRPr lang="en-IL" dirty="0"/>
          </a:p>
        </p:txBody>
      </p:sp>
      <p:sp>
        <p:nvSpPr>
          <p:cNvPr id="4" name="Google Shape;121;p17">
            <a:extLst>
              <a:ext uri="{FF2B5EF4-FFF2-40B4-BE49-F238E27FC236}">
                <a16:creationId xmlns:a16="http://schemas.microsoft.com/office/drawing/2014/main" id="{400A54D9-DF39-140A-8B64-99B94B8C8618}"/>
              </a:ext>
            </a:extLst>
          </p:cNvPr>
          <p:cNvSpPr/>
          <p:nvPr/>
        </p:nvSpPr>
        <p:spPr>
          <a:xfrm>
            <a:off x="7504175" y="3925458"/>
            <a:ext cx="995000" cy="1404350"/>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669F70"/>
                </a:solidFill>
                <a:latin typeface="Arial"/>
              </a:rPr>
              <a:t>?</a:t>
            </a:r>
          </a:p>
        </p:txBody>
      </p:sp>
      <p:sp>
        <p:nvSpPr>
          <p:cNvPr id="6" name="Прямоугольник 5">
            <a:extLst>
              <a:ext uri="{FF2B5EF4-FFF2-40B4-BE49-F238E27FC236}">
                <a16:creationId xmlns:a16="http://schemas.microsoft.com/office/drawing/2014/main" id="{087E06B0-96E1-AF2F-25E0-4DBD88FA7239}"/>
              </a:ext>
            </a:extLst>
          </p:cNvPr>
          <p:cNvSpPr/>
          <p:nvPr/>
        </p:nvSpPr>
        <p:spPr>
          <a:xfrm>
            <a:off x="4014215" y="3525044"/>
            <a:ext cx="3489960" cy="1440180"/>
          </a:xfrm>
          <a:prstGeom prst="rect">
            <a:avLst/>
          </a:prstGeom>
          <a:solidFill>
            <a:srgbClr val="FFFFFF"/>
          </a:solidFill>
        </p:spPr>
        <p:txBody>
          <a:bodyPr lIns="0" tIns="0" rIns="0" bIns="0">
            <a:noAutofit/>
          </a:bodyPr>
          <a:lstStyle/>
          <a:p>
            <a:pPr indent="0">
              <a:lnSpc>
                <a:spcPct val="126000"/>
              </a:lnSpc>
              <a:defRPr sz="2600" b="1">
                <a:solidFill>
                  <a:srgbClr val="333333"/>
                </a:solidFill>
                <a:latin typeface="Arial"/>
              </a:defRPr>
            </a:pPr>
            <a:r>
              <a:rPr lang="el-GR" sz="2000" dirty="0">
                <a:latin typeface="Neue Haas Grotesk Text Pro" panose="020B0504020202020204" pitchFamily="34" charset="0"/>
              </a:rPr>
              <a:t>Αντικαταστήστε αυτήν την</a:t>
            </a:r>
            <a:r>
              <a:rPr sz="2000" dirty="0">
                <a:latin typeface="Neue Haas Grotesk Text Pro" panose="020B0504020202020204" pitchFamily="34" charset="0"/>
              </a:rPr>
              <a:t> εικόνα με </a:t>
            </a:r>
            <a:r>
              <a:rPr lang="el-GR" sz="2000" dirty="0">
                <a:latin typeface="Neue Haas Grotesk Text Pro" panose="020B0504020202020204" pitchFamily="34" charset="0"/>
              </a:rPr>
              <a:t>την</a:t>
            </a:r>
            <a:r>
              <a:rPr sz="2000" dirty="0">
                <a:latin typeface="Neue Haas Grotesk Text Pro" panose="020B0504020202020204" pitchFamily="34" charset="0"/>
              </a:rPr>
              <a:t> εικόνα του προϊόντος που επιλέξατε</a:t>
            </a:r>
          </a:p>
        </p:txBody>
      </p:sp>
    </p:spTree>
    <p:extLst>
      <p:ext uri="{BB962C8B-B14F-4D97-AF65-F5344CB8AC3E}">
        <p14:creationId xmlns:p14="http://schemas.microsoft.com/office/powerpoint/2010/main" val="1999998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FAD5-AC09-B4EC-1C6F-4F0998A28097}"/>
              </a:ext>
            </a:extLst>
          </p:cNvPr>
          <p:cNvSpPr>
            <a:spLocks noGrp="1"/>
          </p:cNvSpPr>
          <p:nvPr>
            <p:ph type="title"/>
          </p:nvPr>
        </p:nvSpPr>
        <p:spPr/>
        <p:txBody>
          <a:bodyPr/>
          <a:lstStyle/>
          <a:p>
            <a:r>
              <a:rPr lang="el-GR" dirty="0"/>
              <a:t>Ας μαντέψουμε </a:t>
            </a:r>
            <a:r>
              <a:rPr lang="en-US" dirty="0"/>
              <a:t>(6)</a:t>
            </a:r>
            <a:endParaRPr lang="en-IL" dirty="0"/>
          </a:p>
        </p:txBody>
      </p:sp>
      <p:sp>
        <p:nvSpPr>
          <p:cNvPr id="3" name="Text Placeholder 2">
            <a:extLst>
              <a:ext uri="{FF2B5EF4-FFF2-40B4-BE49-F238E27FC236}">
                <a16:creationId xmlns:a16="http://schemas.microsoft.com/office/drawing/2014/main" id="{4CE99F00-8695-61EE-8666-B45F29E6CE3C}"/>
              </a:ext>
            </a:extLst>
          </p:cNvPr>
          <p:cNvSpPr>
            <a:spLocks noGrp="1"/>
          </p:cNvSpPr>
          <p:nvPr>
            <p:ph type="body" sz="quarter" idx="10"/>
          </p:nvPr>
        </p:nvSpPr>
        <p:spPr/>
        <p:txBody>
          <a:bodyPr/>
          <a:lstStyle/>
          <a:p>
            <a:r>
              <a:rPr lang="el-GR" dirty="0"/>
              <a:t>Προσθέστε τη λίστα των συστατικών εδώ</a:t>
            </a:r>
          </a:p>
          <a:p>
            <a:pPr marL="0" indent="0">
              <a:buNone/>
            </a:pPr>
            <a:endParaRPr lang="en-IL" dirty="0"/>
          </a:p>
        </p:txBody>
      </p:sp>
      <p:sp>
        <p:nvSpPr>
          <p:cNvPr id="4" name="Google Shape;121;p17">
            <a:extLst>
              <a:ext uri="{FF2B5EF4-FFF2-40B4-BE49-F238E27FC236}">
                <a16:creationId xmlns:a16="http://schemas.microsoft.com/office/drawing/2014/main" id="{400A54D9-DF39-140A-8B64-99B94B8C8618}"/>
              </a:ext>
            </a:extLst>
          </p:cNvPr>
          <p:cNvSpPr/>
          <p:nvPr/>
        </p:nvSpPr>
        <p:spPr>
          <a:xfrm>
            <a:off x="7504175" y="3925458"/>
            <a:ext cx="995000" cy="1404350"/>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669F70"/>
                </a:solidFill>
                <a:latin typeface="Arial"/>
              </a:rPr>
              <a:t>?</a:t>
            </a:r>
          </a:p>
        </p:txBody>
      </p:sp>
      <p:sp>
        <p:nvSpPr>
          <p:cNvPr id="6" name="Прямоугольник 5">
            <a:extLst>
              <a:ext uri="{FF2B5EF4-FFF2-40B4-BE49-F238E27FC236}">
                <a16:creationId xmlns:a16="http://schemas.microsoft.com/office/drawing/2014/main" id="{39890868-B07D-8BD4-9D01-962F96E13796}"/>
              </a:ext>
            </a:extLst>
          </p:cNvPr>
          <p:cNvSpPr/>
          <p:nvPr/>
        </p:nvSpPr>
        <p:spPr>
          <a:xfrm>
            <a:off x="4014215" y="3525044"/>
            <a:ext cx="3489960" cy="1440180"/>
          </a:xfrm>
          <a:prstGeom prst="rect">
            <a:avLst/>
          </a:prstGeom>
          <a:solidFill>
            <a:srgbClr val="FFFFFF"/>
          </a:solidFill>
        </p:spPr>
        <p:txBody>
          <a:bodyPr lIns="0" tIns="0" rIns="0" bIns="0">
            <a:noAutofit/>
          </a:bodyPr>
          <a:lstStyle/>
          <a:p>
            <a:pPr indent="0">
              <a:lnSpc>
                <a:spcPct val="126000"/>
              </a:lnSpc>
              <a:defRPr sz="2600" b="1">
                <a:solidFill>
                  <a:srgbClr val="333333"/>
                </a:solidFill>
                <a:latin typeface="Arial"/>
              </a:defRPr>
            </a:pPr>
            <a:r>
              <a:rPr lang="el-GR" sz="2000" dirty="0">
                <a:latin typeface="Neue Haas Grotesk Text Pro" panose="020B0504020202020204" pitchFamily="34" charset="0"/>
              </a:rPr>
              <a:t>Αντικαταστήστε αυτήν την</a:t>
            </a:r>
            <a:r>
              <a:rPr sz="2000" dirty="0">
                <a:latin typeface="Neue Haas Grotesk Text Pro" panose="020B0504020202020204" pitchFamily="34" charset="0"/>
              </a:rPr>
              <a:t> εικόνα με </a:t>
            </a:r>
            <a:r>
              <a:rPr lang="el-GR" sz="2000" dirty="0">
                <a:latin typeface="Neue Haas Grotesk Text Pro" panose="020B0504020202020204" pitchFamily="34" charset="0"/>
              </a:rPr>
              <a:t>την</a:t>
            </a:r>
            <a:r>
              <a:rPr sz="2000" dirty="0">
                <a:latin typeface="Neue Haas Grotesk Text Pro" panose="020B0504020202020204" pitchFamily="34" charset="0"/>
              </a:rPr>
              <a:t> εικόνα του προϊόντος που επιλέξατε</a:t>
            </a:r>
          </a:p>
        </p:txBody>
      </p:sp>
    </p:spTree>
    <p:extLst>
      <p:ext uri="{BB962C8B-B14F-4D97-AF65-F5344CB8AC3E}">
        <p14:creationId xmlns:p14="http://schemas.microsoft.com/office/powerpoint/2010/main" val="2809955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B2C7-9766-7816-C353-6982DC3746FB}"/>
              </a:ext>
            </a:extLst>
          </p:cNvPr>
          <p:cNvSpPr>
            <a:spLocks noGrp="1"/>
          </p:cNvSpPr>
          <p:nvPr>
            <p:ph type="title"/>
          </p:nvPr>
        </p:nvSpPr>
        <p:spPr>
          <a:xfrm>
            <a:off x="628650" y="307652"/>
            <a:ext cx="7886700" cy="1322740"/>
          </a:xfrm>
        </p:spPr>
        <p:txBody>
          <a:bodyPr>
            <a:normAutofit fontScale="90000"/>
          </a:bodyPr>
          <a:lstStyle/>
          <a:p>
            <a:r>
              <a:rPr lang="el-GR" dirty="0"/>
              <a:t>Γιατί πιστεύετε ότι ήταν δύσκολο (ή μερικές φορές εύκολο) να αναγνωρίσετε τα προϊόντα;</a:t>
            </a:r>
            <a:endParaRPr lang="en-IL" dirty="0"/>
          </a:p>
        </p:txBody>
      </p:sp>
      <p:sp>
        <p:nvSpPr>
          <p:cNvPr id="5" name="Google Shape;169;p22">
            <a:extLst>
              <a:ext uri="{FF2B5EF4-FFF2-40B4-BE49-F238E27FC236}">
                <a16:creationId xmlns:a16="http://schemas.microsoft.com/office/drawing/2014/main" id="{E2E5D130-675B-5103-B43B-34E84E04A60B}"/>
              </a:ext>
            </a:extLst>
          </p:cNvPr>
          <p:cNvSpPr txBox="1">
            <a:spLocks noChangeAspect="1"/>
          </p:cNvSpPr>
          <p:nvPr/>
        </p:nvSpPr>
        <p:spPr>
          <a:xfrm>
            <a:off x="2630518" y="1151561"/>
            <a:ext cx="3882964" cy="4704577"/>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ue Haas Grotesk Text Pro" panose="020B05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ue Haas Grotesk Text Pro" panose="020B05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ue Haas Grotesk Text Pro" panose="020B05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ue Haas Grotesk Text Pro" panose="020B05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ue Haas Grotesk Tex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Clr>
                <a:schemeClr val="dk1"/>
              </a:buClr>
              <a:buSzPts val="28700"/>
              <a:buFont typeface="Arial"/>
              <a:buNone/>
            </a:pPr>
            <a:r>
              <a:rPr lang="en-GB" sz="28700" b="1" dirty="0">
                <a:ln>
                  <a:solidFill>
                    <a:schemeClr val="bg1"/>
                  </a:solidFill>
                </a:ln>
                <a:solidFill>
                  <a:srgbClr val="669F70"/>
                </a:solidFill>
              </a:rPr>
              <a:t>?</a:t>
            </a:r>
          </a:p>
        </p:txBody>
      </p:sp>
    </p:spTree>
    <p:extLst>
      <p:ext uri="{BB962C8B-B14F-4D97-AF65-F5344CB8AC3E}">
        <p14:creationId xmlns:p14="http://schemas.microsoft.com/office/powerpoint/2010/main" val="1520218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DEF8-414D-1F66-2250-A187B39AF75D}"/>
              </a:ext>
            </a:extLst>
          </p:cNvPr>
          <p:cNvSpPr>
            <a:spLocks noGrp="1"/>
          </p:cNvSpPr>
          <p:nvPr>
            <p:ph type="title"/>
          </p:nvPr>
        </p:nvSpPr>
        <p:spPr/>
        <p:txBody>
          <a:bodyPr/>
          <a:lstStyle/>
          <a:p>
            <a:r>
              <a:rPr lang="el-GR" dirty="0"/>
              <a:t>Τα θέματα που θα συζητήσουμε</a:t>
            </a:r>
            <a:r>
              <a:rPr lang="en-US" dirty="0"/>
              <a:t>:</a:t>
            </a:r>
            <a:endParaRPr lang="en-IL" dirty="0"/>
          </a:p>
        </p:txBody>
      </p:sp>
      <p:sp>
        <p:nvSpPr>
          <p:cNvPr id="3" name="Text Placeholder 2">
            <a:extLst>
              <a:ext uri="{FF2B5EF4-FFF2-40B4-BE49-F238E27FC236}">
                <a16:creationId xmlns:a16="http://schemas.microsoft.com/office/drawing/2014/main" id="{CC5DFDE5-DBEF-2486-5C17-4A36DB81F843}"/>
              </a:ext>
            </a:extLst>
          </p:cNvPr>
          <p:cNvSpPr>
            <a:spLocks noGrp="1"/>
          </p:cNvSpPr>
          <p:nvPr>
            <p:ph type="body" sz="quarter" idx="10"/>
          </p:nvPr>
        </p:nvSpPr>
        <p:spPr/>
        <p:txBody>
          <a:bodyPr/>
          <a:lstStyle/>
          <a:p>
            <a:r>
              <a:rPr lang="el-GR" dirty="0"/>
              <a:t>Ποιες πληροφορίες εμφανίζονται στη συσκευασία των τροφίμων;</a:t>
            </a:r>
          </a:p>
          <a:p>
            <a:r>
              <a:rPr lang="el-GR" dirty="0"/>
              <a:t>Πώς να αποκρυπτογραφήσετε τη λίστα των συστατικών;</a:t>
            </a:r>
          </a:p>
          <a:p>
            <a:r>
              <a:rPr lang="el-GR" dirty="0"/>
              <a:t>Πώς να αποκρυπτογραφήσετε τη διατροφική ετικέτα;</a:t>
            </a:r>
          </a:p>
          <a:p>
            <a:r>
              <a:rPr lang="el-GR" dirty="0"/>
              <a:t>Ανάλωση έως</a:t>
            </a:r>
            <a:r>
              <a:rPr lang="en-US" dirty="0"/>
              <a:t>, </a:t>
            </a:r>
            <a:r>
              <a:rPr lang="el-GR" dirty="0"/>
              <a:t>Ανάλωση κατά προτίμηση πριν από </a:t>
            </a:r>
            <a:r>
              <a:rPr lang="en-US" dirty="0"/>
              <a:t>– </a:t>
            </a:r>
            <a:r>
              <a:rPr lang="el-GR" dirty="0"/>
              <a:t>τι σημαίνουν</a:t>
            </a:r>
            <a:r>
              <a:rPr lang="en-US" dirty="0"/>
              <a:t>;</a:t>
            </a:r>
            <a:endParaRPr lang="en-IL" dirty="0"/>
          </a:p>
        </p:txBody>
      </p:sp>
    </p:spTree>
    <p:extLst>
      <p:ext uri="{BB962C8B-B14F-4D97-AF65-F5344CB8AC3E}">
        <p14:creationId xmlns:p14="http://schemas.microsoft.com/office/powerpoint/2010/main" val="1727637603"/>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86ACA4E38717A54B923DEDE8CCFAED71" ma:contentTypeVersion="16" ma:contentTypeDescription="Δημιουργία νέου εγγράφου" ma:contentTypeScope="" ma:versionID="bc14c163a34040dd5717979de949c8df">
  <xsd:schema xmlns:xsd="http://www.w3.org/2001/XMLSchema" xmlns:xs="http://www.w3.org/2001/XMLSchema" xmlns:p="http://schemas.microsoft.com/office/2006/metadata/properties" xmlns:ns2="182f9a79-6dec-4984-9c65-a99d2870daa9" xmlns:ns3="39ed24c3-b5d1-4a2b-b0f5-2d4115204c49" targetNamespace="http://schemas.microsoft.com/office/2006/metadata/properties" ma:root="true" ma:fieldsID="8f6d51b310f83681bd9a2e51ebab3b2f" ns2:_="" ns3:_="">
    <xsd:import namespace="182f9a79-6dec-4984-9c65-a99d2870daa9"/>
    <xsd:import namespace="39ed24c3-b5d1-4a2b-b0f5-2d4115204c4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2f9a79-6dec-4984-9c65-a99d2870da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Ετικέτες εικόνας" ma:readOnly="false" ma:fieldId="{5cf76f15-5ced-4ddc-b409-7134ff3c332f}" ma:taxonomyMulti="true" ma:sspId="b4427c30-779f-4929-a31c-31fc6a806c1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ed24c3-b5d1-4a2b-b0f5-2d4115204c4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c4ef79a-a9e4-47a0-a631-b33fc44f3dac}" ma:internalName="TaxCatchAll" ma:showField="CatchAllData" ma:web="39ed24c3-b5d1-4a2b-b0f5-2d4115204c4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Κοινή χρήση με λεπτομέρειες"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9ed24c3-b5d1-4a2b-b0f5-2d4115204c49" xsi:nil="true"/>
    <lcf76f155ced4ddcb4097134ff3c332f xmlns="182f9a79-6dec-4984-9c65-a99d2870da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05B8EC-2284-4BD7-A3B4-DB57E0608A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2f9a79-6dec-4984-9c65-a99d2870daa9"/>
    <ds:schemaRef ds:uri="39ed24c3-b5d1-4a2b-b0f5-2d4115204c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D5D64D-CA10-4546-B56B-5F10AF09BFDF}">
  <ds:schemaRefs>
    <ds:schemaRef ds:uri="182f9a79-6dec-4984-9c65-a99d2870daa9"/>
    <ds:schemaRef ds:uri="39ed24c3-b5d1-4a2b-b0f5-2d4115204c4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9890F90-3FFE-4F92-95AF-8F5C97B79E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329</TotalTime>
  <Words>1720</Words>
  <Application>Microsoft Office PowerPoint</Application>
  <PresentationFormat>Προσαρμογή</PresentationFormat>
  <Paragraphs>222</Paragraphs>
  <Slides>37</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37</vt:i4>
      </vt:variant>
    </vt:vector>
  </HeadingPairs>
  <TitlesOfParts>
    <vt:vector size="43" baseType="lpstr">
      <vt:lpstr>Arial</vt:lpstr>
      <vt:lpstr>Calibri</vt:lpstr>
      <vt:lpstr>Google Sans</vt:lpstr>
      <vt:lpstr>Neue Haas Grotesk Text Pro</vt:lpstr>
      <vt:lpstr>Wingdings</vt:lpstr>
      <vt:lpstr>Tema di Office</vt:lpstr>
      <vt:lpstr>Ανάγνωση και κατανόηση των ετικετών των τροφίμων</vt:lpstr>
      <vt:lpstr>Ας μαντέψουμε (1)</vt:lpstr>
      <vt:lpstr>Ας μαντέψουμε (2)</vt:lpstr>
      <vt:lpstr>Ας μαντέψουμε (3)</vt:lpstr>
      <vt:lpstr>Ας μαντέψουμε (4)</vt:lpstr>
      <vt:lpstr>Ας μαντέψουμε (5)</vt:lpstr>
      <vt:lpstr>Ας μαντέψουμε (6)</vt:lpstr>
      <vt:lpstr>Γιατί πιστεύετε ότι ήταν δύσκολο (ή μερικές φορές εύκολο) να αναγνωρίσετε τα προϊόντα;</vt:lpstr>
      <vt:lpstr>Τα θέματα που θα συζητήσουμε:</vt:lpstr>
      <vt:lpstr>Τι αναγράφεται στην συσκευασία;</vt:lpstr>
      <vt:lpstr>Ονομασία προϊόντος vs Ονομασία τρόφιμου: </vt:lpstr>
      <vt:lpstr>Κατάλογος συστατικών</vt:lpstr>
      <vt:lpstr>Είναι όλα τα ψωμιά ολικής άλεσης το ίδιο;</vt:lpstr>
      <vt:lpstr>Διάφορα είδη πρόσθετων των τροφίμων</vt:lpstr>
      <vt:lpstr>Διάφορα είδη πρόσθετων των τροφίμων</vt:lpstr>
      <vt:lpstr>Πρόσθετα Τροφίμων - Ταξινόμηση</vt:lpstr>
      <vt:lpstr>Πρόσθετα Τροφίμων – Χρωστικές Τροφίμων </vt:lpstr>
      <vt:lpstr>Σύνοψη:</vt:lpstr>
      <vt:lpstr>Διατροφική Δήλωση</vt:lpstr>
      <vt:lpstr>Πίνακας διατροφικής δήλωσης</vt:lpstr>
      <vt:lpstr>Παρουσίαση του PowerPoint</vt:lpstr>
      <vt:lpstr>Διατροφική δήλωση - Υπολογισμός θερμίδων</vt:lpstr>
      <vt:lpstr>Διατροφική δήλωση - Υπολογισμός θερμίδων</vt:lpstr>
      <vt:lpstr>Διατροφική δήλωση - Υπολογισμός θερμίδων</vt:lpstr>
      <vt:lpstr>Διατροφική δήλωση - Υπολογισμός θερμίδων</vt:lpstr>
      <vt:lpstr>Διατροφική δήλωση - Υπολογισμός θερμίδων</vt:lpstr>
      <vt:lpstr>Διατροφική δήλωση - Λίπη</vt:lpstr>
      <vt:lpstr>Λίπη</vt:lpstr>
      <vt:lpstr>Λήψη αποφάσεων με βάση τις διατροφικές δηλώσεις</vt:lpstr>
      <vt:lpstr>Τι αναγράφεται στην συσκευασία;</vt:lpstr>
      <vt:lpstr>Πώς να αποκρυπτογραφείτε τις επισημάνσεις ημερομηνίας στις συσκευασίες τροφίμων</vt:lpstr>
      <vt:lpstr>Επισημάνσεις που χρησιμοποιούνται </vt:lpstr>
      <vt:lpstr>Ανάλωση έως</vt:lpstr>
      <vt:lpstr>Ανάλωση κατά προτίμηση πριν από</vt:lpstr>
      <vt:lpstr>Παρουσίαση του PowerPoint</vt:lpstr>
      <vt:lpstr>Επισημάνσεις στην μπροστινή όψη της συσκευασίας</vt:lpstr>
      <vt:lpstr>Τροφή για σκέψη</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Emma Berthaud</dc:creator>
  <cp:lastModifiedBy>Damianos Maniatakos</cp:lastModifiedBy>
  <cp:revision>25</cp:revision>
  <dcterms:created xsi:type="dcterms:W3CDTF">2023-10-31T15:49:51Z</dcterms:created>
  <dcterms:modified xsi:type="dcterms:W3CDTF">2025-05-13T13:43:44Z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0x01010086ACA4E38717A54B923DEDE8CCFAED71</vt:lpwstr>
  </property>
  <property fmtid="{D5CDD505-2E9C-101B-9397-08002B2CF9AE}" pid="3" name="MediaServiceImageTags">
    <vt:lpwstr/>
  </property>
</Properties>
</file>