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  <p:embeddedFontLst>
    <p:embeddedFont>
      <p:font typeface="LNJPWV+Calibri Bold"/>
      <p:regular r:id="rId24"/>
    </p:embeddedFont>
    <p:embeddedFont>
      <p:font typeface="FFIQQK+Calibri Bold"/>
      <p:regular r:id="rId25"/>
    </p:embeddedFont>
    <p:embeddedFont>
      <p:font typeface="LNJPWV+Calibri Bold"/>
      <p:regular r:id="rId26"/>
    </p:embeddedFont>
    <p:embeddedFont>
      <p:font typeface="LNJPWV+Calibri Bold"/>
      <p:regular r:id="rId27"/>
    </p:embeddedFont>
    <p:embeddedFont>
      <p:font typeface="IQASJI+Calibri"/>
      <p:regular r:id="rId28"/>
    </p:embeddedFont>
    <p:embeddedFont>
      <p:font typeface="LNJPWV+Calibri Bold"/>
      <p:regular r:id="rId29"/>
    </p:embeddedFont>
    <p:embeddedFont>
      <p:font typeface="FQGCMN+Calibri"/>
      <p:regular r:id="rId30"/>
    </p:embeddedFont>
    <p:embeddedFont>
      <p:font typeface="DRKRRV+Arial"/>
      <p:regular r:id="rId31"/>
    </p:embeddedFont>
    <p:embeddedFont>
      <p:font typeface="Times New Roman"/>
      <p:regular r:id="rId32"/>
    </p:embeddedFont>
    <p:embeddedFont>
      <p:font typeface="IQASJI+Calibri"/>
      <p:regular r:id="rId33"/>
    </p:embeddedFont>
    <p:embeddedFont>
      <p:font typeface="LNJPWV+Calibri Bold"/>
      <p:regular r:id="rId34"/>
    </p:embeddedFont>
    <p:embeddedFont>
      <p:font typeface="LNJPWV+Calibri Bold"/>
      <p:regular r:id="rId35"/>
    </p:embeddedFont>
    <p:embeddedFont>
      <p:font typeface="LNJPWV+Calibri Bold"/>
      <p:regular r:id="rId36"/>
    </p:embeddedFont>
    <p:embeddedFont>
      <p:font typeface="IQASJI+Calibri"/>
      <p:regular r:id="rId37"/>
    </p:embeddedFont>
    <p:embeddedFont>
      <p:font typeface="FQGCMN+Calibri"/>
      <p:regular r:id="rId38"/>
    </p:embeddedFont>
    <p:embeddedFont>
      <p:font typeface="LNJPWV+Calibri Bold"/>
      <p:regular r:id="rId39"/>
    </p:embeddedFont>
    <p:embeddedFont>
      <p:font typeface="FFIQQK+Calibri Bold"/>
      <p:regular r:id="rId40"/>
    </p:embeddedFont>
    <p:embeddedFont>
      <p:font typeface="IQASJI+Calibri"/>
      <p:regular r:id="rId41"/>
    </p:embeddedFont>
    <p:embeddedFont>
      <p:font typeface="FQGCMN+Calibri"/>
      <p:regular r:id="rId42"/>
    </p:embeddedFont>
    <p:embeddedFont>
      <p:font typeface="FQGCMN+Calibri"/>
      <p:regular r:id="rId43"/>
    </p:embeddedFont>
    <p:embeddedFont>
      <p:font typeface="DRKRRV+Arial"/>
      <p:regular r:id="rId44"/>
    </p:embeddedFont>
    <p:embeddedFont>
      <p:font typeface="IQASJI+Calibri"/>
      <p:regular r:id="rId45"/>
    </p:embeddedFont>
    <p:embeddedFont>
      <p:font typeface="DRKRRV+Arial"/>
      <p:regular r:id="rId46"/>
    </p:embeddedFont>
    <p:embeddedFont>
      <p:font typeface="IQASJI+Calibri"/>
      <p:regular r:id="rId47"/>
    </p:embeddedFont>
    <p:embeddedFont>
      <p:font typeface="FQGCMN+Calibri"/>
      <p:regular r:id="rId48"/>
    </p:embeddedFont>
    <p:embeddedFont>
      <p:font typeface="IQASJI+Calibri"/>
      <p:regular r:id="rId4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28" Type="http://schemas.openxmlformats.org/officeDocument/2006/relationships/font" Target="fonts/font5.fntdata" /><Relationship Id="rId29" Type="http://schemas.openxmlformats.org/officeDocument/2006/relationships/font" Target="fonts/font6.fntdata" /><Relationship Id="rId3" Type="http://schemas.openxmlformats.org/officeDocument/2006/relationships/viewProps" Target="viewProps.xml" /><Relationship Id="rId30" Type="http://schemas.openxmlformats.org/officeDocument/2006/relationships/font" Target="fonts/font7.fntdata" /><Relationship Id="rId31" Type="http://schemas.openxmlformats.org/officeDocument/2006/relationships/font" Target="fonts/font8.fntdata" /><Relationship Id="rId32" Type="http://schemas.openxmlformats.org/officeDocument/2006/relationships/font" Target="fonts/font9.fntdata" /><Relationship Id="rId33" Type="http://schemas.openxmlformats.org/officeDocument/2006/relationships/font" Target="fonts/font10.fntdata" /><Relationship Id="rId34" Type="http://schemas.openxmlformats.org/officeDocument/2006/relationships/font" Target="fonts/font11.fntdata" /><Relationship Id="rId35" Type="http://schemas.openxmlformats.org/officeDocument/2006/relationships/font" Target="fonts/font12.fntdata" /><Relationship Id="rId36" Type="http://schemas.openxmlformats.org/officeDocument/2006/relationships/font" Target="fonts/font13.fntdata" /><Relationship Id="rId37" Type="http://schemas.openxmlformats.org/officeDocument/2006/relationships/font" Target="fonts/font14.fntdata" /><Relationship Id="rId38" Type="http://schemas.openxmlformats.org/officeDocument/2006/relationships/font" Target="fonts/font15.fntdata" /><Relationship Id="rId39" Type="http://schemas.openxmlformats.org/officeDocument/2006/relationships/font" Target="fonts/font16.fntdata" /><Relationship Id="rId4" Type="http://schemas.openxmlformats.org/officeDocument/2006/relationships/theme" Target="theme/theme1.xml" /><Relationship Id="rId40" Type="http://schemas.openxmlformats.org/officeDocument/2006/relationships/font" Target="fonts/font17.fntdata" /><Relationship Id="rId41" Type="http://schemas.openxmlformats.org/officeDocument/2006/relationships/font" Target="fonts/font18.fntdata" /><Relationship Id="rId42" Type="http://schemas.openxmlformats.org/officeDocument/2006/relationships/font" Target="fonts/font19.fntdata" /><Relationship Id="rId43" Type="http://schemas.openxmlformats.org/officeDocument/2006/relationships/font" Target="fonts/font20.fntdata" /><Relationship Id="rId44" Type="http://schemas.openxmlformats.org/officeDocument/2006/relationships/font" Target="fonts/font21.fntdata" /><Relationship Id="rId45" Type="http://schemas.openxmlformats.org/officeDocument/2006/relationships/font" Target="fonts/font22.fntdata" /><Relationship Id="rId46" Type="http://schemas.openxmlformats.org/officeDocument/2006/relationships/font" Target="fonts/font23.fntdata" /><Relationship Id="rId47" Type="http://schemas.openxmlformats.org/officeDocument/2006/relationships/font" Target="fonts/font24.fntdata" /><Relationship Id="rId48" Type="http://schemas.openxmlformats.org/officeDocument/2006/relationships/font" Target="fonts/font25.fntdata" /><Relationship Id="rId49" Type="http://schemas.openxmlformats.org/officeDocument/2006/relationships/font" Target="fonts/font26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306" y="462914"/>
            <a:ext cx="7591764" cy="79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spc="-24" b="1">
                <a:solidFill>
                  <a:srgbClr val="002060"/>
                </a:solidFill>
                <a:latin typeface="LNJPWV+Calibri Bold"/>
                <a:cs typeface="LNJPWV+Calibri Bold"/>
              </a:rPr>
              <a:t>ΤΕΧΝΟΛΟΓΙΑ</a:t>
            </a:r>
            <a:r>
              <a:rPr dirty="0" sz="4900" spc="1149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4900" b="1">
                <a:solidFill>
                  <a:srgbClr val="002060"/>
                </a:solidFill>
                <a:latin typeface="LNJPWV+Calibri Bold"/>
                <a:cs typeface="LNJPWV+Calibri Bold"/>
              </a:rPr>
              <a:t>Α΄</a:t>
            </a:r>
            <a:r>
              <a:rPr dirty="0" sz="4900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4900" spc="-16" b="1">
                <a:solidFill>
                  <a:srgbClr val="002060"/>
                </a:solidFill>
                <a:latin typeface="LNJPWV+Calibri Bold"/>
                <a:cs typeface="LNJPWV+Calibri Bold"/>
              </a:rPr>
              <a:t>ΓΥΜΝΑΣΙΟΥ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324" y="2840332"/>
            <a:ext cx="7922177" cy="10612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56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002060"/>
                </a:solidFill>
                <a:latin typeface="LNJPWV+Calibri Bold"/>
                <a:cs typeface="LNJPWV+Calibri Bold"/>
              </a:rPr>
              <a:t>Γνωριμία</a:t>
            </a:r>
            <a:r>
              <a:rPr dirty="0" sz="6600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6600" b="1">
                <a:solidFill>
                  <a:srgbClr val="002060"/>
                </a:solidFill>
                <a:latin typeface="LNJPWV+Calibri Bold"/>
                <a:cs typeface="LNJPWV+Calibri Bold"/>
              </a:rPr>
              <a:t>με</a:t>
            </a:r>
            <a:r>
              <a:rPr dirty="0" sz="6600" spc="26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6600" spc="-57" b="1">
                <a:solidFill>
                  <a:srgbClr val="002060"/>
                </a:solidFill>
                <a:latin typeface="LNJPWV+Calibri Bold"/>
                <a:cs typeface="LNJPWV+Calibri Bold"/>
              </a:rPr>
              <a:t>το</a:t>
            </a:r>
            <a:r>
              <a:rPr dirty="0" sz="6600" spc="58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6600" spc="-19" b="1">
                <a:solidFill>
                  <a:srgbClr val="002060"/>
                </a:solidFill>
                <a:latin typeface="LNJPWV+Calibri Bold"/>
                <a:cs typeface="LNJPWV+Calibri Bold"/>
              </a:rPr>
              <a:t>σχέδιο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3834" y="4408882"/>
            <a:ext cx="5347720" cy="1393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5929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2060"/>
                </a:solidFill>
                <a:latin typeface="LNJPWV+Calibri Bold"/>
                <a:cs typeface="LNJPWV+Calibri Bold"/>
              </a:rPr>
              <a:t>Σιωππίδης</a:t>
            </a:r>
            <a:r>
              <a:rPr dirty="0" sz="2600" spc="554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2600" b="1">
                <a:solidFill>
                  <a:srgbClr val="002060"/>
                </a:solidFill>
                <a:latin typeface="LNJPWV+Calibri Bold"/>
                <a:cs typeface="LNJPWV+Calibri Bold"/>
              </a:rPr>
              <a:t>Παναγιώτης</a:t>
            </a:r>
          </a:p>
          <a:p>
            <a:pPr marL="356616" marR="0">
              <a:lnSpc>
                <a:spcPts val="3178"/>
              </a:lnSpc>
              <a:spcBef>
                <a:spcPts val="518"/>
              </a:spcBef>
              <a:spcAft>
                <a:spcPts val="0"/>
              </a:spcAft>
            </a:pPr>
            <a:r>
              <a:rPr dirty="0" sz="2600" b="1">
                <a:solidFill>
                  <a:srgbClr val="002060"/>
                </a:solidFill>
                <a:latin typeface="LNJPWV+Calibri Bold"/>
                <a:cs typeface="LNJPWV+Calibri Bold"/>
              </a:rPr>
              <a:t>ΠΕ12</a:t>
            </a:r>
            <a:r>
              <a:rPr dirty="0" sz="2600" spc="-43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2600" b="1">
                <a:solidFill>
                  <a:srgbClr val="002060"/>
                </a:solidFill>
                <a:latin typeface="FFIQQK+Calibri Bold"/>
                <a:cs typeface="FFIQQK+Calibri Bold"/>
              </a:rPr>
              <a:t>-</a:t>
            </a:r>
            <a:r>
              <a:rPr dirty="0" sz="2600" b="1">
                <a:solidFill>
                  <a:srgbClr val="002060"/>
                </a:solidFill>
                <a:latin typeface="FFIQQK+Calibri Bold"/>
                <a:cs typeface="FFIQQK+Calibri Bold"/>
              </a:rPr>
              <a:t> </a:t>
            </a:r>
            <a:r>
              <a:rPr dirty="0" sz="2600" b="1">
                <a:solidFill>
                  <a:srgbClr val="002060"/>
                </a:solidFill>
                <a:latin typeface="LNJPWV+Calibri Bold"/>
                <a:cs typeface="LNJPWV+Calibri Bold"/>
              </a:rPr>
              <a:t>Μηχανολόγος</a:t>
            </a:r>
            <a:r>
              <a:rPr dirty="0" sz="2600" spc="-16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2600" spc="-15" b="1">
                <a:solidFill>
                  <a:srgbClr val="002060"/>
                </a:solidFill>
                <a:latin typeface="LNJPWV+Calibri Bold"/>
                <a:cs typeface="LNJPWV+Calibri Bold"/>
              </a:rPr>
              <a:t>Μηχανικός</a:t>
            </a:r>
          </a:p>
          <a:p>
            <a:pPr marL="0" marR="0">
              <a:lnSpc>
                <a:spcPts val="3178"/>
              </a:lnSpc>
              <a:spcBef>
                <a:spcPts val="564"/>
              </a:spcBef>
              <a:spcAft>
                <a:spcPts val="0"/>
              </a:spcAft>
            </a:pPr>
            <a:r>
              <a:rPr dirty="0" sz="2600" b="1">
                <a:solidFill>
                  <a:srgbClr val="002060"/>
                </a:solidFill>
                <a:latin typeface="FFIQQK+Calibri Bold"/>
                <a:cs typeface="FFIQQK+Calibri Bold"/>
              </a:rPr>
              <a:t>3</a:t>
            </a:r>
            <a:r>
              <a:rPr dirty="0" sz="2650" baseline="29984" b="1">
                <a:solidFill>
                  <a:srgbClr val="002060"/>
                </a:solidFill>
                <a:latin typeface="LNJPWV+Calibri Bold"/>
                <a:cs typeface="LNJPWV+Calibri Bold"/>
              </a:rPr>
              <a:t>ο</a:t>
            </a:r>
            <a:r>
              <a:rPr dirty="0" sz="2650" baseline="29984" spc="-39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2600" b="1">
                <a:solidFill>
                  <a:srgbClr val="002060"/>
                </a:solidFill>
                <a:latin typeface="LNJPWV+Calibri Bold"/>
                <a:cs typeface="LNJPWV+Calibri Bold"/>
              </a:rPr>
              <a:t>Γυμνάσιο</a:t>
            </a:r>
            <a:r>
              <a:rPr dirty="0" sz="2600" spc="20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2600" b="1">
                <a:solidFill>
                  <a:srgbClr val="002060"/>
                </a:solidFill>
                <a:latin typeface="LNJPWV+Calibri Bold"/>
                <a:cs typeface="LNJPWV+Calibri Bold"/>
              </a:rPr>
              <a:t>Νεάπολης</a:t>
            </a:r>
            <a:r>
              <a:rPr dirty="0" sz="2600" spc="-16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2600" b="1">
                <a:solidFill>
                  <a:srgbClr val="002060"/>
                </a:solidFill>
                <a:latin typeface="LNJPWV+Calibri Bold"/>
                <a:cs typeface="LNJPWV+Calibri Bold"/>
              </a:rPr>
              <a:t>Θεσσαλονίκης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6934" y="501072"/>
            <a:ext cx="4043730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9">
                <a:solidFill>
                  <a:srgbClr val="002060"/>
                </a:solidFill>
                <a:latin typeface="IQASJI+Calibri"/>
                <a:cs typeface="IQASJI+Calibri"/>
              </a:rPr>
              <a:t>ΗΛΕΚΤΡΟΛΟΓΙΚΟ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2174" y="501072"/>
            <a:ext cx="3971368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2060"/>
                </a:solidFill>
                <a:latin typeface="IQASJI+Calibri"/>
                <a:cs typeface="IQASJI+Calibri"/>
              </a:rPr>
              <a:t>ΣΧΕΔΙΟ</a:t>
            </a:r>
            <a:r>
              <a:rPr dirty="0" sz="4400" spc="14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spc="-26">
                <a:solidFill>
                  <a:srgbClr val="002060"/>
                </a:solidFill>
                <a:latin typeface="IQASJI+Calibri"/>
                <a:cs typeface="IQASJI+Calibri"/>
              </a:rPr>
              <a:t>ΕΠΙΠΛΟΥ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20670" y="501072"/>
            <a:ext cx="3656412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2060"/>
                </a:solidFill>
                <a:latin typeface="IQASJI+Calibri"/>
                <a:cs typeface="IQASJI+Calibri"/>
              </a:rPr>
              <a:t>ΣΧΕΔΙΟ</a:t>
            </a:r>
            <a:r>
              <a:rPr dirty="0" sz="4400" spc="14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spc="-10">
                <a:solidFill>
                  <a:srgbClr val="002060"/>
                </a:solidFill>
                <a:latin typeface="IQASJI+Calibri"/>
                <a:cs typeface="IQASJI+Calibri"/>
              </a:rPr>
              <a:t>ΜΟΔΑΣ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7798" y="501072"/>
            <a:ext cx="7339832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Με</a:t>
            </a:r>
            <a:r>
              <a:rPr dirty="0" sz="4400" spc="-17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ποιους</a:t>
            </a: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τρόπους</a:t>
            </a:r>
            <a:r>
              <a:rPr dirty="0" sz="4400" spc="-2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spc="-21">
                <a:solidFill>
                  <a:srgbClr val="002060"/>
                </a:solidFill>
                <a:latin typeface="IQASJI+Calibri"/>
                <a:cs typeface="IQASJI+Calibri"/>
              </a:rPr>
              <a:t>σχεδιάζω;;;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7694" y="1633959"/>
            <a:ext cx="4769649" cy="4261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spc="599">
                <a:solidFill>
                  <a:srgbClr val="7030a0"/>
                </a:solidFill>
                <a:latin typeface="DRKRRV+Arial"/>
                <a:cs typeface="DRKRRV+Arial"/>
              </a:rPr>
              <a:t>•</a:t>
            </a:r>
            <a:r>
              <a:rPr dirty="0" sz="6000">
                <a:solidFill>
                  <a:srgbClr val="7030a0"/>
                </a:solidFill>
                <a:latin typeface="IQASJI+Calibri"/>
                <a:cs typeface="IQASJI+Calibri"/>
              </a:rPr>
              <a:t>Ελεύθερα</a:t>
            </a:r>
          </a:p>
          <a:p>
            <a:pPr marL="0" marR="0">
              <a:lnSpc>
                <a:spcPts val="7324"/>
              </a:lnSpc>
              <a:spcBef>
                <a:spcPts val="1365"/>
              </a:spcBef>
              <a:spcAft>
                <a:spcPts val="0"/>
              </a:spcAft>
            </a:pPr>
            <a:r>
              <a:rPr dirty="0" sz="6000" spc="599">
                <a:solidFill>
                  <a:srgbClr val="7030a0"/>
                </a:solidFill>
                <a:latin typeface="DRKRRV+Arial"/>
                <a:cs typeface="DRKRRV+Arial"/>
              </a:rPr>
              <a:t>•</a:t>
            </a:r>
            <a:r>
              <a:rPr dirty="0" sz="6000" spc="-23">
                <a:solidFill>
                  <a:srgbClr val="7030a0"/>
                </a:solidFill>
                <a:latin typeface="IQASJI+Calibri"/>
                <a:cs typeface="IQASJI+Calibri"/>
              </a:rPr>
              <a:t>Αξονομετρικά</a:t>
            </a:r>
          </a:p>
          <a:p>
            <a:pPr marL="0" marR="0">
              <a:lnSpc>
                <a:spcPts val="7327"/>
              </a:lnSpc>
              <a:spcBef>
                <a:spcPts val="1315"/>
              </a:spcBef>
              <a:spcAft>
                <a:spcPts val="0"/>
              </a:spcAft>
            </a:pPr>
            <a:r>
              <a:rPr dirty="0" sz="6000" spc="599">
                <a:solidFill>
                  <a:srgbClr val="7030a0"/>
                </a:solidFill>
                <a:latin typeface="DRKRRV+Arial"/>
                <a:cs typeface="DRKRRV+Arial"/>
              </a:rPr>
              <a:t>•</a:t>
            </a:r>
            <a:r>
              <a:rPr dirty="0" sz="6000" spc="-21">
                <a:solidFill>
                  <a:srgbClr val="7030a0"/>
                </a:solidFill>
                <a:latin typeface="IQASJI+Calibri"/>
                <a:cs typeface="IQASJI+Calibri"/>
              </a:rPr>
              <a:t>Προοπτικά</a:t>
            </a:r>
          </a:p>
          <a:p>
            <a:pPr marL="0" marR="0">
              <a:lnSpc>
                <a:spcPts val="7327"/>
              </a:lnSpc>
              <a:spcBef>
                <a:spcPts val="1365"/>
              </a:spcBef>
              <a:spcAft>
                <a:spcPts val="0"/>
              </a:spcAft>
            </a:pPr>
            <a:r>
              <a:rPr dirty="0" sz="6000" spc="599">
                <a:solidFill>
                  <a:srgbClr val="7030a0"/>
                </a:solidFill>
                <a:latin typeface="DRKRRV+Arial"/>
                <a:cs typeface="DRKRRV+Arial"/>
              </a:rPr>
              <a:t>•</a:t>
            </a:r>
            <a:r>
              <a:rPr dirty="0" sz="6000">
                <a:solidFill>
                  <a:srgbClr val="7030a0"/>
                </a:solidFill>
                <a:latin typeface="IQASJI+Calibri"/>
                <a:cs typeface="IQASJI+Calibri"/>
              </a:rPr>
              <a:t>Σε</a:t>
            </a:r>
            <a:r>
              <a:rPr dirty="0" sz="60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6000">
                <a:solidFill>
                  <a:srgbClr val="7030a0"/>
                </a:solidFill>
                <a:latin typeface="IQASJI+Calibri"/>
                <a:cs typeface="IQASJI+Calibri"/>
              </a:rPr>
              <a:t>όψεις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8174" y="423305"/>
            <a:ext cx="7422050" cy="87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pc="-25">
                <a:solidFill>
                  <a:srgbClr val="7030a0"/>
                </a:solidFill>
                <a:latin typeface="IQASJI+Calibri"/>
                <a:cs typeface="IQASJI+Calibri"/>
              </a:rPr>
              <a:t>ΕΛΕΥΘΕΡΟ</a:t>
            </a:r>
            <a:r>
              <a:rPr dirty="0" sz="54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5400">
                <a:solidFill>
                  <a:srgbClr val="7030a0"/>
                </a:solidFill>
                <a:latin typeface="FQGCMN+Calibri"/>
                <a:cs typeface="FQGCMN+Calibri"/>
              </a:rPr>
              <a:t>-</a:t>
            </a:r>
            <a:r>
              <a:rPr dirty="0" sz="5400">
                <a:solidFill>
                  <a:srgbClr val="7030a0"/>
                </a:solidFill>
                <a:latin typeface="FQGCMN+Calibri"/>
                <a:cs typeface="FQGCMN+Calibri"/>
              </a:rPr>
              <a:t> </a:t>
            </a:r>
            <a:r>
              <a:rPr dirty="0" sz="5400">
                <a:solidFill>
                  <a:srgbClr val="7030a0"/>
                </a:solidFill>
                <a:latin typeface="IQASJI+Calibri"/>
                <a:cs typeface="IQASJI+Calibri"/>
              </a:rPr>
              <a:t>ΣΚΑΡΗΦΗΜΑ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423305"/>
            <a:ext cx="4832183" cy="87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pc="-19">
                <a:solidFill>
                  <a:srgbClr val="7030a0"/>
                </a:solidFill>
                <a:latin typeface="IQASJI+Calibri"/>
                <a:cs typeface="IQASJI+Calibri"/>
              </a:rPr>
              <a:t>ΑΞΟΝΟΜΕΤΡΙΚΟ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423305"/>
            <a:ext cx="3588283" cy="87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pc="-26">
                <a:solidFill>
                  <a:srgbClr val="7030a0"/>
                </a:solidFill>
                <a:latin typeface="IQASJI+Calibri"/>
                <a:cs typeface="IQASJI+Calibri"/>
              </a:rPr>
              <a:t>ΠΡΟΟΠΤΙΚΟ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9108" y="1639737"/>
            <a:ext cx="1914073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Με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3200" spc="-18">
                <a:solidFill>
                  <a:srgbClr val="7030a0"/>
                </a:solidFill>
                <a:latin typeface="IQASJI+Calibri"/>
                <a:cs typeface="IQASJI+Calibri"/>
              </a:rPr>
              <a:t>το</a:t>
            </a:r>
            <a:r>
              <a:rPr dirty="0" sz="3200" spc="2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χέρι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9644" y="1639737"/>
            <a:ext cx="2724103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Με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υπολογιστή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423305"/>
            <a:ext cx="6086267" cy="87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7030a0"/>
                </a:solidFill>
                <a:latin typeface="IQASJI+Calibri"/>
                <a:cs typeface="IQASJI+Calibri"/>
              </a:rPr>
              <a:t>ΣΕ</a:t>
            </a:r>
            <a:r>
              <a:rPr dirty="0" sz="54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5400">
                <a:solidFill>
                  <a:srgbClr val="7030a0"/>
                </a:solidFill>
                <a:latin typeface="IQASJI+Calibri"/>
                <a:cs typeface="IQASJI+Calibri"/>
              </a:rPr>
              <a:t>ΟΨΕΙΣ</a:t>
            </a:r>
            <a:r>
              <a:rPr dirty="0" sz="4000">
                <a:solidFill>
                  <a:srgbClr val="7030a0"/>
                </a:solidFill>
                <a:latin typeface="IQASJI+Calibri"/>
                <a:cs typeface="IQASJI+Calibri"/>
              </a:rPr>
              <a:t>(ορθή</a:t>
            </a:r>
            <a:r>
              <a:rPr dirty="0" sz="40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4000">
                <a:solidFill>
                  <a:srgbClr val="7030a0"/>
                </a:solidFill>
                <a:latin typeface="IQASJI+Calibri"/>
                <a:cs typeface="IQASJI+Calibri"/>
              </a:rPr>
              <a:t>προβολή)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1402" y="501072"/>
            <a:ext cx="4133209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75">
                <a:solidFill>
                  <a:srgbClr val="7030a0"/>
                </a:solidFill>
                <a:latin typeface="IQASJI+Calibri"/>
                <a:cs typeface="IQASJI+Calibri"/>
              </a:rPr>
              <a:t>ΚΑΤΟΨΗ</a:t>
            </a:r>
            <a:r>
              <a:rPr dirty="0" sz="4400" spc="54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4400">
                <a:solidFill>
                  <a:srgbClr val="7030a0"/>
                </a:solidFill>
                <a:latin typeface="IQASJI+Calibri"/>
                <a:cs typeface="IQASJI+Calibri"/>
              </a:rPr>
              <a:t>ΣΠΙΤΙΩΝ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6426" y="1639737"/>
            <a:ext cx="1912445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Με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3200" spc="-31">
                <a:solidFill>
                  <a:srgbClr val="7030a0"/>
                </a:solidFill>
                <a:latin typeface="IQASJI+Calibri"/>
                <a:cs typeface="IQASJI+Calibri"/>
              </a:rPr>
              <a:t>το</a:t>
            </a:r>
            <a:r>
              <a:rPr dirty="0" sz="3200" spc="33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χέρι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5333" y="1639737"/>
            <a:ext cx="2723695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Με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7030a0"/>
                </a:solidFill>
                <a:latin typeface="IQASJI+Calibri"/>
                <a:cs typeface="IQASJI+Calibri"/>
              </a:rPr>
              <a:t>υπολογιστή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7582" y="501846"/>
            <a:ext cx="4301624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trike="sngStrike">
                <a:solidFill>
                  <a:srgbClr val="002060"/>
                </a:solidFill>
                <a:latin typeface="IQASJI+Calibri"/>
                <a:cs typeface="IQASJI+Calibri"/>
              </a:rPr>
              <a:t>Τι</a:t>
            </a:r>
            <a:r>
              <a:rPr dirty="0" sz="4400" strike="sngStrike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spc="-11" strike="sngStrike">
                <a:solidFill>
                  <a:srgbClr val="002060"/>
                </a:solidFill>
                <a:latin typeface="IQASJI+Calibri"/>
                <a:cs typeface="IQASJI+Calibri"/>
              </a:rPr>
              <a:t>είναι</a:t>
            </a:r>
            <a:r>
              <a:rPr dirty="0" sz="4400" spc="12" strike="sngStrike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spc="-42" strike="sngStrike">
                <a:solidFill>
                  <a:srgbClr val="002060"/>
                </a:solidFill>
                <a:latin typeface="IQASJI+Calibri"/>
                <a:cs typeface="IQASJI+Calibri"/>
              </a:rPr>
              <a:t>το</a:t>
            </a:r>
            <a:r>
              <a:rPr dirty="0" sz="4400" spc="51" strike="sngStrike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b="1" strike="sngStrike">
                <a:solidFill>
                  <a:srgbClr val="002060"/>
                </a:solidFill>
                <a:latin typeface="LNJPWV+Calibri Bold"/>
                <a:cs typeface="LNJPWV+Calibri Bold"/>
              </a:rPr>
              <a:t>σχέδιο</a:t>
            </a:r>
            <a:r>
              <a:rPr dirty="0" sz="4400" strike="sngStrike">
                <a:solidFill>
                  <a:srgbClr val="002060"/>
                </a:solidFill>
                <a:latin typeface="FQGCMN+Calibri"/>
                <a:cs typeface="FQGCMN+Calibri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737"/>
            <a:ext cx="8188339" cy="424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DRKRRV+Arial"/>
                <a:cs typeface="DRKRRV+Arial"/>
              </a:rPr>
              <a:t>•</a:t>
            </a:r>
            <a:r>
              <a:rPr dirty="0" sz="3200" spc="78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200" spc="-12">
                <a:solidFill>
                  <a:srgbClr val="002060"/>
                </a:solidFill>
                <a:latin typeface="IQASJI+Calibri"/>
                <a:cs typeface="IQASJI+Calibri"/>
              </a:rPr>
              <a:t>Είναι</a:t>
            </a:r>
            <a:r>
              <a:rPr dirty="0" sz="3200" spc="-1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η</a:t>
            </a:r>
            <a:r>
              <a:rPr dirty="0" sz="3200" spc="22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LNJPWV+Calibri Bold"/>
                <a:cs typeface="LNJPWV+Calibri Bold"/>
              </a:rPr>
              <a:t>απεικόνιση</a:t>
            </a:r>
            <a:r>
              <a:rPr dirty="0" sz="3200" spc="-17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ενός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αντικειμένου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που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θα</a:t>
            </a:r>
          </a:p>
          <a:p>
            <a:pPr marL="342899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 spc="-15">
                <a:solidFill>
                  <a:srgbClr val="002060"/>
                </a:solidFill>
                <a:latin typeface="IQASJI+Calibri"/>
                <a:cs typeface="IQASJI+Calibri"/>
              </a:rPr>
              <a:t>κατασκευαστεί</a:t>
            </a:r>
            <a:r>
              <a:rPr dirty="0" sz="3200" spc="-19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ή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υπάρχει</a:t>
            </a:r>
            <a:r>
              <a:rPr dirty="0" sz="3200" spc="-19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σε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9">
                <a:solidFill>
                  <a:srgbClr val="002060"/>
                </a:solidFill>
                <a:latin typeface="IQASJI+Calibri"/>
                <a:cs typeface="IQASJI+Calibri"/>
              </a:rPr>
              <a:t>χαρτί.</a:t>
            </a:r>
          </a:p>
          <a:p>
            <a:pPr marL="0" marR="0">
              <a:lnSpc>
                <a:spcPts val="3911"/>
              </a:lnSpc>
              <a:spcBef>
                <a:spcPts val="696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DRKRRV+Arial"/>
                <a:cs typeface="DRKRRV+Arial"/>
              </a:rPr>
              <a:t>•</a:t>
            </a:r>
            <a:r>
              <a:rPr dirty="0" sz="3200" spc="78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200" spc="-12">
                <a:solidFill>
                  <a:srgbClr val="002060"/>
                </a:solidFill>
                <a:latin typeface="IQASJI+Calibri"/>
                <a:cs typeface="IQASJI+Calibri"/>
              </a:rPr>
              <a:t>Είναι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LNJPWV+Calibri Bold"/>
                <a:cs typeface="LNJPWV+Calibri Bold"/>
              </a:rPr>
              <a:t>εργαλείο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,</a:t>
            </a:r>
            <a:r>
              <a:rPr dirty="0" sz="3200" spc="-1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γιατί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βοηθάει</a:t>
            </a:r>
            <a:r>
              <a:rPr dirty="0" sz="3200" spc="-14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4">
                <a:solidFill>
                  <a:srgbClr val="002060"/>
                </a:solidFill>
                <a:latin typeface="IQASJI+Calibri"/>
                <a:cs typeface="IQASJI+Calibri"/>
              </a:rPr>
              <a:t>στην</a:t>
            </a:r>
            <a:r>
              <a:rPr dirty="0" sz="3200" spc="17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24">
                <a:solidFill>
                  <a:srgbClr val="002060"/>
                </a:solidFill>
                <a:latin typeface="IQASJI+Calibri"/>
                <a:cs typeface="IQASJI+Calibri"/>
              </a:rPr>
              <a:t>κατασκευή</a:t>
            </a:r>
          </a:p>
          <a:p>
            <a:pPr marL="342899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ενός</a:t>
            </a:r>
            <a:r>
              <a:rPr dirty="0" sz="3200" spc="-21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αντικειμένου.</a:t>
            </a:r>
          </a:p>
          <a:p>
            <a:pPr marL="0" marR="0">
              <a:lnSpc>
                <a:spcPts val="3911"/>
              </a:lnSpc>
              <a:spcBef>
                <a:spcPts val="698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DRKRRV+Arial"/>
                <a:cs typeface="DRKRRV+Arial"/>
              </a:rPr>
              <a:t>•</a:t>
            </a:r>
            <a:r>
              <a:rPr dirty="0" sz="3200" spc="78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200" spc="-12">
                <a:solidFill>
                  <a:srgbClr val="002060"/>
                </a:solidFill>
                <a:latin typeface="IQASJI+Calibri"/>
                <a:cs typeface="IQASJI+Calibri"/>
              </a:rPr>
              <a:t>Είναι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5" b="1">
                <a:solidFill>
                  <a:srgbClr val="002060"/>
                </a:solidFill>
                <a:latin typeface="LNJPWV+Calibri Bold"/>
                <a:cs typeface="LNJPWV+Calibri Bold"/>
              </a:rPr>
              <a:t>γλώσσα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,</a:t>
            </a:r>
            <a:r>
              <a:rPr dirty="0" sz="3200" spc="-1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αφού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6">
                <a:solidFill>
                  <a:srgbClr val="002060"/>
                </a:solidFill>
                <a:latin typeface="IQASJI+Calibri"/>
                <a:cs typeface="IQASJI+Calibri"/>
              </a:rPr>
              <a:t>επικοινωνεί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ο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μελετητής</a:t>
            </a:r>
          </a:p>
          <a:p>
            <a:pPr marL="342899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με</a:t>
            </a:r>
            <a:r>
              <a:rPr dirty="0" sz="3200" spc="-12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3">
                <a:solidFill>
                  <a:srgbClr val="002060"/>
                </a:solidFill>
                <a:latin typeface="IQASJI+Calibri"/>
                <a:cs typeface="IQASJI+Calibri"/>
              </a:rPr>
              <a:t>τον</a:t>
            </a:r>
            <a:r>
              <a:rPr dirty="0" sz="3200" spc="17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5">
                <a:solidFill>
                  <a:srgbClr val="002060"/>
                </a:solidFill>
                <a:latin typeface="IQASJI+Calibri"/>
                <a:cs typeface="IQASJI+Calibri"/>
              </a:rPr>
              <a:t>κατασκευαστή.</a:t>
            </a:r>
          </a:p>
          <a:p>
            <a:pPr marL="0" marR="0">
              <a:lnSpc>
                <a:spcPts val="3911"/>
              </a:lnSpc>
              <a:spcBef>
                <a:spcPts val="699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DRKRRV+Arial"/>
                <a:cs typeface="DRKRRV+Arial"/>
              </a:rPr>
              <a:t>•</a:t>
            </a:r>
            <a:r>
              <a:rPr dirty="0" sz="3200" spc="78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Φωτογραφίζει</a:t>
            </a:r>
            <a:r>
              <a:rPr dirty="0" sz="3200" spc="-45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28">
                <a:solidFill>
                  <a:srgbClr val="002060"/>
                </a:solidFill>
                <a:latin typeface="IQASJI+Calibri"/>
                <a:cs typeface="IQASJI+Calibri"/>
              </a:rPr>
              <a:t>το</a:t>
            </a:r>
            <a:r>
              <a:rPr dirty="0" sz="3200" spc="3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μέλλον,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αφού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22">
                <a:solidFill>
                  <a:srgbClr val="002060"/>
                </a:solidFill>
                <a:latin typeface="IQASJI+Calibri"/>
                <a:cs typeface="IQASJI+Calibri"/>
              </a:rPr>
              <a:t>το</a:t>
            </a:r>
          </a:p>
          <a:p>
            <a:pPr marL="342899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αντικείμενο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b="1" strike="sngStrike">
                <a:solidFill>
                  <a:srgbClr val="002060"/>
                </a:solidFill>
                <a:latin typeface="LNJPWV+Calibri Bold"/>
                <a:cs typeface="LNJPWV+Calibri Bold"/>
              </a:rPr>
              <a:t>θα</a:t>
            </a:r>
            <a:r>
              <a:rPr dirty="0" sz="3200" spc="-18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200" spc="-14">
                <a:solidFill>
                  <a:srgbClr val="002060"/>
                </a:solidFill>
                <a:latin typeface="IQASJI+Calibri"/>
                <a:cs typeface="IQASJI+Calibri"/>
              </a:rPr>
              <a:t>κατασκευαστεί.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4582" y="501072"/>
            <a:ext cx="6991752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Από</a:t>
            </a: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πότε</a:t>
            </a:r>
            <a:r>
              <a:rPr dirty="0" sz="4400" spc="-17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spc="-14">
                <a:solidFill>
                  <a:srgbClr val="002060"/>
                </a:solidFill>
                <a:latin typeface="IQASJI+Calibri"/>
                <a:cs typeface="IQASJI+Calibri"/>
              </a:rPr>
              <a:t>υπάρχει</a:t>
            </a:r>
            <a:r>
              <a:rPr dirty="0" sz="4400" spc="24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 spc="-34">
                <a:solidFill>
                  <a:srgbClr val="002060"/>
                </a:solidFill>
                <a:latin typeface="IQASJI+Calibri"/>
                <a:cs typeface="IQASJI+Calibri"/>
              </a:rPr>
              <a:t>το</a:t>
            </a:r>
            <a:r>
              <a:rPr dirty="0" sz="4400" spc="37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4400">
                <a:solidFill>
                  <a:srgbClr val="002060"/>
                </a:solidFill>
                <a:latin typeface="IQASJI+Calibri"/>
                <a:cs typeface="IQASJI+Calibri"/>
              </a:rPr>
              <a:t>σχέδιο;;;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3582" y="581530"/>
            <a:ext cx="7862078" cy="596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ο</a:t>
            </a: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600" b="1">
                <a:solidFill>
                  <a:srgbClr val="002060"/>
                </a:solidFill>
                <a:latin typeface="LNJPWV+Calibri Bold"/>
                <a:cs typeface="LNJPWV+Calibri Bold"/>
              </a:rPr>
              <a:t>Ηρών</a:t>
            </a:r>
            <a:r>
              <a:rPr dirty="0" sz="3600" spc="26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600" b="1">
                <a:solidFill>
                  <a:srgbClr val="002060"/>
                </a:solidFill>
                <a:latin typeface="LNJPWV+Calibri Bold"/>
                <a:cs typeface="LNJPWV+Calibri Bold"/>
              </a:rPr>
              <a:t>ο</a:t>
            </a:r>
            <a:r>
              <a:rPr dirty="0" sz="3600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600" b="1">
                <a:solidFill>
                  <a:srgbClr val="002060"/>
                </a:solidFill>
                <a:latin typeface="LNJPWV+Calibri Bold"/>
                <a:cs typeface="LNJPWV+Calibri Bold"/>
              </a:rPr>
              <a:t>Αλεξανδρεύς</a:t>
            </a:r>
            <a:r>
              <a:rPr dirty="0" sz="3600" spc="20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(περί</a:t>
            </a: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600" spc="-36">
                <a:solidFill>
                  <a:srgbClr val="002060"/>
                </a:solidFill>
                <a:latin typeface="IQASJI+Calibri"/>
                <a:cs typeface="IQASJI+Calibri"/>
              </a:rPr>
              <a:t>το</a:t>
            </a:r>
            <a:r>
              <a:rPr dirty="0" sz="3600" spc="36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100</a:t>
            </a: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π.Χ.</a:t>
            </a:r>
            <a:r>
              <a:rPr dirty="0" sz="3600">
                <a:solidFill>
                  <a:srgbClr val="002060"/>
                </a:solidFill>
                <a:latin typeface="FQGCMN+Calibri"/>
                <a:cs typeface="FQGCMN+Calibri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737"/>
            <a:ext cx="2438897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DRKRRV+Arial"/>
                <a:cs typeface="DRKRRV+Arial"/>
              </a:rPr>
              <a:t>•</a:t>
            </a:r>
            <a:r>
              <a:rPr dirty="0" sz="3200" spc="78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200" spc="-18">
                <a:solidFill>
                  <a:srgbClr val="002060"/>
                </a:solidFill>
                <a:latin typeface="IQASJI+Calibri"/>
                <a:cs typeface="IQASJI+Calibri"/>
              </a:rPr>
              <a:t>Πύλες</a:t>
            </a:r>
            <a:r>
              <a:rPr dirty="0" sz="3200" spc="12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ναού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11473" y="1639737"/>
            <a:ext cx="2378870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Αιολόσφαιρα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6818" y="564766"/>
            <a:ext cx="6520985" cy="596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Λεονάρντο</a:t>
            </a:r>
            <a:r>
              <a:rPr dirty="0" sz="3600" spc="-23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600">
                <a:solidFill>
                  <a:srgbClr val="002060"/>
                </a:solidFill>
                <a:latin typeface="IQASJI+Calibri"/>
                <a:cs typeface="IQASJI+Calibri"/>
              </a:rPr>
              <a:t>ντα</a:t>
            </a:r>
            <a:r>
              <a:rPr dirty="0" sz="3600" spc="-19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600" spc="-11">
                <a:solidFill>
                  <a:srgbClr val="002060"/>
                </a:solidFill>
                <a:latin typeface="IQASJI+Calibri"/>
                <a:cs typeface="IQASJI+Calibri"/>
              </a:rPr>
              <a:t>Βίντσι</a:t>
            </a:r>
            <a:r>
              <a:rPr dirty="0" sz="3600" spc="19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600">
                <a:solidFill>
                  <a:srgbClr val="002060"/>
                </a:solidFill>
                <a:latin typeface="FQGCMN+Calibri"/>
                <a:cs typeface="FQGCMN+Calibri"/>
              </a:rPr>
              <a:t>(1452-1519)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745" y="547718"/>
            <a:ext cx="7881419" cy="6282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002060"/>
                </a:solidFill>
                <a:latin typeface="LNJPWV+Calibri Bold"/>
                <a:cs typeface="LNJPWV+Calibri Bold"/>
              </a:rPr>
              <a:t>Τα</a:t>
            </a:r>
            <a:r>
              <a:rPr dirty="0" sz="3800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800" b="1">
                <a:solidFill>
                  <a:srgbClr val="002060"/>
                </a:solidFill>
                <a:latin typeface="LNJPWV+Calibri Bold"/>
                <a:cs typeface="LNJPWV+Calibri Bold"/>
              </a:rPr>
              <a:t>σχέδια</a:t>
            </a:r>
            <a:r>
              <a:rPr dirty="0" sz="3800" spc="12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800" spc="-20" b="1">
                <a:solidFill>
                  <a:srgbClr val="002060"/>
                </a:solidFill>
                <a:latin typeface="LNJPWV+Calibri Bold"/>
                <a:cs typeface="LNJPWV+Calibri Bold"/>
              </a:rPr>
              <a:t>του</a:t>
            </a:r>
            <a:r>
              <a:rPr dirty="0" sz="3800" spc="22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800" spc="-19" b="1">
                <a:solidFill>
                  <a:srgbClr val="002060"/>
                </a:solidFill>
                <a:latin typeface="FFIQQK+Calibri Bold"/>
                <a:cs typeface="FFIQQK+Calibri Bold"/>
              </a:rPr>
              <a:t>iPad</a:t>
            </a:r>
            <a:r>
              <a:rPr dirty="0" sz="3800" spc="18" b="1">
                <a:solidFill>
                  <a:srgbClr val="002060"/>
                </a:solidFill>
                <a:latin typeface="FFIQQK+Calibri Bold"/>
                <a:cs typeface="FFIQQK+Calibri Bold"/>
              </a:rPr>
              <a:t> </a:t>
            </a:r>
            <a:r>
              <a:rPr dirty="0" sz="3800" b="1">
                <a:solidFill>
                  <a:srgbClr val="002060"/>
                </a:solidFill>
                <a:latin typeface="FFIQQK+Calibri Bold"/>
                <a:cs typeface="FFIQQK+Calibri Bold"/>
              </a:rPr>
              <a:t>Mini</a:t>
            </a:r>
            <a:r>
              <a:rPr dirty="0" sz="3800" b="1">
                <a:solidFill>
                  <a:srgbClr val="002060"/>
                </a:solidFill>
                <a:latin typeface="FFIQQK+Calibri Bold"/>
                <a:cs typeface="FFIQQK+Calibri Bold"/>
              </a:rPr>
              <a:t> </a:t>
            </a:r>
            <a:r>
              <a:rPr dirty="0" sz="3800" spc="-38" b="1">
                <a:solidFill>
                  <a:srgbClr val="002060"/>
                </a:solidFill>
                <a:latin typeface="LNJPWV+Calibri Bold"/>
                <a:cs typeface="LNJPWV+Calibri Bold"/>
              </a:rPr>
              <a:t>και</a:t>
            </a:r>
            <a:r>
              <a:rPr dirty="0" sz="3800" spc="41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800" spc="-16" b="1">
                <a:solidFill>
                  <a:srgbClr val="002060"/>
                </a:solidFill>
                <a:latin typeface="LNJPWV+Calibri Bold"/>
                <a:cs typeface="LNJPWV+Calibri Bold"/>
              </a:rPr>
              <a:t>του</a:t>
            </a:r>
            <a:r>
              <a:rPr dirty="0" sz="3800" spc="18" b="1">
                <a:solidFill>
                  <a:srgbClr val="002060"/>
                </a:solidFill>
                <a:latin typeface="LNJPWV+Calibri Bold"/>
                <a:cs typeface="LNJPWV+Calibri Bold"/>
              </a:rPr>
              <a:t> </a:t>
            </a:r>
            <a:r>
              <a:rPr dirty="0" sz="3800" spc="-19" b="1">
                <a:solidFill>
                  <a:srgbClr val="002060"/>
                </a:solidFill>
                <a:latin typeface="FFIQQK+Calibri Bold"/>
                <a:cs typeface="FFIQQK+Calibri Bold"/>
              </a:rPr>
              <a:t>iPad</a:t>
            </a:r>
            <a:r>
              <a:rPr dirty="0" sz="3800" spc="16" b="1">
                <a:solidFill>
                  <a:srgbClr val="002060"/>
                </a:solidFill>
                <a:latin typeface="FFIQQK+Calibri Bold"/>
                <a:cs typeface="FFIQQK+Calibri Bold"/>
              </a:rPr>
              <a:t> </a:t>
            </a:r>
            <a:r>
              <a:rPr dirty="0" sz="3800" b="1">
                <a:solidFill>
                  <a:srgbClr val="002060"/>
                </a:solidFill>
                <a:latin typeface="FFIQQK+Calibri Bold"/>
                <a:cs typeface="FFIQQK+Calibri Bold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1722" y="501072"/>
            <a:ext cx="7151384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29">
                <a:solidFill>
                  <a:srgbClr val="002060"/>
                </a:solidFill>
                <a:latin typeface="IQASJI+Calibri"/>
                <a:cs typeface="IQASJI+Calibri"/>
              </a:rPr>
              <a:t>ΑΡΧΙΤΕΚΤΟΝΙΚΟ</a:t>
            </a:r>
            <a:r>
              <a:rPr dirty="0" sz="4400">
                <a:solidFill>
                  <a:srgbClr val="002060"/>
                </a:solidFill>
                <a:latin typeface="FQGCMN+Calibri"/>
                <a:cs typeface="FQGCMN+Calibri"/>
              </a:rPr>
              <a:t>-</a:t>
            </a:r>
            <a:r>
              <a:rPr dirty="0" sz="4400" spc="-49">
                <a:solidFill>
                  <a:srgbClr val="002060"/>
                </a:solidFill>
                <a:latin typeface="IQASJI+Calibri"/>
                <a:cs typeface="IQASJI+Calibri"/>
              </a:rPr>
              <a:t>ΟΙΚΟΔΟΜΙΚΟ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5346" y="501072"/>
            <a:ext cx="3587405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52">
                <a:solidFill>
                  <a:srgbClr val="002060"/>
                </a:solidFill>
                <a:latin typeface="IQASJI+Calibri"/>
                <a:cs typeface="IQASJI+Calibri"/>
              </a:rPr>
              <a:t>ΤΟΠΟΓΡΑΦΙΚΟ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3886" y="501072"/>
            <a:ext cx="4051381" cy="72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22">
                <a:solidFill>
                  <a:srgbClr val="002060"/>
                </a:solidFill>
                <a:latin typeface="IQASJI+Calibri"/>
                <a:cs typeface="IQASJI+Calibri"/>
              </a:rPr>
              <a:t>ΜΗΧΑΝΟΛΟΓΙΚΟ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39737"/>
            <a:ext cx="7660187" cy="534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DRKRRV+Arial"/>
                <a:cs typeface="DRKRRV+Arial"/>
              </a:rPr>
              <a:t>•</a:t>
            </a:r>
            <a:r>
              <a:rPr dirty="0" sz="3200" spc="78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002060"/>
                </a:solidFill>
                <a:latin typeface="IQASJI+Calibri"/>
                <a:cs typeface="IQASJI+Calibri"/>
              </a:rPr>
              <a:t>Εξάρτημα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6">
                <a:solidFill>
                  <a:srgbClr val="002060"/>
                </a:solidFill>
                <a:latin typeface="IQASJI+Calibri"/>
                <a:cs typeface="IQASJI+Calibri"/>
              </a:rPr>
              <a:t>μηχανής</a:t>
            </a:r>
            <a:r>
              <a:rPr dirty="0" sz="3200" spc="1478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FQGCMN+Calibri"/>
                <a:cs typeface="FQGCMN+Calibri"/>
              </a:rPr>
              <a:t>-</a:t>
            </a:r>
            <a:r>
              <a:rPr dirty="0" sz="3200" spc="721">
                <a:solidFill>
                  <a:srgbClr val="002060"/>
                </a:solidFill>
                <a:latin typeface="FQGCMN+Calibri"/>
                <a:cs typeface="FQGCMN+Calibri"/>
              </a:rPr>
              <a:t> </a:t>
            </a:r>
            <a:r>
              <a:rPr dirty="0" sz="3200" spc="-16">
                <a:solidFill>
                  <a:srgbClr val="002060"/>
                </a:solidFill>
                <a:latin typeface="IQASJI+Calibri"/>
                <a:cs typeface="IQASJI+Calibri"/>
              </a:rPr>
              <a:t>Εγκατάσταση</a:t>
            </a:r>
            <a:r>
              <a:rPr dirty="0" sz="3200">
                <a:solidFill>
                  <a:srgbClr val="002060"/>
                </a:solidFill>
                <a:latin typeface="IQASJI+Calibri"/>
                <a:cs typeface="IQASJI+Calibri"/>
              </a:rPr>
              <a:t> </a:t>
            </a:r>
            <a:r>
              <a:rPr dirty="0" sz="3200" spc="-10">
                <a:solidFill>
                  <a:srgbClr val="002060"/>
                </a:solidFill>
                <a:latin typeface="IQASJI+Calibri"/>
                <a:cs typeface="IQASJI+Calibri"/>
              </a:rPr>
              <a:t>λέβητα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doc2pdf</dc:creator>
  <cp:lastModifiedBy>doc2pdf</cp:lastModifiedBy>
  <cp:revision>1</cp:revision>
  <dcterms:modified xsi:type="dcterms:W3CDTF">2022-09-24T15:13:25+00:00</dcterms:modified>
</cp:coreProperties>
</file>