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4"/>
  </p:notesMasterIdLst>
  <p:sldIdLst>
    <p:sldId id="380" r:id="rId5"/>
    <p:sldId id="446" r:id="rId6"/>
    <p:sldId id="447" r:id="rId7"/>
    <p:sldId id="448" r:id="rId8"/>
    <p:sldId id="449" r:id="rId9"/>
    <p:sldId id="450" r:id="rId10"/>
    <p:sldId id="452" r:id="rId11"/>
    <p:sldId id="451" r:id="rId12"/>
    <p:sldId id="45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78FAF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3" autoAdjust="0"/>
  </p:normalViewPr>
  <p:slideViewPr>
    <p:cSldViewPr>
      <p:cViewPr varScale="1">
        <p:scale>
          <a:sx n="63" d="100"/>
          <a:sy n="63" d="100"/>
        </p:scale>
        <p:origin x="1380" y="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1C0B5D-B8A3-4A61-92EA-A41A86897428}" type="datetime1">
              <a:rPr lang="en-US" smtClean="0"/>
              <a:pPr algn="r"/>
              <a:t>9/18/2021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792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3358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7875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791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1135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513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353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203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777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E9F-15ED-434C-8711-15E0A48F1439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1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FB9A-B6DB-449C-94F3-E755301B3D92}" type="datetime1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781-E729-4444-8607-1D8F13E8FF31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860-58B4-4F81-89BB-0BD2BA751890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523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38-116E-417D-B3CE-C1582ACBFE65}" type="datetime1">
              <a:rPr lang="en-US" smtClean="0"/>
              <a:pPr/>
              <a:t>9/18/2021</a:t>
            </a:fld>
            <a:endParaRPr lang="en-US" sz="90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3191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B6D8-8DA3-4227-B620-0C7FC4783C1C}" type="datetime1">
              <a:rPr lang="en-US" smtClean="0"/>
              <a:pPr/>
              <a:t>9/18/2021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8380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7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21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crVetR7Yk" TargetMode="External"/><Relationship Id="rId2" Type="http://schemas.openxmlformats.org/officeDocument/2006/relationships/hyperlink" Target="https://www.youtube.com/watch?v=0jU7SIXsk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48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71472" y="2702530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Κεφάλαιο 2</a:t>
            </a:r>
          </a:p>
          <a:p>
            <a:pPr algn="ctr"/>
            <a:r>
              <a:rPr lang="el-GR" sz="4400" dirty="0"/>
              <a:t>Το υλικό των ψηφιακών συσκευών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7907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51" y="1024059"/>
            <a:ext cx="1727651" cy="1512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219148" y="3259343"/>
            <a:ext cx="243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Ψηφιακές Συσκευές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5F2EDF-A1AE-48AC-82DE-61E2093F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1051484" y="3531721"/>
            <a:ext cx="776992" cy="152697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478FC3-EAE5-46FF-8D1B-07DE3D9D2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39" y="1700238"/>
            <a:ext cx="1707471" cy="13574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4BDF10-E761-4F12-BFAC-C9FC6D2E2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3" y="3575844"/>
            <a:ext cx="1133910" cy="113391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38FF1A-7529-405C-9845-4CC87D78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338008"/>
            <a:ext cx="2345713" cy="1387269"/>
          </a:xfrm>
          <a:prstGeom prst="rect">
            <a:avLst/>
          </a:prstGeom>
        </p:spPr>
      </p:pic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A078FB0-B048-4175-BF76-CD44BCAE8899}"/>
              </a:ext>
            </a:extLst>
          </p:cNvPr>
          <p:cNvSpPr/>
          <p:nvPr/>
        </p:nvSpPr>
        <p:spPr>
          <a:xfrm rot="16200000">
            <a:off x="4013671" y="279866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: Δεξιό 26">
            <a:extLst>
              <a:ext uri="{FF2B5EF4-FFF2-40B4-BE49-F238E27FC236}">
                <a16:creationId xmlns:a16="http://schemas.microsoft.com/office/drawing/2014/main" id="{7C7AF175-F765-497D-B4D0-3B9ECB4B0EDD}"/>
              </a:ext>
            </a:extLst>
          </p:cNvPr>
          <p:cNvSpPr/>
          <p:nvPr/>
        </p:nvSpPr>
        <p:spPr>
          <a:xfrm rot="5400000">
            <a:off x="4070387" y="4593729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Βέλος: Δεξιό 27">
            <a:extLst>
              <a:ext uri="{FF2B5EF4-FFF2-40B4-BE49-F238E27FC236}">
                <a16:creationId xmlns:a16="http://schemas.microsoft.com/office/drawing/2014/main" id="{3F454CC7-0711-4BFC-810E-00A57914B4DC}"/>
              </a:ext>
            </a:extLst>
          </p:cNvPr>
          <p:cNvSpPr/>
          <p:nvPr/>
        </p:nvSpPr>
        <p:spPr>
          <a:xfrm rot="10800000">
            <a:off x="2522994" y="4016699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086D9DA8-9B84-4DD1-AEF6-299D53C3438D}"/>
              </a:ext>
            </a:extLst>
          </p:cNvPr>
          <p:cNvSpPr/>
          <p:nvPr/>
        </p:nvSpPr>
        <p:spPr>
          <a:xfrm rot="13333456">
            <a:off x="2659131" y="2974246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id="{D31F4D7D-5955-40D5-9B91-795DDEA6F2CD}"/>
              </a:ext>
            </a:extLst>
          </p:cNvPr>
          <p:cNvSpPr/>
          <p:nvPr/>
        </p:nvSpPr>
        <p:spPr>
          <a:xfrm>
            <a:off x="5620988" y="401740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6BBD54B0-83B3-4C35-9566-CFEF49693B3D}"/>
              </a:ext>
            </a:extLst>
          </p:cNvPr>
          <p:cNvSpPr/>
          <p:nvPr/>
        </p:nvSpPr>
        <p:spPr>
          <a:xfrm rot="20159305">
            <a:off x="5481506" y="3066922"/>
            <a:ext cx="596577" cy="2320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6DE8F-F1F7-438E-92ED-ACD96BD6253C}"/>
              </a:ext>
            </a:extLst>
          </p:cNvPr>
          <p:cNvSpPr txBox="1"/>
          <p:nvPr/>
        </p:nvSpPr>
        <p:spPr>
          <a:xfrm>
            <a:off x="1691680" y="530294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…και άλλες πολλές!</a:t>
            </a:r>
          </a:p>
        </p:txBody>
      </p:sp>
    </p:spTree>
    <p:extLst>
      <p:ext uri="{BB962C8B-B14F-4D97-AF65-F5344CB8AC3E}">
        <p14:creationId xmlns:p14="http://schemas.microsoft.com/office/powerpoint/2010/main" val="351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37" grpId="0" animBg="1"/>
      <p:bldP spid="38" grpId="0" animBg="1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Ψηφιακών Συσκευών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952326" cy="833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275856" y="1844824"/>
            <a:ext cx="202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Ψηφιακές Συσκευές</a:t>
            </a:r>
          </a:p>
        </p:txBody>
      </p:sp>
      <p:sp>
        <p:nvSpPr>
          <p:cNvPr id="24" name="Βέλος: Με γωνία προς τα επάνω 23">
            <a:extLst>
              <a:ext uri="{FF2B5EF4-FFF2-40B4-BE49-F238E27FC236}">
                <a16:creationId xmlns:a16="http://schemas.microsoft.com/office/drawing/2014/main" id="{96916B36-F656-4A81-AC30-6C90A83E08F1}"/>
              </a:ext>
            </a:extLst>
          </p:cNvPr>
          <p:cNvSpPr/>
          <p:nvPr/>
        </p:nvSpPr>
        <p:spPr>
          <a:xfrm flipH="1" flipV="1">
            <a:off x="2123728" y="2174314"/>
            <a:ext cx="1333952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Βέλος: Με γωνία προς τα επάνω 28">
            <a:extLst>
              <a:ext uri="{FF2B5EF4-FFF2-40B4-BE49-F238E27FC236}">
                <a16:creationId xmlns:a16="http://schemas.microsoft.com/office/drawing/2014/main" id="{5690865F-7CF6-4D20-9AD6-47C63BA4EACE}"/>
              </a:ext>
            </a:extLst>
          </p:cNvPr>
          <p:cNvSpPr/>
          <p:nvPr/>
        </p:nvSpPr>
        <p:spPr>
          <a:xfrm flipV="1">
            <a:off x="5220072" y="2122944"/>
            <a:ext cx="1357069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1052887" y="2561035"/>
            <a:ext cx="229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Υλικό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(Hardware)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065560-F7DB-4201-9CE2-127DA683B7F7}"/>
              </a:ext>
            </a:extLst>
          </p:cNvPr>
          <p:cNvSpPr txBox="1"/>
          <p:nvPr/>
        </p:nvSpPr>
        <p:spPr>
          <a:xfrm>
            <a:off x="5494901" y="2513534"/>
            <a:ext cx="2029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Λογισμικό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(Software)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854309" y="4388911"/>
            <a:ext cx="264149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Υλικό ονομάζουμε όλα τα μέρη των ψηφιακών συσκευών που μπορούμε να αγγίξουμε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5265857" y="4494019"/>
            <a:ext cx="2763029" cy="21236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Λογισμικό ονομάζουμε τα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προγράμματα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  <a:p>
            <a:pPr algn="ctr"/>
            <a:r>
              <a:rPr lang="en-US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applications </a:t>
            </a:r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apps</a:t>
            </a:r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sz="2000" b="1" dirty="0">
              <a:ln w="0"/>
              <a:solidFill>
                <a:srgbClr val="78FAF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της Ψηφιακής Συσκευής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5F2EDF-A1AE-48AC-82DE-61E2093F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1" r="30960"/>
          <a:stretch/>
        </p:blipFill>
        <p:spPr>
          <a:xfrm rot="20893799">
            <a:off x="2991282" y="945971"/>
            <a:ext cx="466398" cy="91658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A478FC3-EAE5-46FF-8D1B-07DE3D9D2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90" y="999542"/>
            <a:ext cx="1048021" cy="8331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4BDF10-E761-4F12-BFAC-C9FC6D2E2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66" y="1162285"/>
            <a:ext cx="618300" cy="6183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238FF1A-7529-405C-9845-4CC87D78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0" y="1056712"/>
            <a:ext cx="1547664" cy="915298"/>
          </a:xfrm>
          <a:prstGeom prst="rect">
            <a:avLst/>
          </a:prstGeom>
        </p:spPr>
      </p:pic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3C3B7C3D-628F-45FE-B97C-85B78B21BA03}"/>
              </a:ext>
            </a:extLst>
          </p:cNvPr>
          <p:cNvSpPr/>
          <p:nvPr/>
        </p:nvSpPr>
        <p:spPr>
          <a:xfrm>
            <a:off x="2123728" y="3515142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03F43E95-9F56-4FDD-81B9-A6AE939C2816}"/>
              </a:ext>
            </a:extLst>
          </p:cNvPr>
          <p:cNvSpPr/>
          <p:nvPr/>
        </p:nvSpPr>
        <p:spPr>
          <a:xfrm>
            <a:off x="6372200" y="3501008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9" grpId="0" animBg="1"/>
      <p:bldP spid="30" grpId="0"/>
      <p:bldP spid="31" grpId="0"/>
      <p:bldP spid="36" grpId="0" animBg="1"/>
      <p:bldP spid="18" grpId="0" animBg="1"/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A6FDAF7-0C49-4E3F-AF2A-E43A83F3C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1444799" cy="12645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2310061" y="1192371"/>
            <a:ext cx="93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Η/Υ</a:t>
            </a:r>
          </a:p>
        </p:txBody>
      </p:sp>
      <p:sp>
        <p:nvSpPr>
          <p:cNvPr id="24" name="Βέλος: Με γωνία προς τα επάνω 23">
            <a:extLst>
              <a:ext uri="{FF2B5EF4-FFF2-40B4-BE49-F238E27FC236}">
                <a16:creationId xmlns:a16="http://schemas.microsoft.com/office/drawing/2014/main" id="{96916B36-F656-4A81-AC30-6C90A83E08F1}"/>
              </a:ext>
            </a:extLst>
          </p:cNvPr>
          <p:cNvSpPr/>
          <p:nvPr/>
        </p:nvSpPr>
        <p:spPr>
          <a:xfrm flipV="1">
            <a:off x="3429260" y="1390476"/>
            <a:ext cx="1444799" cy="436232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3203848" y="19168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Υλικό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(Hardware)</a:t>
            </a:r>
            <a:endParaRPr lang="el-G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251520" y="4725144"/>
            <a:ext cx="3681796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Περιφερειακές Συσκευές ονομάζουμε όλες τις ψηφιακές συσκευές που συνδέονται στην Κεντρική Μονάδα με καλώδιο ή ασύρματα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5275760" y="3104314"/>
            <a:ext cx="1993583" cy="1600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Κεντρική</a:t>
            </a:r>
          </a:p>
          <a:p>
            <a:pPr algn="ctr"/>
            <a:r>
              <a:rPr lang="el-GR" sz="2000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Μονάδα</a:t>
            </a:r>
          </a:p>
          <a:p>
            <a:pPr algn="ctr"/>
            <a:endParaRPr lang="el-GR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(κουτί-πύργος)</a:t>
            </a:r>
            <a:endParaRPr lang="el-G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7420878" y="3220563"/>
            <a:ext cx="1540628" cy="21183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D8C2E1-56AE-4D8A-B554-DD125A25832B}"/>
              </a:ext>
            </a:extLst>
          </p:cNvPr>
          <p:cNvSpPr txBox="1"/>
          <p:nvPr/>
        </p:nvSpPr>
        <p:spPr>
          <a:xfrm>
            <a:off x="251520" y="3046789"/>
            <a:ext cx="264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Περιφερειακές Συσκευές</a:t>
            </a:r>
          </a:p>
        </p:txBody>
      </p:sp>
      <p:sp>
        <p:nvSpPr>
          <p:cNvPr id="33" name="Βέλος: Κάτω 32">
            <a:extLst>
              <a:ext uri="{FF2B5EF4-FFF2-40B4-BE49-F238E27FC236}">
                <a16:creationId xmlns:a16="http://schemas.microsoft.com/office/drawing/2014/main" id="{E0ECFE29-78E1-468B-B81E-C0EE7D5162B8}"/>
              </a:ext>
            </a:extLst>
          </p:cNvPr>
          <p:cNvSpPr/>
          <p:nvPr/>
        </p:nvSpPr>
        <p:spPr>
          <a:xfrm>
            <a:off x="1471016" y="4000896"/>
            <a:ext cx="216024" cy="58902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Βέλος: Με γωνία προς τα επάνω 34">
            <a:extLst>
              <a:ext uri="{FF2B5EF4-FFF2-40B4-BE49-F238E27FC236}">
                <a16:creationId xmlns:a16="http://schemas.microsoft.com/office/drawing/2014/main" id="{C221BEC9-70A6-493C-BAB7-DF12B663A9C3}"/>
              </a:ext>
            </a:extLst>
          </p:cNvPr>
          <p:cNvSpPr/>
          <p:nvPr/>
        </p:nvSpPr>
        <p:spPr>
          <a:xfrm flipH="1" flipV="1">
            <a:off x="1509856" y="2554992"/>
            <a:ext cx="3494192" cy="400502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Βέλος: Με γωνία προς τα επάνω 36">
            <a:extLst>
              <a:ext uri="{FF2B5EF4-FFF2-40B4-BE49-F238E27FC236}">
                <a16:creationId xmlns:a16="http://schemas.microsoft.com/office/drawing/2014/main" id="{20A1E9C8-A65C-4290-AA68-B584647EE991}"/>
              </a:ext>
            </a:extLst>
          </p:cNvPr>
          <p:cNvSpPr/>
          <p:nvPr/>
        </p:nvSpPr>
        <p:spPr>
          <a:xfrm flipV="1">
            <a:off x="5004048" y="2554992"/>
            <a:ext cx="1357069" cy="390590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9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32" grpId="0"/>
      <p:bldP spid="33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131840" y="3259343"/>
            <a:ext cx="235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Περιφερειακές Συσκευές</a:t>
            </a: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9A078FB0-B048-4175-BF76-CD44BCAE8899}"/>
              </a:ext>
            </a:extLst>
          </p:cNvPr>
          <p:cNvSpPr/>
          <p:nvPr/>
        </p:nvSpPr>
        <p:spPr>
          <a:xfrm rot="16200000">
            <a:off x="4079428" y="2864417"/>
            <a:ext cx="409084" cy="28803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2C0C7C-0578-405F-A5F9-E55C6A25F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3519724" y="766991"/>
            <a:ext cx="1584176" cy="13727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4A8F57-F873-4D31-8D3D-FE77824B4406}"/>
              </a:ext>
            </a:extLst>
          </p:cNvPr>
          <p:cNvSpPr txBox="1"/>
          <p:nvPr/>
        </p:nvSpPr>
        <p:spPr>
          <a:xfrm>
            <a:off x="3491880" y="2021939"/>
            <a:ext cx="167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Οθόνη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Screen)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6B1A044-1FC5-4307-922A-99AD987B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8" b="27321"/>
          <a:stretch/>
        </p:blipFill>
        <p:spPr>
          <a:xfrm>
            <a:off x="1686694" y="971243"/>
            <a:ext cx="1733178" cy="862274"/>
          </a:xfrm>
          <a:prstGeom prst="rect">
            <a:avLst/>
          </a:prstGeom>
        </p:spPr>
      </p:pic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05F03127-267E-48E9-ADFB-244CFF48B58B}"/>
              </a:ext>
            </a:extLst>
          </p:cNvPr>
          <p:cNvSpPr/>
          <p:nvPr/>
        </p:nvSpPr>
        <p:spPr>
          <a:xfrm rot="13627530">
            <a:off x="2527909" y="2724471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EC553D-3A2A-42FA-A05A-A56B36202D2D}"/>
              </a:ext>
            </a:extLst>
          </p:cNvPr>
          <p:cNvSpPr txBox="1"/>
          <p:nvPr/>
        </p:nvSpPr>
        <p:spPr>
          <a:xfrm>
            <a:off x="1484301" y="1844824"/>
            <a:ext cx="222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Πληκτρολόγιο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Keyboard)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DE3A049-3D96-43F7-9858-19552EB73F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9279" b="28900"/>
          <a:stretch/>
        </p:blipFill>
        <p:spPr>
          <a:xfrm>
            <a:off x="5704645" y="837262"/>
            <a:ext cx="1387635" cy="1435112"/>
          </a:xfrm>
          <a:prstGeom prst="rect">
            <a:avLst/>
          </a:prstGeom>
        </p:spPr>
      </p:pic>
      <p:sp>
        <p:nvSpPr>
          <p:cNvPr id="33" name="Βέλος: Δεξιό 32">
            <a:extLst>
              <a:ext uri="{FF2B5EF4-FFF2-40B4-BE49-F238E27FC236}">
                <a16:creationId xmlns:a16="http://schemas.microsoft.com/office/drawing/2014/main" id="{1A2AE005-4D31-4F0F-828A-8A7164A37631}"/>
              </a:ext>
            </a:extLst>
          </p:cNvPr>
          <p:cNvSpPr/>
          <p:nvPr/>
        </p:nvSpPr>
        <p:spPr>
          <a:xfrm rot="18447585">
            <a:off x="5030416" y="2805434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C0C703-D2C5-41F0-BF40-F2663E681D7E}"/>
              </a:ext>
            </a:extLst>
          </p:cNvPr>
          <p:cNvSpPr txBox="1"/>
          <p:nvPr/>
        </p:nvSpPr>
        <p:spPr>
          <a:xfrm>
            <a:off x="5096921" y="1833517"/>
            <a:ext cx="164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Ποντίκι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Mouse)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id="{E894D9A3-2D04-44DC-9632-592E1204E012}"/>
              </a:ext>
            </a:extLst>
          </p:cNvPr>
          <p:cNvSpPr/>
          <p:nvPr/>
        </p:nvSpPr>
        <p:spPr>
          <a:xfrm rot="12907853">
            <a:off x="1448048" y="2823326"/>
            <a:ext cx="1802938" cy="21604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F89D7E-7A26-4DE7-8BCB-0BDFD64971DD}"/>
              </a:ext>
            </a:extLst>
          </p:cNvPr>
          <p:cNvSpPr txBox="1"/>
          <p:nvPr/>
        </p:nvSpPr>
        <p:spPr>
          <a:xfrm>
            <a:off x="28632" y="5642028"/>
            <a:ext cx="17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Πολυμηχάνημα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595AB953-A691-458C-9D20-2A6548D40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250711" y="1313526"/>
            <a:ext cx="1183664" cy="708413"/>
          </a:xfrm>
          <a:prstGeom prst="rect">
            <a:avLst/>
          </a:prstGeom>
        </p:spPr>
      </p:pic>
      <p:sp>
        <p:nvSpPr>
          <p:cNvPr id="43" name="Βέλος: Δεξιό 42">
            <a:extLst>
              <a:ext uri="{FF2B5EF4-FFF2-40B4-BE49-F238E27FC236}">
                <a16:creationId xmlns:a16="http://schemas.microsoft.com/office/drawing/2014/main" id="{4DABEA9F-86E7-4872-8EF2-E294F0B35043}"/>
              </a:ext>
            </a:extLst>
          </p:cNvPr>
          <p:cNvSpPr/>
          <p:nvPr/>
        </p:nvSpPr>
        <p:spPr>
          <a:xfrm rot="20248118">
            <a:off x="5422081" y="2961599"/>
            <a:ext cx="2074723" cy="23744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6753EE-61B9-44E6-8D4A-B2C03346912E}"/>
              </a:ext>
            </a:extLst>
          </p:cNvPr>
          <p:cNvSpPr txBox="1"/>
          <p:nvPr/>
        </p:nvSpPr>
        <p:spPr>
          <a:xfrm>
            <a:off x="102820" y="2028737"/>
            <a:ext cx="135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Σαρωτής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Scanner)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93AD0F48-C8D9-4159-9C20-BE1DB2329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/>
        </p:blipFill>
        <p:spPr>
          <a:xfrm>
            <a:off x="139909" y="4816682"/>
            <a:ext cx="1515954" cy="795865"/>
          </a:xfrm>
          <a:prstGeom prst="rect">
            <a:avLst/>
          </a:prstGeom>
        </p:spPr>
      </p:pic>
      <p:sp>
        <p:nvSpPr>
          <p:cNvPr id="48" name="Βέλος: Δεξιό 47">
            <a:extLst>
              <a:ext uri="{FF2B5EF4-FFF2-40B4-BE49-F238E27FC236}">
                <a16:creationId xmlns:a16="http://schemas.microsoft.com/office/drawing/2014/main" id="{E7684A0D-9A9C-449A-A992-3AC9D8FEA266}"/>
              </a:ext>
            </a:extLst>
          </p:cNvPr>
          <p:cNvSpPr/>
          <p:nvPr/>
        </p:nvSpPr>
        <p:spPr>
          <a:xfrm rot="9285231">
            <a:off x="1629263" y="4477402"/>
            <a:ext cx="1623775" cy="23025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1007F1-C1ED-41AB-84E7-58403D2CE7D3}"/>
              </a:ext>
            </a:extLst>
          </p:cNvPr>
          <p:cNvSpPr txBox="1"/>
          <p:nvPr/>
        </p:nvSpPr>
        <p:spPr>
          <a:xfrm>
            <a:off x="7372365" y="2152690"/>
            <a:ext cx="184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Μικρόφωνο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Microphone)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CEC22983-0539-448D-B88C-B448F0E4DC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5900" r="15181" b="3801"/>
          <a:stretch/>
        </p:blipFill>
        <p:spPr>
          <a:xfrm>
            <a:off x="7696669" y="1360721"/>
            <a:ext cx="577954" cy="717035"/>
          </a:xfrm>
          <a:prstGeom prst="rect">
            <a:avLst/>
          </a:prstGeom>
        </p:spPr>
      </p:pic>
      <p:sp>
        <p:nvSpPr>
          <p:cNvPr id="52" name="Βέλος: Δεξιό 51">
            <a:extLst>
              <a:ext uri="{FF2B5EF4-FFF2-40B4-BE49-F238E27FC236}">
                <a16:creationId xmlns:a16="http://schemas.microsoft.com/office/drawing/2014/main" id="{460C264D-6F72-4694-AD23-6858045DC6C2}"/>
              </a:ext>
            </a:extLst>
          </p:cNvPr>
          <p:cNvSpPr/>
          <p:nvPr/>
        </p:nvSpPr>
        <p:spPr>
          <a:xfrm rot="8221685">
            <a:off x="2480961" y="4695358"/>
            <a:ext cx="1470735" cy="27442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3EDD41-16AE-45BE-8474-2A7F384E6A91}"/>
              </a:ext>
            </a:extLst>
          </p:cNvPr>
          <p:cNvSpPr txBox="1"/>
          <p:nvPr/>
        </p:nvSpPr>
        <p:spPr>
          <a:xfrm>
            <a:off x="1309348" y="6241831"/>
            <a:ext cx="214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Router</a:t>
            </a:r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el-GR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Ρούτερ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" name="Εικόνα 54">
            <a:extLst>
              <a:ext uri="{FF2B5EF4-FFF2-40B4-BE49-F238E27FC236}">
                <a16:creationId xmlns:a16="http://schemas.microsoft.com/office/drawing/2014/main" id="{A61E36B4-7687-4E52-881C-46AC1177C8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1755916" y="5383020"/>
            <a:ext cx="1256607" cy="830258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B910BC7A-8DD2-4C44-9389-0501DD6F1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75" y="3139751"/>
            <a:ext cx="1166197" cy="1166197"/>
          </a:xfrm>
          <a:prstGeom prst="rect">
            <a:avLst/>
          </a:prstGeom>
        </p:spPr>
      </p:pic>
      <p:sp>
        <p:nvSpPr>
          <p:cNvPr id="59" name="Βέλος: Δεξιό 58">
            <a:extLst>
              <a:ext uri="{FF2B5EF4-FFF2-40B4-BE49-F238E27FC236}">
                <a16:creationId xmlns:a16="http://schemas.microsoft.com/office/drawing/2014/main" id="{26A9EA91-DFBE-4331-B847-5234A9A0EE67}"/>
              </a:ext>
            </a:extLst>
          </p:cNvPr>
          <p:cNvSpPr/>
          <p:nvPr/>
        </p:nvSpPr>
        <p:spPr>
          <a:xfrm rot="175802">
            <a:off x="5499332" y="3870348"/>
            <a:ext cx="1254086" cy="24730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12EDC4-E62A-404C-A97A-9AA24C80E8ED}"/>
              </a:ext>
            </a:extLst>
          </p:cNvPr>
          <p:cNvSpPr txBox="1"/>
          <p:nvPr/>
        </p:nvSpPr>
        <p:spPr>
          <a:xfrm>
            <a:off x="6724019" y="4351367"/>
            <a:ext cx="23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Κάμερα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Camera)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Βέλος: Δεξιό 60">
            <a:extLst>
              <a:ext uri="{FF2B5EF4-FFF2-40B4-BE49-F238E27FC236}">
                <a16:creationId xmlns:a16="http://schemas.microsoft.com/office/drawing/2014/main" id="{36EE4325-C1FD-4392-9FC6-897042B39835}"/>
              </a:ext>
            </a:extLst>
          </p:cNvPr>
          <p:cNvSpPr/>
          <p:nvPr/>
        </p:nvSpPr>
        <p:spPr>
          <a:xfrm rot="1420965">
            <a:off x="5249936" y="4588531"/>
            <a:ext cx="1381426" cy="21317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2538C1-C287-4536-8EEA-F6AA6D4D71F2}"/>
              </a:ext>
            </a:extLst>
          </p:cNvPr>
          <p:cNvSpPr txBox="1"/>
          <p:nvPr/>
        </p:nvSpPr>
        <p:spPr>
          <a:xfrm>
            <a:off x="6084168" y="5733256"/>
            <a:ext cx="29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Ηχεία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Speakers)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Ακουστικά 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Earphones)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DE0625FD-1C09-4DB6-A0BA-13308DE4C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734"/>
          <a:stretch/>
        </p:blipFill>
        <p:spPr>
          <a:xfrm>
            <a:off x="7813196" y="4621780"/>
            <a:ext cx="954270" cy="1176369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93FE7347-D751-4F9C-B6EE-5192A1BD34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6785" r="20511" b="16785"/>
          <a:stretch/>
        </p:blipFill>
        <p:spPr>
          <a:xfrm>
            <a:off x="6788927" y="4718046"/>
            <a:ext cx="838496" cy="953123"/>
          </a:xfrm>
          <a:prstGeom prst="rect">
            <a:avLst/>
          </a:prstGeom>
        </p:spPr>
      </p:pic>
      <p:sp>
        <p:nvSpPr>
          <p:cNvPr id="71" name="Βέλος: Δεξιό 70">
            <a:extLst>
              <a:ext uri="{FF2B5EF4-FFF2-40B4-BE49-F238E27FC236}">
                <a16:creationId xmlns:a16="http://schemas.microsoft.com/office/drawing/2014/main" id="{09D1C36E-6C9A-4F7F-B6B0-5C463C58CE6F}"/>
              </a:ext>
            </a:extLst>
          </p:cNvPr>
          <p:cNvSpPr/>
          <p:nvPr/>
        </p:nvSpPr>
        <p:spPr>
          <a:xfrm rot="5400000">
            <a:off x="4063044" y="4462710"/>
            <a:ext cx="585069" cy="29978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6796FC-F56A-433F-9F75-F58FA8C09419}"/>
              </a:ext>
            </a:extLst>
          </p:cNvPr>
          <p:cNvSpPr txBox="1"/>
          <p:nvPr/>
        </p:nvSpPr>
        <p:spPr>
          <a:xfrm>
            <a:off x="3392338" y="5660031"/>
            <a:ext cx="2188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USB stick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Εξωτερικός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Σκληρός Δίσκος</a:t>
            </a:r>
          </a:p>
        </p:txBody>
      </p:sp>
      <p:pic>
        <p:nvPicPr>
          <p:cNvPr id="75" name="Εικόνα 74">
            <a:extLst>
              <a:ext uri="{FF2B5EF4-FFF2-40B4-BE49-F238E27FC236}">
                <a16:creationId xmlns:a16="http://schemas.microsoft.com/office/drawing/2014/main" id="{5BD93FBE-E95B-40C6-8FFE-F000F38D5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4354" y="4797152"/>
            <a:ext cx="1183767" cy="828823"/>
          </a:xfrm>
          <a:prstGeom prst="rect">
            <a:avLst/>
          </a:prstGeom>
        </p:spPr>
      </p:pic>
      <p:pic>
        <p:nvPicPr>
          <p:cNvPr id="77" name="Εικόνα 76">
            <a:extLst>
              <a:ext uri="{FF2B5EF4-FFF2-40B4-BE49-F238E27FC236}">
                <a16:creationId xmlns:a16="http://schemas.microsoft.com/office/drawing/2014/main" id="{97F44D53-F0E7-4640-948A-682F4C8BC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5222" y="4904706"/>
            <a:ext cx="950439" cy="73170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27F42C-E1DF-482B-90FA-859011E1F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6" y="2844461"/>
            <a:ext cx="1042198" cy="993996"/>
          </a:xfrm>
          <a:prstGeom prst="rect">
            <a:avLst/>
          </a:prstGeom>
        </p:spPr>
      </p:pic>
      <p:sp>
        <p:nvSpPr>
          <p:cNvPr id="45" name="Βέλος: Δεξιό 44">
            <a:extLst>
              <a:ext uri="{FF2B5EF4-FFF2-40B4-BE49-F238E27FC236}">
                <a16:creationId xmlns:a16="http://schemas.microsoft.com/office/drawing/2014/main" id="{F7513516-DF1C-4822-8371-B8610175AAFA}"/>
              </a:ext>
            </a:extLst>
          </p:cNvPr>
          <p:cNvSpPr/>
          <p:nvPr/>
        </p:nvSpPr>
        <p:spPr>
          <a:xfrm rot="10800000">
            <a:off x="1463015" y="3628422"/>
            <a:ext cx="1664764" cy="2803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0A535C-7CDC-4B97-8DEB-0FE765E19407}"/>
              </a:ext>
            </a:extLst>
          </p:cNvPr>
          <p:cNvSpPr txBox="1"/>
          <p:nvPr/>
        </p:nvSpPr>
        <p:spPr>
          <a:xfrm>
            <a:off x="149940" y="3933056"/>
            <a:ext cx="15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Εκτυπωτής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Printer)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 animBg="1"/>
      <p:bldP spid="31" grpId="0"/>
      <p:bldP spid="33" grpId="0" animBg="1"/>
      <p:bldP spid="34" grpId="0"/>
      <p:bldP spid="41" grpId="0" animBg="1"/>
      <p:bldP spid="42" grpId="0"/>
      <p:bldP spid="43" grpId="0" animBg="1"/>
      <p:bldP spid="44" grpId="0"/>
      <p:bldP spid="48" grpId="0" animBg="1"/>
      <p:bldP spid="49" grpId="0"/>
      <p:bldP spid="52" grpId="0" animBg="1"/>
      <p:bldP spid="53" grpId="0"/>
      <p:bldP spid="59" grpId="0" animBg="1"/>
      <p:bldP spid="60" grpId="0"/>
      <p:bldP spid="61" grpId="0" animBg="1"/>
      <p:bldP spid="62" grpId="0"/>
      <p:bldP spid="71" grpId="0" animBg="1"/>
      <p:bldP spid="72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0F6DFB-AB67-4181-A916-FC01C6359C68}"/>
              </a:ext>
            </a:extLst>
          </p:cNvPr>
          <p:cNvSpPr txBox="1"/>
          <p:nvPr/>
        </p:nvSpPr>
        <p:spPr>
          <a:xfrm>
            <a:off x="568111" y="1556792"/>
            <a:ext cx="789232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Μια περιφερειακή συσκευή ονομάζεται συσκευή </a:t>
            </a:r>
            <a:r>
              <a:rPr lang="el-GR" b="1" dirty="0">
                <a:ln w="0"/>
                <a:solidFill>
                  <a:srgbClr val="99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εξόδου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αν η πληροφορία φεύγει από την Κεντρική Μονάδα και πηγαίνει στην συσκευή!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1F770-BF71-453B-BC49-ED7E417BF702}"/>
              </a:ext>
            </a:extLst>
          </p:cNvPr>
          <p:cNvSpPr txBox="1"/>
          <p:nvPr/>
        </p:nvSpPr>
        <p:spPr>
          <a:xfrm>
            <a:off x="1664104" y="2737694"/>
            <a:ext cx="199358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Συσκευή</a:t>
            </a:r>
          </a:p>
          <a:p>
            <a:pPr algn="ctr"/>
            <a:r>
              <a:rPr lang="el-GR" sz="2800" dirty="0">
                <a:ln w="0"/>
                <a:solidFill>
                  <a:srgbClr val="99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Εξόδου</a:t>
            </a:r>
            <a:endParaRPr lang="el-GR" dirty="0">
              <a:ln w="0"/>
              <a:solidFill>
                <a:srgbClr val="99FF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2348880"/>
            <a:ext cx="1044505" cy="1436154"/>
          </a:xfrm>
          <a:prstGeom prst="rect">
            <a:avLst/>
          </a:prstGeom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48301D72-1E0C-4EA4-B526-0E66D993BD5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657687" y="3214748"/>
            <a:ext cx="20664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708B514-7571-44EF-8EE2-F605EAAA88BD}"/>
              </a:ext>
            </a:extLst>
          </p:cNvPr>
          <p:cNvCxnSpPr>
            <a:cxnSpLocks/>
          </p:cNvCxnSpPr>
          <p:nvPr/>
        </p:nvCxnSpPr>
        <p:spPr>
          <a:xfrm flipH="1">
            <a:off x="4165260" y="3089472"/>
            <a:ext cx="12708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0DA998-3C5F-4927-BB3F-CBAE9D3ADF30}"/>
              </a:ext>
            </a:extLst>
          </p:cNvPr>
          <p:cNvSpPr txBox="1"/>
          <p:nvPr/>
        </p:nvSpPr>
        <p:spPr>
          <a:xfrm>
            <a:off x="568111" y="4081078"/>
            <a:ext cx="789232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Μια περιφερειακή συσκευή ονομάζεται συσκευή </a:t>
            </a:r>
            <a:r>
              <a:rPr lang="el-GR" b="1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εισόδου</a:t>
            </a:r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αν η πληροφορία φεύγει από την συσκευή και πηγαίνει στην Κεντρική Μονάδα!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BAAA61-F39D-49C9-B603-1E36A83A97ED}"/>
              </a:ext>
            </a:extLst>
          </p:cNvPr>
          <p:cNvSpPr txBox="1"/>
          <p:nvPr/>
        </p:nvSpPr>
        <p:spPr>
          <a:xfrm>
            <a:off x="1664104" y="5261980"/>
            <a:ext cx="199358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Συσκευή</a:t>
            </a:r>
          </a:p>
          <a:p>
            <a:pPr algn="ctr"/>
            <a:r>
              <a:rPr lang="el-GR" sz="2800" dirty="0">
                <a:ln w="0"/>
                <a:solidFill>
                  <a:srgbClr val="78FA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Εισόδου</a:t>
            </a:r>
            <a:endParaRPr lang="el-GR" dirty="0">
              <a:ln w="0"/>
              <a:solidFill>
                <a:srgbClr val="78FAF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C6F37616-4497-40A7-971E-384C225B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4873166"/>
            <a:ext cx="1044505" cy="1436154"/>
          </a:xfrm>
          <a:prstGeom prst="rect">
            <a:avLst/>
          </a:prstGeom>
        </p:spPr>
      </p:pic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C85D42C-2146-4C6A-8DFC-742C9B3EFAA1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657687" y="5739033"/>
            <a:ext cx="206644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76DE2598-2909-4D72-94A7-EC33E853BCEB}"/>
              </a:ext>
            </a:extLst>
          </p:cNvPr>
          <p:cNvCxnSpPr>
            <a:cxnSpLocks/>
          </p:cNvCxnSpPr>
          <p:nvPr/>
        </p:nvCxnSpPr>
        <p:spPr>
          <a:xfrm>
            <a:off x="3816404" y="5613758"/>
            <a:ext cx="184602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1882B5-3BF2-4A95-BF60-D56DCEA6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2348880"/>
            <a:ext cx="1044505" cy="1436154"/>
          </a:xfrm>
          <a:prstGeom prst="rect">
            <a:avLst/>
          </a:prstGeom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48301D72-1E0C-4EA4-B526-0E66D993BD5D}"/>
              </a:ext>
            </a:extLst>
          </p:cNvPr>
          <p:cNvCxnSpPr>
            <a:cxnSpLocks/>
          </p:cNvCxnSpPr>
          <p:nvPr/>
        </p:nvCxnSpPr>
        <p:spPr>
          <a:xfrm>
            <a:off x="3657687" y="3214748"/>
            <a:ext cx="206644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0708B514-7571-44EF-8EE2-F605EAAA88BD}"/>
              </a:ext>
            </a:extLst>
          </p:cNvPr>
          <p:cNvCxnSpPr>
            <a:cxnSpLocks/>
          </p:cNvCxnSpPr>
          <p:nvPr/>
        </p:nvCxnSpPr>
        <p:spPr>
          <a:xfrm flipH="1">
            <a:off x="4015544" y="3068960"/>
            <a:ext cx="1270836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C6F37616-4497-40A7-971E-384C225B7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3266"/>
          <a:stretch/>
        </p:blipFill>
        <p:spPr>
          <a:xfrm>
            <a:off x="5662427" y="4873166"/>
            <a:ext cx="1044505" cy="1436154"/>
          </a:xfrm>
          <a:prstGeom prst="rect">
            <a:avLst/>
          </a:prstGeom>
        </p:spPr>
      </p:pic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C85D42C-2146-4C6A-8DFC-742C9B3EFAA1}"/>
              </a:ext>
            </a:extLst>
          </p:cNvPr>
          <p:cNvCxnSpPr>
            <a:cxnSpLocks/>
          </p:cNvCxnSpPr>
          <p:nvPr/>
        </p:nvCxnSpPr>
        <p:spPr>
          <a:xfrm flipV="1">
            <a:off x="3657687" y="5739033"/>
            <a:ext cx="206644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>
            <a:extLst>
              <a:ext uri="{FF2B5EF4-FFF2-40B4-BE49-F238E27FC236}">
                <a16:creationId xmlns:a16="http://schemas.microsoft.com/office/drawing/2014/main" id="{76DE2598-2909-4D72-94A7-EC33E853BCEB}"/>
              </a:ext>
            </a:extLst>
          </p:cNvPr>
          <p:cNvCxnSpPr>
            <a:cxnSpLocks/>
          </p:cNvCxnSpPr>
          <p:nvPr/>
        </p:nvCxnSpPr>
        <p:spPr>
          <a:xfrm>
            <a:off x="3816404" y="5613758"/>
            <a:ext cx="1846023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613101-2940-4044-9F06-A053E01AB434}"/>
              </a:ext>
            </a:extLst>
          </p:cNvPr>
          <p:cNvSpPr txBox="1"/>
          <p:nvPr/>
        </p:nvSpPr>
        <p:spPr>
          <a:xfrm>
            <a:off x="827584" y="1733501"/>
            <a:ext cx="105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Π.χ.</a:t>
            </a: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EE97946-59BC-44F0-9ACE-45E18AAC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2092720" y="2471920"/>
            <a:ext cx="1584176" cy="1372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67D5D4-ED3F-44DF-AA22-CA630AE4FBC3}"/>
              </a:ext>
            </a:extLst>
          </p:cNvPr>
          <p:cNvSpPr txBox="1"/>
          <p:nvPr/>
        </p:nvSpPr>
        <p:spPr>
          <a:xfrm>
            <a:off x="3938929" y="2401724"/>
            <a:ext cx="135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4326BD-51CD-4DA5-B929-87BB96196074}"/>
              </a:ext>
            </a:extLst>
          </p:cNvPr>
          <p:cNvSpPr txBox="1"/>
          <p:nvPr/>
        </p:nvSpPr>
        <p:spPr>
          <a:xfrm>
            <a:off x="3816404" y="4994012"/>
            <a:ext cx="153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0E6DF6D-7914-49E0-8485-C514CBC44B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1713547" y="5050966"/>
            <a:ext cx="1880701" cy="11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2C0C7C-0578-405F-A5F9-E55C6A25F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8993" r="3507" b="16401"/>
          <a:stretch/>
        </p:blipFill>
        <p:spPr>
          <a:xfrm>
            <a:off x="335626" y="1564658"/>
            <a:ext cx="1032100" cy="89434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6B1A044-1FC5-4307-922A-99AD987B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8" b="27321"/>
          <a:stretch/>
        </p:blipFill>
        <p:spPr>
          <a:xfrm>
            <a:off x="235916" y="2698734"/>
            <a:ext cx="1221806" cy="607861"/>
          </a:xfrm>
          <a:prstGeom prst="rect">
            <a:avLst/>
          </a:prstGeom>
        </p:spPr>
      </p:pic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05F03127-267E-48E9-ADFB-244CFF48B58B}"/>
              </a:ext>
            </a:extLst>
          </p:cNvPr>
          <p:cNvSpPr/>
          <p:nvPr/>
        </p:nvSpPr>
        <p:spPr>
          <a:xfrm>
            <a:off x="1547664" y="1817135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DE3A049-3D96-43F7-9858-19552EB73F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9279" b="28900"/>
          <a:stretch/>
        </p:blipFill>
        <p:spPr>
          <a:xfrm>
            <a:off x="473788" y="3501237"/>
            <a:ext cx="684468" cy="707887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595AB953-A691-458C-9D20-2A6548D40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0600"/>
          <a:stretch/>
        </p:blipFill>
        <p:spPr>
          <a:xfrm>
            <a:off x="4012989" y="2537896"/>
            <a:ext cx="1104061" cy="660772"/>
          </a:xfrm>
          <a:prstGeom prst="rect">
            <a:avLst/>
          </a:prstGeom>
        </p:spPr>
      </p:pic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93AD0F48-C8D9-4159-9C20-BE1DB2329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/>
        </p:blipFill>
        <p:spPr>
          <a:xfrm>
            <a:off x="3923928" y="4170772"/>
            <a:ext cx="1193122" cy="626380"/>
          </a:xfrm>
          <a:prstGeom prst="rect">
            <a:avLst/>
          </a:prstGeom>
        </p:spPr>
      </p:pic>
      <p:pic>
        <p:nvPicPr>
          <p:cNvPr id="51" name="Εικόνα 50">
            <a:extLst>
              <a:ext uri="{FF2B5EF4-FFF2-40B4-BE49-F238E27FC236}">
                <a16:creationId xmlns:a16="http://schemas.microsoft.com/office/drawing/2014/main" id="{CEC22983-0539-448D-B88C-B448F0E4DC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5900" r="15181" b="3801"/>
          <a:stretch/>
        </p:blipFill>
        <p:spPr>
          <a:xfrm>
            <a:off x="453256" y="4370908"/>
            <a:ext cx="644580" cy="799694"/>
          </a:xfrm>
          <a:prstGeom prst="rect">
            <a:avLst/>
          </a:prstGeom>
        </p:spPr>
      </p:pic>
      <p:pic>
        <p:nvPicPr>
          <p:cNvPr id="55" name="Εικόνα 54">
            <a:extLst>
              <a:ext uri="{FF2B5EF4-FFF2-40B4-BE49-F238E27FC236}">
                <a16:creationId xmlns:a16="http://schemas.microsoft.com/office/drawing/2014/main" id="{A61E36B4-7687-4E52-881C-46AC1177C8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3719213" y="5933887"/>
            <a:ext cx="1256607" cy="830258"/>
          </a:xfrm>
          <a:prstGeom prst="rect">
            <a:avLst/>
          </a:prstGeom>
        </p:spPr>
      </p:pic>
      <p:pic>
        <p:nvPicPr>
          <p:cNvPr id="58" name="Εικόνα 57">
            <a:extLst>
              <a:ext uri="{FF2B5EF4-FFF2-40B4-BE49-F238E27FC236}">
                <a16:creationId xmlns:a16="http://schemas.microsoft.com/office/drawing/2014/main" id="{B910BC7A-8DD2-4C44-9389-0501DD6F11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69" y="1497798"/>
            <a:ext cx="830771" cy="830771"/>
          </a:xfrm>
          <a:prstGeom prst="rect">
            <a:avLst/>
          </a:prstGeom>
        </p:spPr>
      </p:pic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DE0625FD-1C09-4DB6-A0BA-13308DE4C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734"/>
          <a:stretch/>
        </p:blipFill>
        <p:spPr>
          <a:xfrm>
            <a:off x="413456" y="5390397"/>
            <a:ext cx="954270" cy="1176369"/>
          </a:xfrm>
          <a:prstGeom prst="rect">
            <a:avLst/>
          </a:prstGeom>
        </p:spPr>
      </p:pic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93FE7347-D751-4F9C-B6EE-5192A1BD34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6785" r="20511" b="16785"/>
          <a:stretch/>
        </p:blipFill>
        <p:spPr>
          <a:xfrm>
            <a:off x="4262397" y="3356992"/>
            <a:ext cx="551049" cy="626380"/>
          </a:xfrm>
          <a:prstGeom prst="rect">
            <a:avLst/>
          </a:prstGeom>
        </p:spPr>
      </p:pic>
      <p:pic>
        <p:nvPicPr>
          <p:cNvPr id="75" name="Εικόνα 74">
            <a:extLst>
              <a:ext uri="{FF2B5EF4-FFF2-40B4-BE49-F238E27FC236}">
                <a16:creationId xmlns:a16="http://schemas.microsoft.com/office/drawing/2014/main" id="{5BD93FBE-E95B-40C6-8FFE-F000F38D5A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098" y="5186272"/>
            <a:ext cx="747289" cy="523220"/>
          </a:xfrm>
          <a:prstGeom prst="rect">
            <a:avLst/>
          </a:prstGeom>
        </p:spPr>
      </p:pic>
      <p:pic>
        <p:nvPicPr>
          <p:cNvPr id="77" name="Εικόνα 76">
            <a:extLst>
              <a:ext uri="{FF2B5EF4-FFF2-40B4-BE49-F238E27FC236}">
                <a16:creationId xmlns:a16="http://schemas.microsoft.com/office/drawing/2014/main" id="{97F44D53-F0E7-4640-948A-682F4C8BC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1760" y="5088169"/>
            <a:ext cx="679627" cy="5232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53D43E9-6EB0-46B3-A69B-BF7D26E870A0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Συσκευές Εισόδου - Εξόδου</a:t>
            </a:r>
          </a:p>
        </p:txBody>
      </p:sp>
      <p:sp>
        <p:nvSpPr>
          <p:cNvPr id="40" name="Βέλος: Δεξιό 39">
            <a:extLst>
              <a:ext uri="{FF2B5EF4-FFF2-40B4-BE49-F238E27FC236}">
                <a16:creationId xmlns:a16="http://schemas.microsoft.com/office/drawing/2014/main" id="{F33547C4-B3FA-4E72-AB2C-BB0616C1E1E4}"/>
              </a:ext>
            </a:extLst>
          </p:cNvPr>
          <p:cNvSpPr/>
          <p:nvPr/>
        </p:nvSpPr>
        <p:spPr>
          <a:xfrm>
            <a:off x="1547664" y="279262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Βέλος: Δεξιό 44">
            <a:extLst>
              <a:ext uri="{FF2B5EF4-FFF2-40B4-BE49-F238E27FC236}">
                <a16:creationId xmlns:a16="http://schemas.microsoft.com/office/drawing/2014/main" id="{F6C1A1B8-3843-463E-A1A9-413A857A8FF4}"/>
              </a:ext>
            </a:extLst>
          </p:cNvPr>
          <p:cNvSpPr/>
          <p:nvPr/>
        </p:nvSpPr>
        <p:spPr>
          <a:xfrm>
            <a:off x="1579306" y="382159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Βέλος: Δεξιό 45">
            <a:extLst>
              <a:ext uri="{FF2B5EF4-FFF2-40B4-BE49-F238E27FC236}">
                <a16:creationId xmlns:a16="http://schemas.microsoft.com/office/drawing/2014/main" id="{8D2AFA83-89B8-450B-9398-EAD8D96F7353}"/>
              </a:ext>
            </a:extLst>
          </p:cNvPr>
          <p:cNvSpPr/>
          <p:nvPr/>
        </p:nvSpPr>
        <p:spPr>
          <a:xfrm>
            <a:off x="1579306" y="485056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Βέλος: Δεξιό 49">
            <a:extLst>
              <a:ext uri="{FF2B5EF4-FFF2-40B4-BE49-F238E27FC236}">
                <a16:creationId xmlns:a16="http://schemas.microsoft.com/office/drawing/2014/main" id="{5D70728C-8E35-431D-B3F3-6F3EA6DF9BC6}"/>
              </a:ext>
            </a:extLst>
          </p:cNvPr>
          <p:cNvSpPr/>
          <p:nvPr/>
        </p:nvSpPr>
        <p:spPr>
          <a:xfrm>
            <a:off x="1576232" y="5818562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Βέλος: Δεξιό 53">
            <a:extLst>
              <a:ext uri="{FF2B5EF4-FFF2-40B4-BE49-F238E27FC236}">
                <a16:creationId xmlns:a16="http://schemas.microsoft.com/office/drawing/2014/main" id="{34EA1877-4140-46F5-ACE6-089FD8F02A84}"/>
              </a:ext>
            </a:extLst>
          </p:cNvPr>
          <p:cNvSpPr/>
          <p:nvPr/>
        </p:nvSpPr>
        <p:spPr>
          <a:xfrm>
            <a:off x="5188230" y="2746425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Βέλος: Δεξιό 55">
            <a:extLst>
              <a:ext uri="{FF2B5EF4-FFF2-40B4-BE49-F238E27FC236}">
                <a16:creationId xmlns:a16="http://schemas.microsoft.com/office/drawing/2014/main" id="{45C97891-F137-414D-AAFF-40AF679C7351}"/>
              </a:ext>
            </a:extLst>
          </p:cNvPr>
          <p:cNvSpPr/>
          <p:nvPr/>
        </p:nvSpPr>
        <p:spPr>
          <a:xfrm>
            <a:off x="5188226" y="3555647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Βέλος: Δεξιό 56">
            <a:extLst>
              <a:ext uri="{FF2B5EF4-FFF2-40B4-BE49-F238E27FC236}">
                <a16:creationId xmlns:a16="http://schemas.microsoft.com/office/drawing/2014/main" id="{29B92267-593B-4F40-858A-F481FF4917F6}"/>
              </a:ext>
            </a:extLst>
          </p:cNvPr>
          <p:cNvSpPr/>
          <p:nvPr/>
        </p:nvSpPr>
        <p:spPr>
          <a:xfrm>
            <a:off x="5227197" y="4366888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Βέλος: Δεξιό 62">
            <a:extLst>
              <a:ext uri="{FF2B5EF4-FFF2-40B4-BE49-F238E27FC236}">
                <a16:creationId xmlns:a16="http://schemas.microsoft.com/office/drawing/2014/main" id="{B2511642-569B-46B1-B7BD-ADB80BEB043E}"/>
              </a:ext>
            </a:extLst>
          </p:cNvPr>
          <p:cNvSpPr/>
          <p:nvPr/>
        </p:nvSpPr>
        <p:spPr>
          <a:xfrm>
            <a:off x="5188227" y="5467383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Βέλος: Δεξιό 64">
            <a:extLst>
              <a:ext uri="{FF2B5EF4-FFF2-40B4-BE49-F238E27FC236}">
                <a16:creationId xmlns:a16="http://schemas.microsoft.com/office/drawing/2014/main" id="{7EEB2BD3-0EB2-44F0-ABA3-E10EEB2C285F}"/>
              </a:ext>
            </a:extLst>
          </p:cNvPr>
          <p:cNvSpPr/>
          <p:nvPr/>
        </p:nvSpPr>
        <p:spPr>
          <a:xfrm>
            <a:off x="5188229" y="1849033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0EA3EA-2C4C-42D4-B339-8D8637758F9C}"/>
              </a:ext>
            </a:extLst>
          </p:cNvPr>
          <p:cNvSpPr txBox="1"/>
          <p:nvPr/>
        </p:nvSpPr>
        <p:spPr>
          <a:xfrm>
            <a:off x="2339752" y="1684814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F31031-AC73-46AF-9130-1A052512AB7D}"/>
              </a:ext>
            </a:extLst>
          </p:cNvPr>
          <p:cNvSpPr txBox="1"/>
          <p:nvPr/>
        </p:nvSpPr>
        <p:spPr>
          <a:xfrm>
            <a:off x="6023410" y="4300968"/>
            <a:ext cx="308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 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(και Εισόδου)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6514B8-9376-4274-827B-1A4D4A43139D}"/>
              </a:ext>
            </a:extLst>
          </p:cNvPr>
          <p:cNvSpPr txBox="1"/>
          <p:nvPr/>
        </p:nvSpPr>
        <p:spPr>
          <a:xfrm>
            <a:off x="2378435" y="570958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7D52C3-C7A1-4A8B-9A38-E588ABF66D8F}"/>
              </a:ext>
            </a:extLst>
          </p:cNvPr>
          <p:cNvSpPr txBox="1"/>
          <p:nvPr/>
        </p:nvSpPr>
        <p:spPr>
          <a:xfrm>
            <a:off x="6018997" y="3422117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Εξόδου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47E6A9-F09C-40A7-949D-B7C9A2509BA6}"/>
              </a:ext>
            </a:extLst>
          </p:cNvPr>
          <p:cNvSpPr txBox="1"/>
          <p:nvPr/>
        </p:nvSpPr>
        <p:spPr>
          <a:xfrm>
            <a:off x="2378435" y="263285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C286DE-EC8B-4275-A15A-224F17E7E402}"/>
              </a:ext>
            </a:extLst>
          </p:cNvPr>
          <p:cNvSpPr txBox="1"/>
          <p:nvPr/>
        </p:nvSpPr>
        <p:spPr>
          <a:xfrm>
            <a:off x="2411760" y="3687415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F3A11E-06E0-4B62-A00F-D3FFEDE9D3F2}"/>
              </a:ext>
            </a:extLst>
          </p:cNvPr>
          <p:cNvSpPr txBox="1"/>
          <p:nvPr/>
        </p:nvSpPr>
        <p:spPr>
          <a:xfrm>
            <a:off x="2411760" y="4695527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07A70C-FBDF-4278-B974-BF2334DC6DC6}"/>
              </a:ext>
            </a:extLst>
          </p:cNvPr>
          <p:cNvSpPr txBox="1"/>
          <p:nvPr/>
        </p:nvSpPr>
        <p:spPr>
          <a:xfrm>
            <a:off x="6084168" y="2636912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D52928-33EF-4510-879A-638A351D037F}"/>
              </a:ext>
            </a:extLst>
          </p:cNvPr>
          <p:cNvSpPr txBox="1"/>
          <p:nvPr/>
        </p:nvSpPr>
        <p:spPr>
          <a:xfrm>
            <a:off x="6099169" y="1743199"/>
            <a:ext cx="135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C2124F-29DF-4EAE-A97E-768BF1DEF152}"/>
              </a:ext>
            </a:extLst>
          </p:cNvPr>
          <p:cNvSpPr txBox="1"/>
          <p:nvPr/>
        </p:nvSpPr>
        <p:spPr>
          <a:xfrm>
            <a:off x="6084168" y="5343599"/>
            <a:ext cx="241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Εισόδου-Εξόδου</a:t>
            </a:r>
          </a:p>
        </p:txBody>
      </p:sp>
      <p:sp>
        <p:nvSpPr>
          <p:cNvPr id="83" name="Βέλος: Δεξιό 82">
            <a:extLst>
              <a:ext uri="{FF2B5EF4-FFF2-40B4-BE49-F238E27FC236}">
                <a16:creationId xmlns:a16="http://schemas.microsoft.com/office/drawing/2014/main" id="{CC115BAF-E171-46B9-BEDD-7F872471C6EB}"/>
              </a:ext>
            </a:extLst>
          </p:cNvPr>
          <p:cNvSpPr/>
          <p:nvPr/>
        </p:nvSpPr>
        <p:spPr>
          <a:xfrm>
            <a:off x="5219577" y="6289088"/>
            <a:ext cx="830771" cy="2437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B5CABD-FAA0-403C-B914-EA89141A250E}"/>
              </a:ext>
            </a:extLst>
          </p:cNvPr>
          <p:cNvSpPr txBox="1"/>
          <p:nvPr/>
        </p:nvSpPr>
        <p:spPr>
          <a:xfrm>
            <a:off x="6115518" y="6165304"/>
            <a:ext cx="241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Εισόδου-Εξόδου</a:t>
            </a:r>
          </a:p>
        </p:txBody>
      </p:sp>
    </p:spTree>
    <p:extLst>
      <p:ext uri="{BB962C8B-B14F-4D97-AF65-F5344CB8AC3E}">
        <p14:creationId xmlns:p14="http://schemas.microsoft.com/office/powerpoint/2010/main" val="1727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5" grpId="0" animBg="1"/>
      <p:bldP spid="46" grpId="0" animBg="1"/>
      <p:bldP spid="50" grpId="0" animBg="1"/>
      <p:bldP spid="54" grpId="0" animBg="1"/>
      <p:bldP spid="56" grpId="0" animBg="1"/>
      <p:bldP spid="57" grpId="0" animBg="1"/>
      <p:bldP spid="63" grpId="0" animBg="1"/>
      <p:bldP spid="65" grpId="0" animBg="1"/>
      <p:bldP spid="67" grpId="0"/>
      <p:bldP spid="68" grpId="0"/>
      <p:bldP spid="69" grpId="0"/>
      <p:bldP spid="73" grpId="0"/>
      <p:bldP spid="74" grpId="0"/>
      <p:bldP spid="78" grpId="0"/>
      <p:bldP spid="79" grpId="0"/>
      <p:bldP spid="80" grpId="0"/>
      <p:bldP spid="81" grpId="0"/>
      <p:bldP spid="82" grpId="0"/>
      <p:bldP spid="83" grpId="0" animBg="1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61528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0" name="10 - Στρογγυλεμένο ορθογώνιο">
            <a:extLst>
              <a:ext uri="{FF2B5EF4-FFF2-40B4-BE49-F238E27FC236}">
                <a16:creationId xmlns:a16="http://schemas.microsoft.com/office/drawing/2014/main" id="{90A268F4-FBAB-4C22-B9E7-596EEB8B37B8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Υλικό Η/Υ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Χρήσιμοι Σύνδεσμοι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13101-2940-4044-9F06-A053E01AB434}"/>
              </a:ext>
            </a:extLst>
          </p:cNvPr>
          <p:cNvSpPr txBox="1"/>
          <p:nvPr/>
        </p:nvSpPr>
        <p:spPr>
          <a:xfrm>
            <a:off x="285721" y="1733501"/>
            <a:ext cx="882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Για να βρείτε περισσότερες πληροφορίες σχετικά με το υλικό του Η/Υ και τις συσκευές εισόδου/εξόδου πατήστε στους παρακάτω συνδέσμους: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CACB5-E736-4CA1-B841-42AE1F7D86CB}"/>
              </a:ext>
            </a:extLst>
          </p:cNvPr>
          <p:cNvSpPr txBox="1"/>
          <p:nvPr/>
        </p:nvSpPr>
        <p:spPr>
          <a:xfrm>
            <a:off x="539552" y="321297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https://www.youtube.com/watch?v=0jU7SIXskvg</a:t>
            </a:r>
            <a:endParaRPr lang="el-GR" sz="2400" b="1" dirty="0">
              <a:solidFill>
                <a:srgbClr val="0000FF"/>
              </a:solidFill>
            </a:endParaRPr>
          </a:p>
          <a:p>
            <a:endParaRPr lang="el-GR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FF0CA-2640-4660-A819-AF20C26A9AA6}"/>
              </a:ext>
            </a:extLst>
          </p:cNvPr>
          <p:cNvSpPr txBox="1"/>
          <p:nvPr/>
        </p:nvSpPr>
        <p:spPr>
          <a:xfrm>
            <a:off x="539552" y="422108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https://www.youtube.com/watch?v=hCcrVetR7Yk</a:t>
            </a:r>
            <a:endParaRPr lang="el-GR" sz="2400" b="1" dirty="0">
              <a:solidFill>
                <a:srgbClr val="0000FF"/>
              </a:solidFill>
            </a:endParaRPr>
          </a:p>
          <a:p>
            <a:endParaRPr lang="el-G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7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27" ma:contentTypeDescription="Create a new document." ma:contentTypeScope="" ma:versionID="f59015344ce38924cb8527d380e7ea99"/>
</file>

<file path=customXml/itemProps1.xml><?xml version="1.0" encoding="utf-8"?>
<ds:datastoreItem xmlns:ds="http://schemas.openxmlformats.org/officeDocument/2006/customXml" ds:itemID="{818D7DC0-4F3B-48B5-9E9F-C8ACA989F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BFD448-CD34-4361-8FF3-7040F84F4D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8B058-DAC0-4376-88B9-067C3BE4BF3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2178</TotalTime>
  <Words>340</Words>
  <Application>Microsoft Office PowerPoint</Application>
  <PresentationFormat>Προβολή στην οθόνη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vanessa</dc:creator>
  <cp:lastModifiedBy>Hp</cp:lastModifiedBy>
  <cp:revision>560</cp:revision>
  <dcterms:created xsi:type="dcterms:W3CDTF">2010-11-26T16:15:21Z</dcterms:created>
  <dcterms:modified xsi:type="dcterms:W3CDTF">2021-09-18T16:34:44Z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