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58" r:id="rId5"/>
    <p:sldId id="256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19/12/2017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19/12/2017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19/12/2017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19/12/2017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19/12/2017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19/12/2017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19/12/2017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19/12/2017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19/12/2017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19/12/2017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19/12/2017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53615-BFDE-46DE-814C-47EC6EF6D371}" type="datetimeFigureOut">
              <a:rPr lang="el-GR" smtClean="0"/>
              <a:t>19/12/2017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55776" y="661338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u="sng" dirty="0" smtClean="0"/>
              <a:t>ΟΨΕΙΣ ΣΧΕΔΙΟΥ-ΚΑΤΑΣΚΕΥΗ ΣΧΕΔΙΩΝ</a:t>
            </a:r>
            <a:endParaRPr lang="el-GR" b="1" u="sng" dirty="0"/>
          </a:p>
        </p:txBody>
      </p:sp>
      <p:sp>
        <p:nvSpPr>
          <p:cNvPr id="5" name="Ορθογώνιο 4"/>
          <p:cNvSpPr/>
          <p:nvPr/>
        </p:nvSpPr>
        <p:spPr>
          <a:xfrm>
            <a:off x="1691680" y="1250691"/>
            <a:ext cx="60304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/>
              <a:t>Η σχεδίαση γίνεται πάντα με μολύβι (απλό ξύλινο ή μηχανικό).</a:t>
            </a:r>
            <a:endParaRPr lang="el-GR" dirty="0"/>
          </a:p>
        </p:txBody>
      </p:sp>
      <p:pic>
        <p:nvPicPr>
          <p:cNvPr id="1026" name="Picture 2" descr="Εικόνα Β-1: Όργανα Σχεδίαση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852936"/>
            <a:ext cx="3752850" cy="278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98092" y="1772816"/>
            <a:ext cx="5021979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Ενδεικτικά αναφέρουμε τα εξής όργανα </a:t>
            </a:r>
            <a:r>
              <a:rPr lang="el-GR" dirty="0" smtClean="0"/>
              <a:t>σχεδίασης</a:t>
            </a:r>
          </a:p>
          <a:p>
            <a:r>
              <a:rPr lang="el-GR" b="1" i="1" dirty="0" smtClean="0"/>
              <a:t>Τα </a:t>
            </a:r>
            <a:r>
              <a:rPr lang="el-GR" b="1" i="1" dirty="0"/>
              <a:t>τρίγωνα.</a:t>
            </a:r>
            <a:r>
              <a:rPr lang="el-GR" dirty="0"/>
              <a:t> Χρησιμοποιούνται για να χαράξουμε ευθείες γραμμές, ή γραμμές παράλληλες ή κάθετες σε δεδομένη ευθεία </a:t>
            </a:r>
            <a:r>
              <a:rPr lang="el-GR" dirty="0" err="1"/>
              <a:t>γραμμη</a:t>
            </a:r>
            <a:r>
              <a:rPr lang="el-GR" dirty="0"/>
              <a:t>.</a:t>
            </a:r>
          </a:p>
          <a:p>
            <a:r>
              <a:rPr lang="el-GR" b="1" i="1" dirty="0"/>
              <a:t>Το υποδεκάμετρο-χάρακας</a:t>
            </a:r>
            <a:r>
              <a:rPr lang="el-GR" i="1" dirty="0"/>
              <a:t>.</a:t>
            </a:r>
            <a:r>
              <a:rPr lang="el-GR" dirty="0"/>
              <a:t> Χρησιμοποιείται για να μετράμε μήκη, αλλά και σαν οδηγός για τη χάραξη ευθειών (συχνά σε συνδυασμό με ένα τρίγωνο).</a:t>
            </a:r>
          </a:p>
          <a:p>
            <a:r>
              <a:rPr lang="el-GR" b="1" i="1" dirty="0"/>
              <a:t>Ο διαβήτης.</a:t>
            </a:r>
            <a:r>
              <a:rPr lang="el-GR" dirty="0"/>
              <a:t> Χρησιμοποιείται για τη χάραξη κύκλων και κυκλικών τόξων. Επίσης για τη μεταφορά διαστάσεων.</a:t>
            </a:r>
          </a:p>
          <a:p>
            <a:r>
              <a:rPr lang="el-GR" b="1" i="1" dirty="0"/>
              <a:t>Το καμπυλόγραμμο</a:t>
            </a:r>
            <a:r>
              <a:rPr lang="el-GR" i="1" dirty="0"/>
              <a:t>.</a:t>
            </a:r>
            <a:r>
              <a:rPr lang="el-GR" dirty="0"/>
              <a:t> Χρησιμοποιούνται για να χαράζουμε καμπύλες γραμμές που δεν είναι κύκλοι ή τμήματα κύκλων.</a:t>
            </a:r>
          </a:p>
          <a:p>
            <a:r>
              <a:rPr lang="el-GR" dirty="0"/>
              <a:t>Κατά τη σχεδίαση οι μαθητές θα πρέπει να έχουν κάποιες βασικές γνώσεις τεχνικού σχεδίου. Τέτοιες είναι:</a:t>
            </a:r>
          </a:p>
        </p:txBody>
      </p:sp>
    </p:spTree>
    <p:extLst>
      <p:ext uri="{BB962C8B-B14F-4D97-AF65-F5344CB8AC3E}">
        <p14:creationId xmlns:p14="http://schemas.microsoft.com/office/powerpoint/2010/main" val="26656949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Εικόνα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620688"/>
            <a:ext cx="8174914" cy="57606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402873" y="400806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u="sng" dirty="0" smtClean="0"/>
              <a:t>ΣΧΕΔΙΟ 2 ΔΙΑΣΤΑΣΕΩΝ</a:t>
            </a:r>
            <a:endParaRPr lang="el-GR" b="1" u="sng" dirty="0"/>
          </a:p>
        </p:txBody>
      </p:sp>
    </p:spTree>
    <p:extLst>
      <p:ext uri="{BB962C8B-B14F-4D97-AF65-F5344CB8AC3E}">
        <p14:creationId xmlns:p14="http://schemas.microsoft.com/office/powerpoint/2010/main" val="1790715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Αποτέλεσμα εικόνας για οψεις σχεδιου γυμνασιο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540318"/>
            <a:ext cx="8587289" cy="36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403648" y="260648"/>
            <a:ext cx="5976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u="sng" dirty="0" smtClean="0"/>
              <a:t>ΠΩΣ ΑΝΑΛΥΕΤΑΙ ΈΝΑ ΤΡΙΣΔΙΑΣΤΑΤΟ ΣΧΕΔΙΟ ΣΕ 2 ΔΙΑΣΤΑΣΕΙΣ</a:t>
            </a:r>
            <a:endParaRPr lang="el-GR" b="1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611560" y="1988840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ΤΡΙΣΔΙΑΣΤΑΣΤΟ ΣΧΕΔΙΟ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92864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Εικόνα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372228"/>
            <a:ext cx="7537292" cy="6180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96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323528" y="476672"/>
            <a:ext cx="8334672" cy="584775"/>
          </a:xfrm>
          <a:prstGeom prst="rect">
            <a:avLst/>
          </a:prstGeom>
          <a:ln w="317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l-GR" sz="1600" dirty="0">
                <a:latin typeface="Arial" pitchFamily="34" charset="0"/>
                <a:cs typeface="Arial" pitchFamily="34" charset="0"/>
              </a:rPr>
              <a:t>Οι τρεις όψεις τοποθετούνται σε ορθή γωνία, όπως φαίνεται στην Εικόνα Β-3. Ιδιαίτερη προσοχή πρέπει να δοθεί στη σχεδίαση, ώστε οι όψεις να ταιριάζουν μεταξύ τους.</a:t>
            </a:r>
            <a:endParaRPr lang="el-GR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Εικόνα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655" y="1270573"/>
            <a:ext cx="2448272" cy="1993803"/>
          </a:xfrm>
          <a:prstGeom prst="rect">
            <a:avLst/>
          </a:prstGeom>
        </p:spPr>
      </p:pic>
      <p:pic>
        <p:nvPicPr>
          <p:cNvPr id="6" name="Εικόνα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3501008"/>
            <a:ext cx="6601746" cy="2972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159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 4"/>
          <p:cNvSpPr/>
          <p:nvPr/>
        </p:nvSpPr>
        <p:spPr>
          <a:xfrm>
            <a:off x="231125" y="548680"/>
            <a:ext cx="3042708" cy="2031325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l-GR" b="1" dirty="0"/>
              <a:t>η κάτοψη</a:t>
            </a:r>
            <a:r>
              <a:rPr lang="el-GR" dirty="0"/>
              <a:t>, δηλαδή η εικόνα που βλέπουμε κοιτάζοντας το αντικείμενο από πάνω και προβάλλεται σε ένα οριζόντιο επίπεδο που βρίσκεται κάτω από το αντικείμενο.</a:t>
            </a:r>
          </a:p>
        </p:txBody>
      </p:sp>
      <p:sp>
        <p:nvSpPr>
          <p:cNvPr id="6" name="Ορθογώνιο 5"/>
          <p:cNvSpPr/>
          <p:nvPr/>
        </p:nvSpPr>
        <p:spPr>
          <a:xfrm>
            <a:off x="242957" y="2996952"/>
            <a:ext cx="3032899" cy="2031325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l-GR" b="1" dirty="0"/>
              <a:t>η πρόσοψη</a:t>
            </a:r>
            <a:r>
              <a:rPr lang="el-GR" dirty="0"/>
              <a:t>, δηλαδή η εικόνα που βλέπουμε κοιτάζοντας το αντικείμενο από εμπρός και προβάλλεται σε ένα κατακόρυφο επίπεδο που βρίσκεται πίσω από το αντικείμενο.</a:t>
            </a:r>
          </a:p>
        </p:txBody>
      </p:sp>
      <p:sp>
        <p:nvSpPr>
          <p:cNvPr id="7" name="Ορθογώνιο 6"/>
          <p:cNvSpPr/>
          <p:nvPr/>
        </p:nvSpPr>
        <p:spPr>
          <a:xfrm>
            <a:off x="268644" y="5157192"/>
            <a:ext cx="4905107" cy="1477328"/>
          </a:xfrm>
          <a:prstGeom prst="rect">
            <a:avLst/>
          </a:prstGeom>
          <a:ln w="317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l-GR" dirty="0"/>
              <a:t>η </a:t>
            </a:r>
            <a:r>
              <a:rPr lang="el-GR" b="1" dirty="0"/>
              <a:t>αριστερή πλάγια όψη</a:t>
            </a:r>
            <a:r>
              <a:rPr lang="el-GR" dirty="0"/>
              <a:t>, δηλαδή η εικόνα που βλέπουμε κοιτάζοντας το αντικείμενο από πλάγια αριστερά και προβάλλεται σε ένα κατακόρυφο επίπεδο που βρίσκεται στα πλάγια δεξιά (όπως κοιτάμε) του αντικειμένου.</a:t>
            </a:r>
          </a:p>
        </p:txBody>
      </p:sp>
      <p:pic>
        <p:nvPicPr>
          <p:cNvPr id="8" name="Εικόνα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623" y="548680"/>
            <a:ext cx="5744377" cy="408679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444208" y="5157192"/>
            <a:ext cx="2376264" cy="1200329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l-GR" b="1" u="sng" dirty="0" smtClean="0"/>
              <a:t>ΤΡΕΙΣ ΔΙΑΣΤΑΣΕΙΣ: </a:t>
            </a:r>
          </a:p>
          <a:p>
            <a:r>
              <a:rPr lang="el-GR" dirty="0" smtClean="0"/>
              <a:t>ΠΛΑΤΟΣ</a:t>
            </a:r>
          </a:p>
          <a:p>
            <a:r>
              <a:rPr lang="el-GR" dirty="0" smtClean="0"/>
              <a:t>ΜΗΚΟΣ</a:t>
            </a:r>
          </a:p>
          <a:p>
            <a:r>
              <a:rPr lang="el-GR" dirty="0" smtClean="0"/>
              <a:t>ΥΨΟΣ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74297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Εικόνα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3101" y="1276049"/>
            <a:ext cx="6077798" cy="430590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03648" y="260648"/>
            <a:ext cx="5976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u="sng" dirty="0" smtClean="0"/>
              <a:t>ΠΩΣ ΑΝΑΛΥΕΤΑΙ ΈΝΑ ΤΡΙΣΔΙΑΣΤΑΤΟ ΣΧΕΔΙΟ ΣΕ 2 ΔΙΑΣΤΑΣΕΙΣ</a:t>
            </a:r>
            <a:endParaRPr lang="el-GR" b="1" u="sng" dirty="0"/>
          </a:p>
        </p:txBody>
      </p:sp>
    </p:spTree>
    <p:extLst>
      <p:ext uri="{BB962C8B-B14F-4D97-AF65-F5344CB8AC3E}">
        <p14:creationId xmlns:p14="http://schemas.microsoft.com/office/powerpoint/2010/main" val="35742065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Εικόνα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390" y="1285576"/>
            <a:ext cx="6049219" cy="428684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03648" y="445314"/>
            <a:ext cx="5976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u="sng" dirty="0" smtClean="0"/>
              <a:t>ΠΩΣ ΑΝΑΛΥΕΤΑΙ ΈΝΑ ΤΡΙΣΔΙΑΣΤΑΤΟ ΣΧΕΔΙΟ ΣΕ 2 ΔΙΑΣΤΑΣΕΙΣ</a:t>
            </a:r>
            <a:endParaRPr lang="el-GR" b="1" u="sng" dirty="0"/>
          </a:p>
        </p:txBody>
      </p:sp>
    </p:spTree>
    <p:extLst>
      <p:ext uri="{BB962C8B-B14F-4D97-AF65-F5344CB8AC3E}">
        <p14:creationId xmlns:p14="http://schemas.microsoft.com/office/powerpoint/2010/main" val="35398387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Εικόνα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8337" y="1276049"/>
            <a:ext cx="6087325" cy="430590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03848" y="620688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u="sng" dirty="0" smtClean="0"/>
              <a:t>ΣΧΕΔΙΟ 2 ΔΙΑΣΤΑΣΕΩΝ</a:t>
            </a:r>
            <a:endParaRPr lang="el-GR" b="1" u="sng" dirty="0"/>
          </a:p>
        </p:txBody>
      </p:sp>
    </p:spTree>
    <p:extLst>
      <p:ext uri="{BB962C8B-B14F-4D97-AF65-F5344CB8AC3E}">
        <p14:creationId xmlns:p14="http://schemas.microsoft.com/office/powerpoint/2010/main" val="30561222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Εικόνα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124744"/>
            <a:ext cx="5503860" cy="388870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03848" y="620688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u="sng" dirty="0" smtClean="0"/>
              <a:t>ΣΧΕΔΙΟ 2 ΔΙΑΣΤΑΣΕΩΝ</a:t>
            </a:r>
            <a:endParaRPr lang="el-GR" b="1" u="sng" dirty="0"/>
          </a:p>
        </p:txBody>
      </p:sp>
    </p:spTree>
    <p:extLst>
      <p:ext uri="{BB962C8B-B14F-4D97-AF65-F5344CB8AC3E}">
        <p14:creationId xmlns:p14="http://schemas.microsoft.com/office/powerpoint/2010/main" val="369486129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181</Words>
  <Application>Microsoft Office PowerPoint</Application>
  <PresentationFormat>Προβολή στην οθόνη (4:3)</PresentationFormat>
  <Paragraphs>23</Paragraphs>
  <Slides>10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1" baseType="lpstr"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A</dc:creator>
  <cp:lastModifiedBy>A</cp:lastModifiedBy>
  <cp:revision>5</cp:revision>
  <dcterms:created xsi:type="dcterms:W3CDTF">2017-12-19T20:02:13Z</dcterms:created>
  <dcterms:modified xsi:type="dcterms:W3CDTF">2017-12-19T20:51:20Z</dcterms:modified>
</cp:coreProperties>
</file>