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Abadi" panose="020B0604020104020204" pitchFamily="34" charset="0"/>
      <p:regular r:id="rId13"/>
    </p:embeddedFont>
    <p:embeddedFont>
      <p:font typeface="Prata" panose="020B0604020202020204" charset="0"/>
      <p:regular r:id="rId14"/>
    </p:embeddedFont>
    <p:embeddedFont>
      <p:font typeface="Raleway" pitchFamily="2" charset="0"/>
      <p:regular r:id="rId15"/>
    </p:embeddedFont>
  </p:embeddedFont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7" d="100"/>
          <a:sy n="67" d="100"/>
        </p:scale>
        <p:origin x="68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968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10" Type="http://schemas.openxmlformats.org/officeDocument/2006/relationships/image" Target="../media/image5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518648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92850E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Προστασία από Πλημμύρα: Οδηγός Επιβίωσης και Πρόληψης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96740" y="498514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855C1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Ένας πλήρης οδηγός για την αντιμετώπιση και πρόληψη των πλημμυρών στην Ελλάδα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EF0649-1A86-43EB-1F82-C81A7CCD7F15}"/>
              </a:ext>
            </a:extLst>
          </p:cNvPr>
          <p:cNvSpPr txBox="1"/>
          <p:nvPr/>
        </p:nvSpPr>
        <p:spPr>
          <a:xfrm>
            <a:off x="12675870" y="7583269"/>
            <a:ext cx="1954530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ΤΗΛΕΜΑΧΗ ΜΠΡΑΤΣΙΑΚΟΥ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38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40529" y="513993"/>
            <a:ext cx="7835741" cy="11682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dirty="0">
                <a:solidFill>
                  <a:srgbClr val="92850E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Συμπέρασμα: Η Προστασία Είναι Υπόθεση Όλων Μας</a:t>
            </a:r>
            <a:endParaRPr lang="en-US" sz="36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40529" y="1962507"/>
            <a:ext cx="560665" cy="56066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934795" y="2120146"/>
            <a:ext cx="2716173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800" dirty="0">
                <a:solidFill>
                  <a:srgbClr val="855C1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Γνώση και Προετοιμασία</a:t>
            </a:r>
            <a:endParaRPr lang="en-US" sz="2800" dirty="0"/>
          </a:p>
        </p:txBody>
      </p:sp>
      <p:sp>
        <p:nvSpPr>
          <p:cNvPr id="6" name="Text 2"/>
          <p:cNvSpPr/>
          <p:nvPr/>
        </p:nvSpPr>
        <p:spPr>
          <a:xfrm>
            <a:off x="6934795" y="2524125"/>
            <a:ext cx="7041475" cy="897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855C1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Η έγκαιρη ενημέρωση και η σωστή προετοιμασία αποτελούν τα πιο αποτελεσματικά εργαλεία για τη σωτηρία ζωών και την προστασία της περιουσίας.</a:t>
            </a:r>
            <a:endParaRPr lang="en-US" sz="20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40529" y="3795117"/>
            <a:ext cx="560665" cy="56066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934795" y="3952756"/>
            <a:ext cx="2336483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800" dirty="0" err="1">
                <a:solidFill>
                  <a:srgbClr val="855C14"/>
                </a:solidFill>
                <a:latin typeface="Prata" pitchFamily="34" charset="0"/>
              </a:rPr>
              <a:t>Ακολουθί</a:t>
            </a:r>
            <a:r>
              <a:rPr lang="en-US" sz="2800" dirty="0">
                <a:solidFill>
                  <a:srgbClr val="855C14"/>
                </a:solidFill>
                <a:latin typeface="Prata" pitchFamily="34" charset="0"/>
              </a:rPr>
              <a:t>α</a:t>
            </a:r>
            <a:r>
              <a:rPr lang="en-US" sz="1800" dirty="0">
                <a:solidFill>
                  <a:srgbClr val="855C1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2800" dirty="0">
                <a:solidFill>
                  <a:srgbClr val="855C14"/>
                </a:solidFill>
                <a:latin typeface="Prata" pitchFamily="34" charset="0"/>
              </a:rPr>
              <a:t>Οδηγιών</a:t>
            </a:r>
          </a:p>
        </p:txBody>
      </p:sp>
      <p:sp>
        <p:nvSpPr>
          <p:cNvPr id="9" name="Text 4"/>
          <p:cNvSpPr/>
          <p:nvPr/>
        </p:nvSpPr>
        <p:spPr>
          <a:xfrm>
            <a:off x="6934795" y="4356735"/>
            <a:ext cx="7041475" cy="598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2000" dirty="0">
                <a:solidFill>
                  <a:srgbClr val="855C14"/>
                </a:solidFill>
                <a:latin typeface="Raleway" pitchFamily="34" charset="0"/>
              </a:rPr>
              <a:t>Ακολουθήστε πιστά τις οδηγίες των αρμόδιων αρχών και ενημερώνεστε συνεχώς για την εξέλιξη των καιρικών συνθηκών και των κινδύνων.</a:t>
            </a: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40529" y="5328642"/>
            <a:ext cx="560665" cy="56066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934795" y="5486281"/>
            <a:ext cx="2797373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800" dirty="0" err="1">
                <a:solidFill>
                  <a:srgbClr val="855C14"/>
                </a:solidFill>
                <a:latin typeface="Prata" pitchFamily="34" charset="0"/>
              </a:rPr>
              <a:t>Πρόληψη</a:t>
            </a:r>
            <a:r>
              <a:rPr lang="en-US" sz="1800" dirty="0">
                <a:solidFill>
                  <a:srgbClr val="855C1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2800" dirty="0">
                <a:solidFill>
                  <a:srgbClr val="855C14"/>
                </a:solidFill>
                <a:latin typeface="Prata" pitchFamily="34" charset="0"/>
              </a:rPr>
              <a:t>και</a:t>
            </a:r>
            <a:r>
              <a:rPr lang="en-US" sz="1800" dirty="0">
                <a:solidFill>
                  <a:srgbClr val="855C1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2800" dirty="0" err="1">
                <a:solidFill>
                  <a:srgbClr val="855C14"/>
                </a:solidFill>
                <a:latin typeface="Prata" pitchFamily="34" charset="0"/>
              </a:rPr>
              <a:t>Αλληλεγγύη</a:t>
            </a:r>
            <a:endParaRPr lang="en-US" sz="2800" dirty="0">
              <a:solidFill>
                <a:srgbClr val="855C14"/>
              </a:solidFill>
              <a:latin typeface="Prata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6934795" y="5890260"/>
            <a:ext cx="7041475" cy="598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2000" dirty="0">
                <a:solidFill>
                  <a:srgbClr val="855C14"/>
                </a:solidFill>
                <a:latin typeface="Raleway" pitchFamily="34" charset="0"/>
              </a:rPr>
              <a:t>Επενδύστε στην πρόληψη με έργα υποδομής και καλλιέργεια κουλτούρας αλληλεγγύης για να αντιμετωπίσουμε συλλογικά τις πλημμύρες.</a:t>
            </a:r>
          </a:p>
        </p:txBody>
      </p:sp>
      <p:sp>
        <p:nvSpPr>
          <p:cNvPr id="13" name="Text 7"/>
          <p:cNvSpPr/>
          <p:nvPr/>
        </p:nvSpPr>
        <p:spPr>
          <a:xfrm>
            <a:off x="6677798" y="7011829"/>
            <a:ext cx="7555468" cy="598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855C14"/>
                </a:solidFill>
                <a:latin typeface="Abadi" panose="020B0604020104020204" pitchFamily="34" charset="0"/>
              </a:rPr>
              <a:t>Μαζί μπορούμε να δημιουργήσουμε ασφαλέστερες κοινότητες και να προστατεύσουμε το μέλλον μας από τις φυσικές καταστροφές</a:t>
            </a:r>
            <a:r>
              <a:rPr lang="en-US" sz="1450" dirty="0">
                <a:solidFill>
                  <a:srgbClr val="855C1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.</a:t>
            </a:r>
            <a:endParaRPr lang="en-US" sz="1450" dirty="0"/>
          </a:p>
        </p:txBody>
      </p:sp>
      <p:sp>
        <p:nvSpPr>
          <p:cNvPr id="14" name="Shape 8"/>
          <p:cNvSpPr/>
          <p:nvPr/>
        </p:nvSpPr>
        <p:spPr>
          <a:xfrm>
            <a:off x="6140529" y="6698694"/>
            <a:ext cx="22860" cy="1018699"/>
          </a:xfrm>
          <a:prstGeom prst="rect">
            <a:avLst/>
          </a:prstGeom>
          <a:solidFill>
            <a:srgbClr val="EEE27D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21C2B061-7C98-87F7-32F9-C78579928F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12449" y="7507129"/>
            <a:ext cx="2017951" cy="77425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5657" y="1049298"/>
            <a:ext cx="7705487" cy="1284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00" dirty="0">
                <a:solidFill>
                  <a:srgbClr val="92850E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Η Πλημμύρα στην Ελλάδα: Μια Συχνή Φυσική Καταστροφή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6205657" y="2641759"/>
            <a:ext cx="3749993" cy="2820114"/>
          </a:xfrm>
          <a:prstGeom prst="roundRect">
            <a:avLst>
              <a:gd name="adj" fmla="val 1093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5" name="Text 2"/>
          <p:cNvSpPr/>
          <p:nvPr/>
        </p:nvSpPr>
        <p:spPr>
          <a:xfrm>
            <a:off x="6411158" y="2847261"/>
            <a:ext cx="3338989" cy="642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855C14"/>
                </a:solidFill>
                <a:ea typeface="Prata" pitchFamily="34" charset="-122"/>
                <a:cs typeface="Prata" pitchFamily="34" charset="-120"/>
              </a:rPr>
              <a:t>Δεύτερη</a:t>
            </a:r>
            <a:r>
              <a:rPr lang="en-US" sz="2400" dirty="0">
                <a:solidFill>
                  <a:srgbClr val="855C1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Συχνότερη Καταστροφή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6411158" y="3612713"/>
            <a:ext cx="3338989" cy="1643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855C1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Οι πλημμύρες κατατάσσονται ως η δεύτερη πιο συχνή φυσική καταστροφή στη χώρα μας, αμέσως μετά τις δασικές πυρκαγιές</a:t>
            </a:r>
            <a:r>
              <a:rPr lang="en-US" sz="1600" dirty="0">
                <a:solidFill>
                  <a:srgbClr val="855C1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0161151" y="2641759"/>
            <a:ext cx="3749993" cy="2820114"/>
          </a:xfrm>
          <a:prstGeom prst="roundRect">
            <a:avLst>
              <a:gd name="adj" fmla="val 1093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8" name="Text 5"/>
          <p:cNvSpPr/>
          <p:nvPr/>
        </p:nvSpPr>
        <p:spPr>
          <a:xfrm>
            <a:off x="10366653" y="2847261"/>
            <a:ext cx="2568893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855C14"/>
                </a:solidFill>
              </a:rPr>
              <a:t>Ξα</a:t>
            </a:r>
            <a:r>
              <a:rPr lang="en-US" sz="2400" dirty="0" err="1">
                <a:solidFill>
                  <a:srgbClr val="855C14"/>
                </a:solidFill>
              </a:rPr>
              <a:t>φνικές</a:t>
            </a:r>
            <a:r>
              <a:rPr lang="en-US" sz="2000" dirty="0">
                <a:solidFill>
                  <a:srgbClr val="855C1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2400" dirty="0" err="1">
                <a:solidFill>
                  <a:srgbClr val="855C14"/>
                </a:solidFill>
              </a:rPr>
              <a:t>Πλημμύρες</a:t>
            </a:r>
            <a:endParaRPr lang="en-US" sz="2400" dirty="0">
              <a:solidFill>
                <a:srgbClr val="855C14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10366653" y="3291602"/>
            <a:ext cx="3338989" cy="1643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855C14"/>
                </a:solidFill>
                <a:latin typeface="Raleway" pitchFamily="34" charset="0"/>
              </a:rPr>
              <a:t>Οι ραγδαίες βροχοπτώσεις προκαλούν ξαφνικές πλημμύρες, το πιο επικίνδυνο και συνηθισμένο φαινόμενο στην ελληνική επικράτεια</a:t>
            </a:r>
            <a:r>
              <a:rPr lang="en-US" sz="1600" dirty="0">
                <a:solidFill>
                  <a:srgbClr val="855C1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205657" y="5667375"/>
            <a:ext cx="7705487" cy="1718310"/>
          </a:xfrm>
          <a:prstGeom prst="roundRect">
            <a:avLst>
              <a:gd name="adj" fmla="val 203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11" name="Text 8"/>
          <p:cNvSpPr/>
          <p:nvPr/>
        </p:nvSpPr>
        <p:spPr>
          <a:xfrm>
            <a:off x="6411158" y="5872877"/>
            <a:ext cx="2568893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 err="1">
                <a:solidFill>
                  <a:srgbClr val="855C14"/>
                </a:solidFill>
              </a:rPr>
              <a:t>Σο</a:t>
            </a:r>
            <a:r>
              <a:rPr lang="en-US" sz="2400" dirty="0">
                <a:solidFill>
                  <a:srgbClr val="855C14"/>
                </a:solidFill>
              </a:rPr>
              <a:t>βαρές</a:t>
            </a:r>
            <a:r>
              <a:rPr lang="en-US" sz="2000" dirty="0">
                <a:solidFill>
                  <a:srgbClr val="855C1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2400" dirty="0">
                <a:solidFill>
                  <a:srgbClr val="855C14"/>
                </a:solidFill>
              </a:rPr>
              <a:t>Συνέπειες</a:t>
            </a:r>
          </a:p>
        </p:txBody>
      </p:sp>
      <p:sp>
        <p:nvSpPr>
          <p:cNvPr id="12" name="Text 9"/>
          <p:cNvSpPr/>
          <p:nvPr/>
        </p:nvSpPr>
        <p:spPr>
          <a:xfrm>
            <a:off x="6411158" y="6317218"/>
            <a:ext cx="7294483" cy="1068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 err="1">
                <a:solidFill>
                  <a:srgbClr val="855C14"/>
                </a:solidFill>
                <a:latin typeface="Raleway" pitchFamily="34" charset="0"/>
              </a:rPr>
              <a:t>Μεγάλ</a:t>
            </a:r>
            <a:r>
              <a:rPr lang="en-US" sz="2000" dirty="0">
                <a:solidFill>
                  <a:srgbClr val="855C14"/>
                </a:solidFill>
                <a:latin typeface="Raleway" pitchFamily="34" charset="0"/>
              </a:rPr>
              <a:t>α πλημμυρικά επεισόδια έχουν προκαλέσει καταστροφικές ζημιές σε υποδομές, κατοικίες και δυστυχώς απώλειες ανθρώπινων ζωών</a:t>
            </a:r>
            <a:r>
              <a:rPr lang="en-US" sz="1600" dirty="0">
                <a:solidFill>
                  <a:srgbClr val="855C1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.</a:t>
            </a:r>
            <a:endParaRPr lang="en-US" sz="1600" dirty="0"/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16CC038F-11F8-EEA5-97E0-DA6324453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2449" y="7494870"/>
            <a:ext cx="2017951" cy="77425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1034" y="511493"/>
            <a:ext cx="10095905" cy="581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dirty="0">
                <a:solidFill>
                  <a:srgbClr val="92850E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Πριν την Πλημμύρα: Προετοιμαστείτε Έγκαιρα</a:t>
            </a:r>
            <a:endParaRPr lang="en-US" sz="3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34" y="1580912"/>
            <a:ext cx="6437233" cy="64372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49753" y="1580912"/>
            <a:ext cx="185976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855C14"/>
                </a:solidFill>
                <a:latin typeface="Prata Light" pitchFamily="34" charset="0"/>
                <a:ea typeface="Prata Light" pitchFamily="34" charset="-122"/>
                <a:cs typeface="Prata Light" pitchFamily="34" charset="-120"/>
              </a:rPr>
              <a:t>01</a:t>
            </a:r>
            <a:endParaRPr lang="en-US" sz="14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753" y="1874163"/>
            <a:ext cx="6437233" cy="2286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549752" y="1957744"/>
            <a:ext cx="3651647" cy="448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3600" b="1" dirty="0">
                <a:solidFill>
                  <a:srgbClr val="855C14"/>
                </a:solidFill>
                <a:ea typeface="Prata" pitchFamily="34" charset="-122"/>
                <a:cs typeface="Prata" pitchFamily="34" charset="-120"/>
              </a:rPr>
              <a:t>Έλεγχος Υποδομών</a:t>
            </a:r>
            <a:endParaRPr lang="en-US" sz="3600" b="1" dirty="0"/>
          </a:p>
        </p:txBody>
      </p:sp>
      <p:sp>
        <p:nvSpPr>
          <p:cNvPr id="7" name="Text 3"/>
          <p:cNvSpPr/>
          <p:nvPr/>
        </p:nvSpPr>
        <p:spPr>
          <a:xfrm>
            <a:off x="7549753" y="2489478"/>
            <a:ext cx="6437233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855C1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Βεβαιωθείτε ότι τα φρεάτια, οι υδρορροές και τα αποχετευτικά συστήματα γύρω από το σπίτι σας είναι καθαρά και λειτουργικά.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7549753" y="3410188"/>
            <a:ext cx="185976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855C14"/>
                </a:solidFill>
                <a:latin typeface="Prata Light" pitchFamily="34" charset="0"/>
                <a:ea typeface="Prata Light" pitchFamily="34" charset="-122"/>
                <a:cs typeface="Prata Light" pitchFamily="34" charset="-120"/>
              </a:rPr>
              <a:t>02</a:t>
            </a:r>
            <a:endParaRPr lang="en-US" sz="14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753" y="3666292"/>
            <a:ext cx="6437233" cy="2286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549753" y="3842147"/>
            <a:ext cx="3050500" cy="290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3600" b="1" dirty="0" err="1">
                <a:solidFill>
                  <a:srgbClr val="855C14"/>
                </a:solidFill>
              </a:rPr>
              <a:t>Περιορισμός</a:t>
            </a:r>
            <a:r>
              <a:rPr lang="en-US" sz="3600" b="1" dirty="0">
                <a:solidFill>
                  <a:srgbClr val="855C14"/>
                </a:solidFill>
              </a:rPr>
              <a:t> </a:t>
            </a:r>
            <a:r>
              <a:rPr lang="en-US" sz="3600" b="1" dirty="0" err="1">
                <a:solidFill>
                  <a:srgbClr val="855C14"/>
                </a:solidFill>
              </a:rPr>
              <a:t>Μετ</a:t>
            </a:r>
            <a:r>
              <a:rPr lang="en-US" sz="3600" b="1" dirty="0">
                <a:solidFill>
                  <a:srgbClr val="855C14"/>
                </a:solidFill>
              </a:rPr>
              <a:t>ακινήσεων</a:t>
            </a:r>
          </a:p>
        </p:txBody>
      </p:sp>
      <p:sp>
        <p:nvSpPr>
          <p:cNvPr id="11" name="Text 6"/>
          <p:cNvSpPr/>
          <p:nvPr/>
        </p:nvSpPr>
        <p:spPr>
          <a:xfrm>
            <a:off x="7549753" y="4318754"/>
            <a:ext cx="6437233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855C1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Αποφύγετε περιττές μετακινήσεις και μην παραμένετε σε υπόγειους χώρους που κινδυνεύουν να πλημμυρίσουν</a:t>
            </a:r>
            <a:r>
              <a:rPr lang="en-US" sz="1450" dirty="0">
                <a:solidFill>
                  <a:srgbClr val="855C1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.</a:t>
            </a:r>
            <a:endParaRPr lang="en-US" sz="1450" dirty="0"/>
          </a:p>
        </p:txBody>
      </p:sp>
      <p:sp>
        <p:nvSpPr>
          <p:cNvPr id="12" name="Text 7"/>
          <p:cNvSpPr/>
          <p:nvPr/>
        </p:nvSpPr>
        <p:spPr>
          <a:xfrm>
            <a:off x="7549753" y="5239464"/>
            <a:ext cx="185976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855C14"/>
                </a:solidFill>
                <a:latin typeface="Prata Light" pitchFamily="34" charset="0"/>
                <a:ea typeface="Prata Light" pitchFamily="34" charset="-122"/>
                <a:cs typeface="Prata Light" pitchFamily="34" charset="-120"/>
              </a:rPr>
              <a:t>03</a:t>
            </a:r>
            <a:endParaRPr lang="en-US" sz="14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753" y="5458420"/>
            <a:ext cx="6437233" cy="2286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549753" y="5671423"/>
            <a:ext cx="2436852" cy="290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3600" b="1" dirty="0">
                <a:solidFill>
                  <a:srgbClr val="855C14"/>
                </a:solidFill>
              </a:rPr>
              <a:t>Ενημέρωση από </a:t>
            </a:r>
            <a:r>
              <a:rPr lang="en-US" sz="3600" b="1" dirty="0" err="1">
                <a:solidFill>
                  <a:srgbClr val="855C14"/>
                </a:solidFill>
              </a:rPr>
              <a:t>Αρχές</a:t>
            </a:r>
            <a:endParaRPr lang="en-US" sz="3600" b="1" dirty="0">
              <a:solidFill>
                <a:srgbClr val="855C14"/>
              </a:solidFill>
            </a:endParaRPr>
          </a:p>
        </p:txBody>
      </p:sp>
      <p:sp>
        <p:nvSpPr>
          <p:cNvPr id="15" name="Text 9"/>
          <p:cNvSpPr/>
          <p:nvPr/>
        </p:nvSpPr>
        <p:spPr>
          <a:xfrm>
            <a:off x="7549753" y="6148030"/>
            <a:ext cx="6437233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855C1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Παρακολουθείτε τις ανακοινώσεις των αρμόδιων αρχών και τις μετεωρολογικές προειδοποιήσεις για την εξέλιξη της κατάστασης.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9B7623-87E3-35F0-CD6A-3513120ABA86}"/>
              </a:ext>
            </a:extLst>
          </p:cNvPr>
          <p:cNvSpPr txBox="1"/>
          <p:nvPr/>
        </p:nvSpPr>
        <p:spPr>
          <a:xfrm>
            <a:off x="12675870" y="7583269"/>
            <a:ext cx="1954530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ΤΗΛΕΜΑΧΗ ΜΠΡΑΤΣΙΑΚΟΥ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2343" y="897731"/>
            <a:ext cx="7839313" cy="11649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dirty="0">
                <a:solidFill>
                  <a:srgbClr val="92850E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Κατά τη Διάρκεια της Πλημμύρας: Τι Πρέπει να Κάνετε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652343" y="2621756"/>
            <a:ext cx="3826431" cy="2569488"/>
          </a:xfrm>
          <a:prstGeom prst="roundRect">
            <a:avLst>
              <a:gd name="adj" fmla="val 4270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43" y="2598896"/>
            <a:ext cx="3826431" cy="9144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2342198"/>
            <a:ext cx="559118" cy="559118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2453759" y="2481977"/>
            <a:ext cx="223599" cy="279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</a:t>
            </a:r>
            <a:endParaRPr lang="en-US" sz="1750" dirty="0"/>
          </a:p>
        </p:txBody>
      </p:sp>
      <p:sp>
        <p:nvSpPr>
          <p:cNvPr id="8" name="Text 3"/>
          <p:cNvSpPr/>
          <p:nvPr/>
        </p:nvSpPr>
        <p:spPr>
          <a:xfrm>
            <a:off x="861536" y="3087767"/>
            <a:ext cx="3408045" cy="582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855C1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Εγκαταλείψτε Επικίνδυνες Ζώνες</a:t>
            </a:r>
            <a:endParaRPr lang="en-US" sz="1800" dirty="0"/>
          </a:p>
        </p:txBody>
      </p:sp>
      <p:sp>
        <p:nvSpPr>
          <p:cNvPr id="9" name="Text 4"/>
          <p:cNvSpPr/>
          <p:nvPr/>
        </p:nvSpPr>
        <p:spPr>
          <a:xfrm>
            <a:off x="861536" y="3782020"/>
            <a:ext cx="3408045" cy="11930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855C1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Αν βρίσκεστε σε κτίριο, απομακρυνθείτε άμεσα από υπόγειους χώρους και ανεβείτε σε υψηλούς ορόφους ή ασφαλή υψώματα.</a:t>
            </a:r>
            <a:endParaRPr lang="en-US" sz="1450" dirty="0"/>
          </a:p>
        </p:txBody>
      </p:sp>
      <p:sp>
        <p:nvSpPr>
          <p:cNvPr id="10" name="Shape 5"/>
          <p:cNvSpPr/>
          <p:nvPr/>
        </p:nvSpPr>
        <p:spPr>
          <a:xfrm>
            <a:off x="4665107" y="2621756"/>
            <a:ext cx="3826550" cy="2569488"/>
          </a:xfrm>
          <a:prstGeom prst="roundRect">
            <a:avLst>
              <a:gd name="adj" fmla="val 4270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107" y="2598896"/>
            <a:ext cx="3826550" cy="91440"/>
          </a:xfrm>
          <a:prstGeom prst="rect">
            <a:avLst/>
          </a:prstGeom>
        </p:spPr>
      </p:pic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8763" y="2342198"/>
            <a:ext cx="559118" cy="559118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6466523" y="2481977"/>
            <a:ext cx="223599" cy="279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</a:t>
            </a:r>
            <a:endParaRPr lang="en-US" sz="1750" dirty="0"/>
          </a:p>
        </p:txBody>
      </p:sp>
      <p:sp>
        <p:nvSpPr>
          <p:cNvPr id="14" name="Text 7"/>
          <p:cNvSpPr/>
          <p:nvPr/>
        </p:nvSpPr>
        <p:spPr>
          <a:xfrm>
            <a:off x="4874300" y="3087767"/>
            <a:ext cx="3024188" cy="291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855C1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Μην Διασχίζετε Χειμάρρους</a:t>
            </a:r>
            <a:endParaRPr lang="en-US" sz="1800" dirty="0"/>
          </a:p>
        </p:txBody>
      </p:sp>
      <p:sp>
        <p:nvSpPr>
          <p:cNvPr id="15" name="Text 8"/>
          <p:cNvSpPr/>
          <p:nvPr/>
        </p:nvSpPr>
        <p:spPr>
          <a:xfrm>
            <a:off x="4874300" y="3490793"/>
            <a:ext cx="3408164" cy="149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855C1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Ποτέ μην επιχειρήσετε να διασχίσετε χειμάρρους ή πλημμυρισμένους δρόμους πεζή ή με όχημα – ακόμα και λίγα εκατοστά νερού μπορούν να παρασύρουν αυτοκίνητα.</a:t>
            </a:r>
            <a:endParaRPr lang="en-US" sz="1450" dirty="0"/>
          </a:p>
        </p:txBody>
      </p:sp>
      <p:sp>
        <p:nvSpPr>
          <p:cNvPr id="16" name="Shape 9"/>
          <p:cNvSpPr/>
          <p:nvPr/>
        </p:nvSpPr>
        <p:spPr>
          <a:xfrm>
            <a:off x="652343" y="5657136"/>
            <a:ext cx="7839313" cy="1674733"/>
          </a:xfrm>
          <a:prstGeom prst="roundRect">
            <a:avLst>
              <a:gd name="adj" fmla="val 6552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343" y="5634276"/>
            <a:ext cx="7839313" cy="91440"/>
          </a:xfrm>
          <a:prstGeom prst="rect">
            <a:avLst/>
          </a:prstGeom>
        </p:spPr>
      </p:pic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2441" y="5377577"/>
            <a:ext cx="559118" cy="559118"/>
          </a:xfrm>
          <a:prstGeom prst="rect">
            <a:avLst/>
          </a:prstGeom>
        </p:spPr>
      </p:pic>
      <p:sp>
        <p:nvSpPr>
          <p:cNvPr id="19" name="Text 10"/>
          <p:cNvSpPr/>
          <p:nvPr/>
        </p:nvSpPr>
        <p:spPr>
          <a:xfrm>
            <a:off x="4460200" y="5517356"/>
            <a:ext cx="223599" cy="279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3</a:t>
            </a:r>
            <a:endParaRPr lang="en-US" sz="1750" dirty="0"/>
          </a:p>
        </p:txBody>
      </p:sp>
      <p:sp>
        <p:nvSpPr>
          <p:cNvPr id="20" name="Text 11"/>
          <p:cNvSpPr/>
          <p:nvPr/>
        </p:nvSpPr>
        <p:spPr>
          <a:xfrm>
            <a:off x="861536" y="6123146"/>
            <a:ext cx="2405182" cy="291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855C1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Αποφύγετε Κινδύνους</a:t>
            </a:r>
            <a:endParaRPr lang="en-US" sz="1800" dirty="0"/>
          </a:p>
        </p:txBody>
      </p:sp>
      <p:sp>
        <p:nvSpPr>
          <p:cNvPr id="21" name="Text 12"/>
          <p:cNvSpPr/>
          <p:nvPr/>
        </p:nvSpPr>
        <p:spPr>
          <a:xfrm>
            <a:off x="861536" y="6526173"/>
            <a:ext cx="7420928" cy="5965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855C1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Κρατηθείτε μακριά από πεσμένα ηλεκτροφόρα καλώδια,</a:t>
            </a:r>
            <a:r>
              <a:rPr lang="en-US" sz="1450" b="1" dirty="0">
                <a:solidFill>
                  <a:srgbClr val="855C1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κεκλιμένο έδαφος</a:t>
            </a:r>
            <a:r>
              <a:rPr lang="en-US" sz="1450" dirty="0">
                <a:solidFill>
                  <a:srgbClr val="855C1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και περιοχές με κίνδυνο κατολισθήσεων.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46403"/>
            <a:ext cx="7556421" cy="5670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150"/>
              </a:lnSpc>
              <a:buNone/>
            </a:pPr>
            <a:r>
              <a:rPr lang="en-US" sz="8900" dirty="0">
                <a:solidFill>
                  <a:srgbClr val="92850E"/>
                </a:solidFill>
                <a:ea typeface="Prata" pitchFamily="34" charset="-122"/>
                <a:cs typeface="Prata" pitchFamily="34" charset="-120"/>
              </a:rPr>
              <a:t>Μην Υπερεκτιμάτε τη Δύναμη του Νερού</a:t>
            </a:r>
            <a:endParaRPr lang="en-US" sz="8900" dirty="0"/>
          </a:p>
        </p:txBody>
      </p:sp>
      <p:sp>
        <p:nvSpPr>
          <p:cNvPr id="4" name="Text 1"/>
          <p:cNvSpPr/>
          <p:nvPr/>
        </p:nvSpPr>
        <p:spPr>
          <a:xfrm>
            <a:off x="793790" y="6757273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855C1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Μόλις 15 εκατοστά κινούμενου νερού μπορούν να ανατρέψουν ένα άτομο. Τα 60 εκατοστά μπορούν να παρασύρουν οχήματα.</a:t>
            </a:r>
            <a:endParaRPr lang="en-US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5657" y="806649"/>
            <a:ext cx="7705487" cy="1284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00" dirty="0">
                <a:solidFill>
                  <a:srgbClr val="92850E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Μετά την Πλημμύρα: Ασφαλής Επιστροφή και Αποκατάσταση</a:t>
            </a:r>
            <a:endParaRPr lang="en-US" sz="40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657" y="2766983"/>
            <a:ext cx="1027509" cy="151280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38668" y="2847261"/>
            <a:ext cx="2949059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dirty="0">
                <a:solidFill>
                  <a:srgbClr val="855C14"/>
                </a:solidFill>
                <a:latin typeface="Prata" panose="020B0604020202020204" charset="0"/>
                <a:ea typeface="Prata" pitchFamily="34" charset="-122"/>
                <a:cs typeface="Prata" pitchFamily="34" charset="-120"/>
              </a:rPr>
              <a:t>Επιβεβα</a:t>
            </a:r>
            <a:r>
              <a:rPr lang="en-US" sz="2800" dirty="0" err="1">
                <a:solidFill>
                  <a:srgbClr val="855C14"/>
                </a:solidFill>
                <a:latin typeface="Prata" panose="020B0604020202020204" charset="0"/>
                <a:ea typeface="Prata" pitchFamily="34" charset="-122"/>
                <a:cs typeface="Prata" pitchFamily="34" charset="-120"/>
              </a:rPr>
              <a:t>ίωση</a:t>
            </a:r>
            <a:r>
              <a:rPr lang="en-US" sz="2800" dirty="0">
                <a:solidFill>
                  <a:srgbClr val="855C1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2800" dirty="0" err="1">
                <a:solidFill>
                  <a:srgbClr val="855C14"/>
                </a:solidFill>
                <a:latin typeface="Prata" panose="020B0604020202020204" charset="0"/>
              </a:rPr>
              <a:t>Ασφάλει</a:t>
            </a:r>
            <a:r>
              <a:rPr lang="en-US" sz="2800" dirty="0">
                <a:solidFill>
                  <a:srgbClr val="855C14"/>
                </a:solidFill>
                <a:latin typeface="Prata" panose="020B0604020202020204" charset="0"/>
              </a:rPr>
              <a:t>ας</a:t>
            </a:r>
          </a:p>
        </p:txBody>
      </p:sp>
      <p:sp>
        <p:nvSpPr>
          <p:cNvPr id="6" name="Text 2"/>
          <p:cNvSpPr/>
          <p:nvPr/>
        </p:nvSpPr>
        <p:spPr>
          <a:xfrm>
            <a:off x="7438668" y="3291602"/>
            <a:ext cx="6472476" cy="6574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855C14"/>
                </a:solidFill>
                <a:latin typeface="Prata" panose="020B0604020202020204" charset="0"/>
                <a:ea typeface="Raleway" pitchFamily="34" charset="-122"/>
                <a:cs typeface="Raleway" pitchFamily="34" charset="-120"/>
              </a:rPr>
              <a:t>Μην επιστρέψετε στην περιοχή σας πριν οι αρμόδιες αρχές επιβεβαιώσουν ότι είναι ασφαλές</a:t>
            </a:r>
            <a:r>
              <a:rPr lang="en-US" sz="2000" dirty="0">
                <a:solidFill>
                  <a:srgbClr val="855C1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.</a:t>
            </a:r>
            <a:endParaRPr lang="en-US" sz="20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657" y="4360069"/>
            <a:ext cx="1027509" cy="151280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38668" y="4360069"/>
            <a:ext cx="2568893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dirty="0" err="1">
                <a:solidFill>
                  <a:srgbClr val="855C14"/>
                </a:solidFill>
                <a:latin typeface="Prata" panose="020B0604020202020204" charset="0"/>
              </a:rPr>
              <a:t>Δι</a:t>
            </a:r>
            <a:r>
              <a:rPr lang="en-US" sz="2800" dirty="0">
                <a:solidFill>
                  <a:srgbClr val="855C14"/>
                </a:solidFill>
                <a:latin typeface="Prata" panose="020B0604020202020204" charset="0"/>
              </a:rPr>
              <a:t>ακοπή</a:t>
            </a:r>
            <a:r>
              <a:rPr lang="en-US" sz="2000" dirty="0">
                <a:solidFill>
                  <a:srgbClr val="855C1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2800" dirty="0">
                <a:solidFill>
                  <a:srgbClr val="855C14"/>
                </a:solidFill>
                <a:latin typeface="Prata" panose="020B0604020202020204" charset="0"/>
              </a:rPr>
              <a:t>Παροχών</a:t>
            </a:r>
          </a:p>
        </p:txBody>
      </p:sp>
      <p:sp>
        <p:nvSpPr>
          <p:cNvPr id="9" name="Text 4"/>
          <p:cNvSpPr/>
          <p:nvPr/>
        </p:nvSpPr>
        <p:spPr>
          <a:xfrm>
            <a:off x="7438668" y="4857690"/>
            <a:ext cx="6472476" cy="6574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855C14"/>
                </a:solidFill>
                <a:latin typeface="Prata" panose="020B0604020202020204" charset="0"/>
                <a:ea typeface="Raleway" pitchFamily="34" charset="-122"/>
                <a:cs typeface="Raleway" pitchFamily="34" charset="-120"/>
              </a:rPr>
              <a:t>Κλείστε άμεσα την κεντρική παροχή ηλεκτρικού ρεύματος και νερού πριν εισέλθετε στο κτίριο.</a:t>
            </a:r>
            <a:endParaRPr lang="en-US" sz="2000" dirty="0">
              <a:latin typeface="Prata" panose="020B060402020202020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7692" y="6033433"/>
            <a:ext cx="1027509" cy="151280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438668" y="5872877"/>
            <a:ext cx="2568893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dirty="0" err="1">
                <a:solidFill>
                  <a:srgbClr val="855C14"/>
                </a:solidFill>
                <a:latin typeface="Prata" panose="020B0604020202020204" charset="0"/>
              </a:rPr>
              <a:t>Έλεγχος</a:t>
            </a:r>
            <a:r>
              <a:rPr lang="en-US" sz="2000" dirty="0">
                <a:solidFill>
                  <a:srgbClr val="855C1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2800" dirty="0" err="1">
                <a:solidFill>
                  <a:srgbClr val="855C14"/>
                </a:solidFill>
                <a:latin typeface="Prata" panose="020B0604020202020204" charset="0"/>
              </a:rPr>
              <a:t>Ζημιών</a:t>
            </a:r>
            <a:endParaRPr lang="en-US" sz="2800" dirty="0">
              <a:solidFill>
                <a:srgbClr val="855C14"/>
              </a:solidFill>
              <a:latin typeface="Prata" panose="020B060402020202020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7541538" y="6423779"/>
            <a:ext cx="6472476" cy="6574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855C14"/>
                </a:solidFill>
                <a:latin typeface="Prata" panose="020B0604020202020204" charset="0"/>
                <a:ea typeface="Raleway" pitchFamily="34" charset="-122"/>
                <a:cs typeface="Raleway" pitchFamily="34" charset="-120"/>
              </a:rPr>
              <a:t>Φορέστε προστατευτικά παπούτσια και ελέγξτε προσεκτικά το κτίριο για ρωγμές, ζημιές σε τοίχους, σκάλες και δίκτυα.</a:t>
            </a:r>
            <a:endParaRPr lang="en-US" sz="2000" dirty="0">
              <a:latin typeface="Prata" panose="020B0604020202020204" charset="0"/>
            </a:endParaRPr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838F1A9B-FE31-BCD7-0FE0-D8A5C86D56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12449" y="7455341"/>
            <a:ext cx="2017951" cy="77425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7829" y="898446"/>
            <a:ext cx="12005786" cy="649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050" b="1" dirty="0">
                <a:solidFill>
                  <a:srgbClr val="92850E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Ιρλανδικές διαβάσεις</a:t>
            </a:r>
            <a:r>
              <a:rPr lang="en-US" sz="4050" dirty="0">
                <a:solidFill>
                  <a:srgbClr val="92850E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: Κίνδυνος Υψηλού Ρίσκου</a:t>
            </a:r>
            <a:endParaRPr lang="en-US" sz="4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29" y="2093952"/>
            <a:ext cx="4965502" cy="4965502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208157" y="2093952"/>
            <a:ext cx="7701915" cy="1814155"/>
          </a:xfrm>
          <a:prstGeom prst="roundRect">
            <a:avLst>
              <a:gd name="adj" fmla="val 1719"/>
            </a:avLst>
          </a:prstGeom>
          <a:solidFill>
            <a:srgbClr val="F6F0BB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040" y="2370415"/>
            <a:ext cx="389811" cy="31182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13734" y="2353747"/>
            <a:ext cx="4979789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Τι είναι οι </a:t>
            </a:r>
            <a:r>
              <a:rPr lang="en-US" sz="2800" b="1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Ιρλανδικές διαβάσεις</a:t>
            </a:r>
            <a:r>
              <a:rPr lang="en-US" sz="2800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;</a:t>
            </a:r>
            <a:endParaRPr lang="en-US" sz="2800" dirty="0"/>
          </a:p>
        </p:txBody>
      </p:sp>
      <p:sp>
        <p:nvSpPr>
          <p:cNvPr id="7" name="Text 3"/>
          <p:cNvSpPr/>
          <p:nvPr/>
        </p:nvSpPr>
        <p:spPr>
          <a:xfrm>
            <a:off x="7013734" y="2951559"/>
            <a:ext cx="6688455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Πρόχειρες τσιμεντόστρωτες διαβάσεις που κατασκευάζονται πάνω σε ρέματα στις περιοχές όπου δεν υπάρχει γέφυρα.</a:t>
            </a:r>
            <a:endParaRPr lang="en-US" sz="2000" dirty="0"/>
          </a:p>
        </p:txBody>
      </p:sp>
      <p:sp>
        <p:nvSpPr>
          <p:cNvPr id="8" name="Shape 4"/>
          <p:cNvSpPr/>
          <p:nvPr/>
        </p:nvSpPr>
        <p:spPr>
          <a:xfrm>
            <a:off x="6208157" y="4141946"/>
            <a:ext cx="467797" cy="467797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9" name="Text 5"/>
          <p:cNvSpPr/>
          <p:nvPr/>
        </p:nvSpPr>
        <p:spPr>
          <a:xfrm>
            <a:off x="6883837" y="4213384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dirty="0" err="1">
                <a:solidFill>
                  <a:srgbClr val="855C1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Μην</a:t>
            </a:r>
            <a:r>
              <a:rPr lang="en-US" sz="2800" dirty="0">
                <a:solidFill>
                  <a:srgbClr val="855C1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2800" dirty="0" err="1">
                <a:solidFill>
                  <a:srgbClr val="855C1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τις</a:t>
            </a:r>
            <a:r>
              <a:rPr lang="en-US" sz="2800" dirty="0">
                <a:solidFill>
                  <a:srgbClr val="855C1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2800" dirty="0" err="1">
                <a:solidFill>
                  <a:srgbClr val="855C1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Δι</a:t>
            </a:r>
            <a:r>
              <a:rPr lang="en-US" sz="2800" dirty="0">
                <a:solidFill>
                  <a:srgbClr val="855C1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ασχίζετε</a:t>
            </a:r>
            <a:endParaRPr lang="en-US" sz="2800" dirty="0"/>
          </a:p>
        </p:txBody>
      </p:sp>
      <p:sp>
        <p:nvSpPr>
          <p:cNvPr id="10" name="Text 6"/>
          <p:cNvSpPr/>
          <p:nvPr/>
        </p:nvSpPr>
        <p:spPr>
          <a:xfrm>
            <a:off x="6883837" y="4746069"/>
            <a:ext cx="7026235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 err="1">
                <a:solidFill>
                  <a:srgbClr val="855C1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Ότ</a:t>
            </a:r>
            <a:r>
              <a:rPr lang="en-US" sz="2000" dirty="0">
                <a:solidFill>
                  <a:srgbClr val="855C1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αν είναι καλυμμένες από νερό, γίνονται εξαιρετικά επικίνδυνες – έχουν προκαλέσει πολλά θανατηφόρα ατυχήματα.</a:t>
            </a:r>
            <a:endParaRPr lang="en-US" sz="2000" dirty="0"/>
          </a:p>
        </p:txBody>
      </p:sp>
      <p:sp>
        <p:nvSpPr>
          <p:cNvPr id="11" name="Shape 7"/>
          <p:cNvSpPr/>
          <p:nvPr/>
        </p:nvSpPr>
        <p:spPr>
          <a:xfrm>
            <a:off x="6208157" y="5827514"/>
            <a:ext cx="467797" cy="467797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12" name="Text 8"/>
          <p:cNvSpPr/>
          <p:nvPr/>
        </p:nvSpPr>
        <p:spPr>
          <a:xfrm>
            <a:off x="6883837" y="5898952"/>
            <a:ext cx="2952988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dirty="0" err="1">
                <a:solidFill>
                  <a:srgbClr val="855C1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Εν</a:t>
            </a:r>
            <a:r>
              <a:rPr lang="en-US" sz="2800" dirty="0">
                <a:solidFill>
                  <a:srgbClr val="855C1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αλλακτικές Διαδρομές</a:t>
            </a:r>
            <a:endParaRPr lang="en-US" sz="2800" dirty="0"/>
          </a:p>
        </p:txBody>
      </p:sp>
      <p:sp>
        <p:nvSpPr>
          <p:cNvPr id="13" name="Text 9"/>
          <p:cNvSpPr/>
          <p:nvPr/>
        </p:nvSpPr>
        <p:spPr>
          <a:xfrm>
            <a:off x="6883837" y="6431637"/>
            <a:ext cx="7026235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855C1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Επ</a:t>
            </a:r>
            <a:r>
              <a:rPr lang="en-US" sz="2000" dirty="0" err="1">
                <a:solidFill>
                  <a:srgbClr val="855C1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ιλέξτε</a:t>
            </a:r>
            <a:r>
              <a:rPr lang="en-US" sz="2000" dirty="0">
                <a:solidFill>
                  <a:srgbClr val="855C1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π</a:t>
            </a:r>
            <a:r>
              <a:rPr lang="en-US" sz="2000" dirty="0" err="1">
                <a:solidFill>
                  <a:srgbClr val="855C1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άντ</a:t>
            </a:r>
            <a:r>
              <a:rPr lang="en-US" sz="2000" dirty="0">
                <a:solidFill>
                  <a:srgbClr val="855C1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α ασφαλέστερες εναλλακτικές διαδρομές, ακόμα κι αν χρειαστεί να κάνετε μεγαλύτερη απόσταση.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57FFFF-8752-EA3B-6339-C25F33DFE4EE}"/>
              </a:ext>
            </a:extLst>
          </p:cNvPr>
          <p:cNvSpPr txBox="1"/>
          <p:nvPr/>
        </p:nvSpPr>
        <p:spPr>
          <a:xfrm>
            <a:off x="12675870" y="7583269"/>
            <a:ext cx="1954530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ΤΗΛΕΜΑΧΗ ΜΠΡΑΤΣΙΑΚΟΥ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3416" y="676870"/>
            <a:ext cx="7817168" cy="11849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dirty="0">
                <a:solidFill>
                  <a:srgbClr val="92850E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Στρατηγικές Πρόληψης και Διαχείρισης Πλημμύρας</a:t>
            </a:r>
            <a:endParaRPr lang="en-US" sz="3700" dirty="0"/>
          </a:p>
        </p:txBody>
      </p:sp>
      <p:sp>
        <p:nvSpPr>
          <p:cNvPr id="4" name="Shape 1"/>
          <p:cNvSpPr/>
          <p:nvPr/>
        </p:nvSpPr>
        <p:spPr>
          <a:xfrm>
            <a:off x="663416" y="2146102"/>
            <a:ext cx="3813810" cy="3063359"/>
          </a:xfrm>
          <a:prstGeom prst="roundRect">
            <a:avLst>
              <a:gd name="adj" fmla="val 92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64" y="2335649"/>
            <a:ext cx="568643" cy="568643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9293" y="2491978"/>
            <a:ext cx="255865" cy="255865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852964" y="3093839"/>
            <a:ext cx="3181469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855C1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Αναδασώσεις και Προστασία</a:t>
            </a:r>
            <a:endParaRPr lang="en-US" sz="1850" dirty="0"/>
          </a:p>
        </p:txBody>
      </p:sp>
      <p:sp>
        <p:nvSpPr>
          <p:cNvPr id="8" name="Text 3"/>
          <p:cNvSpPr/>
          <p:nvPr/>
        </p:nvSpPr>
        <p:spPr>
          <a:xfrm>
            <a:off x="852964" y="3503652"/>
            <a:ext cx="3434715" cy="1516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855C1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Η αναδάσωση και προστασία φυσικών περιοχών αυξάνει την ικανότητα του εδάφους να απορροφά και να κατακρατεί νερό, μειώνοντας τη ροή προς κατοικημένες περιοχές.</a:t>
            </a:r>
            <a:endParaRPr lang="en-US" sz="1450" dirty="0"/>
          </a:p>
        </p:txBody>
      </p:sp>
      <p:sp>
        <p:nvSpPr>
          <p:cNvPr id="9" name="Shape 4"/>
          <p:cNvSpPr/>
          <p:nvPr/>
        </p:nvSpPr>
        <p:spPr>
          <a:xfrm>
            <a:off x="4666774" y="2146102"/>
            <a:ext cx="3813810" cy="3063359"/>
          </a:xfrm>
          <a:prstGeom prst="roundRect">
            <a:avLst>
              <a:gd name="adj" fmla="val 92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6321" y="2335649"/>
            <a:ext cx="568643" cy="568643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12650" y="2491978"/>
            <a:ext cx="255865" cy="255865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4856321" y="3093839"/>
            <a:ext cx="2440543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855C1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Αντιπλημμυρικά Έργα</a:t>
            </a:r>
            <a:endParaRPr lang="en-US" sz="1850" dirty="0"/>
          </a:p>
        </p:txBody>
      </p:sp>
      <p:sp>
        <p:nvSpPr>
          <p:cNvPr id="13" name="Text 6"/>
          <p:cNvSpPr/>
          <p:nvPr/>
        </p:nvSpPr>
        <p:spPr>
          <a:xfrm>
            <a:off x="4856321" y="3503652"/>
            <a:ext cx="3434715" cy="1213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855C1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Κατασκευή σύγχρονων αναχωμάτων, ταμιευτήρων και έργων διευθέτησης υδατορευμάτων για ασφαλή διαχείριση των υδάτων.</a:t>
            </a:r>
            <a:endParaRPr lang="en-US" sz="1450" dirty="0"/>
          </a:p>
        </p:txBody>
      </p:sp>
      <p:sp>
        <p:nvSpPr>
          <p:cNvPr id="14" name="Shape 7"/>
          <p:cNvSpPr/>
          <p:nvPr/>
        </p:nvSpPr>
        <p:spPr>
          <a:xfrm>
            <a:off x="663416" y="5399008"/>
            <a:ext cx="7817168" cy="2153603"/>
          </a:xfrm>
          <a:prstGeom prst="roundRect">
            <a:avLst>
              <a:gd name="adj" fmla="val 1320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2964" y="5588556"/>
            <a:ext cx="568643" cy="568643"/>
          </a:xfrm>
          <a:prstGeom prst="rect">
            <a:avLst/>
          </a:prstGeom>
        </p:spPr>
      </p:pic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9293" y="5744885"/>
            <a:ext cx="255865" cy="255865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852964" y="6346746"/>
            <a:ext cx="2369701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855C1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Σχέδια Ετοιμότητας</a:t>
            </a:r>
            <a:endParaRPr lang="en-US" sz="1850" dirty="0"/>
          </a:p>
        </p:txBody>
      </p:sp>
      <p:sp>
        <p:nvSpPr>
          <p:cNvPr id="18" name="Text 9"/>
          <p:cNvSpPr/>
          <p:nvPr/>
        </p:nvSpPr>
        <p:spPr>
          <a:xfrm>
            <a:off x="852964" y="6756559"/>
            <a:ext cx="7438073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855C1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Οργανωμένα σχέδια έκτακτης ανάγκης με συντονισμένη συνεργασία φορέων για γρήγορη και αποτελεσματική αντιμετώπιση κρίσεων.</a:t>
            </a:r>
            <a:endParaRPr lang="en-US" sz="1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6640" y="748546"/>
            <a:ext cx="7670721" cy="19727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dirty="0">
                <a:solidFill>
                  <a:srgbClr val="92850E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Τεχνολογία και Καινοτομία στην Αντιπλημμυρική Προστασία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973336" y="3036927"/>
            <a:ext cx="22860" cy="4444008"/>
          </a:xfrm>
          <a:prstGeom prst="roundRect">
            <a:avLst>
              <a:gd name="adj" fmla="val 138104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5" name="Shape 2"/>
          <p:cNvSpPr/>
          <p:nvPr/>
        </p:nvSpPr>
        <p:spPr>
          <a:xfrm>
            <a:off x="1187232" y="3262193"/>
            <a:ext cx="631388" cy="22860"/>
          </a:xfrm>
          <a:prstGeom prst="roundRect">
            <a:avLst>
              <a:gd name="adj" fmla="val 138104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6" name="Shape 3"/>
          <p:cNvSpPr/>
          <p:nvPr/>
        </p:nvSpPr>
        <p:spPr>
          <a:xfrm>
            <a:off x="736580" y="3036927"/>
            <a:ext cx="473512" cy="47351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7" name="Text 4"/>
          <p:cNvSpPr/>
          <p:nvPr/>
        </p:nvSpPr>
        <p:spPr>
          <a:xfrm>
            <a:off x="815459" y="3076337"/>
            <a:ext cx="315635" cy="394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855C1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</a:t>
            </a:r>
            <a:endParaRPr lang="en-US" sz="2450" dirty="0"/>
          </a:p>
        </p:txBody>
      </p:sp>
      <p:sp>
        <p:nvSpPr>
          <p:cNvPr id="8" name="Text 5"/>
          <p:cNvSpPr/>
          <p:nvPr/>
        </p:nvSpPr>
        <p:spPr>
          <a:xfrm>
            <a:off x="2025729" y="3109198"/>
            <a:ext cx="3066336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dirty="0">
                <a:solidFill>
                  <a:srgbClr val="855C1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Συστήματα Υπερχείλισης</a:t>
            </a:r>
            <a:endParaRPr lang="en-US" sz="2800" dirty="0"/>
          </a:p>
        </p:txBody>
      </p:sp>
      <p:sp>
        <p:nvSpPr>
          <p:cNvPr id="9" name="Text 6"/>
          <p:cNvSpPr/>
          <p:nvPr/>
        </p:nvSpPr>
        <p:spPr>
          <a:xfrm>
            <a:off x="2025729" y="3564255"/>
            <a:ext cx="6381631" cy="673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00" dirty="0">
                <a:solidFill>
                  <a:srgbClr val="855C1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Σύγχρονα συστήματα υπερχείλισης φραγμάτων που επιτρέπουν την ασφαλή και ελεγχόμενη διοχέτευση μεγάλων όγκων νερού.</a:t>
            </a:r>
          </a:p>
          <a:p>
            <a:pPr marL="0" indent="0" algn="l">
              <a:lnSpc>
                <a:spcPts val="2650"/>
              </a:lnSpc>
              <a:buNone/>
            </a:pPr>
            <a:endParaRPr lang="en-US" sz="2000" dirty="0"/>
          </a:p>
        </p:txBody>
      </p:sp>
      <p:sp>
        <p:nvSpPr>
          <p:cNvPr id="10" name="Shape 7"/>
          <p:cNvSpPr/>
          <p:nvPr/>
        </p:nvSpPr>
        <p:spPr>
          <a:xfrm>
            <a:off x="1187232" y="4883825"/>
            <a:ext cx="631388" cy="22860"/>
          </a:xfrm>
          <a:prstGeom prst="roundRect">
            <a:avLst>
              <a:gd name="adj" fmla="val 138104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11" name="Shape 8"/>
          <p:cNvSpPr/>
          <p:nvPr/>
        </p:nvSpPr>
        <p:spPr>
          <a:xfrm>
            <a:off x="736580" y="4658558"/>
            <a:ext cx="473512" cy="47351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12" name="Text 9"/>
          <p:cNvSpPr/>
          <p:nvPr/>
        </p:nvSpPr>
        <p:spPr>
          <a:xfrm>
            <a:off x="815459" y="4770358"/>
            <a:ext cx="315635" cy="394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855C1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</a:t>
            </a:r>
            <a:endParaRPr lang="en-US" sz="2450" dirty="0"/>
          </a:p>
        </p:txBody>
      </p:sp>
      <p:sp>
        <p:nvSpPr>
          <p:cNvPr id="13" name="Text 10"/>
          <p:cNvSpPr/>
          <p:nvPr/>
        </p:nvSpPr>
        <p:spPr>
          <a:xfrm>
            <a:off x="2011680" y="4730829"/>
            <a:ext cx="3036451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dirty="0">
                <a:solidFill>
                  <a:srgbClr val="855C1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Φράγμα Τριανταφυλλιάς</a:t>
            </a:r>
            <a:endParaRPr lang="en-US" sz="2800" dirty="0"/>
          </a:p>
        </p:txBody>
      </p:sp>
      <p:sp>
        <p:nvSpPr>
          <p:cNvPr id="14" name="Text 11"/>
          <p:cNvSpPr/>
          <p:nvPr/>
        </p:nvSpPr>
        <p:spPr>
          <a:xfrm>
            <a:off x="2025729" y="5185886"/>
            <a:ext cx="6381631" cy="673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00" dirty="0">
                <a:solidFill>
                  <a:srgbClr val="855C1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Παράδειγμα σύγχρονης τεχνολογίας με χωρητικότητα 10 εκατομμυρίων κυβικών μέτρων και προηγμένα έργα ασφαλείας</a:t>
            </a:r>
            <a:r>
              <a:rPr lang="en-US" sz="1650" dirty="0">
                <a:solidFill>
                  <a:srgbClr val="855C1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.</a:t>
            </a:r>
            <a:endParaRPr lang="en-US" sz="1650" dirty="0"/>
          </a:p>
        </p:txBody>
      </p:sp>
      <p:sp>
        <p:nvSpPr>
          <p:cNvPr id="15" name="Shape 12"/>
          <p:cNvSpPr/>
          <p:nvPr/>
        </p:nvSpPr>
        <p:spPr>
          <a:xfrm>
            <a:off x="1154013" y="6608088"/>
            <a:ext cx="631388" cy="22860"/>
          </a:xfrm>
          <a:prstGeom prst="roundRect">
            <a:avLst>
              <a:gd name="adj" fmla="val 138104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16" name="Shape 13"/>
          <p:cNvSpPr/>
          <p:nvPr/>
        </p:nvSpPr>
        <p:spPr>
          <a:xfrm>
            <a:off x="736580" y="6280190"/>
            <a:ext cx="473512" cy="47351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17" name="Text 14"/>
          <p:cNvSpPr/>
          <p:nvPr/>
        </p:nvSpPr>
        <p:spPr>
          <a:xfrm>
            <a:off x="838378" y="6433662"/>
            <a:ext cx="315635" cy="394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855C1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3</a:t>
            </a:r>
            <a:endParaRPr lang="en-US" sz="2450" dirty="0"/>
          </a:p>
        </p:txBody>
      </p:sp>
      <p:sp>
        <p:nvSpPr>
          <p:cNvPr id="18" name="Text 15"/>
          <p:cNvSpPr/>
          <p:nvPr/>
        </p:nvSpPr>
        <p:spPr>
          <a:xfrm>
            <a:off x="2028080" y="6433662"/>
            <a:ext cx="2630805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dirty="0">
                <a:solidFill>
                  <a:srgbClr val="855C1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Ολιστική Διαχείριση</a:t>
            </a:r>
            <a:endParaRPr lang="en-US" sz="2800" dirty="0"/>
          </a:p>
        </p:txBody>
      </p:sp>
      <p:sp>
        <p:nvSpPr>
          <p:cNvPr id="19" name="Text 16"/>
          <p:cNvSpPr/>
          <p:nvPr/>
        </p:nvSpPr>
        <p:spPr>
          <a:xfrm>
            <a:off x="2025729" y="6807517"/>
            <a:ext cx="6381631" cy="673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00" dirty="0">
                <a:solidFill>
                  <a:srgbClr val="855C14"/>
                </a:solidFill>
                <a:latin typeface="Raleway" pitchFamily="34" charset="0"/>
              </a:rPr>
              <a:t>Συνδυασμός τεχνικών μέτρων με μη-τεχνικές λύσεις για ολοκληρωμένη διαχείριση πλημμυρικών κινδύνων</a:t>
            </a:r>
            <a:r>
              <a:rPr lang="en-US" sz="1650" dirty="0">
                <a:solidFill>
                  <a:srgbClr val="855C1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.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616</Words>
  <Application>Microsoft Office PowerPoint</Application>
  <PresentationFormat>Προσαρμογή</PresentationFormat>
  <Paragraphs>83</Paragraphs>
  <Slides>10</Slides>
  <Notes>10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6" baseType="lpstr">
      <vt:lpstr>Raleway</vt:lpstr>
      <vt:lpstr>Arial</vt:lpstr>
      <vt:lpstr>Prata</vt:lpstr>
      <vt:lpstr>Prata Light</vt:lpstr>
      <vt:lpstr>Abadi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ΘΕΟΦΑΝΟΥΣ ΕΥΑΓΓΕΛΙΑ</cp:lastModifiedBy>
  <cp:revision>11</cp:revision>
  <dcterms:created xsi:type="dcterms:W3CDTF">2025-12-05T09:35:16Z</dcterms:created>
  <dcterms:modified xsi:type="dcterms:W3CDTF">2025-12-05T11:15:57Z</dcterms:modified>
</cp:coreProperties>
</file>