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09" autoAdjust="0"/>
    <p:restoredTop sz="94343" autoAdjust="0"/>
  </p:normalViewPr>
  <p:slideViewPr>
    <p:cSldViewPr snapToGrid="0">
      <p:cViewPr>
        <p:scale>
          <a:sx n="50" d="100"/>
          <a:sy n="50" d="100"/>
        </p:scale>
        <p:origin x="954"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DCFAF-BAC6-43D7-BC5E-870C886A0560}" type="datetimeFigureOut">
              <a:rPr lang="el-GR" smtClean="0"/>
              <a:t>17/2/2022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EAE5C-0857-41F2-BEDA-FF1BFE0655D4}" type="slidenum">
              <a:rPr lang="el-GR" smtClean="0"/>
              <a:t>‹#›</a:t>
            </a:fld>
            <a:endParaRPr lang="el-GR"/>
          </a:p>
        </p:txBody>
      </p:sp>
    </p:spTree>
    <p:extLst>
      <p:ext uri="{BB962C8B-B14F-4D97-AF65-F5344CB8AC3E}">
        <p14:creationId xmlns:p14="http://schemas.microsoft.com/office/powerpoint/2010/main" val="3959410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78EAE5C-0857-41F2-BEDA-FF1BFE0655D4}" type="slidenum">
              <a:rPr lang="el-GR" smtClean="0"/>
              <a:t>6</a:t>
            </a:fld>
            <a:endParaRPr lang="el-GR"/>
          </a:p>
        </p:txBody>
      </p:sp>
    </p:spTree>
    <p:extLst>
      <p:ext uri="{BB962C8B-B14F-4D97-AF65-F5344CB8AC3E}">
        <p14:creationId xmlns:p14="http://schemas.microsoft.com/office/powerpoint/2010/main" val="80919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BFA982E7-17CA-4A41-849D-48DE45AFC823}" type="datetimeFigureOut">
              <a:rPr lang="el-GR" smtClean="0"/>
              <a:t>17/2/2022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261222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FA982E7-17CA-4A41-849D-48DE45AFC823}" type="datetimeFigureOut">
              <a:rPr lang="el-GR" smtClean="0"/>
              <a:t>17/2/2022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347055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FA982E7-17CA-4A41-849D-48DE45AFC823}" type="datetimeFigureOut">
              <a:rPr lang="el-GR" smtClean="0"/>
              <a:t>17/2/2022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133673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FA982E7-17CA-4A41-849D-48DE45AFC823}" type="datetimeFigureOut">
              <a:rPr lang="el-GR" smtClean="0"/>
              <a:t>17/2/2022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154644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BFA982E7-17CA-4A41-849D-48DE45AFC823}" type="datetimeFigureOut">
              <a:rPr lang="el-GR" smtClean="0"/>
              <a:t>17/2/2022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17012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FA982E7-17CA-4A41-849D-48DE45AFC823}" type="datetimeFigureOut">
              <a:rPr lang="el-GR" smtClean="0"/>
              <a:t>17/2/2022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347634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FA982E7-17CA-4A41-849D-48DE45AFC823}" type="datetimeFigureOut">
              <a:rPr lang="el-GR" smtClean="0"/>
              <a:t>17/2/2022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375622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FA982E7-17CA-4A41-849D-48DE45AFC823}" type="datetimeFigureOut">
              <a:rPr lang="el-GR" smtClean="0"/>
              <a:t>17/2/2022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389913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FA982E7-17CA-4A41-849D-48DE45AFC823}" type="datetimeFigureOut">
              <a:rPr lang="el-GR" smtClean="0"/>
              <a:t>17/2/2022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178046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BFA982E7-17CA-4A41-849D-48DE45AFC823}" type="datetimeFigureOut">
              <a:rPr lang="el-GR" smtClean="0"/>
              <a:t>17/2/2022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297754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BFA982E7-17CA-4A41-849D-48DE45AFC823}" type="datetimeFigureOut">
              <a:rPr lang="el-GR" smtClean="0"/>
              <a:t>17/2/2022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6424805-F896-4903-9F59-BEC8182A3D28}" type="slidenum">
              <a:rPr lang="el-GR" smtClean="0"/>
              <a:t>‹#›</a:t>
            </a:fld>
            <a:endParaRPr lang="el-GR"/>
          </a:p>
        </p:txBody>
      </p:sp>
    </p:spTree>
    <p:extLst>
      <p:ext uri="{BB962C8B-B14F-4D97-AF65-F5344CB8AC3E}">
        <p14:creationId xmlns:p14="http://schemas.microsoft.com/office/powerpoint/2010/main" val="78570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982E7-17CA-4A41-849D-48DE45AFC823}" type="datetimeFigureOut">
              <a:rPr lang="el-GR" smtClean="0"/>
              <a:t>17/2/2022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24805-F896-4903-9F59-BEC8182A3D28}" type="slidenum">
              <a:rPr lang="el-GR" smtClean="0"/>
              <a:t>‹#›</a:t>
            </a:fld>
            <a:endParaRPr lang="el-GR"/>
          </a:p>
        </p:txBody>
      </p:sp>
    </p:spTree>
    <p:extLst>
      <p:ext uri="{BB962C8B-B14F-4D97-AF65-F5344CB8AC3E}">
        <p14:creationId xmlns:p14="http://schemas.microsoft.com/office/powerpoint/2010/main" val="3427162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1085260"/>
          </a:xfrm>
        </p:spPr>
        <p:txBody>
          <a:bodyPr/>
          <a:lstStyle/>
          <a:p>
            <a:r>
              <a:rPr lang="el-GR" dirty="0" smtClean="0"/>
              <a:t>ΙΝΔΟΥΙΣΜΟΣ</a:t>
            </a:r>
            <a:endParaRPr lang="el-GR" dirty="0"/>
          </a:p>
        </p:txBody>
      </p:sp>
      <p:sp>
        <p:nvSpPr>
          <p:cNvPr id="3" name="Υπότιτλος 2"/>
          <p:cNvSpPr>
            <a:spLocks noGrp="1"/>
          </p:cNvSpPr>
          <p:nvPr>
            <p:ph type="subTitle" idx="1"/>
          </p:nvPr>
        </p:nvSpPr>
        <p:spPr>
          <a:xfrm>
            <a:off x="1524000" y="2455817"/>
            <a:ext cx="9144000" cy="2801983"/>
          </a:xfrm>
        </p:spPr>
        <p:txBody>
          <a:bodyPr>
            <a:normAutofit/>
          </a:bodyPr>
          <a:lstStyle/>
          <a:p>
            <a:r>
              <a:rPr lang="el-GR" sz="2800" b="1" dirty="0"/>
              <a:t>Ο Ινδουισμός</a:t>
            </a:r>
            <a:r>
              <a:rPr lang="el-GR" sz="2800" dirty="0"/>
              <a:t> είναι η τρίτη στον κόσμο θρησκεία μετά τον Χριστιανισμό και το Ισλάμ</a:t>
            </a:r>
            <a:r>
              <a:rPr lang="el-GR" sz="2800" b="1" dirty="0"/>
              <a:t>. </a:t>
            </a:r>
            <a:r>
              <a:rPr lang="el-GR" sz="2800" dirty="0"/>
              <a:t>Αναφέρεται συχνά ως η αρχαιότερη θρησκεία του κόσμου, καθώς κάποιες από τις ρίζες της ανάγονται στην </a:t>
            </a:r>
            <a:r>
              <a:rPr lang="el-GR" sz="2800" dirty="0" smtClean="0"/>
              <a:t>Εποχή του σιδήρου. </a:t>
            </a:r>
            <a:r>
              <a:rPr lang="el-GR" sz="2800" dirty="0"/>
              <a:t>Ο Ινδουισμός έχει περίπου ένα δισεκατομμύριο πιστούς, εκ των οποίων πάνω από το 90% κατοικεί </a:t>
            </a:r>
            <a:r>
              <a:rPr lang="el-GR" sz="2800" dirty="0" smtClean="0"/>
              <a:t>στην Ινδία</a:t>
            </a:r>
            <a:r>
              <a:rPr lang="el-GR" sz="2800" dirty="0"/>
              <a:t> και αποτελεί επίσης την επικρατούσα θρησκεία και στο </a:t>
            </a:r>
            <a:r>
              <a:rPr lang="el-GR" sz="2800" dirty="0" smtClean="0"/>
              <a:t>Νεπάλ.</a:t>
            </a:r>
            <a:endParaRPr lang="el-GR" sz="2800" dirty="0"/>
          </a:p>
        </p:txBody>
      </p:sp>
    </p:spTree>
    <p:extLst>
      <p:ext uri="{BB962C8B-B14F-4D97-AF65-F5344CB8AC3E}">
        <p14:creationId xmlns:p14="http://schemas.microsoft.com/office/powerpoint/2010/main" val="2431946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ΒΑΜΑΝΑ</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8122" b="28122"/>
          <a:stretch>
            <a:fillRect/>
          </a:stretch>
        </p:blipFill>
        <p:spPr/>
      </p:pic>
      <p:sp>
        <p:nvSpPr>
          <p:cNvPr id="4" name="Θέση κειμένου 3"/>
          <p:cNvSpPr>
            <a:spLocks noGrp="1"/>
          </p:cNvSpPr>
          <p:nvPr>
            <p:ph type="body" sz="half" idx="2"/>
          </p:nvPr>
        </p:nvSpPr>
        <p:spPr/>
        <p:txBody>
          <a:bodyPr/>
          <a:lstStyle/>
          <a:p>
            <a:r>
              <a:rPr lang="el-GR" dirty="0"/>
              <a:t> </a:t>
            </a:r>
            <a:endParaRPr lang="el-GR" dirty="0" smtClean="0"/>
          </a:p>
          <a:p>
            <a:r>
              <a:rPr lang="el-GR" sz="2400" dirty="0" smtClean="0"/>
              <a:t>Ο </a:t>
            </a:r>
            <a:r>
              <a:rPr lang="el-GR" sz="2400" dirty="0"/>
              <a:t>νάνος, συμβολίζει αντίθετα την ατελή εξέλιξη του ανθρώπινου είδους.</a:t>
            </a:r>
          </a:p>
        </p:txBody>
      </p:sp>
    </p:spTree>
    <p:extLst>
      <p:ext uri="{BB962C8B-B14F-4D97-AF65-F5344CB8AC3E}">
        <p14:creationId xmlns:p14="http://schemas.microsoft.com/office/powerpoint/2010/main" val="60333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ΠΑΡΑΣΟΥΡΑΜΑ</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2339" b="22339"/>
          <a:stretch>
            <a:fillRect/>
          </a:stretch>
        </p:blipFill>
        <p:spPr/>
      </p:pic>
      <p:sp>
        <p:nvSpPr>
          <p:cNvPr id="4" name="Θέση κειμένου 3"/>
          <p:cNvSpPr>
            <a:spLocks noGrp="1"/>
          </p:cNvSpPr>
          <p:nvPr>
            <p:ph type="body" sz="half" idx="2"/>
          </p:nvPr>
        </p:nvSpPr>
        <p:spPr/>
        <p:txBody>
          <a:bodyPr>
            <a:normAutofit/>
          </a:bodyPr>
          <a:lstStyle/>
          <a:p>
            <a:endParaRPr lang="el-GR" sz="2400" dirty="0" smtClean="0"/>
          </a:p>
          <a:p>
            <a:r>
              <a:rPr lang="el-GR" sz="2400" dirty="0" smtClean="0"/>
              <a:t>Ο </a:t>
            </a:r>
            <a:r>
              <a:rPr lang="el-GR" sz="2400" dirty="0"/>
              <a:t>κάτοικος του δάσους, υποβάλλει την έννοια της πλήρους φυσικής αναπτύξεως</a:t>
            </a:r>
            <a:r>
              <a:rPr lang="el-GR" sz="2400" dirty="0" smtClean="0"/>
              <a:t>, της </a:t>
            </a:r>
            <a:r>
              <a:rPr lang="el-GR" sz="2400" dirty="0"/>
              <a:t>ανθρωπότητας</a:t>
            </a:r>
          </a:p>
        </p:txBody>
      </p:sp>
    </p:spTree>
    <p:extLst>
      <p:ext uri="{BB962C8B-B14F-4D97-AF65-F5344CB8AC3E}">
        <p14:creationId xmlns:p14="http://schemas.microsoft.com/office/powerpoint/2010/main" val="3788173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ΡΑΜΑ</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431244" y="457201"/>
            <a:ext cx="3676088" cy="5403850"/>
          </a:xfrm>
        </p:spPr>
      </p:pic>
      <p:sp>
        <p:nvSpPr>
          <p:cNvPr id="4" name="Θέση κειμένου 3"/>
          <p:cNvSpPr>
            <a:spLocks noGrp="1"/>
          </p:cNvSpPr>
          <p:nvPr>
            <p:ph type="body" sz="half" idx="2"/>
          </p:nvPr>
        </p:nvSpPr>
        <p:spPr/>
        <p:txBody>
          <a:bodyPr>
            <a:normAutofit/>
          </a:bodyPr>
          <a:lstStyle/>
          <a:p>
            <a:endParaRPr lang="el-GR" sz="2400" dirty="0" smtClean="0"/>
          </a:p>
          <a:p>
            <a:r>
              <a:rPr lang="el-GR" sz="2400" dirty="0" smtClean="0"/>
              <a:t>Ο </a:t>
            </a:r>
            <a:r>
              <a:rPr lang="el-GR" sz="2400" dirty="0"/>
              <a:t>βασιλιάς, ο κύριος, αντιπροσωπεύει την ανθρώπινη ικανότητα να κυβερνά έθνη.</a:t>
            </a:r>
          </a:p>
        </p:txBody>
      </p:sp>
    </p:spTree>
    <p:extLst>
      <p:ext uri="{BB962C8B-B14F-4D97-AF65-F5344CB8AC3E}">
        <p14:creationId xmlns:p14="http://schemas.microsoft.com/office/powerpoint/2010/main" val="3097973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ΚΡΙΣΝΑ</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153151" y="762001"/>
            <a:ext cx="3790702" cy="5099050"/>
          </a:xfrm>
        </p:spPr>
      </p:pic>
      <p:sp>
        <p:nvSpPr>
          <p:cNvPr id="4" name="Θέση κειμένου 3"/>
          <p:cNvSpPr>
            <a:spLocks noGrp="1"/>
          </p:cNvSpPr>
          <p:nvPr>
            <p:ph type="body" sz="half" idx="2"/>
          </p:nvPr>
        </p:nvSpPr>
        <p:spPr/>
        <p:txBody>
          <a:bodyPr>
            <a:normAutofit/>
          </a:bodyPr>
          <a:lstStyle/>
          <a:p>
            <a:endParaRPr lang="el-GR" sz="2400" dirty="0" smtClean="0"/>
          </a:p>
          <a:p>
            <a:r>
              <a:rPr lang="el-GR" sz="2400" dirty="0" smtClean="0"/>
              <a:t>Εξειδικευμένος </a:t>
            </a:r>
            <a:r>
              <a:rPr lang="el-GR" sz="2400" dirty="0"/>
              <a:t>σε 64 τομείς της επιστήμης, αντιπροσωπεύει την πολιτιστική εξέλιξη του ανθρώπου.</a:t>
            </a:r>
          </a:p>
        </p:txBody>
      </p:sp>
    </p:spTree>
    <p:extLst>
      <p:ext uri="{BB962C8B-B14F-4D97-AF65-F5344CB8AC3E}">
        <p14:creationId xmlns:p14="http://schemas.microsoft.com/office/powerpoint/2010/main" val="4160172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ΒΟΥΔΑΣ</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3680" b="23680"/>
          <a:stretch>
            <a:fillRect/>
          </a:stretch>
        </p:blipFill>
        <p:spPr/>
      </p:pic>
      <p:sp>
        <p:nvSpPr>
          <p:cNvPr id="4" name="Θέση κειμένου 3"/>
          <p:cNvSpPr>
            <a:spLocks noGrp="1"/>
          </p:cNvSpPr>
          <p:nvPr>
            <p:ph type="body" sz="half" idx="2"/>
          </p:nvPr>
        </p:nvSpPr>
        <p:spPr/>
        <p:txBody>
          <a:bodyPr>
            <a:normAutofit/>
          </a:bodyPr>
          <a:lstStyle/>
          <a:p>
            <a:endParaRPr lang="el-GR" sz="2400" dirty="0" smtClean="0"/>
          </a:p>
          <a:p>
            <a:r>
              <a:rPr lang="el-GR" sz="2400" dirty="0" smtClean="0"/>
              <a:t>Ο </a:t>
            </a:r>
            <a:r>
              <a:rPr lang="el-GR" sz="2400" dirty="0"/>
              <a:t>Πεφωτισμένος, συμβολίζει την πνευματική εξέλιξη και φώτιση του ανθρώπου</a:t>
            </a:r>
          </a:p>
        </p:txBody>
      </p:sp>
    </p:spTree>
    <p:extLst>
      <p:ext uri="{BB962C8B-B14F-4D97-AF65-F5344CB8AC3E}">
        <p14:creationId xmlns:p14="http://schemas.microsoft.com/office/powerpoint/2010/main" val="1549217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5369" y="457200"/>
            <a:ext cx="3932237" cy="1600200"/>
          </a:xfrm>
        </p:spPr>
        <p:txBody>
          <a:bodyPr/>
          <a:lstStyle/>
          <a:p>
            <a:pPr algn="ctr"/>
            <a:r>
              <a:rPr lang="el-GR" dirty="0" smtClean="0">
                <a:solidFill>
                  <a:srgbClr val="C00000"/>
                </a:solidFill>
              </a:rPr>
              <a:t>ΚΑΛΚΙ</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6062" b="16062"/>
          <a:stretch>
            <a:fillRect/>
          </a:stretch>
        </p:blipFill>
        <p:spPr/>
      </p:pic>
      <p:sp>
        <p:nvSpPr>
          <p:cNvPr id="4" name="Θέση κειμένου 3"/>
          <p:cNvSpPr>
            <a:spLocks noGrp="1"/>
          </p:cNvSpPr>
          <p:nvPr>
            <p:ph type="body" sz="half" idx="2"/>
          </p:nvPr>
        </p:nvSpPr>
        <p:spPr/>
        <p:txBody>
          <a:bodyPr>
            <a:normAutofit/>
          </a:bodyPr>
          <a:lstStyle/>
          <a:p>
            <a:endParaRPr lang="el-GR" sz="2400" dirty="0" smtClean="0"/>
          </a:p>
          <a:p>
            <a:r>
              <a:rPr lang="el-GR" sz="2400" dirty="0" smtClean="0"/>
              <a:t>Η αβατάρα </a:t>
            </a:r>
            <a:r>
              <a:rPr lang="el-GR" sz="2400" dirty="0"/>
              <a:t>του λευκού αλόγου, αντιπροσωπεύει την τελική απελευθέρωση του ανθρώπου και την ανακάλυψη της θείας φύσης του.</a:t>
            </a:r>
          </a:p>
        </p:txBody>
      </p:sp>
    </p:spTree>
    <p:extLst>
      <p:ext uri="{BB962C8B-B14F-4D97-AF65-F5344CB8AC3E}">
        <p14:creationId xmlns:p14="http://schemas.microsoft.com/office/powerpoint/2010/main" val="3400553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ΣΙΒΑ</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
        <p:nvSpPr>
          <p:cNvPr id="4" name="Θέση κειμένου 3"/>
          <p:cNvSpPr>
            <a:spLocks noGrp="1"/>
          </p:cNvSpPr>
          <p:nvPr>
            <p:ph type="body" sz="half" idx="2"/>
          </p:nvPr>
        </p:nvSpPr>
        <p:spPr/>
        <p:txBody>
          <a:bodyPr>
            <a:noAutofit/>
          </a:bodyPr>
          <a:lstStyle/>
          <a:p>
            <a:endParaRPr lang="el-GR" sz="2400" dirty="0" smtClean="0"/>
          </a:p>
          <a:p>
            <a:r>
              <a:rPr lang="el-GR" sz="2400" dirty="0" smtClean="0"/>
              <a:t>Ο </a:t>
            </a:r>
            <a:r>
              <a:rPr lang="el-GR" sz="2400" dirty="0"/>
              <a:t>Σίβα είναι θεός της ασάφειας και του </a:t>
            </a:r>
            <a:r>
              <a:rPr lang="el-GR" sz="2400" dirty="0" smtClean="0"/>
              <a:t>παραδόξου, </a:t>
            </a:r>
            <a:r>
              <a:rPr lang="el-GR" sz="2400" dirty="0"/>
              <a:t>καθώς δεν αντιπροσωπεύει μόνο την εκδικητική πλευρά του θεού. Γι' αυτό και στο πρόσωπό του συνυπάρχει η δημιουργικότητα και η καταστροφή, η συμπάθεια και η ωμότητα.</a:t>
            </a:r>
          </a:p>
          <a:p>
            <a:endParaRPr lang="el-GR" sz="2400" dirty="0"/>
          </a:p>
          <a:p>
            <a:endParaRPr lang="el-GR" sz="2400" dirty="0"/>
          </a:p>
        </p:txBody>
      </p:sp>
    </p:spTree>
    <p:extLst>
      <p:ext uri="{BB962C8B-B14F-4D97-AF65-F5344CB8AC3E}">
        <p14:creationId xmlns:p14="http://schemas.microsoft.com/office/powerpoint/2010/main" val="2827008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7076" y="587375"/>
            <a:ext cx="3932237" cy="800100"/>
          </a:xfrm>
        </p:spPr>
        <p:txBody>
          <a:bodyPr/>
          <a:lstStyle/>
          <a:p>
            <a:pPr algn="ctr"/>
            <a:r>
              <a:rPr lang="el-GR" dirty="0" smtClean="0">
                <a:solidFill>
                  <a:srgbClr val="C00000"/>
                </a:solidFill>
              </a:rPr>
              <a:t>ΚΑΛΙ</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010400" y="987425"/>
            <a:ext cx="4240983" cy="5146675"/>
          </a:xfrm>
        </p:spPr>
      </p:pic>
      <p:sp>
        <p:nvSpPr>
          <p:cNvPr id="4" name="Θέση κειμένου 3"/>
          <p:cNvSpPr>
            <a:spLocks noGrp="1"/>
          </p:cNvSpPr>
          <p:nvPr>
            <p:ph type="body" sz="half" idx="2"/>
          </p:nvPr>
        </p:nvSpPr>
        <p:spPr>
          <a:xfrm>
            <a:off x="458788" y="1387475"/>
            <a:ext cx="6056312" cy="5260975"/>
          </a:xfrm>
        </p:spPr>
        <p:txBody>
          <a:bodyPr>
            <a:noAutofit/>
          </a:bodyPr>
          <a:lstStyle/>
          <a:p>
            <a:r>
              <a:rPr lang="el-GR" sz="2400" dirty="0"/>
              <a:t>Η Κάλι παρουσιάζεται ως γυναίκα μελαψού χρώματος, με μακριά μαλλιά και τέσσερα χέρια. Στο ένα της χέρι κρατά το ξίφος, στο δεύτερο, το κομμένο κεφάλι του γίγαντα, ενώ με τα άλλα δύο ενθαρρύνει τους πιστούς της. Τα ενώτιά της είναι δύο πτώματα και φορά ένα περιδέραιο από ανθρώπινα κρανία. Μοναδικό της ένδυμα είναι μία πλατιά ζώνη η οποία αποτελείται από δύο σειρές κομμένων χεριών. Η γλώσσα της κρέμεται, τα μάτια της είναι κόκκινα όπως των μεθυσμένων, ενώ το πρόσωπο και το στήθος της είναι γεμάτα αίμα. Η θεά παριστάνεται συνήθως όρθια με το ένα πόδι πάνω στο γόνατο και το άλλο πάνω στο στήθος του Σίβα.</a:t>
            </a:r>
          </a:p>
        </p:txBody>
      </p:sp>
    </p:spTree>
    <p:extLst>
      <p:ext uri="{BB962C8B-B14F-4D97-AF65-F5344CB8AC3E}">
        <p14:creationId xmlns:p14="http://schemas.microsoft.com/office/powerpoint/2010/main" val="363492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ΜΠΡΑΧΜΑΝ</a:t>
            </a:r>
            <a:endParaRPr lang="el-GR" dirty="0">
              <a:solidFill>
                <a:srgbClr val="C00000"/>
              </a:solidFill>
            </a:endParaRPr>
          </a:p>
        </p:txBody>
      </p:sp>
      <p:sp>
        <p:nvSpPr>
          <p:cNvPr id="3" name="Θέση περιεχομένου 2"/>
          <p:cNvSpPr>
            <a:spLocks noGrp="1"/>
          </p:cNvSpPr>
          <p:nvPr>
            <p:ph idx="1"/>
          </p:nvPr>
        </p:nvSpPr>
        <p:spPr/>
        <p:txBody>
          <a:bodyPr/>
          <a:lstStyle/>
          <a:p>
            <a:r>
              <a:rPr lang="el-GR" sz="3200" dirty="0"/>
              <a:t>Ο πυρήνας της ινδουιστικής θρησκείας είναι η πίστη σε έναν μοναδικό Θεό που καλείται </a:t>
            </a:r>
            <a:r>
              <a:rPr lang="el-GR" sz="3200" dirty="0" smtClean="0"/>
              <a:t>Μπράχμαν </a:t>
            </a:r>
            <a:r>
              <a:rPr lang="el-GR" sz="3200" dirty="0"/>
              <a:t>ή γενικά Πνεύμα. </a:t>
            </a:r>
            <a:r>
              <a:rPr lang="el-GR" sz="3200" dirty="0" smtClean="0"/>
              <a:t>Ταυτόχρονα με το Μπράχμαν ο Ινδουισμός αναγνωρίζει 330 εκατομμύρια θεότητες που δεν είναι τίποτε άλλο από τις διάφορες παραστάσεις του μοναδικού Θεού</a:t>
            </a:r>
            <a:r>
              <a:rPr lang="el-GR" dirty="0" smtClean="0"/>
              <a:t>.</a:t>
            </a:r>
            <a:endParaRPr lang="el-GR" dirty="0"/>
          </a:p>
        </p:txBody>
      </p:sp>
    </p:spTree>
    <p:extLst>
      <p:ext uri="{BB962C8B-B14F-4D97-AF65-F5344CB8AC3E}">
        <p14:creationId xmlns:p14="http://schemas.microsoft.com/office/powerpoint/2010/main" val="682938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Τριάδα των σπουδαιότερων θεοτήτων</a:t>
            </a:r>
            <a:endParaRPr lang="el-GR" dirty="0"/>
          </a:p>
        </p:txBody>
      </p:sp>
      <p:sp>
        <p:nvSpPr>
          <p:cNvPr id="3" name="Θέση περιεχομένου 2"/>
          <p:cNvSpPr>
            <a:spLocks noGrp="1"/>
          </p:cNvSpPr>
          <p:nvPr>
            <p:ph idx="1"/>
          </p:nvPr>
        </p:nvSpPr>
        <p:spPr>
          <a:xfrm>
            <a:off x="838200" y="2168433"/>
            <a:ext cx="10515600" cy="4008529"/>
          </a:xfrm>
        </p:spPr>
        <p:txBody>
          <a:bodyPr>
            <a:normAutofit/>
          </a:bodyPr>
          <a:lstStyle/>
          <a:p>
            <a:r>
              <a:rPr lang="el-GR" sz="3600" dirty="0" smtClean="0">
                <a:solidFill>
                  <a:srgbClr val="C00000"/>
                </a:solidFill>
              </a:rPr>
              <a:t>Βράχμα</a:t>
            </a:r>
            <a:r>
              <a:rPr lang="el-GR" sz="3600" dirty="0" smtClean="0"/>
              <a:t> ο δημιουργός</a:t>
            </a:r>
          </a:p>
          <a:p>
            <a:r>
              <a:rPr lang="el-GR" sz="3600" dirty="0" smtClean="0">
                <a:solidFill>
                  <a:srgbClr val="C00000"/>
                </a:solidFill>
              </a:rPr>
              <a:t>Βισνού</a:t>
            </a:r>
            <a:r>
              <a:rPr lang="el-GR" sz="3600" dirty="0" smtClean="0"/>
              <a:t> ο προστάτης</a:t>
            </a:r>
          </a:p>
          <a:p>
            <a:r>
              <a:rPr lang="el-GR" sz="3600" dirty="0" smtClean="0">
                <a:solidFill>
                  <a:srgbClr val="C00000"/>
                </a:solidFill>
              </a:rPr>
              <a:t>Σίβα</a:t>
            </a:r>
            <a:r>
              <a:rPr lang="el-GR" sz="3600" dirty="0" smtClean="0"/>
              <a:t> ο καταστροφέας</a:t>
            </a:r>
            <a:endParaRPr lang="el-GR" sz="3600" dirty="0"/>
          </a:p>
        </p:txBody>
      </p:sp>
    </p:spTree>
    <p:extLst>
      <p:ext uri="{BB962C8B-B14F-4D97-AF65-F5344CB8AC3E}">
        <p14:creationId xmlns:p14="http://schemas.microsoft.com/office/powerpoint/2010/main" val="408603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836023"/>
          </a:xfrm>
        </p:spPr>
        <p:txBody>
          <a:bodyPr/>
          <a:lstStyle/>
          <a:p>
            <a:pPr algn="ctr"/>
            <a:r>
              <a:rPr lang="el-GR" b="1" dirty="0" smtClean="0"/>
              <a:t>ΒΡΑΧΜΑ</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7733" r="7733"/>
          <a:stretch>
            <a:fillRect/>
          </a:stretch>
        </p:blipFill>
        <p:spPr>
          <a:xfrm>
            <a:off x="6648994" y="987425"/>
            <a:ext cx="4706394" cy="4873625"/>
          </a:xfrm>
        </p:spPr>
      </p:pic>
      <p:sp>
        <p:nvSpPr>
          <p:cNvPr id="4" name="Θέση κειμένου 3"/>
          <p:cNvSpPr>
            <a:spLocks noGrp="1"/>
          </p:cNvSpPr>
          <p:nvPr>
            <p:ph type="body" sz="half" idx="2"/>
          </p:nvPr>
        </p:nvSpPr>
        <p:spPr>
          <a:xfrm>
            <a:off x="839788" y="1541417"/>
            <a:ext cx="5443446" cy="4558937"/>
          </a:xfrm>
        </p:spPr>
        <p:txBody>
          <a:bodyPr>
            <a:normAutofit lnSpcReduction="10000"/>
          </a:bodyPr>
          <a:lstStyle/>
          <a:p>
            <a:r>
              <a:rPr lang="el-GR" sz="2200" dirty="0"/>
              <a:t>Ο Βράχμα </a:t>
            </a:r>
            <a:r>
              <a:rPr lang="el-GR" sz="2200" dirty="0" smtClean="0"/>
              <a:t> </a:t>
            </a:r>
            <a:r>
              <a:rPr lang="el-GR" sz="2200" dirty="0"/>
              <a:t>έχει τέσσερα κεφάλια και τέσσερα χέρια  </a:t>
            </a:r>
            <a:r>
              <a:rPr lang="el-GR" sz="2200" dirty="0" smtClean="0"/>
              <a:t>. </a:t>
            </a:r>
            <a:r>
              <a:rPr lang="el-GR" sz="2200" dirty="0"/>
              <a:t>Με κάθε κεφάλι συμβολίζει την ιερή γνώση για την κάθε μία από τις τέσσερις </a:t>
            </a:r>
            <a:r>
              <a:rPr lang="el-GR" sz="2200" dirty="0" smtClean="0"/>
              <a:t>Βέδες</a:t>
            </a:r>
            <a:r>
              <a:rPr lang="el-GR" sz="2200" dirty="0"/>
              <a:t> </a:t>
            </a:r>
            <a:r>
              <a:rPr lang="el-GR" sz="2200" dirty="0" smtClean="0"/>
              <a:t>οι </a:t>
            </a:r>
            <a:r>
              <a:rPr lang="el-GR" sz="2200" dirty="0"/>
              <a:t>οποίες συμβολίζουν την γνώση του Βράχμα για την δημιουργία του </a:t>
            </a:r>
            <a:r>
              <a:rPr lang="el-GR" sz="2200" dirty="0" smtClean="0"/>
              <a:t>κόσμου. </a:t>
            </a:r>
            <a:r>
              <a:rPr lang="el-GR" sz="2200" dirty="0"/>
              <a:t>Τα τέσσερα χέρια συμβολίζουν την πανταχού παρουσία και παντοδυναμία του θεού. </a:t>
            </a:r>
          </a:p>
          <a:p>
            <a:r>
              <a:rPr lang="el-GR" sz="2200" dirty="0"/>
              <a:t>Συχνά απεικονίζεται με άσπρο γένι, υποδεικνύοντας την σοφία του αλλά και την αιωνιότητα </a:t>
            </a:r>
            <a:r>
              <a:rPr lang="el-GR" sz="2200" dirty="0" smtClean="0"/>
              <a:t>. </a:t>
            </a:r>
            <a:r>
              <a:rPr lang="el-GR" sz="2200" dirty="0"/>
              <a:t>Σε αντίθεση με τους άλλους θεούς, δεν κρατά όπλα, αλλά σκήπτρο και χάντρες προσευχής, με τις οποίες μετρά το χρόνο του κόσμου  </a:t>
            </a:r>
            <a:r>
              <a:rPr lang="el-GR" sz="2200" dirty="0" smtClean="0"/>
              <a:t>. </a:t>
            </a:r>
            <a:r>
              <a:rPr lang="el-GR" sz="2200" dirty="0"/>
              <a:t>Συχνά φαίνεται να κρατά και τις Βέδες </a:t>
            </a:r>
          </a:p>
          <a:p>
            <a:endParaRPr lang="el-GR" dirty="0"/>
          </a:p>
        </p:txBody>
      </p:sp>
    </p:spTree>
    <p:extLst>
      <p:ext uri="{BB962C8B-B14F-4D97-AF65-F5344CB8AC3E}">
        <p14:creationId xmlns:p14="http://schemas.microsoft.com/office/powerpoint/2010/main" val="486961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950686"/>
          </a:xfrm>
        </p:spPr>
        <p:txBody>
          <a:bodyPr/>
          <a:lstStyle/>
          <a:p>
            <a:pPr algn="ctr"/>
            <a:r>
              <a:rPr lang="el-GR" b="1" dirty="0" smtClean="0"/>
              <a:t>ΒΙΣΝΟΥ</a:t>
            </a:r>
            <a:endParaRPr lang="el-GR" b="1"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1140" b="21140"/>
          <a:stretch>
            <a:fillRect/>
          </a:stretch>
        </p:blipFill>
        <p:spPr>
          <a:xfrm>
            <a:off x="5573486" y="580571"/>
            <a:ext cx="5781902" cy="5994400"/>
          </a:xfrm>
        </p:spPr>
      </p:pic>
      <p:sp>
        <p:nvSpPr>
          <p:cNvPr id="4" name="Θέση κειμένου 3"/>
          <p:cNvSpPr>
            <a:spLocks noGrp="1"/>
          </p:cNvSpPr>
          <p:nvPr>
            <p:ph type="body" sz="half" idx="2"/>
          </p:nvPr>
        </p:nvSpPr>
        <p:spPr>
          <a:xfrm>
            <a:off x="839788" y="1538513"/>
            <a:ext cx="4341812" cy="5036457"/>
          </a:xfrm>
        </p:spPr>
        <p:txBody>
          <a:bodyPr>
            <a:noAutofit/>
          </a:bodyPr>
          <a:lstStyle/>
          <a:p>
            <a:r>
              <a:rPr lang="el-GR" sz="2400" dirty="0"/>
              <a:t>Αναπαριστάνεται σαν άνδρας με σκούρο μπλε χρώμα και κίτρινα ρούχα. </a:t>
            </a:r>
            <a:endParaRPr lang="el-GR" sz="2400" dirty="0" smtClean="0"/>
          </a:p>
          <a:p>
            <a:r>
              <a:rPr lang="el-GR" sz="2400" dirty="0" smtClean="0"/>
              <a:t>Στα </a:t>
            </a:r>
            <a:r>
              <a:rPr lang="el-GR" sz="2400" dirty="0"/>
              <a:t>4 χέρια του κρατάει τα χαρακτηριστικά του σύμβολα: ένα ρόπαλο, ένα κοχύλι, έναν ακτινωτό δίσκο και έναν λωτό. </a:t>
            </a:r>
            <a:r>
              <a:rPr lang="el-GR" sz="2400" dirty="0" smtClean="0"/>
              <a:t>Περιμένοντας </a:t>
            </a:r>
            <a:r>
              <a:rPr lang="el-GR" sz="2400" dirty="0"/>
              <a:t>κάθε νέα δημιουργία, αναπαύεται πάνω στο φίδι με τα χίλια κεφάλια, </a:t>
            </a:r>
            <a:r>
              <a:rPr lang="el-GR" sz="2400" dirty="0" smtClean="0"/>
              <a:t>που </a:t>
            </a:r>
            <a:r>
              <a:rPr lang="el-GR" sz="2400" dirty="0"/>
              <a:t>πλέει στα πρωταρχικά νερά, εικόνα της αιωνιότητας.</a:t>
            </a:r>
          </a:p>
        </p:txBody>
      </p:sp>
    </p:spTree>
    <p:extLst>
      <p:ext uri="{BB962C8B-B14F-4D97-AF65-F5344CB8AC3E}">
        <p14:creationId xmlns:p14="http://schemas.microsoft.com/office/powerpoint/2010/main" val="273009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ΜΑΤΣΓΙΑ</a:t>
            </a:r>
            <a:endParaRPr lang="el-GR" dirty="0">
              <a:solidFill>
                <a:srgbClr val="C00000"/>
              </a:solidFill>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257647" y="246743"/>
            <a:ext cx="4023281" cy="5614307"/>
          </a:xfrm>
        </p:spPr>
      </p:pic>
      <p:sp>
        <p:nvSpPr>
          <p:cNvPr id="4" name="Θέση κειμένου 3"/>
          <p:cNvSpPr>
            <a:spLocks noGrp="1"/>
          </p:cNvSpPr>
          <p:nvPr>
            <p:ph type="body" sz="half" idx="2"/>
          </p:nvPr>
        </p:nvSpPr>
        <p:spPr/>
        <p:txBody>
          <a:bodyPr>
            <a:normAutofit/>
          </a:bodyPr>
          <a:lstStyle/>
          <a:p>
            <a:r>
              <a:rPr lang="el-GR" sz="2400" dirty="0" smtClean="0"/>
              <a:t>Το </a:t>
            </a:r>
            <a:r>
              <a:rPr lang="el-GR" sz="2400" dirty="0"/>
              <a:t>ψάρι, αντιπροσωπεύει τη ζωή στους αρχέγονους ωκεανούς</a:t>
            </a:r>
          </a:p>
        </p:txBody>
      </p:sp>
    </p:spTree>
    <p:extLst>
      <p:ext uri="{BB962C8B-B14F-4D97-AF65-F5344CB8AC3E}">
        <p14:creationId xmlns:p14="http://schemas.microsoft.com/office/powerpoint/2010/main" val="55143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ΚΟΥΡΜΑ</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5674" r="5674"/>
          <a:stretch>
            <a:fillRect/>
          </a:stretch>
        </p:blipFill>
        <p:spPr/>
      </p:pic>
      <p:sp>
        <p:nvSpPr>
          <p:cNvPr id="4" name="Θέση κειμένου 3"/>
          <p:cNvSpPr>
            <a:spLocks noGrp="1"/>
          </p:cNvSpPr>
          <p:nvPr>
            <p:ph type="body" sz="half" idx="2"/>
          </p:nvPr>
        </p:nvSpPr>
        <p:spPr/>
        <p:txBody>
          <a:bodyPr/>
          <a:lstStyle/>
          <a:p>
            <a:r>
              <a:rPr lang="el-GR" sz="2400" dirty="0" smtClean="0"/>
              <a:t>Είναι </a:t>
            </a:r>
            <a:r>
              <a:rPr lang="el-GR" sz="2400" dirty="0"/>
              <a:t>η δεύτερη κατά σειρά </a:t>
            </a:r>
            <a:r>
              <a:rPr lang="el-GR" sz="2400" dirty="0" smtClean="0"/>
              <a:t>αβατάρα</a:t>
            </a:r>
            <a:r>
              <a:rPr lang="el-GR" sz="2400" dirty="0"/>
              <a:t> του θεού </a:t>
            </a:r>
            <a:r>
              <a:rPr lang="el-GR" sz="2400" dirty="0" smtClean="0"/>
              <a:t>Βισνού</a:t>
            </a:r>
            <a:r>
              <a:rPr lang="el-GR" sz="2400" dirty="0"/>
              <a:t> και έχει τη μορφή χελώνας. Έλαβε τη μορφή αυτή για να βοηθήσει τους θεούς να βρουν τους θησαυρούς που είχαν χαθεί στα νερά του </a:t>
            </a:r>
            <a:r>
              <a:rPr lang="el-GR" sz="2400" dirty="0" smtClean="0"/>
              <a:t>κατακλυσμού.</a:t>
            </a:r>
            <a:endParaRPr lang="el-GR" sz="2400" dirty="0"/>
          </a:p>
          <a:p>
            <a:endParaRPr lang="el-GR" sz="2400" dirty="0"/>
          </a:p>
          <a:p>
            <a:endParaRPr lang="el-GR" dirty="0"/>
          </a:p>
        </p:txBody>
      </p:sp>
    </p:spTree>
    <p:extLst>
      <p:ext uri="{BB962C8B-B14F-4D97-AF65-F5344CB8AC3E}">
        <p14:creationId xmlns:p14="http://schemas.microsoft.com/office/powerpoint/2010/main" val="1589992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ΒΑΡΑΧΑ</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a:xfrm>
            <a:off x="6617776" y="987425"/>
            <a:ext cx="4737612" cy="4873625"/>
          </a:xfrm>
        </p:spPr>
      </p:pic>
      <p:sp>
        <p:nvSpPr>
          <p:cNvPr id="4" name="Θέση κειμένου 3"/>
          <p:cNvSpPr>
            <a:spLocks noGrp="1"/>
          </p:cNvSpPr>
          <p:nvPr>
            <p:ph type="body" sz="half" idx="2"/>
          </p:nvPr>
        </p:nvSpPr>
        <p:spPr/>
        <p:txBody>
          <a:bodyPr>
            <a:normAutofit/>
          </a:bodyPr>
          <a:lstStyle/>
          <a:p>
            <a:r>
              <a:rPr lang="el-GR" sz="2400" dirty="0" smtClean="0"/>
              <a:t>Ο </a:t>
            </a:r>
            <a:r>
              <a:rPr lang="el-GR" sz="2400" dirty="0"/>
              <a:t>αγριόχοιρος, συμβολίζει τη ζωή στη στεριά.</a:t>
            </a:r>
          </a:p>
        </p:txBody>
      </p:sp>
    </p:spTree>
    <p:extLst>
      <p:ext uri="{BB962C8B-B14F-4D97-AF65-F5344CB8AC3E}">
        <p14:creationId xmlns:p14="http://schemas.microsoft.com/office/powerpoint/2010/main" val="1362275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solidFill>
                  <a:srgbClr val="C00000"/>
                </a:solidFill>
              </a:rPr>
              <a:t>ΝΑΡΑΣΙΜΧΑ</a:t>
            </a:r>
            <a:endParaRPr lang="el-GR" dirty="0">
              <a:solidFill>
                <a:srgbClr val="C00000"/>
              </a:solidFill>
            </a:endParaRPr>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
        <p:nvSpPr>
          <p:cNvPr id="4" name="Θέση κειμένου 3"/>
          <p:cNvSpPr>
            <a:spLocks noGrp="1"/>
          </p:cNvSpPr>
          <p:nvPr>
            <p:ph type="body" sz="half" idx="2"/>
          </p:nvPr>
        </p:nvSpPr>
        <p:spPr/>
        <p:txBody>
          <a:bodyPr>
            <a:normAutofit/>
          </a:bodyPr>
          <a:lstStyle/>
          <a:p>
            <a:endParaRPr lang="el-GR" sz="2400" dirty="0" smtClean="0"/>
          </a:p>
          <a:p>
            <a:r>
              <a:rPr lang="el-GR" sz="2400" dirty="0" smtClean="0"/>
              <a:t>Ο </a:t>
            </a:r>
            <a:r>
              <a:rPr lang="el-GR" sz="2400" dirty="0"/>
              <a:t>άνθρωπος-λιοντάρι, συμβολίζει την αρχή της εξελίξεως του ανθρώπου</a:t>
            </a:r>
          </a:p>
        </p:txBody>
      </p:sp>
    </p:spTree>
    <p:extLst>
      <p:ext uri="{BB962C8B-B14F-4D97-AF65-F5344CB8AC3E}">
        <p14:creationId xmlns:p14="http://schemas.microsoft.com/office/powerpoint/2010/main" val="316313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405</Words>
  <Application>Microsoft Office PowerPoint</Application>
  <PresentationFormat>Ευρεία οθόνη</PresentationFormat>
  <Paragraphs>47</Paragraphs>
  <Slides>17</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Calibri</vt:lpstr>
      <vt:lpstr>Calibri Light</vt:lpstr>
      <vt:lpstr>Θέμα του Office</vt:lpstr>
      <vt:lpstr>ΙΝΔΟΥΙΣΜΟΣ</vt:lpstr>
      <vt:lpstr>ΜΠΡΑΧΜΑΝ</vt:lpstr>
      <vt:lpstr>Τριάδα των σπουδαιότερων θεοτήτων</vt:lpstr>
      <vt:lpstr>ΒΡΑΧΜΑ</vt:lpstr>
      <vt:lpstr>ΒΙΣΝΟΥ</vt:lpstr>
      <vt:lpstr>ΜΑΤΣΓΙΑ</vt:lpstr>
      <vt:lpstr>ΚΟΥΡΜΑ</vt:lpstr>
      <vt:lpstr>ΒΑΡΑΧΑ</vt:lpstr>
      <vt:lpstr>ΝΑΡΑΣΙΜΧΑ</vt:lpstr>
      <vt:lpstr>ΒΑΜΑΝΑ</vt:lpstr>
      <vt:lpstr>ΠΑΡΑΣΟΥΡΑΜΑ</vt:lpstr>
      <vt:lpstr>ΡΑΜΑ</vt:lpstr>
      <vt:lpstr>ΚΡΙΣΝΑ</vt:lpstr>
      <vt:lpstr>ΒΟΥΔΑΣ</vt:lpstr>
      <vt:lpstr>ΚΑΛΚΙ</vt:lpstr>
      <vt:lpstr>ΣΙΒΑ</vt:lpstr>
      <vt:lpstr>ΚΑΛΙ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ΙΝΔΟΥΙΣΜΟΣ</dc:title>
  <dc:creator>user</dc:creator>
  <cp:lastModifiedBy>user</cp:lastModifiedBy>
  <cp:revision>12</cp:revision>
  <dcterms:created xsi:type="dcterms:W3CDTF">2022-02-17T17:16:02Z</dcterms:created>
  <dcterms:modified xsi:type="dcterms:W3CDTF">2022-02-17T19:03:39Z</dcterms:modified>
</cp:coreProperties>
</file>