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9" r:id="rId2"/>
    <p:sldId id="299" r:id="rId3"/>
    <p:sldId id="300" r:id="rId4"/>
    <p:sldId id="301" r:id="rId5"/>
    <p:sldId id="310" r:id="rId6"/>
    <p:sldId id="302" r:id="rId7"/>
    <p:sldId id="303" r:id="rId8"/>
    <p:sldId id="304" r:id="rId9"/>
    <p:sldId id="305" r:id="rId10"/>
    <p:sldId id="306" r:id="rId11"/>
    <p:sldId id="307" r:id="rId12"/>
    <p:sldId id="308" r:id="rId13"/>
    <p:sldId id="31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46F890A9-2807-4EBB-B81D-B2AA78EC7F39}" styleName="Σκούρο στυλ 2 - Έμφαση 5/Έμφαση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Φωτεινό στυλ 1 - Έμφαση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0" d="100"/>
          <a:sy n="110" d="100"/>
        </p:scale>
        <p:origin x="63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5FC9DC-0AE7-64D8-2DC9-6B2C3DF68A80}"/>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GB"/>
          </a:p>
        </p:txBody>
      </p:sp>
      <p:sp>
        <p:nvSpPr>
          <p:cNvPr id="3" name="Υπότιτλος 2">
            <a:extLst>
              <a:ext uri="{FF2B5EF4-FFF2-40B4-BE49-F238E27FC236}">
                <a16:creationId xmlns:a16="http://schemas.microsoft.com/office/drawing/2014/main" id="{55EF18B9-873C-1A57-B656-F33552A83F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GB"/>
          </a:p>
        </p:txBody>
      </p:sp>
      <p:sp>
        <p:nvSpPr>
          <p:cNvPr id="4" name="Θέση ημερομηνίας 3">
            <a:extLst>
              <a:ext uri="{FF2B5EF4-FFF2-40B4-BE49-F238E27FC236}">
                <a16:creationId xmlns:a16="http://schemas.microsoft.com/office/drawing/2014/main" id="{47216839-5C85-54D4-FE40-9D12B8578661}"/>
              </a:ext>
            </a:extLst>
          </p:cNvPr>
          <p:cNvSpPr>
            <a:spLocks noGrp="1"/>
          </p:cNvSpPr>
          <p:nvPr>
            <p:ph type="dt" sz="half" idx="10"/>
          </p:nvPr>
        </p:nvSpPr>
        <p:spPr/>
        <p:txBody>
          <a:bodyPr/>
          <a:lstStyle/>
          <a:p>
            <a:fld id="{68E75BCC-5317-49BF-B098-DCEA25A2C8ED}" type="datetimeFigureOut">
              <a:rPr lang="en-GB" smtClean="0"/>
              <a:t>20/10/2023</a:t>
            </a:fld>
            <a:endParaRPr lang="en-GB"/>
          </a:p>
        </p:txBody>
      </p:sp>
      <p:sp>
        <p:nvSpPr>
          <p:cNvPr id="5" name="Θέση υποσέλιδου 4">
            <a:extLst>
              <a:ext uri="{FF2B5EF4-FFF2-40B4-BE49-F238E27FC236}">
                <a16:creationId xmlns:a16="http://schemas.microsoft.com/office/drawing/2014/main" id="{A0DC1E52-7689-4830-2998-AD3D0C6AFB60}"/>
              </a:ext>
            </a:extLst>
          </p:cNvPr>
          <p:cNvSpPr>
            <a:spLocks noGrp="1"/>
          </p:cNvSpPr>
          <p:nvPr>
            <p:ph type="ftr" sz="quarter" idx="11"/>
          </p:nvPr>
        </p:nvSpPr>
        <p:spPr/>
        <p:txBody>
          <a:bodyPr/>
          <a:lstStyle/>
          <a:p>
            <a:endParaRPr lang="en-GB"/>
          </a:p>
        </p:txBody>
      </p:sp>
      <p:sp>
        <p:nvSpPr>
          <p:cNvPr id="6" name="Θέση αριθμού διαφάνειας 5">
            <a:extLst>
              <a:ext uri="{FF2B5EF4-FFF2-40B4-BE49-F238E27FC236}">
                <a16:creationId xmlns:a16="http://schemas.microsoft.com/office/drawing/2014/main" id="{CDB5C4A3-9D6B-1759-DC2C-6CB22E72B1EA}"/>
              </a:ext>
            </a:extLst>
          </p:cNvPr>
          <p:cNvSpPr>
            <a:spLocks noGrp="1"/>
          </p:cNvSpPr>
          <p:nvPr>
            <p:ph type="sldNum" sz="quarter" idx="12"/>
          </p:nvPr>
        </p:nvSpPr>
        <p:spPr/>
        <p:txBody>
          <a:bodyPr/>
          <a:lstStyle/>
          <a:p>
            <a:fld id="{CB29CA77-9BBA-4F08-AC9D-B62335BAF5FE}" type="slidenum">
              <a:rPr lang="en-GB" smtClean="0"/>
              <a:t>‹#›</a:t>
            </a:fld>
            <a:endParaRPr lang="en-GB"/>
          </a:p>
        </p:txBody>
      </p:sp>
    </p:spTree>
    <p:extLst>
      <p:ext uri="{BB962C8B-B14F-4D97-AF65-F5344CB8AC3E}">
        <p14:creationId xmlns:p14="http://schemas.microsoft.com/office/powerpoint/2010/main" val="4184119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E3EBCA-0D16-5032-6239-2E229E1BB1E1}"/>
              </a:ext>
            </a:extLst>
          </p:cNvPr>
          <p:cNvSpPr>
            <a:spLocks noGrp="1"/>
          </p:cNvSpPr>
          <p:nvPr>
            <p:ph type="title"/>
          </p:nvPr>
        </p:nvSpPr>
        <p:spPr/>
        <p:txBody>
          <a:bodyPr/>
          <a:lstStyle/>
          <a:p>
            <a:r>
              <a:rPr lang="el-GR"/>
              <a:t>Κάντε κλικ για να επεξεργαστείτε τον τίτλο υποδείγματος</a:t>
            </a:r>
            <a:endParaRPr lang="en-GB"/>
          </a:p>
        </p:txBody>
      </p:sp>
      <p:sp>
        <p:nvSpPr>
          <p:cNvPr id="3" name="Θέση κατακόρυφου κειμένου 2">
            <a:extLst>
              <a:ext uri="{FF2B5EF4-FFF2-40B4-BE49-F238E27FC236}">
                <a16:creationId xmlns:a16="http://schemas.microsoft.com/office/drawing/2014/main" id="{C365E2BF-158F-114A-E898-E76BCDC6C4A3}"/>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4" name="Θέση ημερομηνίας 3">
            <a:extLst>
              <a:ext uri="{FF2B5EF4-FFF2-40B4-BE49-F238E27FC236}">
                <a16:creationId xmlns:a16="http://schemas.microsoft.com/office/drawing/2014/main" id="{DB6DBC68-3681-5951-BE45-6F7F7445D8E9}"/>
              </a:ext>
            </a:extLst>
          </p:cNvPr>
          <p:cNvSpPr>
            <a:spLocks noGrp="1"/>
          </p:cNvSpPr>
          <p:nvPr>
            <p:ph type="dt" sz="half" idx="10"/>
          </p:nvPr>
        </p:nvSpPr>
        <p:spPr/>
        <p:txBody>
          <a:bodyPr/>
          <a:lstStyle/>
          <a:p>
            <a:fld id="{68E75BCC-5317-49BF-B098-DCEA25A2C8ED}" type="datetimeFigureOut">
              <a:rPr lang="en-GB" smtClean="0"/>
              <a:t>20/10/2023</a:t>
            </a:fld>
            <a:endParaRPr lang="en-GB"/>
          </a:p>
        </p:txBody>
      </p:sp>
      <p:sp>
        <p:nvSpPr>
          <p:cNvPr id="5" name="Θέση υποσέλιδου 4">
            <a:extLst>
              <a:ext uri="{FF2B5EF4-FFF2-40B4-BE49-F238E27FC236}">
                <a16:creationId xmlns:a16="http://schemas.microsoft.com/office/drawing/2014/main" id="{19D62096-1F29-CED1-4BD5-6D050A84D236}"/>
              </a:ext>
            </a:extLst>
          </p:cNvPr>
          <p:cNvSpPr>
            <a:spLocks noGrp="1"/>
          </p:cNvSpPr>
          <p:nvPr>
            <p:ph type="ftr" sz="quarter" idx="11"/>
          </p:nvPr>
        </p:nvSpPr>
        <p:spPr/>
        <p:txBody>
          <a:bodyPr/>
          <a:lstStyle/>
          <a:p>
            <a:endParaRPr lang="en-GB"/>
          </a:p>
        </p:txBody>
      </p:sp>
      <p:sp>
        <p:nvSpPr>
          <p:cNvPr id="6" name="Θέση αριθμού διαφάνειας 5">
            <a:extLst>
              <a:ext uri="{FF2B5EF4-FFF2-40B4-BE49-F238E27FC236}">
                <a16:creationId xmlns:a16="http://schemas.microsoft.com/office/drawing/2014/main" id="{26D5A2B6-D9F3-DE6C-05A0-E5472F7F8E28}"/>
              </a:ext>
            </a:extLst>
          </p:cNvPr>
          <p:cNvSpPr>
            <a:spLocks noGrp="1"/>
          </p:cNvSpPr>
          <p:nvPr>
            <p:ph type="sldNum" sz="quarter" idx="12"/>
          </p:nvPr>
        </p:nvSpPr>
        <p:spPr/>
        <p:txBody>
          <a:bodyPr/>
          <a:lstStyle/>
          <a:p>
            <a:fld id="{CB29CA77-9BBA-4F08-AC9D-B62335BAF5FE}" type="slidenum">
              <a:rPr lang="en-GB" smtClean="0"/>
              <a:t>‹#›</a:t>
            </a:fld>
            <a:endParaRPr lang="en-GB"/>
          </a:p>
        </p:txBody>
      </p:sp>
    </p:spTree>
    <p:extLst>
      <p:ext uri="{BB962C8B-B14F-4D97-AF65-F5344CB8AC3E}">
        <p14:creationId xmlns:p14="http://schemas.microsoft.com/office/powerpoint/2010/main" val="1951510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C5D89667-F430-04AB-88AB-8A7AA93DAEAF}"/>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GB"/>
          </a:p>
        </p:txBody>
      </p:sp>
      <p:sp>
        <p:nvSpPr>
          <p:cNvPr id="3" name="Θέση κατακόρυφου κειμένου 2">
            <a:extLst>
              <a:ext uri="{FF2B5EF4-FFF2-40B4-BE49-F238E27FC236}">
                <a16:creationId xmlns:a16="http://schemas.microsoft.com/office/drawing/2014/main" id="{BEA2EE74-F9D0-11E5-ADBC-C6BAA166147B}"/>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4" name="Θέση ημερομηνίας 3">
            <a:extLst>
              <a:ext uri="{FF2B5EF4-FFF2-40B4-BE49-F238E27FC236}">
                <a16:creationId xmlns:a16="http://schemas.microsoft.com/office/drawing/2014/main" id="{878FF220-2E4C-21AE-6B06-F2E72C9EED6B}"/>
              </a:ext>
            </a:extLst>
          </p:cNvPr>
          <p:cNvSpPr>
            <a:spLocks noGrp="1"/>
          </p:cNvSpPr>
          <p:nvPr>
            <p:ph type="dt" sz="half" idx="10"/>
          </p:nvPr>
        </p:nvSpPr>
        <p:spPr/>
        <p:txBody>
          <a:bodyPr/>
          <a:lstStyle/>
          <a:p>
            <a:fld id="{68E75BCC-5317-49BF-B098-DCEA25A2C8ED}" type="datetimeFigureOut">
              <a:rPr lang="en-GB" smtClean="0"/>
              <a:t>20/10/2023</a:t>
            </a:fld>
            <a:endParaRPr lang="en-GB"/>
          </a:p>
        </p:txBody>
      </p:sp>
      <p:sp>
        <p:nvSpPr>
          <p:cNvPr id="5" name="Θέση υποσέλιδου 4">
            <a:extLst>
              <a:ext uri="{FF2B5EF4-FFF2-40B4-BE49-F238E27FC236}">
                <a16:creationId xmlns:a16="http://schemas.microsoft.com/office/drawing/2014/main" id="{6D31C55C-38AE-D1C8-3C00-B7473BA6CB51}"/>
              </a:ext>
            </a:extLst>
          </p:cNvPr>
          <p:cNvSpPr>
            <a:spLocks noGrp="1"/>
          </p:cNvSpPr>
          <p:nvPr>
            <p:ph type="ftr" sz="quarter" idx="11"/>
          </p:nvPr>
        </p:nvSpPr>
        <p:spPr/>
        <p:txBody>
          <a:bodyPr/>
          <a:lstStyle/>
          <a:p>
            <a:endParaRPr lang="en-GB"/>
          </a:p>
        </p:txBody>
      </p:sp>
      <p:sp>
        <p:nvSpPr>
          <p:cNvPr id="6" name="Θέση αριθμού διαφάνειας 5">
            <a:extLst>
              <a:ext uri="{FF2B5EF4-FFF2-40B4-BE49-F238E27FC236}">
                <a16:creationId xmlns:a16="http://schemas.microsoft.com/office/drawing/2014/main" id="{28FDBFDB-66EB-6A5F-95BA-7022A688AF67}"/>
              </a:ext>
            </a:extLst>
          </p:cNvPr>
          <p:cNvSpPr>
            <a:spLocks noGrp="1"/>
          </p:cNvSpPr>
          <p:nvPr>
            <p:ph type="sldNum" sz="quarter" idx="12"/>
          </p:nvPr>
        </p:nvSpPr>
        <p:spPr/>
        <p:txBody>
          <a:bodyPr/>
          <a:lstStyle/>
          <a:p>
            <a:fld id="{CB29CA77-9BBA-4F08-AC9D-B62335BAF5FE}" type="slidenum">
              <a:rPr lang="en-GB" smtClean="0"/>
              <a:t>‹#›</a:t>
            </a:fld>
            <a:endParaRPr lang="en-GB"/>
          </a:p>
        </p:txBody>
      </p:sp>
    </p:spTree>
    <p:extLst>
      <p:ext uri="{BB962C8B-B14F-4D97-AF65-F5344CB8AC3E}">
        <p14:creationId xmlns:p14="http://schemas.microsoft.com/office/powerpoint/2010/main" val="355352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931FAD-7F02-2FBB-7EB6-78665180B3E8}"/>
              </a:ext>
            </a:extLst>
          </p:cNvPr>
          <p:cNvSpPr>
            <a:spLocks noGrp="1"/>
          </p:cNvSpPr>
          <p:nvPr>
            <p:ph type="title"/>
          </p:nvPr>
        </p:nvSpPr>
        <p:spPr/>
        <p:txBody>
          <a:bodyPr/>
          <a:lstStyle/>
          <a:p>
            <a:r>
              <a:rPr lang="el-GR"/>
              <a:t>Κάντε κλικ για να επεξεργαστείτε τον τίτλο υποδείγματος</a:t>
            </a:r>
            <a:endParaRPr lang="en-GB"/>
          </a:p>
        </p:txBody>
      </p:sp>
      <p:sp>
        <p:nvSpPr>
          <p:cNvPr id="3" name="Θέση περιεχομένου 2">
            <a:extLst>
              <a:ext uri="{FF2B5EF4-FFF2-40B4-BE49-F238E27FC236}">
                <a16:creationId xmlns:a16="http://schemas.microsoft.com/office/drawing/2014/main" id="{5F3BE3BD-2718-AF0A-5700-0BC45095FD4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4" name="Θέση ημερομηνίας 3">
            <a:extLst>
              <a:ext uri="{FF2B5EF4-FFF2-40B4-BE49-F238E27FC236}">
                <a16:creationId xmlns:a16="http://schemas.microsoft.com/office/drawing/2014/main" id="{ABBEC760-6D10-2D4C-4E9B-4E054A9E8BD6}"/>
              </a:ext>
            </a:extLst>
          </p:cNvPr>
          <p:cNvSpPr>
            <a:spLocks noGrp="1"/>
          </p:cNvSpPr>
          <p:nvPr>
            <p:ph type="dt" sz="half" idx="10"/>
          </p:nvPr>
        </p:nvSpPr>
        <p:spPr/>
        <p:txBody>
          <a:bodyPr/>
          <a:lstStyle/>
          <a:p>
            <a:fld id="{68E75BCC-5317-49BF-B098-DCEA25A2C8ED}" type="datetimeFigureOut">
              <a:rPr lang="en-GB" smtClean="0"/>
              <a:t>20/10/2023</a:t>
            </a:fld>
            <a:endParaRPr lang="en-GB"/>
          </a:p>
        </p:txBody>
      </p:sp>
      <p:sp>
        <p:nvSpPr>
          <p:cNvPr id="5" name="Θέση υποσέλιδου 4">
            <a:extLst>
              <a:ext uri="{FF2B5EF4-FFF2-40B4-BE49-F238E27FC236}">
                <a16:creationId xmlns:a16="http://schemas.microsoft.com/office/drawing/2014/main" id="{DEC86397-2749-416A-785F-B00511B49012}"/>
              </a:ext>
            </a:extLst>
          </p:cNvPr>
          <p:cNvSpPr>
            <a:spLocks noGrp="1"/>
          </p:cNvSpPr>
          <p:nvPr>
            <p:ph type="ftr" sz="quarter" idx="11"/>
          </p:nvPr>
        </p:nvSpPr>
        <p:spPr/>
        <p:txBody>
          <a:bodyPr/>
          <a:lstStyle/>
          <a:p>
            <a:endParaRPr lang="en-GB"/>
          </a:p>
        </p:txBody>
      </p:sp>
      <p:sp>
        <p:nvSpPr>
          <p:cNvPr id="6" name="Θέση αριθμού διαφάνειας 5">
            <a:extLst>
              <a:ext uri="{FF2B5EF4-FFF2-40B4-BE49-F238E27FC236}">
                <a16:creationId xmlns:a16="http://schemas.microsoft.com/office/drawing/2014/main" id="{E5356D2F-6406-A650-2B47-CA859B10EE20}"/>
              </a:ext>
            </a:extLst>
          </p:cNvPr>
          <p:cNvSpPr>
            <a:spLocks noGrp="1"/>
          </p:cNvSpPr>
          <p:nvPr>
            <p:ph type="sldNum" sz="quarter" idx="12"/>
          </p:nvPr>
        </p:nvSpPr>
        <p:spPr/>
        <p:txBody>
          <a:bodyPr/>
          <a:lstStyle/>
          <a:p>
            <a:fld id="{CB29CA77-9BBA-4F08-AC9D-B62335BAF5FE}" type="slidenum">
              <a:rPr lang="en-GB" smtClean="0"/>
              <a:t>‹#›</a:t>
            </a:fld>
            <a:endParaRPr lang="en-GB"/>
          </a:p>
        </p:txBody>
      </p:sp>
    </p:spTree>
    <p:extLst>
      <p:ext uri="{BB962C8B-B14F-4D97-AF65-F5344CB8AC3E}">
        <p14:creationId xmlns:p14="http://schemas.microsoft.com/office/powerpoint/2010/main" val="2196398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F6008C-A72C-1C6A-E00F-67BA8DC9219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GB"/>
          </a:p>
        </p:txBody>
      </p:sp>
      <p:sp>
        <p:nvSpPr>
          <p:cNvPr id="3" name="Θέση κειμένου 2">
            <a:extLst>
              <a:ext uri="{FF2B5EF4-FFF2-40B4-BE49-F238E27FC236}">
                <a16:creationId xmlns:a16="http://schemas.microsoft.com/office/drawing/2014/main" id="{1BCD369E-ABCF-EAEE-35E7-5D55E83B02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62DDB6A-2673-13F4-C22C-521C0C0D6B7E}"/>
              </a:ext>
            </a:extLst>
          </p:cNvPr>
          <p:cNvSpPr>
            <a:spLocks noGrp="1"/>
          </p:cNvSpPr>
          <p:nvPr>
            <p:ph type="dt" sz="half" idx="10"/>
          </p:nvPr>
        </p:nvSpPr>
        <p:spPr/>
        <p:txBody>
          <a:bodyPr/>
          <a:lstStyle/>
          <a:p>
            <a:fld id="{68E75BCC-5317-49BF-B098-DCEA25A2C8ED}" type="datetimeFigureOut">
              <a:rPr lang="en-GB" smtClean="0"/>
              <a:t>20/10/2023</a:t>
            </a:fld>
            <a:endParaRPr lang="en-GB"/>
          </a:p>
        </p:txBody>
      </p:sp>
      <p:sp>
        <p:nvSpPr>
          <p:cNvPr id="5" name="Θέση υποσέλιδου 4">
            <a:extLst>
              <a:ext uri="{FF2B5EF4-FFF2-40B4-BE49-F238E27FC236}">
                <a16:creationId xmlns:a16="http://schemas.microsoft.com/office/drawing/2014/main" id="{B567CBA2-4CDF-943B-5B75-AE7CE1DDDDCC}"/>
              </a:ext>
            </a:extLst>
          </p:cNvPr>
          <p:cNvSpPr>
            <a:spLocks noGrp="1"/>
          </p:cNvSpPr>
          <p:nvPr>
            <p:ph type="ftr" sz="quarter" idx="11"/>
          </p:nvPr>
        </p:nvSpPr>
        <p:spPr/>
        <p:txBody>
          <a:bodyPr/>
          <a:lstStyle/>
          <a:p>
            <a:endParaRPr lang="en-GB"/>
          </a:p>
        </p:txBody>
      </p:sp>
      <p:sp>
        <p:nvSpPr>
          <p:cNvPr id="6" name="Θέση αριθμού διαφάνειας 5">
            <a:extLst>
              <a:ext uri="{FF2B5EF4-FFF2-40B4-BE49-F238E27FC236}">
                <a16:creationId xmlns:a16="http://schemas.microsoft.com/office/drawing/2014/main" id="{08FA88E4-5DE1-6D8A-9919-ABB71C5270B8}"/>
              </a:ext>
            </a:extLst>
          </p:cNvPr>
          <p:cNvSpPr>
            <a:spLocks noGrp="1"/>
          </p:cNvSpPr>
          <p:nvPr>
            <p:ph type="sldNum" sz="quarter" idx="12"/>
          </p:nvPr>
        </p:nvSpPr>
        <p:spPr/>
        <p:txBody>
          <a:bodyPr/>
          <a:lstStyle/>
          <a:p>
            <a:fld id="{CB29CA77-9BBA-4F08-AC9D-B62335BAF5FE}" type="slidenum">
              <a:rPr lang="en-GB" smtClean="0"/>
              <a:t>‹#›</a:t>
            </a:fld>
            <a:endParaRPr lang="en-GB"/>
          </a:p>
        </p:txBody>
      </p:sp>
    </p:spTree>
    <p:extLst>
      <p:ext uri="{BB962C8B-B14F-4D97-AF65-F5344CB8AC3E}">
        <p14:creationId xmlns:p14="http://schemas.microsoft.com/office/powerpoint/2010/main" val="2280037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76C906-0E5E-6568-B30C-5FF5A424A4F7}"/>
              </a:ext>
            </a:extLst>
          </p:cNvPr>
          <p:cNvSpPr>
            <a:spLocks noGrp="1"/>
          </p:cNvSpPr>
          <p:nvPr>
            <p:ph type="title"/>
          </p:nvPr>
        </p:nvSpPr>
        <p:spPr/>
        <p:txBody>
          <a:bodyPr/>
          <a:lstStyle/>
          <a:p>
            <a:r>
              <a:rPr lang="el-GR"/>
              <a:t>Κάντε κλικ για να επεξεργαστείτε τον τίτλο υποδείγματος</a:t>
            </a:r>
            <a:endParaRPr lang="en-GB"/>
          </a:p>
        </p:txBody>
      </p:sp>
      <p:sp>
        <p:nvSpPr>
          <p:cNvPr id="3" name="Θέση περιεχομένου 2">
            <a:extLst>
              <a:ext uri="{FF2B5EF4-FFF2-40B4-BE49-F238E27FC236}">
                <a16:creationId xmlns:a16="http://schemas.microsoft.com/office/drawing/2014/main" id="{ED1AE5B5-9700-3478-B240-392C298C53A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4" name="Θέση περιεχομένου 3">
            <a:extLst>
              <a:ext uri="{FF2B5EF4-FFF2-40B4-BE49-F238E27FC236}">
                <a16:creationId xmlns:a16="http://schemas.microsoft.com/office/drawing/2014/main" id="{84D3516E-F57E-8CEC-5EAE-A8881001F1D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5" name="Θέση ημερομηνίας 4">
            <a:extLst>
              <a:ext uri="{FF2B5EF4-FFF2-40B4-BE49-F238E27FC236}">
                <a16:creationId xmlns:a16="http://schemas.microsoft.com/office/drawing/2014/main" id="{DC4BD331-FA7C-BC9D-0AF0-FD7862091C35}"/>
              </a:ext>
            </a:extLst>
          </p:cNvPr>
          <p:cNvSpPr>
            <a:spLocks noGrp="1"/>
          </p:cNvSpPr>
          <p:nvPr>
            <p:ph type="dt" sz="half" idx="10"/>
          </p:nvPr>
        </p:nvSpPr>
        <p:spPr/>
        <p:txBody>
          <a:bodyPr/>
          <a:lstStyle/>
          <a:p>
            <a:fld id="{68E75BCC-5317-49BF-B098-DCEA25A2C8ED}" type="datetimeFigureOut">
              <a:rPr lang="en-GB" smtClean="0"/>
              <a:t>20/10/2023</a:t>
            </a:fld>
            <a:endParaRPr lang="en-GB"/>
          </a:p>
        </p:txBody>
      </p:sp>
      <p:sp>
        <p:nvSpPr>
          <p:cNvPr id="6" name="Θέση υποσέλιδου 5">
            <a:extLst>
              <a:ext uri="{FF2B5EF4-FFF2-40B4-BE49-F238E27FC236}">
                <a16:creationId xmlns:a16="http://schemas.microsoft.com/office/drawing/2014/main" id="{2A46D52A-1D40-CC0D-C764-3DCB840C9227}"/>
              </a:ext>
            </a:extLst>
          </p:cNvPr>
          <p:cNvSpPr>
            <a:spLocks noGrp="1"/>
          </p:cNvSpPr>
          <p:nvPr>
            <p:ph type="ftr" sz="quarter" idx="11"/>
          </p:nvPr>
        </p:nvSpPr>
        <p:spPr/>
        <p:txBody>
          <a:bodyPr/>
          <a:lstStyle/>
          <a:p>
            <a:endParaRPr lang="en-GB"/>
          </a:p>
        </p:txBody>
      </p:sp>
      <p:sp>
        <p:nvSpPr>
          <p:cNvPr id="7" name="Θέση αριθμού διαφάνειας 6">
            <a:extLst>
              <a:ext uri="{FF2B5EF4-FFF2-40B4-BE49-F238E27FC236}">
                <a16:creationId xmlns:a16="http://schemas.microsoft.com/office/drawing/2014/main" id="{21F17582-9E17-66C4-1FC7-76FD4612693C}"/>
              </a:ext>
            </a:extLst>
          </p:cNvPr>
          <p:cNvSpPr>
            <a:spLocks noGrp="1"/>
          </p:cNvSpPr>
          <p:nvPr>
            <p:ph type="sldNum" sz="quarter" idx="12"/>
          </p:nvPr>
        </p:nvSpPr>
        <p:spPr/>
        <p:txBody>
          <a:bodyPr/>
          <a:lstStyle/>
          <a:p>
            <a:fld id="{CB29CA77-9BBA-4F08-AC9D-B62335BAF5FE}" type="slidenum">
              <a:rPr lang="en-GB" smtClean="0"/>
              <a:t>‹#›</a:t>
            </a:fld>
            <a:endParaRPr lang="en-GB"/>
          </a:p>
        </p:txBody>
      </p:sp>
    </p:spTree>
    <p:extLst>
      <p:ext uri="{BB962C8B-B14F-4D97-AF65-F5344CB8AC3E}">
        <p14:creationId xmlns:p14="http://schemas.microsoft.com/office/powerpoint/2010/main" val="178038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D9DBCE-F2B7-43A9-16DC-C59469639F92}"/>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GB"/>
          </a:p>
        </p:txBody>
      </p:sp>
      <p:sp>
        <p:nvSpPr>
          <p:cNvPr id="3" name="Θέση κειμένου 2">
            <a:extLst>
              <a:ext uri="{FF2B5EF4-FFF2-40B4-BE49-F238E27FC236}">
                <a16:creationId xmlns:a16="http://schemas.microsoft.com/office/drawing/2014/main" id="{2C2D0DB8-B7A2-B979-97AC-9D669FA699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08DD3FE-2D33-BAF1-5036-F117A430DFB4}"/>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5" name="Θέση κειμένου 4">
            <a:extLst>
              <a:ext uri="{FF2B5EF4-FFF2-40B4-BE49-F238E27FC236}">
                <a16:creationId xmlns:a16="http://schemas.microsoft.com/office/drawing/2014/main" id="{293215D5-BD8C-DB2B-F2E0-13980C4066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410B01B7-1C0A-0428-54A1-521C9816AE30}"/>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7" name="Θέση ημερομηνίας 6">
            <a:extLst>
              <a:ext uri="{FF2B5EF4-FFF2-40B4-BE49-F238E27FC236}">
                <a16:creationId xmlns:a16="http://schemas.microsoft.com/office/drawing/2014/main" id="{1AE14D43-34D4-37E1-BDF1-583CF4C5D5D7}"/>
              </a:ext>
            </a:extLst>
          </p:cNvPr>
          <p:cNvSpPr>
            <a:spLocks noGrp="1"/>
          </p:cNvSpPr>
          <p:nvPr>
            <p:ph type="dt" sz="half" idx="10"/>
          </p:nvPr>
        </p:nvSpPr>
        <p:spPr/>
        <p:txBody>
          <a:bodyPr/>
          <a:lstStyle/>
          <a:p>
            <a:fld id="{68E75BCC-5317-49BF-B098-DCEA25A2C8ED}" type="datetimeFigureOut">
              <a:rPr lang="en-GB" smtClean="0"/>
              <a:t>20/10/2023</a:t>
            </a:fld>
            <a:endParaRPr lang="en-GB"/>
          </a:p>
        </p:txBody>
      </p:sp>
      <p:sp>
        <p:nvSpPr>
          <p:cNvPr id="8" name="Θέση υποσέλιδου 7">
            <a:extLst>
              <a:ext uri="{FF2B5EF4-FFF2-40B4-BE49-F238E27FC236}">
                <a16:creationId xmlns:a16="http://schemas.microsoft.com/office/drawing/2014/main" id="{B01AC89F-ABC4-80AF-E447-D6696166256A}"/>
              </a:ext>
            </a:extLst>
          </p:cNvPr>
          <p:cNvSpPr>
            <a:spLocks noGrp="1"/>
          </p:cNvSpPr>
          <p:nvPr>
            <p:ph type="ftr" sz="quarter" idx="11"/>
          </p:nvPr>
        </p:nvSpPr>
        <p:spPr/>
        <p:txBody>
          <a:bodyPr/>
          <a:lstStyle/>
          <a:p>
            <a:endParaRPr lang="en-GB"/>
          </a:p>
        </p:txBody>
      </p:sp>
      <p:sp>
        <p:nvSpPr>
          <p:cNvPr id="9" name="Θέση αριθμού διαφάνειας 8">
            <a:extLst>
              <a:ext uri="{FF2B5EF4-FFF2-40B4-BE49-F238E27FC236}">
                <a16:creationId xmlns:a16="http://schemas.microsoft.com/office/drawing/2014/main" id="{60850550-6F16-C637-7389-14F3A1F2E109}"/>
              </a:ext>
            </a:extLst>
          </p:cNvPr>
          <p:cNvSpPr>
            <a:spLocks noGrp="1"/>
          </p:cNvSpPr>
          <p:nvPr>
            <p:ph type="sldNum" sz="quarter" idx="12"/>
          </p:nvPr>
        </p:nvSpPr>
        <p:spPr/>
        <p:txBody>
          <a:bodyPr/>
          <a:lstStyle/>
          <a:p>
            <a:fld id="{CB29CA77-9BBA-4F08-AC9D-B62335BAF5FE}" type="slidenum">
              <a:rPr lang="en-GB" smtClean="0"/>
              <a:t>‹#›</a:t>
            </a:fld>
            <a:endParaRPr lang="en-GB"/>
          </a:p>
        </p:txBody>
      </p:sp>
    </p:spTree>
    <p:extLst>
      <p:ext uri="{BB962C8B-B14F-4D97-AF65-F5344CB8AC3E}">
        <p14:creationId xmlns:p14="http://schemas.microsoft.com/office/powerpoint/2010/main" val="3733011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BD57E1-6B50-8AA2-D005-BEB5756DD259}"/>
              </a:ext>
            </a:extLst>
          </p:cNvPr>
          <p:cNvSpPr>
            <a:spLocks noGrp="1"/>
          </p:cNvSpPr>
          <p:nvPr>
            <p:ph type="title"/>
          </p:nvPr>
        </p:nvSpPr>
        <p:spPr/>
        <p:txBody>
          <a:bodyPr/>
          <a:lstStyle/>
          <a:p>
            <a:r>
              <a:rPr lang="el-GR"/>
              <a:t>Κάντε κλικ για να επεξεργαστείτε τον τίτλο υποδείγματος</a:t>
            </a:r>
            <a:endParaRPr lang="en-GB"/>
          </a:p>
        </p:txBody>
      </p:sp>
      <p:sp>
        <p:nvSpPr>
          <p:cNvPr id="3" name="Θέση ημερομηνίας 2">
            <a:extLst>
              <a:ext uri="{FF2B5EF4-FFF2-40B4-BE49-F238E27FC236}">
                <a16:creationId xmlns:a16="http://schemas.microsoft.com/office/drawing/2014/main" id="{F71CE6A6-A584-D9FE-8E3E-298A41D409CE}"/>
              </a:ext>
            </a:extLst>
          </p:cNvPr>
          <p:cNvSpPr>
            <a:spLocks noGrp="1"/>
          </p:cNvSpPr>
          <p:nvPr>
            <p:ph type="dt" sz="half" idx="10"/>
          </p:nvPr>
        </p:nvSpPr>
        <p:spPr/>
        <p:txBody>
          <a:bodyPr/>
          <a:lstStyle/>
          <a:p>
            <a:fld id="{68E75BCC-5317-49BF-B098-DCEA25A2C8ED}" type="datetimeFigureOut">
              <a:rPr lang="en-GB" smtClean="0"/>
              <a:t>20/10/2023</a:t>
            </a:fld>
            <a:endParaRPr lang="en-GB"/>
          </a:p>
        </p:txBody>
      </p:sp>
      <p:sp>
        <p:nvSpPr>
          <p:cNvPr id="4" name="Θέση υποσέλιδου 3">
            <a:extLst>
              <a:ext uri="{FF2B5EF4-FFF2-40B4-BE49-F238E27FC236}">
                <a16:creationId xmlns:a16="http://schemas.microsoft.com/office/drawing/2014/main" id="{0AB6C771-EDC3-1067-5905-CCF2498CE6CD}"/>
              </a:ext>
            </a:extLst>
          </p:cNvPr>
          <p:cNvSpPr>
            <a:spLocks noGrp="1"/>
          </p:cNvSpPr>
          <p:nvPr>
            <p:ph type="ftr" sz="quarter" idx="11"/>
          </p:nvPr>
        </p:nvSpPr>
        <p:spPr/>
        <p:txBody>
          <a:bodyPr/>
          <a:lstStyle/>
          <a:p>
            <a:endParaRPr lang="en-GB"/>
          </a:p>
        </p:txBody>
      </p:sp>
      <p:sp>
        <p:nvSpPr>
          <p:cNvPr id="5" name="Θέση αριθμού διαφάνειας 4">
            <a:extLst>
              <a:ext uri="{FF2B5EF4-FFF2-40B4-BE49-F238E27FC236}">
                <a16:creationId xmlns:a16="http://schemas.microsoft.com/office/drawing/2014/main" id="{AA9EF6EC-877A-FD80-B8E0-5416CBB03900}"/>
              </a:ext>
            </a:extLst>
          </p:cNvPr>
          <p:cNvSpPr>
            <a:spLocks noGrp="1"/>
          </p:cNvSpPr>
          <p:nvPr>
            <p:ph type="sldNum" sz="quarter" idx="12"/>
          </p:nvPr>
        </p:nvSpPr>
        <p:spPr/>
        <p:txBody>
          <a:bodyPr/>
          <a:lstStyle/>
          <a:p>
            <a:fld id="{CB29CA77-9BBA-4F08-AC9D-B62335BAF5FE}" type="slidenum">
              <a:rPr lang="en-GB" smtClean="0"/>
              <a:t>‹#›</a:t>
            </a:fld>
            <a:endParaRPr lang="en-GB"/>
          </a:p>
        </p:txBody>
      </p:sp>
    </p:spTree>
    <p:extLst>
      <p:ext uri="{BB962C8B-B14F-4D97-AF65-F5344CB8AC3E}">
        <p14:creationId xmlns:p14="http://schemas.microsoft.com/office/powerpoint/2010/main" val="943125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B35B0296-73AE-C21F-D835-B1C85B0AF2AE}"/>
              </a:ext>
            </a:extLst>
          </p:cNvPr>
          <p:cNvSpPr>
            <a:spLocks noGrp="1"/>
          </p:cNvSpPr>
          <p:nvPr>
            <p:ph type="dt" sz="half" idx="10"/>
          </p:nvPr>
        </p:nvSpPr>
        <p:spPr/>
        <p:txBody>
          <a:bodyPr/>
          <a:lstStyle/>
          <a:p>
            <a:fld id="{68E75BCC-5317-49BF-B098-DCEA25A2C8ED}" type="datetimeFigureOut">
              <a:rPr lang="en-GB" smtClean="0"/>
              <a:t>20/10/2023</a:t>
            </a:fld>
            <a:endParaRPr lang="en-GB"/>
          </a:p>
        </p:txBody>
      </p:sp>
      <p:sp>
        <p:nvSpPr>
          <p:cNvPr id="3" name="Θέση υποσέλιδου 2">
            <a:extLst>
              <a:ext uri="{FF2B5EF4-FFF2-40B4-BE49-F238E27FC236}">
                <a16:creationId xmlns:a16="http://schemas.microsoft.com/office/drawing/2014/main" id="{0BEFB9EE-444C-364F-151A-30D67B78E711}"/>
              </a:ext>
            </a:extLst>
          </p:cNvPr>
          <p:cNvSpPr>
            <a:spLocks noGrp="1"/>
          </p:cNvSpPr>
          <p:nvPr>
            <p:ph type="ftr" sz="quarter" idx="11"/>
          </p:nvPr>
        </p:nvSpPr>
        <p:spPr/>
        <p:txBody>
          <a:bodyPr/>
          <a:lstStyle/>
          <a:p>
            <a:endParaRPr lang="en-GB"/>
          </a:p>
        </p:txBody>
      </p:sp>
      <p:sp>
        <p:nvSpPr>
          <p:cNvPr id="4" name="Θέση αριθμού διαφάνειας 3">
            <a:extLst>
              <a:ext uri="{FF2B5EF4-FFF2-40B4-BE49-F238E27FC236}">
                <a16:creationId xmlns:a16="http://schemas.microsoft.com/office/drawing/2014/main" id="{DA130355-EF9A-76D1-CE55-D4E43795F9DC}"/>
              </a:ext>
            </a:extLst>
          </p:cNvPr>
          <p:cNvSpPr>
            <a:spLocks noGrp="1"/>
          </p:cNvSpPr>
          <p:nvPr>
            <p:ph type="sldNum" sz="quarter" idx="12"/>
          </p:nvPr>
        </p:nvSpPr>
        <p:spPr/>
        <p:txBody>
          <a:bodyPr/>
          <a:lstStyle/>
          <a:p>
            <a:fld id="{CB29CA77-9BBA-4F08-AC9D-B62335BAF5FE}" type="slidenum">
              <a:rPr lang="en-GB" smtClean="0"/>
              <a:t>‹#›</a:t>
            </a:fld>
            <a:endParaRPr lang="en-GB"/>
          </a:p>
        </p:txBody>
      </p:sp>
    </p:spTree>
    <p:extLst>
      <p:ext uri="{BB962C8B-B14F-4D97-AF65-F5344CB8AC3E}">
        <p14:creationId xmlns:p14="http://schemas.microsoft.com/office/powerpoint/2010/main" val="331406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8BF1CA-8C02-1550-243F-8048B65892D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GB"/>
          </a:p>
        </p:txBody>
      </p:sp>
      <p:sp>
        <p:nvSpPr>
          <p:cNvPr id="3" name="Θέση περιεχομένου 2">
            <a:extLst>
              <a:ext uri="{FF2B5EF4-FFF2-40B4-BE49-F238E27FC236}">
                <a16:creationId xmlns:a16="http://schemas.microsoft.com/office/drawing/2014/main" id="{3F246C0B-B38F-91E6-4DEE-58C816D5DF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4" name="Θέση κειμένου 3">
            <a:extLst>
              <a:ext uri="{FF2B5EF4-FFF2-40B4-BE49-F238E27FC236}">
                <a16:creationId xmlns:a16="http://schemas.microsoft.com/office/drawing/2014/main" id="{D29B9F77-7ECE-A79D-D972-63578F983A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EA5C766-D910-51A4-9876-134E35834BCE}"/>
              </a:ext>
            </a:extLst>
          </p:cNvPr>
          <p:cNvSpPr>
            <a:spLocks noGrp="1"/>
          </p:cNvSpPr>
          <p:nvPr>
            <p:ph type="dt" sz="half" idx="10"/>
          </p:nvPr>
        </p:nvSpPr>
        <p:spPr/>
        <p:txBody>
          <a:bodyPr/>
          <a:lstStyle/>
          <a:p>
            <a:fld id="{68E75BCC-5317-49BF-B098-DCEA25A2C8ED}" type="datetimeFigureOut">
              <a:rPr lang="en-GB" smtClean="0"/>
              <a:t>20/10/2023</a:t>
            </a:fld>
            <a:endParaRPr lang="en-GB"/>
          </a:p>
        </p:txBody>
      </p:sp>
      <p:sp>
        <p:nvSpPr>
          <p:cNvPr id="6" name="Θέση υποσέλιδου 5">
            <a:extLst>
              <a:ext uri="{FF2B5EF4-FFF2-40B4-BE49-F238E27FC236}">
                <a16:creationId xmlns:a16="http://schemas.microsoft.com/office/drawing/2014/main" id="{38C24AFD-0A1C-C1C5-F827-108ED10F371E}"/>
              </a:ext>
            </a:extLst>
          </p:cNvPr>
          <p:cNvSpPr>
            <a:spLocks noGrp="1"/>
          </p:cNvSpPr>
          <p:nvPr>
            <p:ph type="ftr" sz="quarter" idx="11"/>
          </p:nvPr>
        </p:nvSpPr>
        <p:spPr/>
        <p:txBody>
          <a:bodyPr/>
          <a:lstStyle/>
          <a:p>
            <a:endParaRPr lang="en-GB"/>
          </a:p>
        </p:txBody>
      </p:sp>
      <p:sp>
        <p:nvSpPr>
          <p:cNvPr id="7" name="Θέση αριθμού διαφάνειας 6">
            <a:extLst>
              <a:ext uri="{FF2B5EF4-FFF2-40B4-BE49-F238E27FC236}">
                <a16:creationId xmlns:a16="http://schemas.microsoft.com/office/drawing/2014/main" id="{1F02A4B9-B28B-479F-35B8-5425902B4ED6}"/>
              </a:ext>
            </a:extLst>
          </p:cNvPr>
          <p:cNvSpPr>
            <a:spLocks noGrp="1"/>
          </p:cNvSpPr>
          <p:nvPr>
            <p:ph type="sldNum" sz="quarter" idx="12"/>
          </p:nvPr>
        </p:nvSpPr>
        <p:spPr/>
        <p:txBody>
          <a:bodyPr/>
          <a:lstStyle/>
          <a:p>
            <a:fld id="{CB29CA77-9BBA-4F08-AC9D-B62335BAF5FE}" type="slidenum">
              <a:rPr lang="en-GB" smtClean="0"/>
              <a:t>‹#›</a:t>
            </a:fld>
            <a:endParaRPr lang="en-GB"/>
          </a:p>
        </p:txBody>
      </p:sp>
    </p:spTree>
    <p:extLst>
      <p:ext uri="{BB962C8B-B14F-4D97-AF65-F5344CB8AC3E}">
        <p14:creationId xmlns:p14="http://schemas.microsoft.com/office/powerpoint/2010/main" val="884284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C9DCDD-3063-007A-1073-A71403E8483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GB"/>
          </a:p>
        </p:txBody>
      </p:sp>
      <p:sp>
        <p:nvSpPr>
          <p:cNvPr id="3" name="Θέση εικόνας 2">
            <a:extLst>
              <a:ext uri="{FF2B5EF4-FFF2-40B4-BE49-F238E27FC236}">
                <a16:creationId xmlns:a16="http://schemas.microsoft.com/office/drawing/2014/main" id="{C68EE20F-82B5-0A67-E867-79CFFFC3FA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Θέση κειμένου 3">
            <a:extLst>
              <a:ext uri="{FF2B5EF4-FFF2-40B4-BE49-F238E27FC236}">
                <a16:creationId xmlns:a16="http://schemas.microsoft.com/office/drawing/2014/main" id="{1A2C3AAF-D31D-54A9-7C83-6DE8A09BA3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D1EBB89-A88C-2396-BE59-B88133412B61}"/>
              </a:ext>
            </a:extLst>
          </p:cNvPr>
          <p:cNvSpPr>
            <a:spLocks noGrp="1"/>
          </p:cNvSpPr>
          <p:nvPr>
            <p:ph type="dt" sz="half" idx="10"/>
          </p:nvPr>
        </p:nvSpPr>
        <p:spPr/>
        <p:txBody>
          <a:bodyPr/>
          <a:lstStyle/>
          <a:p>
            <a:fld id="{68E75BCC-5317-49BF-B098-DCEA25A2C8ED}" type="datetimeFigureOut">
              <a:rPr lang="en-GB" smtClean="0"/>
              <a:t>20/10/2023</a:t>
            </a:fld>
            <a:endParaRPr lang="en-GB"/>
          </a:p>
        </p:txBody>
      </p:sp>
      <p:sp>
        <p:nvSpPr>
          <p:cNvPr id="6" name="Θέση υποσέλιδου 5">
            <a:extLst>
              <a:ext uri="{FF2B5EF4-FFF2-40B4-BE49-F238E27FC236}">
                <a16:creationId xmlns:a16="http://schemas.microsoft.com/office/drawing/2014/main" id="{F0BACF53-44DA-3ACB-30E8-E43963825B19}"/>
              </a:ext>
            </a:extLst>
          </p:cNvPr>
          <p:cNvSpPr>
            <a:spLocks noGrp="1"/>
          </p:cNvSpPr>
          <p:nvPr>
            <p:ph type="ftr" sz="quarter" idx="11"/>
          </p:nvPr>
        </p:nvSpPr>
        <p:spPr/>
        <p:txBody>
          <a:bodyPr/>
          <a:lstStyle/>
          <a:p>
            <a:endParaRPr lang="en-GB"/>
          </a:p>
        </p:txBody>
      </p:sp>
      <p:sp>
        <p:nvSpPr>
          <p:cNvPr id="7" name="Θέση αριθμού διαφάνειας 6">
            <a:extLst>
              <a:ext uri="{FF2B5EF4-FFF2-40B4-BE49-F238E27FC236}">
                <a16:creationId xmlns:a16="http://schemas.microsoft.com/office/drawing/2014/main" id="{3E701231-595D-81A9-3F3F-32E4683A144E}"/>
              </a:ext>
            </a:extLst>
          </p:cNvPr>
          <p:cNvSpPr>
            <a:spLocks noGrp="1"/>
          </p:cNvSpPr>
          <p:nvPr>
            <p:ph type="sldNum" sz="quarter" idx="12"/>
          </p:nvPr>
        </p:nvSpPr>
        <p:spPr/>
        <p:txBody>
          <a:bodyPr/>
          <a:lstStyle/>
          <a:p>
            <a:fld id="{CB29CA77-9BBA-4F08-AC9D-B62335BAF5FE}" type="slidenum">
              <a:rPr lang="en-GB" smtClean="0"/>
              <a:t>‹#›</a:t>
            </a:fld>
            <a:endParaRPr lang="en-GB"/>
          </a:p>
        </p:txBody>
      </p:sp>
    </p:spTree>
    <p:extLst>
      <p:ext uri="{BB962C8B-B14F-4D97-AF65-F5344CB8AC3E}">
        <p14:creationId xmlns:p14="http://schemas.microsoft.com/office/powerpoint/2010/main" val="754919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alpha val="44000"/>
          </a:schemeClr>
        </a:solidFill>
        <a:effectLst/>
      </p:bgPr>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3580F83-A569-4E40-9307-11D4ECF411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GB"/>
          </a:p>
        </p:txBody>
      </p:sp>
      <p:sp>
        <p:nvSpPr>
          <p:cNvPr id="3" name="Θέση κειμένου 2">
            <a:extLst>
              <a:ext uri="{FF2B5EF4-FFF2-40B4-BE49-F238E27FC236}">
                <a16:creationId xmlns:a16="http://schemas.microsoft.com/office/drawing/2014/main" id="{3CE4F307-0598-08AE-CABB-DB6C258F1F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4" name="Θέση ημερομηνίας 3">
            <a:extLst>
              <a:ext uri="{FF2B5EF4-FFF2-40B4-BE49-F238E27FC236}">
                <a16:creationId xmlns:a16="http://schemas.microsoft.com/office/drawing/2014/main" id="{356F9CD4-014B-F6AD-0551-443D245B70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E75BCC-5317-49BF-B098-DCEA25A2C8ED}" type="datetimeFigureOut">
              <a:rPr lang="en-GB" smtClean="0"/>
              <a:t>20/10/2023</a:t>
            </a:fld>
            <a:endParaRPr lang="en-GB"/>
          </a:p>
        </p:txBody>
      </p:sp>
      <p:sp>
        <p:nvSpPr>
          <p:cNvPr id="5" name="Θέση υποσέλιδου 4">
            <a:extLst>
              <a:ext uri="{FF2B5EF4-FFF2-40B4-BE49-F238E27FC236}">
                <a16:creationId xmlns:a16="http://schemas.microsoft.com/office/drawing/2014/main" id="{05014918-2B70-3238-DEC4-E4853F0942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Θέση αριθμού διαφάνειας 5">
            <a:extLst>
              <a:ext uri="{FF2B5EF4-FFF2-40B4-BE49-F238E27FC236}">
                <a16:creationId xmlns:a16="http://schemas.microsoft.com/office/drawing/2014/main" id="{5EC392FA-DC92-4E68-8870-AD0DE37F5D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29CA77-9BBA-4F08-AC9D-B62335BAF5FE}" type="slidenum">
              <a:rPr lang="en-GB" smtClean="0"/>
              <a:t>‹#›</a:t>
            </a:fld>
            <a:endParaRPr lang="en-GB"/>
          </a:p>
        </p:txBody>
      </p:sp>
    </p:spTree>
    <p:extLst>
      <p:ext uri="{BB962C8B-B14F-4D97-AF65-F5344CB8AC3E}">
        <p14:creationId xmlns:p14="http://schemas.microsoft.com/office/powerpoint/2010/main" val="3079664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www.slideshare.net/katerinaaroni/schrodingerdiamantispdf"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5.png"/><Relationship Id="rId1" Type="http://schemas.openxmlformats.org/officeDocument/2006/relationships/slideLayout" Target="../slideLayouts/slideLayout7.xml"/><Relationship Id="rId4" Type="http://schemas.openxmlformats.org/officeDocument/2006/relationships/image" Target="../media/image11.jpg"/></Relationships>
</file>

<file path=ppt/slides/_rels/slide1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7.png"/><Relationship Id="rId1" Type="http://schemas.openxmlformats.org/officeDocument/2006/relationships/slideLayout" Target="../slideLayouts/slideLayout7.xml"/><Relationship Id="rId5" Type="http://schemas.openxmlformats.org/officeDocument/2006/relationships/image" Target="../media/image20.png"/><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2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C54D4140-B379-C7D2-3FA2-CF1E2805DBFA}"/>
              </a:ext>
            </a:extLst>
          </p:cNvPr>
          <p:cNvSpPr>
            <a:spLocks noGrp="1"/>
          </p:cNvSpPr>
          <p:nvPr>
            <p:ph type="sldNum" sz="quarter" idx="12"/>
          </p:nvPr>
        </p:nvSpPr>
        <p:spPr/>
        <p:txBody>
          <a:bodyPr/>
          <a:lstStyle/>
          <a:p>
            <a:pPr>
              <a:defRPr/>
            </a:pPr>
            <a:fld id="{3253D8C5-B188-49C5-8B67-7128AEF932D9}" type="slidenum">
              <a:rPr lang="el-GR" altLang="el-GR" smtClean="0"/>
              <a:pPr>
                <a:defRPr/>
              </a:pPr>
              <a:t>1</a:t>
            </a:fld>
            <a:endParaRPr lang="el-GR" altLang="el-GR"/>
          </a:p>
        </p:txBody>
      </p:sp>
      <p:sp>
        <p:nvSpPr>
          <p:cNvPr id="4" name="TextBox 3">
            <a:extLst>
              <a:ext uri="{FF2B5EF4-FFF2-40B4-BE49-F238E27FC236}">
                <a16:creationId xmlns:a16="http://schemas.microsoft.com/office/drawing/2014/main" id="{B88A2150-720C-4B4B-64EB-E0975A98DE23}"/>
              </a:ext>
            </a:extLst>
          </p:cNvPr>
          <p:cNvSpPr txBox="1"/>
          <p:nvPr/>
        </p:nvSpPr>
        <p:spPr>
          <a:xfrm>
            <a:off x="1919536" y="836713"/>
            <a:ext cx="8964488" cy="584775"/>
          </a:xfrm>
          <a:prstGeom prst="rect">
            <a:avLst/>
          </a:prstGeom>
          <a:noFill/>
        </p:spPr>
        <p:txBody>
          <a:bodyPr wrap="square">
            <a:spAutoFit/>
          </a:bodyPr>
          <a:lstStyle/>
          <a:p>
            <a:r>
              <a:rPr lang="el-GR" sz="3200" b="1" dirty="0">
                <a:solidFill>
                  <a:srgbClr val="ED7D31"/>
                </a:solidFill>
                <a:latin typeface="Times New Roman" panose="02020603050405020304" pitchFamily="18" charset="0"/>
                <a:ea typeface="Calibri" panose="020F0502020204030204" pitchFamily="34" charset="0"/>
              </a:rPr>
              <a:t>Ισχύς και ένταση ηλεκτρομαγνητικού κύματος</a:t>
            </a:r>
            <a:endParaRPr lang="en-GB" sz="3200" dirty="0"/>
          </a:p>
        </p:txBody>
      </p:sp>
      <p:pic>
        <p:nvPicPr>
          <p:cNvPr id="5" name="Εικόνα 4">
            <a:extLst>
              <a:ext uri="{FF2B5EF4-FFF2-40B4-BE49-F238E27FC236}">
                <a16:creationId xmlns:a16="http://schemas.microsoft.com/office/drawing/2014/main" id="{DF76A0F0-236C-6D43-ECCD-399255788863}"/>
              </a:ext>
            </a:extLst>
          </p:cNvPr>
          <p:cNvPicPr>
            <a:picLocks noChangeAspect="1"/>
          </p:cNvPicPr>
          <p:nvPr/>
        </p:nvPicPr>
        <p:blipFill>
          <a:blip r:embed="rId2" cstate="print">
            <a:extLst>
              <a:ext uri="{BEBA8EAE-BF5A-486C-A8C5-ECC9F3942E4B}">
                <a14:imgProps xmlns:a14="http://schemas.microsoft.com/office/drawing/2010/main">
                  <a14:imgLayer r:embed="rId3">
                    <a14:imgEffect>
                      <a14:colorTemperature colorTemp="5300"/>
                    </a14:imgEffect>
                  </a14:imgLayer>
                </a14:imgProps>
              </a:ext>
              <a:ext uri="{28A0092B-C50C-407E-A947-70E740481C1C}">
                <a14:useLocalDpi xmlns:a14="http://schemas.microsoft.com/office/drawing/2010/main" val="0"/>
              </a:ext>
            </a:extLst>
          </a:blip>
          <a:stretch>
            <a:fillRect/>
          </a:stretch>
        </p:blipFill>
        <p:spPr>
          <a:xfrm>
            <a:off x="2096133" y="1765026"/>
            <a:ext cx="7999734" cy="3327949"/>
          </a:xfrm>
          <a:prstGeom prst="rect">
            <a:avLst/>
          </a:prstGeom>
        </p:spPr>
      </p:pic>
      <p:sp>
        <p:nvSpPr>
          <p:cNvPr id="6" name="TextBox 5">
            <a:extLst>
              <a:ext uri="{FF2B5EF4-FFF2-40B4-BE49-F238E27FC236}">
                <a16:creationId xmlns:a16="http://schemas.microsoft.com/office/drawing/2014/main" id="{7D3D487B-C6FB-0853-A7D8-6F4272F62AEF}"/>
              </a:ext>
            </a:extLst>
          </p:cNvPr>
          <p:cNvSpPr txBox="1"/>
          <p:nvPr/>
        </p:nvSpPr>
        <p:spPr>
          <a:xfrm>
            <a:off x="3213463" y="5836621"/>
            <a:ext cx="5765074" cy="369332"/>
          </a:xfrm>
          <a:prstGeom prst="rect">
            <a:avLst/>
          </a:prstGeom>
          <a:noFill/>
        </p:spPr>
        <p:txBody>
          <a:bodyPr wrap="square" rtlCol="0">
            <a:spAutoFit/>
          </a:bodyPr>
          <a:lstStyle/>
          <a:p>
            <a:pPr algn="ctr"/>
            <a:r>
              <a:rPr lang="el-GR" dirty="0">
                <a:solidFill>
                  <a:srgbClr val="FF0000"/>
                </a:solidFill>
              </a:rPr>
              <a:t>Σοφία </a:t>
            </a:r>
            <a:r>
              <a:rPr lang="el-GR" dirty="0" err="1">
                <a:solidFill>
                  <a:srgbClr val="FF0000"/>
                </a:solidFill>
              </a:rPr>
              <a:t>Αραβανή</a:t>
            </a:r>
            <a:r>
              <a:rPr lang="el-GR" dirty="0">
                <a:solidFill>
                  <a:srgbClr val="FF0000"/>
                </a:solidFill>
              </a:rPr>
              <a:t> , φυσικός 1ο Πειραματικό </a:t>
            </a:r>
            <a:r>
              <a:rPr lang="el-GR" dirty="0" err="1">
                <a:solidFill>
                  <a:srgbClr val="FF0000"/>
                </a:solidFill>
              </a:rPr>
              <a:t>Γελ</a:t>
            </a:r>
            <a:r>
              <a:rPr lang="el-GR" dirty="0">
                <a:solidFill>
                  <a:srgbClr val="FF0000"/>
                </a:solidFill>
              </a:rPr>
              <a:t>. Αμαρουσίου</a:t>
            </a:r>
            <a:endParaRPr lang="en-GB" dirty="0">
              <a:solidFill>
                <a:srgbClr val="FF0000"/>
              </a:solidFill>
            </a:endParaRPr>
          </a:p>
        </p:txBody>
      </p:sp>
      <p:sp>
        <p:nvSpPr>
          <p:cNvPr id="3" name="TextBox 2">
            <a:extLst>
              <a:ext uri="{FF2B5EF4-FFF2-40B4-BE49-F238E27FC236}">
                <a16:creationId xmlns:a16="http://schemas.microsoft.com/office/drawing/2014/main" id="{B7A1FF28-CA40-5477-0C4B-438D5C9E9B2D}"/>
              </a:ext>
            </a:extLst>
          </p:cNvPr>
          <p:cNvSpPr txBox="1"/>
          <p:nvPr/>
        </p:nvSpPr>
        <p:spPr>
          <a:xfrm>
            <a:off x="1691600" y="5316892"/>
            <a:ext cx="9420359" cy="369332"/>
          </a:xfrm>
          <a:prstGeom prst="rect">
            <a:avLst/>
          </a:prstGeom>
          <a:noFill/>
        </p:spPr>
        <p:txBody>
          <a:bodyPr wrap="square" rtlCol="0">
            <a:spAutoFit/>
          </a:bodyPr>
          <a:lstStyle/>
          <a:p>
            <a:r>
              <a:rPr lang="el-GR" altLang="en-US" b="1" i="1" dirty="0">
                <a:solidFill>
                  <a:srgbClr val="0070C0"/>
                </a:solidFill>
              </a:rPr>
              <a:t>Μερικές από τις διαφάνειες αυτής της ενότητας είναι από δουλειά του Φυσικού </a:t>
            </a:r>
            <a:r>
              <a:rPr lang="el-GR" altLang="en-US" b="1" i="1" dirty="0">
                <a:solidFill>
                  <a:srgbClr val="0070C0"/>
                </a:solidFill>
                <a:hlinkClick r:id="rId4">
                  <a:extLst>
                    <a:ext uri="{A12FA001-AC4F-418D-AE19-62706E023703}">
                      <ahyp:hlinkClr xmlns:ahyp="http://schemas.microsoft.com/office/drawing/2018/hyperlinkcolor" val="tx"/>
                    </a:ext>
                  </a:extLst>
                </a:hlinkClick>
              </a:rPr>
              <a:t>Νίκου Διαμαντή</a:t>
            </a:r>
            <a:endParaRPr lang="el-GR" altLang="en-US" b="1" dirty="0">
              <a:solidFill>
                <a:srgbClr val="0070C0"/>
              </a:solidFill>
            </a:endParaRPr>
          </a:p>
        </p:txBody>
      </p:sp>
    </p:spTree>
    <p:extLst>
      <p:ext uri="{BB962C8B-B14F-4D97-AF65-F5344CB8AC3E}">
        <p14:creationId xmlns:p14="http://schemas.microsoft.com/office/powerpoint/2010/main" val="1212782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47EE85EB-6909-522A-2206-A58482A882A7}"/>
              </a:ext>
            </a:extLst>
          </p:cNvPr>
          <p:cNvSpPr>
            <a:spLocks noGrp="1"/>
          </p:cNvSpPr>
          <p:nvPr>
            <p:ph type="sldNum" sz="quarter" idx="12"/>
          </p:nvPr>
        </p:nvSpPr>
        <p:spPr/>
        <p:txBody>
          <a:bodyPr/>
          <a:lstStyle/>
          <a:p>
            <a:pPr>
              <a:defRPr/>
            </a:pPr>
            <a:fld id="{3253D8C5-B188-49C5-8B67-7128AEF932D9}" type="slidenum">
              <a:rPr lang="el-GR" altLang="el-GR" smtClean="0"/>
              <a:pPr>
                <a:defRPr/>
              </a:pPr>
              <a:t>10</a:t>
            </a:fld>
            <a:endParaRPr lang="el-GR" altLang="el-G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0122593A-C042-3653-1F79-C9DA28920B33}"/>
                  </a:ext>
                </a:extLst>
              </p:cNvPr>
              <p:cNvSpPr txBox="1"/>
              <p:nvPr/>
            </p:nvSpPr>
            <p:spPr>
              <a:xfrm>
                <a:off x="478842" y="531379"/>
                <a:ext cx="4572000" cy="5795241"/>
              </a:xfrm>
              <a:prstGeom prst="rect">
                <a:avLst/>
              </a:prstGeom>
              <a:noFill/>
            </p:spPr>
            <p:txBody>
              <a:bodyPr wrap="square">
                <a:spAutoFit/>
              </a:bodyPr>
              <a:lstStyle/>
              <a:p>
                <a:pPr marL="342900" indent="-342900">
                  <a:lnSpc>
                    <a:spcPct val="90000"/>
                  </a:lnSpc>
                  <a:spcBef>
                    <a:spcPts val="1000"/>
                  </a:spcBef>
                  <a:buFont typeface="Wingdings" panose="05000000000000000000" pitchFamily="2" charset="2"/>
                  <a:buChar char="Ø"/>
                  <a:defRPr/>
                </a:pPr>
                <a14:m>
                  <m:oMath xmlns:m="http://schemas.openxmlformats.org/officeDocument/2006/math">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𝑑𝐼</m:t>
                    </m:r>
                    <m:d>
                      <m:dPr>
                        <m:ctrlPr>
                          <a:rPr lang="el-GR" sz="2400" i="1">
                            <a:solidFill>
                              <a:prstClr val="black"/>
                            </a:solidFill>
                            <a:latin typeface="Cambria Math" panose="02040503050406030204" pitchFamily="18" charset="0"/>
                            <a:cs typeface="Times New Roman" panose="02020603050405020304" pitchFamily="18" charset="0"/>
                          </a:rPr>
                        </m:ctrlPr>
                      </m:dPr>
                      <m:e>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𝜆</m:t>
                        </m:r>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𝜆</m:t>
                        </m:r>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𝑑</m:t>
                        </m:r>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𝜆</m:t>
                        </m:r>
                      </m:e>
                    </m:d>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sSub>
                      <m:sSubPr>
                        <m:ctrlPr>
                          <a:rPr lang="el-GR" sz="2400" i="1">
                            <a:solidFill>
                              <a:prstClr val="black"/>
                            </a:solidFill>
                            <a:latin typeface="Cambria Math" panose="02040503050406030204" pitchFamily="18" charset="0"/>
                            <a:cs typeface="Times New Roman" panose="02020603050405020304" pitchFamily="18" charset="0"/>
                          </a:rPr>
                        </m:ctrlPr>
                      </m:sSubPr>
                      <m:e>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𝐼</m:t>
                        </m:r>
                      </m:e>
                      <m:sub>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𝜆</m:t>
                        </m:r>
                      </m:sub>
                    </m:sSub>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𝑑</m:t>
                    </m:r>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𝜆</m:t>
                    </m:r>
                  </m:oMath>
                </a14:m>
                <a:endPar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Bef>
                    <a:spcPts val="1000"/>
                  </a:spcBef>
                  <a:spcAft>
                    <a:spcPts val="800"/>
                  </a:spcAft>
                  <a:defRPr/>
                </a:pPr>
                <a14:m>
                  <m:oMath xmlns:m="http://schemas.openxmlformats.org/officeDocument/2006/math">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𝐼</m:t>
                    </m:r>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nary>
                      <m:naryPr>
                        <m:chr m:val="∑"/>
                        <m:supHide m:val="on"/>
                        <m:ctrlP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naryPr>
                      <m:sub>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𝑖</m:t>
                        </m:r>
                      </m:sub>
                      <m:sup/>
                      <m:e>
                        <m:sSub>
                          <m:sSubPr>
                            <m:ctrlP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𝐼</m:t>
                            </m:r>
                          </m:e>
                          <m:sub>
                            <m:sSub>
                              <m:sSubPr>
                                <m:ctrlP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𝜆</m:t>
                                </m:r>
                              </m:e>
                              <m:sub>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𝑖</m:t>
                                </m:r>
                              </m:sub>
                            </m:sSub>
                          </m:sub>
                        </m:sSub>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𝛥</m:t>
                        </m:r>
                        <m:sSub>
                          <m:sSubPr>
                            <m:ctrlP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𝜆</m:t>
                            </m:r>
                          </m:e>
                          <m:sub>
                            <m:r>
                              <a:rPr lang="el-GR"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𝑖</m:t>
                            </m:r>
                          </m:sub>
                        </m:sSub>
                      </m:e>
                    </m:nary>
                  </m:oMath>
                </a14:m>
                <a:r>
                  <a:rPr lang="el-GR" sz="2400"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p>
              <a:p>
                <a:pPr marL="228600" indent="-228600">
                  <a:lnSpc>
                    <a:spcPct val="90000"/>
                  </a:lnSpc>
                  <a:spcBef>
                    <a:spcPts val="1000"/>
                  </a:spcBef>
                  <a:buFont typeface="Wingdings" panose="05000000000000000000" pitchFamily="2" charset="2"/>
                  <a:buChar char="Ø"/>
                  <a:defRPr/>
                </a:pPr>
                <a:r>
                  <a:rPr lang="el-GR" sz="2400" dirty="0">
                    <a:latin typeface="Calibri" panose="020F0502020204030204" pitchFamily="34" charset="0"/>
                    <a:ea typeface="Times New Roman" panose="02020603050405020304" pitchFamily="18" charset="0"/>
                    <a:cs typeface="Times New Roman" panose="02020603050405020304" pitchFamily="18" charset="0"/>
                  </a:rPr>
                  <a:t>Η μέτρηση της </a:t>
                </a:r>
                <a14:m>
                  <m:oMath xmlns:m="http://schemas.openxmlformats.org/officeDocument/2006/math">
                    <m:sSub>
                      <m:sSubPr>
                        <m:ctrlPr>
                          <a:rPr lang="en-GB" sz="2400" i="1">
                            <a:latin typeface="Cambria Math" panose="02040503050406030204" pitchFamily="18" charset="0"/>
                            <a:ea typeface="Times New Roman" panose="02020603050405020304" pitchFamily="18" charset="0"/>
                            <a:cs typeface="Times New Roman" panose="02020603050405020304" pitchFamily="18" charset="0"/>
                          </a:rPr>
                        </m:ctrlPr>
                      </m:sSubPr>
                      <m:e>
                        <m:r>
                          <a:rPr lang="el-GR" sz="2400">
                            <a:latin typeface="Cambria Math" panose="02040503050406030204" pitchFamily="18" charset="0"/>
                            <a:ea typeface="Times New Roman" panose="02020603050405020304" pitchFamily="18" charset="0"/>
                            <a:cs typeface="Times New Roman" panose="02020603050405020304" pitchFamily="18" charset="0"/>
                          </a:rPr>
                          <m:t>𝐼</m:t>
                        </m:r>
                      </m:e>
                      <m:sub>
                        <m:r>
                          <a:rPr lang="el-GR" sz="2400">
                            <a:latin typeface="Cambria Math" panose="02040503050406030204" pitchFamily="18" charset="0"/>
                            <a:ea typeface="Times New Roman" panose="02020603050405020304" pitchFamily="18" charset="0"/>
                            <a:cs typeface="Times New Roman" panose="02020603050405020304" pitchFamily="18" charset="0"/>
                          </a:rPr>
                          <m:t>𝜆</m:t>
                        </m:r>
                      </m:sub>
                    </m:sSub>
                  </m:oMath>
                </a14:m>
                <a:r>
                  <a:rPr lang="el-GR" sz="2400" dirty="0">
                    <a:latin typeface="Calibri" panose="020F0502020204030204" pitchFamily="34" charset="0"/>
                    <a:ea typeface="Times New Roman" panose="02020603050405020304" pitchFamily="18" charset="0"/>
                    <a:cs typeface="Times New Roman" panose="02020603050405020304" pitchFamily="18" charset="0"/>
                  </a:rPr>
                  <a:t> μπορεί να γίνει με ειδικά όργανα </a:t>
                </a:r>
                <a:r>
                  <a:rPr lang="en-GB" sz="2400" dirty="0">
                    <a:latin typeface="Calibri" panose="020F0502020204030204" pitchFamily="34" charset="0"/>
                    <a:ea typeface="Times New Roman" panose="02020603050405020304" pitchFamily="18" charset="0"/>
                    <a:cs typeface="Times New Roman" panose="02020603050405020304" pitchFamily="18" charset="0"/>
                  </a:rPr>
                  <a:t>,</a:t>
                </a:r>
                <a:r>
                  <a:rPr lang="el-GR" sz="2400" dirty="0">
                    <a:latin typeface="Calibri" panose="020F0502020204030204" pitchFamily="34" charset="0"/>
                    <a:ea typeface="Times New Roman" panose="02020603050405020304" pitchFamily="18" charset="0"/>
                    <a:cs typeface="Times New Roman" panose="02020603050405020304" pitchFamily="18" charset="0"/>
                  </a:rPr>
                  <a:t> τα </a:t>
                </a:r>
                <a:r>
                  <a:rPr lang="el-GR" sz="2400" dirty="0" err="1">
                    <a:latin typeface="Calibri" panose="020F0502020204030204" pitchFamily="34" charset="0"/>
                    <a:ea typeface="Times New Roman" panose="02020603050405020304" pitchFamily="18" charset="0"/>
                    <a:cs typeface="Times New Roman" panose="02020603050405020304" pitchFamily="18" charset="0"/>
                  </a:rPr>
                  <a:t>φασμαφωτόμετρα</a:t>
                </a:r>
                <a:r>
                  <a:rPr lang="el-GR" sz="2400" dirty="0">
                    <a:latin typeface="Calibri" panose="020F0502020204030204" pitchFamily="34" charset="0"/>
                    <a:ea typeface="Times New Roman" panose="02020603050405020304" pitchFamily="18" charset="0"/>
                    <a:cs typeface="Times New Roman" panose="02020603050405020304" pitchFamily="18" charset="0"/>
                  </a:rPr>
                  <a:t>, αφού προηγηθεί η ανάλυση με πρίσμα ή η παρεμβολή ειδικών φίλτρων διέλευσης παραθύρου συχνοτήτων.</a:t>
                </a:r>
                <a:endParaRPr lang="en-GB" sz="2400" dirty="0">
                  <a:latin typeface="Calibri" panose="020F0502020204030204" pitchFamily="34" charset="0"/>
                  <a:ea typeface="Times New Roman" panose="02020603050405020304" pitchFamily="18" charset="0"/>
                  <a:cs typeface="Times New Roman" panose="02020603050405020304" pitchFamily="18" charset="0"/>
                </a:endParaRPr>
              </a:p>
              <a:p>
                <a:pPr marL="228600" indent="-228600">
                  <a:lnSpc>
                    <a:spcPct val="90000"/>
                  </a:lnSpc>
                  <a:spcBef>
                    <a:spcPts val="1000"/>
                  </a:spcBef>
                  <a:buFont typeface="Wingdings" panose="05000000000000000000" pitchFamily="2" charset="2"/>
                  <a:buChar char="Ø"/>
                  <a:defRPr/>
                </a:pPr>
                <a:r>
                  <a:rPr lang="el-GR" altLang="en-US" sz="2400" dirty="0">
                    <a:latin typeface="Calibri" panose="020F0502020204030204" pitchFamily="34" charset="0"/>
                    <a:ea typeface="Times New Roman" panose="02020603050405020304" pitchFamily="18" charset="0"/>
                    <a:cs typeface="Times New Roman" panose="02020603050405020304" pitchFamily="18" charset="0"/>
                  </a:rPr>
                  <a:t>Από το διάγραμμα της φασματικής κατανομής ως προς το μήκος κύματος, δηλαδή </a:t>
                </a:r>
                <a:r>
                  <a:rPr lang="el-GR" altLang="en-US" sz="2400" i="1" dirty="0" err="1">
                    <a:latin typeface="Cambria Math" panose="02040503050406030204" pitchFamily="18" charset="0"/>
                    <a:ea typeface="Calibri" panose="020F0502020204030204" pitchFamily="34" charset="0"/>
                    <a:cs typeface="Times New Roman" panose="02020603050405020304" pitchFamily="18" charset="0"/>
                  </a:rPr>
                  <a:t>Iλ</a:t>
                </a:r>
                <a:r>
                  <a:rPr lang="el-GR" altLang="en-US" sz="2400" dirty="0">
                    <a:latin typeface="Calibri" panose="020F0502020204030204" pitchFamily="34" charset="0"/>
                    <a:ea typeface="Times New Roman" panose="02020603050405020304" pitchFamily="18" charset="0"/>
                    <a:cs typeface="Times New Roman" panose="02020603050405020304" pitchFamily="18" charset="0"/>
                  </a:rPr>
                  <a:t>-</a:t>
                </a:r>
                <a:r>
                  <a:rPr lang="el-GR" altLang="en-US" sz="2400" i="1" dirty="0">
                    <a:latin typeface="Cambria Math" panose="02040503050406030204" pitchFamily="18" charset="0"/>
                    <a:ea typeface="Times New Roman" panose="02020603050405020304" pitchFamily="18" charset="0"/>
                    <a:cs typeface="Times New Roman" panose="02020603050405020304" pitchFamily="18" charset="0"/>
                  </a:rPr>
                  <a:t>λ</a:t>
                </a:r>
                <a:r>
                  <a:rPr lang="el-GR" altLang="en-US" sz="2400" dirty="0">
                    <a:latin typeface="Calibri" panose="020F0502020204030204" pitchFamily="34" charset="0"/>
                    <a:ea typeface="Times New Roman" panose="02020603050405020304" pitchFamily="18" charset="0"/>
                    <a:cs typeface="Times New Roman" panose="02020603050405020304" pitchFamily="18" charset="0"/>
                  </a:rPr>
                  <a:t>, μπορούμε να εξαγάγουμε διάφορα συμπεράσματα.</a:t>
                </a:r>
                <a:endParaRPr lang="el-GR" altLang="en-US" sz="4800" dirty="0">
                  <a:latin typeface="Times New Roman" panose="02020603050405020304" pitchFamily="18" charset="0"/>
                </a:endParaRPr>
              </a:p>
              <a:p>
                <a:pPr marL="228600" indent="-228600">
                  <a:lnSpc>
                    <a:spcPct val="90000"/>
                  </a:lnSpc>
                  <a:spcBef>
                    <a:spcPts val="1000"/>
                  </a:spcBef>
                  <a:buFont typeface="Wingdings" panose="05000000000000000000" pitchFamily="2" charset="2"/>
                  <a:buChar char="Ø"/>
                  <a:defRPr/>
                </a:pPr>
                <a:endParaRPr lang="el-GR" sz="2400" dirty="0">
                  <a:solidFill>
                    <a:prstClr val="black"/>
                  </a:solidFill>
                  <a:latin typeface="Times New Roman" panose="02020603050405020304" pitchFamily="18" charset="0"/>
                  <a:cs typeface="Times New Roman" panose="02020603050405020304" pitchFamily="18" charset="0"/>
                </a:endParaRPr>
              </a:p>
            </p:txBody>
          </p:sp>
        </mc:Choice>
        <mc:Fallback xmlns="">
          <p:sp>
            <p:nvSpPr>
              <p:cNvPr id="4" name="TextBox 3">
                <a:extLst>
                  <a:ext uri="{FF2B5EF4-FFF2-40B4-BE49-F238E27FC236}">
                    <a16:creationId xmlns:a16="http://schemas.microsoft.com/office/drawing/2014/main" id="{0122593A-C042-3653-1F79-C9DA28920B33}"/>
                  </a:ext>
                </a:extLst>
              </p:cNvPr>
              <p:cNvSpPr txBox="1">
                <a:spLocks noRot="1" noChangeAspect="1" noMove="1" noResize="1" noEditPoints="1" noAdjustHandles="1" noChangeArrowheads="1" noChangeShapeType="1" noTextEdit="1"/>
              </p:cNvSpPr>
              <p:nvPr/>
            </p:nvSpPr>
            <p:spPr>
              <a:xfrm>
                <a:off x="478842" y="531379"/>
                <a:ext cx="4572000" cy="5795241"/>
              </a:xfrm>
              <a:prstGeom prst="rect">
                <a:avLst/>
              </a:prstGeom>
              <a:blipFill>
                <a:blip r:embed="rId2"/>
                <a:stretch>
                  <a:fillRect l="-1867" t="-1998" r="-2000"/>
                </a:stretch>
              </a:blipFill>
            </p:spPr>
            <p:txBody>
              <a:bodyPr/>
              <a:lstStyle/>
              <a:p>
                <a:r>
                  <a:rPr lang="en-GB">
                    <a:noFill/>
                  </a:rPr>
                  <a:t> </a:t>
                </a:r>
              </a:p>
            </p:txBody>
          </p:sp>
        </mc:Fallback>
      </mc:AlternateContent>
      <p:sp>
        <p:nvSpPr>
          <p:cNvPr id="5" name="Rectangle 2">
            <a:extLst>
              <a:ext uri="{FF2B5EF4-FFF2-40B4-BE49-F238E27FC236}">
                <a16:creationId xmlns:a16="http://schemas.microsoft.com/office/drawing/2014/main" id="{9040E59E-4A4C-A079-8309-0463AE6259B2}"/>
              </a:ext>
            </a:extLst>
          </p:cNvPr>
          <p:cNvSpPr>
            <a:spLocks noChangeArrowheads="1"/>
          </p:cNvSpPr>
          <p:nvPr/>
        </p:nvSpPr>
        <p:spPr bwMode="auto">
          <a:xfrm>
            <a:off x="1512246" y="160072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7" name="Εικόνα 6">
            <a:extLst>
              <a:ext uri="{FF2B5EF4-FFF2-40B4-BE49-F238E27FC236}">
                <a16:creationId xmlns:a16="http://schemas.microsoft.com/office/drawing/2014/main" id="{B691EEBF-C41C-DEC9-9258-0DBB0343CBCB}"/>
              </a:ext>
            </a:extLst>
          </p:cNvPr>
          <p:cNvPicPr>
            <a:picLocks noChangeAspect="1"/>
          </p:cNvPicPr>
          <p:nvPr/>
        </p:nvPicPr>
        <p:blipFill rotWithShape="1">
          <a:blip r:embed="rId3" cstate="print"/>
          <a:srcRect l="9824" t="5975" r="25163" b="20275"/>
          <a:stretch/>
        </p:blipFill>
        <p:spPr bwMode="auto">
          <a:xfrm>
            <a:off x="7698063" y="255577"/>
            <a:ext cx="2736304" cy="1951587"/>
          </a:xfrm>
          <a:prstGeom prst="rect">
            <a:avLst/>
          </a:prstGeom>
          <a:noFill/>
          <a:ln>
            <a:noFill/>
          </a:ln>
        </p:spPr>
      </p:pic>
      <p:cxnSp>
        <p:nvCxnSpPr>
          <p:cNvPr id="9" name="Ευθύγραμμο βέλος σύνδεσης 8">
            <a:extLst>
              <a:ext uri="{FF2B5EF4-FFF2-40B4-BE49-F238E27FC236}">
                <a16:creationId xmlns:a16="http://schemas.microsoft.com/office/drawing/2014/main" id="{7ADB79AF-21F6-E4BF-4CCB-E88CA03891D1}"/>
              </a:ext>
            </a:extLst>
          </p:cNvPr>
          <p:cNvCxnSpPr>
            <a:cxnSpLocks/>
          </p:cNvCxnSpPr>
          <p:nvPr/>
        </p:nvCxnSpPr>
        <p:spPr>
          <a:xfrm flipV="1">
            <a:off x="4942871" y="1600726"/>
            <a:ext cx="2755192" cy="122560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10" name="Εικόνα 9">
            <a:extLst>
              <a:ext uri="{FF2B5EF4-FFF2-40B4-BE49-F238E27FC236}">
                <a16:creationId xmlns:a16="http://schemas.microsoft.com/office/drawing/2014/main" id="{F5D7E996-91DB-F855-3102-DF6AD8EF47E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0" y="2628936"/>
            <a:ext cx="5940430" cy="3548529"/>
          </a:xfrm>
          <a:prstGeom prst="rect">
            <a:avLst/>
          </a:prstGeom>
        </p:spPr>
      </p:pic>
    </p:spTree>
    <p:extLst>
      <p:ext uri="{BB962C8B-B14F-4D97-AF65-F5344CB8AC3E}">
        <p14:creationId xmlns:p14="http://schemas.microsoft.com/office/powerpoint/2010/main" val="231438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3187EB5A-3EBE-B90F-481D-6B821F5E6D42}"/>
              </a:ext>
            </a:extLst>
          </p:cNvPr>
          <p:cNvSpPr>
            <a:spLocks noGrp="1"/>
          </p:cNvSpPr>
          <p:nvPr>
            <p:ph type="sldNum" sz="quarter" idx="12"/>
          </p:nvPr>
        </p:nvSpPr>
        <p:spPr/>
        <p:txBody>
          <a:bodyPr/>
          <a:lstStyle/>
          <a:p>
            <a:pPr>
              <a:defRPr/>
            </a:pPr>
            <a:fld id="{3253D8C5-B188-49C5-8B67-7128AEF932D9}" type="slidenum">
              <a:rPr lang="el-GR" altLang="el-GR" smtClean="0"/>
              <a:pPr>
                <a:defRPr/>
              </a:pPr>
              <a:t>11</a:t>
            </a:fld>
            <a:endParaRPr lang="el-GR" altLang="el-GR"/>
          </a:p>
        </p:txBody>
      </p:sp>
      <p:sp>
        <p:nvSpPr>
          <p:cNvPr id="3" name="Rectangle 2">
            <a:extLst>
              <a:ext uri="{FF2B5EF4-FFF2-40B4-BE49-F238E27FC236}">
                <a16:creationId xmlns:a16="http://schemas.microsoft.com/office/drawing/2014/main" id="{FEF5C2E0-2F45-0DBE-CFD1-A3C49097D4D3}"/>
              </a:ext>
            </a:extLst>
          </p:cNvPr>
          <p:cNvSpPr>
            <a:spLocks noChangeArrowheads="1"/>
          </p:cNvSpPr>
          <p:nvPr/>
        </p:nvSpPr>
        <p:spPr bwMode="auto">
          <a:xfrm>
            <a:off x="152400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DDE8A3DA-D1B6-DDB2-96CF-1F462323698F}"/>
                  </a:ext>
                </a:extLst>
              </p:cNvPr>
              <p:cNvSpPr txBox="1"/>
              <p:nvPr/>
            </p:nvSpPr>
            <p:spPr>
              <a:xfrm>
                <a:off x="890329" y="1172977"/>
                <a:ext cx="5641777" cy="4832092"/>
              </a:xfrm>
              <a:prstGeom prst="rect">
                <a:avLst/>
              </a:prstGeom>
              <a:noFill/>
            </p:spPr>
            <p:txBody>
              <a:bodyPr wrap="square" rtlCol="0">
                <a:spAutoFit/>
              </a:bodyPr>
              <a:lstStyle/>
              <a:p>
                <a:pPr marL="342900" indent="-342900">
                  <a:buFont typeface="Wingdings" panose="05000000000000000000" pitchFamily="2" charset="2"/>
                  <a:buChar char="Ø"/>
                </a:pPr>
                <a:r>
                  <a:rPr lang="el-GR" altLang="en-US" dirty="0">
                    <a:latin typeface="Calibri" panose="020F0502020204030204" pitchFamily="34" charset="0"/>
                    <a:ea typeface="Times New Roman" panose="02020603050405020304" pitchFamily="18" charset="0"/>
                    <a:cs typeface="Calibri" panose="020F0502020204030204" pitchFamily="34" charset="0"/>
                  </a:rPr>
                  <a:t>Για την περιοχή του φάσματος </a:t>
                </a:r>
                <a:r>
                  <a:rPr lang="el-GR" altLang="en-US" i="1" dirty="0" err="1">
                    <a:latin typeface="Calibri" panose="020F0502020204030204" pitchFamily="34" charset="0"/>
                    <a:ea typeface="Calibri" panose="020F0502020204030204" pitchFamily="34" charset="0"/>
                    <a:cs typeface="Calibri" panose="020F0502020204030204" pitchFamily="34" charset="0"/>
                  </a:rPr>
                  <a:t>λ,λ+dλ</a:t>
                </a:r>
                <a:r>
                  <a:rPr lang="el-GR" altLang="en-US" dirty="0">
                    <a:latin typeface="Calibri" panose="020F0502020204030204" pitchFamily="34" charset="0"/>
                    <a:ea typeface="Times New Roman" panose="02020603050405020304" pitchFamily="18" charset="0"/>
                    <a:cs typeface="Calibri" panose="020F0502020204030204" pitchFamily="34" charset="0"/>
                  </a:rPr>
                  <a:t>, η αντίστοιχη ένταση της ακτινοβολίας είναι </a:t>
                </a:r>
                <a:r>
                  <a:rPr lang="el-GR" altLang="en-US" i="1" dirty="0" err="1">
                    <a:latin typeface="Calibri" panose="020F0502020204030204" pitchFamily="34" charset="0"/>
                    <a:ea typeface="Calibri" panose="020F0502020204030204" pitchFamily="34" charset="0"/>
                    <a:cs typeface="Calibri" panose="020F0502020204030204" pitchFamily="34" charset="0"/>
                  </a:rPr>
                  <a:t>dI</a:t>
                </a:r>
                <a:r>
                  <a:rPr lang="el-GR" altLang="en-US" i="1" dirty="0">
                    <a:latin typeface="Calibri" panose="020F0502020204030204" pitchFamily="34" charset="0"/>
                    <a:ea typeface="Calibri" panose="020F0502020204030204" pitchFamily="34" charset="0"/>
                    <a:cs typeface="Calibri" panose="020F0502020204030204" pitchFamily="34" charset="0"/>
                  </a:rPr>
                  <a:t>(</a:t>
                </a:r>
                <a:r>
                  <a:rPr lang="el-GR" altLang="en-US" i="1" dirty="0" err="1">
                    <a:latin typeface="Calibri" panose="020F0502020204030204" pitchFamily="34" charset="0"/>
                    <a:ea typeface="Calibri" panose="020F0502020204030204" pitchFamily="34" charset="0"/>
                    <a:cs typeface="Calibri" panose="020F0502020204030204" pitchFamily="34" charset="0"/>
                  </a:rPr>
                  <a:t>λ,λ+dλ</a:t>
                </a:r>
                <a:r>
                  <a:rPr lang="el-GR" altLang="en-US" i="1" dirty="0">
                    <a:latin typeface="Calibri" panose="020F0502020204030204" pitchFamily="34" charset="0"/>
                    <a:ea typeface="Calibri" panose="020F0502020204030204" pitchFamily="34" charset="0"/>
                    <a:cs typeface="Calibri" panose="020F0502020204030204" pitchFamily="34" charset="0"/>
                  </a:rPr>
                  <a:t>)=</a:t>
                </a:r>
                <a:r>
                  <a:rPr lang="el-GR" altLang="en-US" i="1" dirty="0" err="1">
                    <a:latin typeface="Calibri" panose="020F0502020204030204" pitchFamily="34" charset="0"/>
                    <a:ea typeface="Calibri" panose="020F0502020204030204" pitchFamily="34" charset="0"/>
                    <a:cs typeface="Calibri" panose="020F0502020204030204" pitchFamily="34" charset="0"/>
                  </a:rPr>
                  <a:t>Iλdλ</a:t>
                </a:r>
                <a:r>
                  <a:rPr lang="el-GR" altLang="en-US" dirty="0">
                    <a:latin typeface="Calibri" panose="020F0502020204030204" pitchFamily="34" charset="0"/>
                    <a:ea typeface="Times New Roman" panose="02020603050405020304" pitchFamily="18" charset="0"/>
                    <a:cs typeface="Calibri" panose="020F0502020204030204" pitchFamily="34" charset="0"/>
                  </a:rPr>
                  <a:t>. Συνεπώς η συνεισφορά  στην ένταση της ακτινοβολίας της περιοχής από μήκος κύματος </a:t>
                </a:r>
                <a:r>
                  <a:rPr lang="el-GR" altLang="en-US" i="1" dirty="0">
                    <a:latin typeface="Calibri" panose="020F0502020204030204" pitchFamily="34" charset="0"/>
                    <a:ea typeface="Times New Roman" panose="02020603050405020304" pitchFamily="18" charset="0"/>
                    <a:cs typeface="Calibri" panose="020F0502020204030204" pitchFamily="34" charset="0"/>
                  </a:rPr>
                  <a:t>λ1</a:t>
                </a:r>
                <a:r>
                  <a:rPr lang="el-GR" altLang="en-US" dirty="0">
                    <a:latin typeface="Calibri" panose="020F0502020204030204" pitchFamily="34" charset="0"/>
                    <a:ea typeface="Times New Roman" panose="02020603050405020304" pitchFamily="18" charset="0"/>
                    <a:cs typeface="Calibri" panose="020F0502020204030204" pitchFamily="34" charset="0"/>
                  </a:rPr>
                  <a:t> έως μήκος κύματος </a:t>
                </a:r>
                <a:r>
                  <a:rPr lang="el-GR" altLang="en-US" i="1" dirty="0">
                    <a:latin typeface="Calibri" panose="020F0502020204030204" pitchFamily="34" charset="0"/>
                    <a:ea typeface="Times New Roman" panose="02020603050405020304" pitchFamily="18" charset="0"/>
                    <a:cs typeface="Calibri" panose="020F0502020204030204" pitchFamily="34" charset="0"/>
                  </a:rPr>
                  <a:t>λ2</a:t>
                </a:r>
                <a:r>
                  <a:rPr lang="el-GR" altLang="en-US" dirty="0">
                    <a:latin typeface="Calibri" panose="020F0502020204030204" pitchFamily="34" charset="0"/>
                    <a:ea typeface="Times New Roman" panose="02020603050405020304" pitchFamily="18" charset="0"/>
                    <a:cs typeface="Calibri" panose="020F0502020204030204" pitchFamily="34" charset="0"/>
                  </a:rPr>
                  <a:t>, δηλαδή του διαστήματος </a:t>
                </a:r>
                <a:r>
                  <a:rPr lang="el-GR" altLang="en-US" i="1" dirty="0">
                    <a:latin typeface="Calibri" panose="020F0502020204030204" pitchFamily="34" charset="0"/>
                    <a:ea typeface="Times New Roman" panose="02020603050405020304" pitchFamily="18" charset="0"/>
                    <a:cs typeface="Calibri" panose="020F0502020204030204" pitchFamily="34" charset="0"/>
                  </a:rPr>
                  <a:t>λ1,λ2</a:t>
                </a:r>
                <a:r>
                  <a:rPr lang="el-GR" altLang="en-US" dirty="0">
                    <a:latin typeface="Calibri" panose="020F0502020204030204" pitchFamily="34" charset="0"/>
                    <a:ea typeface="Times New Roman" panose="02020603050405020304" pitchFamily="18" charset="0"/>
                    <a:cs typeface="Calibri" panose="020F0502020204030204" pitchFamily="34" charset="0"/>
                  </a:rPr>
                  <a:t>, είναι το εμβαδόν της γραφικής παράστασης μεταξύ των ορίων </a:t>
                </a:r>
                <a:r>
                  <a:rPr lang="el-GR" altLang="en-US" i="1" dirty="0">
                    <a:latin typeface="Calibri" panose="020F0502020204030204" pitchFamily="34" charset="0"/>
                    <a:ea typeface="Times New Roman" panose="02020603050405020304" pitchFamily="18" charset="0"/>
                    <a:cs typeface="Calibri" panose="020F0502020204030204" pitchFamily="34" charset="0"/>
                  </a:rPr>
                  <a:t>λ1, λ2 </a:t>
                </a:r>
                <a:r>
                  <a:rPr lang="el-GR" altLang="en-US" dirty="0">
                    <a:latin typeface="Calibri" panose="020F0502020204030204" pitchFamily="34" charset="0"/>
                    <a:ea typeface="Times New Roman" panose="02020603050405020304" pitchFamily="18" charset="0"/>
                    <a:cs typeface="Calibri" panose="020F0502020204030204" pitchFamily="34" charset="0"/>
                  </a:rPr>
                  <a:t>(</a:t>
                </a:r>
                <a:r>
                  <a:rPr lang="el-GR" altLang="en-US" dirty="0">
                    <a:solidFill>
                      <a:srgbClr val="FF0000"/>
                    </a:solidFill>
                    <a:latin typeface="Calibri" panose="020F0502020204030204" pitchFamily="34" charset="0"/>
                    <a:ea typeface="Times New Roman" panose="02020603050405020304" pitchFamily="18" charset="0"/>
                    <a:cs typeface="Calibri" panose="020F0502020204030204" pitchFamily="34" charset="0"/>
                  </a:rPr>
                  <a:t>σχήμα 1.5</a:t>
                </a:r>
                <a:r>
                  <a:rPr lang="el-GR" altLang="en-US" dirty="0">
                    <a:latin typeface="Calibri" panose="020F0502020204030204" pitchFamily="34" charset="0"/>
                    <a:ea typeface="Times New Roman" panose="02020603050405020304" pitchFamily="18" charset="0"/>
                    <a:cs typeface="Calibri" panose="020F0502020204030204" pitchFamily="34" charset="0"/>
                  </a:rPr>
                  <a:t>).</a:t>
                </a:r>
              </a:p>
              <a:p>
                <a:r>
                  <a:rPr lang="el-GR" altLang="en-US" dirty="0">
                    <a:latin typeface="Calibri" panose="020F0502020204030204" pitchFamily="34" charset="0"/>
                    <a:ea typeface="Times New Roman" panose="02020603050405020304" pitchFamily="18" charset="0"/>
                    <a:cs typeface="Calibri" panose="020F0502020204030204" pitchFamily="34" charset="0"/>
                  </a:rPr>
                  <a:t> </a:t>
                </a:r>
                <a:endParaRPr lang="en-GB" altLang="en-US" dirty="0">
                  <a:latin typeface="Calibri" panose="020F0502020204030204" pitchFamily="34" charset="0"/>
                  <a:ea typeface="Times New Roman" panose="02020603050405020304" pitchFamily="18" charset="0"/>
                  <a:cs typeface="Calibri" panose="020F0502020204030204" pitchFamily="34" charset="0"/>
                </a:endParaRPr>
              </a:p>
              <a:p>
                <a:pPr marL="342900" indent="-342900">
                  <a:buFont typeface="Wingdings" panose="05000000000000000000" pitchFamily="2" charset="2"/>
                  <a:buChar char="Ø"/>
                </a:pPr>
                <a:r>
                  <a:rPr lang="el-GR" dirty="0"/>
                  <a:t>Στο σχήμα 1.5 </a:t>
                </a:r>
                <a:r>
                  <a:rPr lang="el-GR" dirty="0">
                    <a:latin typeface="Calibri" panose="020F0502020204030204" pitchFamily="34" charset="0"/>
                    <a:ea typeface="Times New Roman" panose="02020603050405020304" pitchFamily="18" charset="0"/>
                    <a:cs typeface="Calibri" panose="020F0502020204030204" pitchFamily="34" charset="0"/>
                  </a:rPr>
                  <a:t>η μέγιστη τιμή της φασματικής κατανομής της ακτινοβολίας είναι περίπου για μήκος κύματος </a:t>
                </a:r>
                <a14:m>
                  <m:oMath xmlns:m="http://schemas.openxmlformats.org/officeDocument/2006/math">
                    <m:r>
                      <a:rPr lang="el-GR" i="1">
                        <a:latin typeface="Cambria Math" panose="02040503050406030204" pitchFamily="18" charset="0"/>
                        <a:ea typeface="Times New Roman" panose="02020603050405020304" pitchFamily="18" charset="0"/>
                        <a:cs typeface="Times New Roman" panose="02020603050405020304" pitchFamily="18" charset="0"/>
                      </a:rPr>
                      <m:t>610 </m:t>
                    </m:r>
                    <m:r>
                      <m:rPr>
                        <m:nor/>
                      </m:rPr>
                      <a:rPr lang="el-GR">
                        <a:latin typeface="Calibri" panose="020F0502020204030204" pitchFamily="34" charset="0"/>
                        <a:ea typeface="Times New Roman" panose="02020603050405020304" pitchFamily="18" charset="0"/>
                        <a:cs typeface="Calibri" panose="020F0502020204030204" pitchFamily="34" charset="0"/>
                      </a:rPr>
                      <m:t>nm</m:t>
                    </m:r>
                  </m:oMath>
                </a14:m>
                <a:r>
                  <a:rPr lang="el-GR" dirty="0">
                    <a:latin typeface="Calibri" panose="020F0502020204030204" pitchFamily="34" charset="0"/>
                    <a:ea typeface="Times New Roman" panose="02020603050405020304" pitchFamily="18" charset="0"/>
                    <a:cs typeface="Calibri" panose="020F0502020204030204" pitchFamily="34" charset="0"/>
                  </a:rPr>
                  <a:t>. Η συνεισφορά στην ένταση του τμήματος του φάσματος από </a:t>
                </a:r>
                <a14:m>
                  <m:oMath xmlns:m="http://schemas.openxmlformats.org/officeDocument/2006/math">
                    <m:r>
                      <a:rPr lang="el-GR" i="1">
                        <a:latin typeface="Cambria Math" panose="02040503050406030204" pitchFamily="18" charset="0"/>
                        <a:ea typeface="Times New Roman" panose="02020603050405020304" pitchFamily="18" charset="0"/>
                        <a:cs typeface="Times New Roman" panose="02020603050405020304" pitchFamily="18" charset="0"/>
                      </a:rPr>
                      <m:t>𝜆</m:t>
                    </m:r>
                    <m:r>
                      <a:rPr lang="el-GR" i="1">
                        <a:latin typeface="Cambria Math" panose="02040503050406030204" pitchFamily="18" charset="0"/>
                        <a:ea typeface="Times New Roman" panose="02020603050405020304" pitchFamily="18" charset="0"/>
                        <a:cs typeface="Times New Roman" panose="02020603050405020304" pitchFamily="18" charset="0"/>
                      </a:rPr>
                      <m:t>=500 </m:t>
                    </m:r>
                    <m:r>
                      <m:rPr>
                        <m:nor/>
                      </m:rPr>
                      <a:rPr lang="el-GR">
                        <a:latin typeface="Calibri" panose="020F0502020204030204" pitchFamily="34" charset="0"/>
                        <a:ea typeface="Times New Roman" panose="02020603050405020304" pitchFamily="18" charset="0"/>
                        <a:cs typeface="Calibri" panose="020F0502020204030204" pitchFamily="34" charset="0"/>
                      </a:rPr>
                      <m:t>nm</m:t>
                    </m:r>
                  </m:oMath>
                </a14:m>
                <a:r>
                  <a:rPr lang="el-GR" dirty="0">
                    <a:latin typeface="Calibri" panose="020F0502020204030204" pitchFamily="34" charset="0"/>
                    <a:ea typeface="Times New Roman" panose="02020603050405020304" pitchFamily="18" charset="0"/>
                    <a:cs typeface="Calibri" panose="020F0502020204030204" pitchFamily="34" charset="0"/>
                  </a:rPr>
                  <a:t> έως </a:t>
                </a:r>
                <a14:m>
                  <m:oMath xmlns:m="http://schemas.openxmlformats.org/officeDocument/2006/math">
                    <m:r>
                      <a:rPr lang="el-GR" i="1">
                        <a:latin typeface="Cambria Math" panose="02040503050406030204" pitchFamily="18" charset="0"/>
                        <a:ea typeface="Times New Roman" panose="02020603050405020304" pitchFamily="18" charset="0"/>
                        <a:cs typeface="Times New Roman" panose="02020603050405020304" pitchFamily="18" charset="0"/>
                      </a:rPr>
                      <m:t>𝜆</m:t>
                    </m:r>
                    <m:r>
                      <a:rPr lang="el-GR" i="1">
                        <a:latin typeface="Cambria Math" panose="02040503050406030204" pitchFamily="18" charset="0"/>
                        <a:ea typeface="Times New Roman" panose="02020603050405020304" pitchFamily="18" charset="0"/>
                        <a:cs typeface="Times New Roman" panose="02020603050405020304" pitchFamily="18" charset="0"/>
                      </a:rPr>
                      <m:t>=700 </m:t>
                    </m:r>
                    <m:r>
                      <m:rPr>
                        <m:nor/>
                      </m:rPr>
                      <a:rPr lang="el-GR">
                        <a:latin typeface="Calibri" panose="020F0502020204030204" pitchFamily="34" charset="0"/>
                        <a:ea typeface="Times New Roman" panose="02020603050405020304" pitchFamily="18" charset="0"/>
                        <a:cs typeface="Calibri" panose="020F0502020204030204" pitchFamily="34" charset="0"/>
                      </a:rPr>
                      <m:t>nm</m:t>
                    </m:r>
                  </m:oMath>
                </a14:m>
                <a:r>
                  <a:rPr lang="el-GR" dirty="0">
                    <a:latin typeface="Calibri" panose="020F0502020204030204" pitchFamily="34" charset="0"/>
                    <a:ea typeface="Times New Roman" panose="02020603050405020304" pitchFamily="18" charset="0"/>
                    <a:cs typeface="Calibri" panose="020F0502020204030204" pitchFamily="34" charset="0"/>
                  </a:rPr>
                  <a:t> είναι ίση με το </a:t>
                </a:r>
                <a:r>
                  <a:rPr lang="el-GR" dirty="0" err="1">
                    <a:latin typeface="Calibri" panose="020F0502020204030204" pitchFamily="34" charset="0"/>
                    <a:ea typeface="Times New Roman" panose="02020603050405020304" pitchFamily="18" charset="0"/>
                    <a:cs typeface="Calibri" panose="020F0502020204030204" pitchFamily="34" charset="0"/>
                  </a:rPr>
                  <a:t>γραμμοσκιασμένο</a:t>
                </a:r>
                <a:r>
                  <a:rPr lang="el-GR" dirty="0">
                    <a:latin typeface="Calibri" panose="020F0502020204030204" pitchFamily="34" charset="0"/>
                    <a:ea typeface="Times New Roman" panose="02020603050405020304" pitchFamily="18" charset="0"/>
                    <a:cs typeface="Calibri" panose="020F0502020204030204" pitchFamily="34" charset="0"/>
                  </a:rPr>
                  <a:t> εμβαδόν. Προφανώς η τιμή του συνολικού εμβαδού είναι ίση με την ένταση </a:t>
                </a:r>
                <a14:m>
                  <m:oMath xmlns:m="http://schemas.openxmlformats.org/officeDocument/2006/math">
                    <m:r>
                      <a:rPr lang="el-GR" i="1">
                        <a:latin typeface="Cambria Math" panose="02040503050406030204" pitchFamily="18" charset="0"/>
                        <a:ea typeface="Calibri" panose="020F0502020204030204" pitchFamily="34" charset="0"/>
                        <a:cs typeface="Times New Roman" panose="02020603050405020304" pitchFamily="18" charset="0"/>
                      </a:rPr>
                      <m:t>𝐼</m:t>
                    </m:r>
                  </m:oMath>
                </a14:m>
                <a:r>
                  <a:rPr lang="el-GR" dirty="0">
                    <a:latin typeface="Calibri" panose="020F0502020204030204" pitchFamily="34" charset="0"/>
                    <a:ea typeface="Times New Roman" panose="02020603050405020304" pitchFamily="18" charset="0"/>
                    <a:cs typeface="Calibri" panose="020F0502020204030204" pitchFamily="34" charset="0"/>
                  </a:rPr>
                  <a:t> της ακτινοβολίας, δηλαδή:</a:t>
                </a:r>
                <a:endParaRPr lang="en-GB"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endParaRPr lang="el-GR" altLang="en-US" sz="2000" dirty="0">
                  <a:latin typeface="Calibri" panose="020F0502020204030204" pitchFamily="34" charset="0"/>
                  <a:cs typeface="Calibri" panose="020F0502020204030204" pitchFamily="34" charset="0"/>
                </a:endParaRPr>
              </a:p>
              <a:p>
                <a:endParaRPr lang="en-GB" dirty="0"/>
              </a:p>
            </p:txBody>
          </p:sp>
        </mc:Choice>
        <mc:Fallback xmlns="">
          <p:sp>
            <p:nvSpPr>
              <p:cNvPr id="6" name="TextBox 5">
                <a:extLst>
                  <a:ext uri="{FF2B5EF4-FFF2-40B4-BE49-F238E27FC236}">
                    <a16:creationId xmlns:a16="http://schemas.microsoft.com/office/drawing/2014/main" id="{DDE8A3DA-D1B6-DDB2-96CF-1F462323698F}"/>
                  </a:ext>
                </a:extLst>
              </p:cNvPr>
              <p:cNvSpPr txBox="1">
                <a:spLocks noRot="1" noChangeAspect="1" noMove="1" noResize="1" noEditPoints="1" noAdjustHandles="1" noChangeArrowheads="1" noChangeShapeType="1" noTextEdit="1"/>
              </p:cNvSpPr>
              <p:nvPr/>
            </p:nvSpPr>
            <p:spPr>
              <a:xfrm>
                <a:off x="890329" y="1172977"/>
                <a:ext cx="5641777" cy="4832092"/>
              </a:xfrm>
              <a:prstGeom prst="rect">
                <a:avLst/>
              </a:prstGeom>
              <a:blipFill>
                <a:blip r:embed="rId2"/>
                <a:stretch>
                  <a:fillRect l="-648" t="-631" r="-1620"/>
                </a:stretch>
              </a:blipFill>
            </p:spPr>
            <p:txBody>
              <a:bodyPr/>
              <a:lstStyle/>
              <a:p>
                <a:r>
                  <a:rPr lang="en-GB">
                    <a:noFill/>
                  </a:rPr>
                  <a:t> </a:t>
                </a:r>
              </a:p>
            </p:txBody>
          </p:sp>
        </mc:Fallback>
      </mc:AlternateContent>
      <p:pic>
        <p:nvPicPr>
          <p:cNvPr id="7" name="Εικόνα 6">
            <a:extLst>
              <a:ext uri="{FF2B5EF4-FFF2-40B4-BE49-F238E27FC236}">
                <a16:creationId xmlns:a16="http://schemas.microsoft.com/office/drawing/2014/main" id="{D0FD7C34-135E-4997-F541-51B78E64D6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1530" y="1254796"/>
            <a:ext cx="4122270" cy="2650750"/>
          </a:xfrm>
          <a:prstGeom prst="rect">
            <a:avLst/>
          </a:prstGeom>
        </p:spPr>
      </p:pic>
      <p:pic>
        <p:nvPicPr>
          <p:cNvPr id="8" name="Εικόνα 7">
            <a:extLst>
              <a:ext uri="{FF2B5EF4-FFF2-40B4-BE49-F238E27FC236}">
                <a16:creationId xmlns:a16="http://schemas.microsoft.com/office/drawing/2014/main" id="{1F7A56AE-F1F6-2832-73C0-5857FF9DE23F}"/>
              </a:ext>
            </a:extLst>
          </p:cNvPr>
          <p:cNvPicPr>
            <a:picLocks noChangeAspect="1"/>
          </p:cNvPicPr>
          <p:nvPr/>
        </p:nvPicPr>
        <p:blipFill>
          <a:blip r:embed="rId4"/>
          <a:stretch>
            <a:fillRect/>
          </a:stretch>
        </p:blipFill>
        <p:spPr>
          <a:xfrm>
            <a:off x="8893342" y="4096045"/>
            <a:ext cx="798645" cy="286537"/>
          </a:xfrm>
          <a:prstGeom prst="rect">
            <a:avLst/>
          </a:prstGeom>
        </p:spPr>
      </p:pic>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BFFD14CF-FBCD-E946-9C5A-AC6811900CAA}"/>
                  </a:ext>
                </a:extLst>
              </p:cNvPr>
              <p:cNvSpPr txBox="1"/>
              <p:nvPr/>
            </p:nvSpPr>
            <p:spPr>
              <a:xfrm>
                <a:off x="1425217" y="5478963"/>
                <a:ext cx="4572000" cy="526106"/>
              </a:xfrm>
              <a:prstGeom prst="rect">
                <a:avLst/>
              </a:prstGeom>
              <a:noFill/>
            </p:spPr>
            <p:txBody>
              <a:bodyPr wrap="square">
                <a:spAutoFit/>
              </a:bodyPr>
              <a:lstStyle/>
              <a:p>
                <a:pPr algn="ctr">
                  <a:lnSpc>
                    <a:spcPct val="107000"/>
                  </a:lnSpc>
                  <a:spcAft>
                    <a:spcPts val="800"/>
                  </a:spcAft>
                </a:pPr>
                <a14:m>
                  <m:oMath xmlns:m="http://schemas.openxmlformats.org/officeDocument/2006/math">
                    <m:r>
                      <a:rPr lang="el-GR" sz="24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𝑰</m:t>
                    </m:r>
                    <m:r>
                      <a:rPr lang="el-GR" sz="24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m:t>
                    </m:r>
                    <m:nary>
                      <m:naryPr>
                        <m:chr m:val="∑"/>
                        <m:supHide m:val="on"/>
                        <m:ctrlPr>
                          <a:rPr lang="en-GB" sz="24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ctrlPr>
                      </m:naryPr>
                      <m:sub>
                        <m:r>
                          <a:rPr lang="el-GR" sz="24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𝒊</m:t>
                        </m:r>
                      </m:sub>
                      <m:sup/>
                      <m:e>
                        <m:sSub>
                          <m:sSubPr>
                            <m:ctrlPr>
                              <a:rPr lang="en-GB"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ctrlPr>
                          </m:sSubPr>
                          <m:e>
                            <m:r>
                              <a:rPr lang="el-GR"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𝑰</m:t>
                            </m:r>
                          </m:e>
                          <m:sub>
                            <m:sSub>
                              <m:sSubPr>
                                <m:ctrlPr>
                                  <a:rPr lang="en-GB"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ctrlPr>
                              </m:sSubPr>
                              <m:e>
                                <m:r>
                                  <a:rPr lang="el-GR"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𝝀</m:t>
                                </m:r>
                              </m:e>
                              <m:sub>
                                <m:r>
                                  <a:rPr lang="el-GR"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𝒊</m:t>
                                </m:r>
                              </m:sub>
                            </m:sSub>
                          </m:sub>
                        </m:sSub>
                      </m:e>
                    </m:nary>
                    <m:r>
                      <a:rPr lang="el-GR" sz="24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𝜟</m:t>
                    </m:r>
                    <m:sSub>
                      <m:sSubPr>
                        <m:ctrlPr>
                          <a:rPr lang="en-GB" sz="24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ctrlPr>
                      </m:sSubPr>
                      <m:e>
                        <m:r>
                          <a:rPr lang="el-GR" sz="24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𝝀</m:t>
                        </m:r>
                      </m:e>
                      <m:sub>
                        <m:r>
                          <a:rPr lang="el-GR" sz="24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𝒊</m:t>
                        </m:r>
                      </m:sub>
                    </m:sSub>
                  </m:oMath>
                </a14:m>
                <a:r>
                  <a:rPr lang="el-GR" sz="2400" b="1" i="1" dirty="0">
                    <a:solidFill>
                      <a:srgbClr val="FF0000"/>
                    </a:solidFill>
                    <a:ea typeface="Times New Roman" panose="02020603050405020304" pitchFamily="18" charset="0"/>
                    <a:cs typeface="Times New Roman" panose="02020603050405020304" pitchFamily="18" charset="0"/>
                  </a:rPr>
                  <a:t>.</a:t>
                </a:r>
                <a:endParaRPr lang="en-GB" sz="24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12" name="TextBox 11">
                <a:extLst>
                  <a:ext uri="{FF2B5EF4-FFF2-40B4-BE49-F238E27FC236}">
                    <a16:creationId xmlns:a16="http://schemas.microsoft.com/office/drawing/2014/main" id="{BFFD14CF-FBCD-E946-9C5A-AC6811900CAA}"/>
                  </a:ext>
                </a:extLst>
              </p:cNvPr>
              <p:cNvSpPr txBox="1">
                <a:spLocks noRot="1" noChangeAspect="1" noMove="1" noResize="1" noEditPoints="1" noAdjustHandles="1" noChangeArrowheads="1" noChangeShapeType="1" noTextEdit="1"/>
              </p:cNvSpPr>
              <p:nvPr/>
            </p:nvSpPr>
            <p:spPr>
              <a:xfrm>
                <a:off x="1425217" y="5478963"/>
                <a:ext cx="4572000" cy="526106"/>
              </a:xfrm>
              <a:prstGeom prst="rect">
                <a:avLst/>
              </a:prstGeom>
              <a:blipFill>
                <a:blip r:embed="rId5"/>
                <a:stretch>
                  <a:fillRect t="-109302" b="-166279"/>
                </a:stretch>
              </a:blipFill>
            </p:spPr>
            <p:txBody>
              <a:bodyPr/>
              <a:lstStyle/>
              <a:p>
                <a:r>
                  <a:rPr lang="en-GB">
                    <a:noFill/>
                  </a:rPr>
                  <a:t> </a:t>
                </a:r>
              </a:p>
            </p:txBody>
          </p:sp>
        </mc:Fallback>
      </mc:AlternateContent>
    </p:spTree>
    <p:extLst>
      <p:ext uri="{BB962C8B-B14F-4D97-AF65-F5344CB8AC3E}">
        <p14:creationId xmlns:p14="http://schemas.microsoft.com/office/powerpoint/2010/main" val="108198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2F6BDD79-03DD-4338-905A-2C283BCDA454}"/>
              </a:ext>
            </a:extLst>
          </p:cNvPr>
          <p:cNvSpPr>
            <a:spLocks noGrp="1"/>
          </p:cNvSpPr>
          <p:nvPr>
            <p:ph type="sldNum" sz="quarter" idx="12"/>
          </p:nvPr>
        </p:nvSpPr>
        <p:spPr/>
        <p:txBody>
          <a:bodyPr/>
          <a:lstStyle/>
          <a:p>
            <a:pPr>
              <a:defRPr/>
            </a:pPr>
            <a:fld id="{3253D8C5-B188-49C5-8B67-7128AEF932D9}" type="slidenum">
              <a:rPr lang="el-GR" altLang="el-GR" smtClean="0"/>
              <a:pPr>
                <a:defRPr/>
              </a:pPr>
              <a:t>12</a:t>
            </a:fld>
            <a:endParaRPr lang="el-GR" altLang="el-GR"/>
          </a:p>
        </p:txBody>
      </p:sp>
      <p:pic>
        <p:nvPicPr>
          <p:cNvPr id="11" name="Εικόνα 10">
            <a:extLst>
              <a:ext uri="{FF2B5EF4-FFF2-40B4-BE49-F238E27FC236}">
                <a16:creationId xmlns:a16="http://schemas.microsoft.com/office/drawing/2014/main" id="{3C7DBBDE-7BC0-3A34-ED66-4FE958014A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40590" y="602674"/>
            <a:ext cx="5238578" cy="3129276"/>
          </a:xfrm>
          <a:prstGeom prst="rect">
            <a:avLst/>
          </a:prstGeom>
        </p:spPr>
      </p:pic>
      <p:sp>
        <p:nvSpPr>
          <p:cNvPr id="12" name="Ορθογώνιο 11">
            <a:extLst>
              <a:ext uri="{FF2B5EF4-FFF2-40B4-BE49-F238E27FC236}">
                <a16:creationId xmlns:a16="http://schemas.microsoft.com/office/drawing/2014/main" id="{5916B16A-1241-C88A-7AE8-D3AA682310AE}"/>
              </a:ext>
            </a:extLst>
          </p:cNvPr>
          <p:cNvSpPr/>
          <p:nvPr/>
        </p:nvSpPr>
        <p:spPr>
          <a:xfrm>
            <a:off x="8872846" y="3831710"/>
            <a:ext cx="774065" cy="263525"/>
          </a:xfrm>
          <a:prstGeom prst="rect">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l-GR" sz="1000">
                <a:latin typeface="Times New Roman" panose="02020603050405020304" pitchFamily="18" charset="0"/>
                <a:ea typeface="Calibri" panose="020F0502020204030204" pitchFamily="34" charset="0"/>
                <a:cs typeface="Times New Roman" panose="02020603050405020304" pitchFamily="18" charset="0"/>
              </a:rPr>
              <a:t>Εικόνα 1.4</a:t>
            </a:r>
            <a:endParaRPr lang="en-GB" sz="1100">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FC2AAFFF-5F6F-C0C7-2EB6-B1CCC9CEBB99}"/>
                  </a:ext>
                </a:extLst>
              </p:cNvPr>
              <p:cNvSpPr txBox="1"/>
              <p:nvPr/>
            </p:nvSpPr>
            <p:spPr>
              <a:xfrm>
                <a:off x="1975061" y="836713"/>
                <a:ext cx="4572000" cy="5401479"/>
              </a:xfrm>
              <a:prstGeom prst="rect">
                <a:avLst/>
              </a:prstGeom>
              <a:noFill/>
            </p:spPr>
            <p:txBody>
              <a:bodyPr wrap="square">
                <a:spAutoFit/>
              </a:bodyPr>
              <a:lstStyle/>
              <a:p>
                <a:r>
                  <a:rPr lang="el-GR" sz="2000" dirty="0">
                    <a:ea typeface="Times New Roman" panose="02020603050405020304" pitchFamily="18" charset="0"/>
                  </a:rPr>
                  <a:t>Για την ηλιακή ακτινοβολία σε κάποια τροπική περιοχή το διάγραμμα της </a:t>
                </a:r>
                <a14:m>
                  <m:oMath xmlns:m="http://schemas.openxmlformats.org/officeDocument/2006/math">
                    <m:sSub>
                      <m:sSubPr>
                        <m:ctrlPr>
                          <a:rPr lang="en-GB" sz="2000" i="1">
                            <a:latin typeface="Cambria Math" panose="02040503050406030204" pitchFamily="18" charset="0"/>
                            <a:cs typeface="Times New Roman" panose="02020603050405020304" pitchFamily="18" charset="0"/>
                          </a:rPr>
                        </m:ctrlPr>
                      </m:sSubPr>
                      <m:e>
                        <m:r>
                          <a:rPr lang="el-GR" sz="2000" i="1">
                            <a:latin typeface="Cambria Math" panose="02040503050406030204" pitchFamily="18" charset="0"/>
                            <a:ea typeface="Calibri" panose="020F0502020204030204" pitchFamily="34" charset="0"/>
                            <a:cs typeface="Times New Roman" panose="02020603050405020304" pitchFamily="18" charset="0"/>
                          </a:rPr>
                          <m:t>𝐼</m:t>
                        </m:r>
                      </m:e>
                      <m:sub>
                        <m:r>
                          <a:rPr lang="el-GR" sz="2000" i="1">
                            <a:latin typeface="Cambria Math" panose="02040503050406030204" pitchFamily="18" charset="0"/>
                            <a:ea typeface="Calibri" panose="020F0502020204030204" pitchFamily="34" charset="0"/>
                            <a:cs typeface="Times New Roman" panose="02020603050405020304" pitchFamily="18" charset="0"/>
                          </a:rPr>
                          <m:t>𝜆</m:t>
                        </m:r>
                      </m:sub>
                    </m:sSub>
                  </m:oMath>
                </a14:m>
                <a:r>
                  <a:rPr lang="el-GR" sz="2000" dirty="0">
                    <a:ea typeface="Times New Roman" panose="02020603050405020304" pitchFamily="18" charset="0"/>
                  </a:rPr>
                  <a:t> ως προς το μήκος κύματος είναι αυτό </a:t>
                </a:r>
                <a:r>
                  <a:rPr lang="el-GR" sz="2000" dirty="0">
                    <a:solidFill>
                      <a:srgbClr val="FF0000"/>
                    </a:solidFill>
                    <a:ea typeface="Times New Roman" panose="02020603050405020304" pitchFamily="18" charset="0"/>
                  </a:rPr>
                  <a:t>της διπλανής εικόνας 1.4 </a:t>
                </a:r>
                <a:endParaRPr lang="en-GB" sz="2000" dirty="0">
                  <a:solidFill>
                    <a:srgbClr val="FF0000"/>
                  </a:solidFill>
                  <a:ea typeface="Times New Roman" panose="02020603050405020304" pitchFamily="18" charset="0"/>
                </a:endParaRPr>
              </a:p>
              <a:p>
                <a:pPr indent="-457200">
                  <a:buFont typeface="+mj-lt"/>
                  <a:buAutoNum type="alphaLcPeriod"/>
                </a:pPr>
                <a:r>
                  <a:rPr lang="el-GR" altLang="en-US" sz="2000" dirty="0">
                    <a:latin typeface="Calibri" panose="020F0502020204030204" pitchFamily="34" charset="0"/>
                    <a:ea typeface="Times New Roman" panose="02020603050405020304" pitchFamily="18" charset="0"/>
                    <a:cs typeface="Times New Roman" panose="02020603050405020304" pitchFamily="18" charset="0"/>
                  </a:rPr>
                  <a:t>Σε ποια συχνότητα η φασματική κατανομή είναι μέγιστη;</a:t>
                </a:r>
                <a:endParaRPr lang="en-GB" altLang="en-US" sz="2000" dirty="0">
                  <a:latin typeface="Calibri" panose="020F0502020204030204" pitchFamily="34" charset="0"/>
                  <a:ea typeface="Times New Roman" panose="02020603050405020304" pitchFamily="18" charset="0"/>
                  <a:cs typeface="Times New Roman" panose="02020603050405020304" pitchFamily="18" charset="0"/>
                </a:endParaRPr>
              </a:p>
              <a:p>
                <a:pPr indent="-457200">
                  <a:buFont typeface="+mj-lt"/>
                  <a:buAutoNum type="alphaLcPeriod"/>
                </a:pPr>
                <a:r>
                  <a:rPr lang="el-GR" altLang="en-US" sz="2000" dirty="0">
                    <a:latin typeface="Calibri" panose="020F0502020204030204" pitchFamily="34" charset="0"/>
                    <a:cs typeface="Times New Roman" panose="02020603050405020304" pitchFamily="18" charset="0"/>
                  </a:rPr>
                  <a:t>Σε τι τιμή της έντασης της ακτινοβολίας αντιστοιχεί το κάθε τετράγωνο του διαγράμματος</a:t>
                </a:r>
                <a:endParaRPr lang="en-GB" altLang="en-US" sz="2000" dirty="0">
                  <a:latin typeface="Calibri" panose="020F0502020204030204" pitchFamily="34" charset="0"/>
                  <a:cs typeface="Times New Roman" panose="02020603050405020304" pitchFamily="18" charset="0"/>
                </a:endParaRPr>
              </a:p>
              <a:p>
                <a:pPr indent="-342900">
                  <a:lnSpc>
                    <a:spcPct val="107000"/>
                  </a:lnSpc>
                  <a:buFont typeface="+mj-lt"/>
                  <a:buAutoNum type="alphaLcPeriod"/>
                </a:pPr>
                <a:r>
                  <a:rPr lang="el-GR" sz="2000" dirty="0">
                    <a:latin typeface="Calibri" panose="020F0502020204030204" pitchFamily="34" charset="0"/>
                    <a:cs typeface="Times New Roman" panose="02020603050405020304" pitchFamily="18" charset="0"/>
                  </a:rPr>
                  <a:t>Πόσο περίπου συνεισφέρει στην ένταση της ακτινοβολίας η περιοχή του φάσματος από </a:t>
                </a:r>
                <a14:m>
                  <m:oMath xmlns:m="http://schemas.openxmlformats.org/officeDocument/2006/math">
                    <m:r>
                      <a:rPr lang="el-GR" sz="2000">
                        <a:latin typeface="Cambria Math" panose="02040503050406030204" pitchFamily="18" charset="0"/>
                        <a:cs typeface="Times New Roman" panose="02020603050405020304" pitchFamily="18" charset="0"/>
                      </a:rPr>
                      <m:t>550 </m:t>
                    </m:r>
                    <m:r>
                      <m:rPr>
                        <m:nor/>
                      </m:rPr>
                      <a:rPr lang="el-GR" sz="2000">
                        <a:latin typeface="Calibri" panose="020F0502020204030204" pitchFamily="34" charset="0"/>
                        <a:cs typeface="Times New Roman" panose="02020603050405020304" pitchFamily="18" charset="0"/>
                      </a:rPr>
                      <m:t>nm</m:t>
                    </m:r>
                  </m:oMath>
                </a14:m>
                <a:r>
                  <a:rPr lang="el-GR" sz="2000" dirty="0">
                    <a:latin typeface="Calibri" panose="020F0502020204030204" pitchFamily="34" charset="0"/>
                    <a:cs typeface="Times New Roman" panose="02020603050405020304" pitchFamily="18" charset="0"/>
                  </a:rPr>
                  <a:t> έως </a:t>
                </a:r>
                <a14:m>
                  <m:oMath xmlns:m="http://schemas.openxmlformats.org/officeDocument/2006/math">
                    <m:r>
                      <a:rPr lang="el-GR" sz="2000">
                        <a:latin typeface="Cambria Math" panose="02040503050406030204" pitchFamily="18" charset="0"/>
                        <a:cs typeface="Times New Roman" panose="02020603050405020304" pitchFamily="18" charset="0"/>
                      </a:rPr>
                      <m:t>600 </m:t>
                    </m:r>
                    <m:r>
                      <m:rPr>
                        <m:nor/>
                      </m:rPr>
                      <a:rPr lang="el-GR" sz="2000">
                        <a:latin typeface="Calibri" panose="020F0502020204030204" pitchFamily="34" charset="0"/>
                        <a:cs typeface="Times New Roman" panose="02020603050405020304" pitchFamily="18" charset="0"/>
                      </a:rPr>
                      <m:t>nm</m:t>
                    </m:r>
                  </m:oMath>
                </a14:m>
                <a:r>
                  <a:rPr lang="el-GR" sz="2000" dirty="0">
                    <a:latin typeface="Calibri" panose="020F0502020204030204" pitchFamily="34" charset="0"/>
                    <a:cs typeface="Times New Roman" panose="02020603050405020304" pitchFamily="18" charset="0"/>
                  </a:rPr>
                  <a:t>;</a:t>
                </a:r>
                <a:endParaRPr lang="en-GB" sz="2000" dirty="0">
                  <a:latin typeface="Calibri" panose="020F0502020204030204" pitchFamily="34" charset="0"/>
                  <a:cs typeface="Times New Roman" panose="02020603050405020304" pitchFamily="18" charset="0"/>
                </a:endParaRPr>
              </a:p>
              <a:p>
                <a:pPr indent="-342900">
                  <a:lnSpc>
                    <a:spcPct val="107000"/>
                  </a:lnSpc>
                  <a:buFont typeface="+mj-lt"/>
                  <a:buAutoNum type="alphaLcPeriod"/>
                </a:pPr>
                <a:r>
                  <a:rPr lang="el-GR" sz="2000" dirty="0">
                    <a:latin typeface="Calibri" panose="020F0502020204030204" pitchFamily="34" charset="0"/>
                    <a:cs typeface="Times New Roman" panose="02020603050405020304" pitchFamily="18" charset="0"/>
                  </a:rPr>
                  <a:t>Πόση περίπου είναι η συνεισφορά του ορατού φάσματος</a:t>
                </a:r>
                <a:r>
                  <a:rPr lang="el-GR" sz="2000" dirty="0">
                    <a:ea typeface="Times New Roman" panose="02020603050405020304" pitchFamily="18" charset="0"/>
                    <a:cs typeface="Times New Roman" panose="02020603050405020304" pitchFamily="18" charset="0"/>
                  </a:rPr>
                  <a:t>;</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mj-lt"/>
                  <a:buAutoNum type="alphaLcPeriod"/>
                </a:pPr>
                <a:endParaRPr lang="en-GB" altLang="en-US" sz="2000" dirty="0">
                  <a:latin typeface="Calibri" panose="020F0502020204030204" pitchFamily="34" charset="0"/>
                  <a:cs typeface="Times New Roman" panose="02020603050405020304" pitchFamily="18" charset="0"/>
                </a:endParaRPr>
              </a:p>
              <a:p>
                <a:r>
                  <a:rPr lang="el-GR" sz="2000" i="1" dirty="0">
                    <a:latin typeface="Times New Roman" panose="02020603050405020304" pitchFamily="18" charset="0"/>
                    <a:ea typeface="Times New Roman" panose="02020603050405020304" pitchFamily="18" charset="0"/>
                    <a:cs typeface="Times New Roman" panose="02020603050405020304" pitchFamily="18" charset="0"/>
                  </a:rPr>
                  <a:t>Οι απαντήσεις να είναι κατ’ εκτίμηση. </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mc:Choice>
        <mc:Fallback xmlns="">
          <p:sp>
            <p:nvSpPr>
              <p:cNvPr id="14" name="TextBox 13">
                <a:extLst>
                  <a:ext uri="{FF2B5EF4-FFF2-40B4-BE49-F238E27FC236}">
                    <a16:creationId xmlns:a16="http://schemas.microsoft.com/office/drawing/2014/main" id="{FC2AAFFF-5F6F-C0C7-2EB6-B1CCC9CEBB99}"/>
                  </a:ext>
                </a:extLst>
              </p:cNvPr>
              <p:cNvSpPr txBox="1">
                <a:spLocks noRot="1" noChangeAspect="1" noMove="1" noResize="1" noEditPoints="1" noAdjustHandles="1" noChangeArrowheads="1" noChangeShapeType="1" noTextEdit="1"/>
              </p:cNvSpPr>
              <p:nvPr/>
            </p:nvSpPr>
            <p:spPr>
              <a:xfrm>
                <a:off x="1975061" y="836713"/>
                <a:ext cx="4572000" cy="5401479"/>
              </a:xfrm>
              <a:prstGeom prst="rect">
                <a:avLst/>
              </a:prstGeom>
              <a:blipFill>
                <a:blip r:embed="rId3"/>
                <a:stretch>
                  <a:fillRect l="-1467" t="-564" r="-1733"/>
                </a:stretch>
              </a:blipFill>
            </p:spPr>
            <p:txBody>
              <a:bodyPr/>
              <a:lstStyle/>
              <a:p>
                <a:r>
                  <a:rPr lang="en-GB">
                    <a:noFill/>
                  </a:rPr>
                  <a:t> </a:t>
                </a:r>
              </a:p>
            </p:txBody>
          </p:sp>
        </mc:Fallback>
      </mc:AlternateContent>
      <p:sp>
        <p:nvSpPr>
          <p:cNvPr id="20" name="Rectangle 14">
            <a:extLst>
              <a:ext uri="{FF2B5EF4-FFF2-40B4-BE49-F238E27FC236}">
                <a16:creationId xmlns:a16="http://schemas.microsoft.com/office/drawing/2014/main" id="{321B811D-E8E4-786E-1E35-0FEC504F42C1}"/>
              </a:ext>
            </a:extLst>
          </p:cNvPr>
          <p:cNvSpPr>
            <a:spLocks noChangeArrowheads="1"/>
          </p:cNvSpPr>
          <p:nvPr/>
        </p:nvSpPr>
        <p:spPr bwMode="auto">
          <a:xfrm>
            <a:off x="6879558" y="1150478"/>
            <a:ext cx="1146468"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just" eaLnBrk="0" fontAlgn="base" hangingPunct="0">
              <a:spcBef>
                <a:spcPct val="0"/>
              </a:spcBef>
              <a:spcAft>
                <a:spcPct val="0"/>
              </a:spcAft>
            </a:pPr>
            <a:endParaRPr lang="el-GR" altLang="en-US" sz="1100" dirty="0">
              <a:latin typeface="Calibri" panose="020F0502020204030204" pitchFamily="34" charset="0"/>
              <a:ea typeface="Yu Gothic Medium" panose="020B0500000000000000" pitchFamily="34" charset="-128"/>
              <a:cs typeface="Times New Roman" panose="02020603050405020304" pitchFamily="18" charset="0"/>
            </a:endParaRPr>
          </a:p>
          <a:p>
            <a:pPr algn="just" eaLnBrk="0" fontAlgn="base" hangingPunct="0">
              <a:spcBef>
                <a:spcPct val="0"/>
              </a:spcBef>
              <a:spcAft>
                <a:spcPct val="0"/>
              </a:spcAft>
            </a:pPr>
            <a:r>
              <a:rPr lang="el-GR" altLang="en-US" sz="1100" dirty="0">
                <a:latin typeface="Calibri" panose="020F0502020204030204" pitchFamily="34" charset="0"/>
                <a:ea typeface="Yu Gothic Medium" panose="020B0500000000000000" pitchFamily="34" charset="-128"/>
                <a:cs typeface="Times New Roman" panose="02020603050405020304" pitchFamily="18" charset="0"/>
              </a:rPr>
              <a:t>β.	</a:t>
            </a:r>
            <a:r>
              <a:rPr lang="el-GR" altLang="en-US" sz="1100" dirty="0">
                <a:latin typeface="Calibri" panose="020F0502020204030204" pitchFamily="34" charset="0"/>
                <a:ea typeface="Times New Roman" panose="02020603050405020304" pitchFamily="18" charset="0"/>
                <a:cs typeface="Times New Roman" panose="02020603050405020304" pitchFamily="18" charset="0"/>
              </a:rPr>
              <a:t>;</a:t>
            </a:r>
            <a:endParaRPr lang="el-GR" altLang="en-US" sz="2400" dirty="0">
              <a:latin typeface="Times New Roman" panose="02020603050405020304" pitchFamily="18" charset="0"/>
            </a:endParaRPr>
          </a:p>
        </p:txBody>
      </p:sp>
      <p:sp>
        <p:nvSpPr>
          <p:cNvPr id="22" name="TextBox 21">
            <a:extLst>
              <a:ext uri="{FF2B5EF4-FFF2-40B4-BE49-F238E27FC236}">
                <a16:creationId xmlns:a16="http://schemas.microsoft.com/office/drawing/2014/main" id="{D716F57F-03BF-0E1C-3D58-9C315BE270E5}"/>
              </a:ext>
            </a:extLst>
          </p:cNvPr>
          <p:cNvSpPr txBox="1"/>
          <p:nvPr/>
        </p:nvSpPr>
        <p:spPr>
          <a:xfrm>
            <a:off x="1975061" y="368636"/>
            <a:ext cx="4572000" cy="468077"/>
          </a:xfrm>
          <a:prstGeom prst="rect">
            <a:avLst/>
          </a:prstGeom>
          <a:noFill/>
        </p:spPr>
        <p:txBody>
          <a:bodyPr wrap="square">
            <a:spAutoFit/>
          </a:bodyPr>
          <a:lstStyle/>
          <a:p>
            <a:pPr algn="just">
              <a:lnSpc>
                <a:spcPct val="107000"/>
              </a:lnSpc>
              <a:spcAft>
                <a:spcPts val="800"/>
              </a:spcAft>
            </a:pPr>
            <a:r>
              <a:rPr lang="el-GR" sz="2400" b="1" dirty="0">
                <a:solidFill>
                  <a:srgbClr val="3E95AD"/>
                </a:solidFill>
                <a:latin typeface="Times New Roman" panose="02020603050405020304" pitchFamily="18" charset="0"/>
                <a:ea typeface="Calibri" panose="020F0502020204030204" pitchFamily="34" charset="0"/>
                <a:cs typeface="Times New Roman" panose="02020603050405020304" pitchFamily="18" charset="0"/>
              </a:rPr>
              <a:t>Παράδειγμα 3</a:t>
            </a:r>
            <a:endParaRPr lang="en-GB"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66330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Πάπυρος: Κατακόρυφος 2">
            <a:extLst>
              <a:ext uri="{FF2B5EF4-FFF2-40B4-BE49-F238E27FC236}">
                <a16:creationId xmlns:a16="http://schemas.microsoft.com/office/drawing/2014/main" id="{658CEB48-385F-5890-77B1-143792C5E6E5}"/>
              </a:ext>
            </a:extLst>
          </p:cNvPr>
          <p:cNvSpPr/>
          <p:nvPr/>
        </p:nvSpPr>
        <p:spPr>
          <a:xfrm>
            <a:off x="3474719" y="2551611"/>
            <a:ext cx="6069874" cy="1968137"/>
          </a:xfrm>
          <a:prstGeom prst="verticalScroll">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68D573A0-4C7F-CA67-EA15-1DD462E9269D}"/>
              </a:ext>
            </a:extLst>
          </p:cNvPr>
          <p:cNvSpPr txBox="1"/>
          <p:nvPr/>
        </p:nvSpPr>
        <p:spPr>
          <a:xfrm>
            <a:off x="3762102" y="1725873"/>
            <a:ext cx="5495109" cy="3406253"/>
          </a:xfrm>
          <a:prstGeom prst="rect">
            <a:avLst/>
          </a:prstGeom>
          <a:noFill/>
        </p:spPr>
        <p:txBody>
          <a:bodyPr wrap="square" rtlCol="0">
            <a:spAutoFit/>
          </a:bodyPr>
          <a:lstStyle/>
          <a:p>
            <a:pPr algn="just">
              <a:lnSpc>
                <a:spcPct val="107000"/>
              </a:lnSpc>
              <a:spcAft>
                <a:spcPts val="800"/>
              </a:spcAft>
              <a:tabLst>
                <a:tab pos="532130" algn="l"/>
                <a:tab pos="692150" algn="l"/>
                <a:tab pos="908685" algn="l"/>
                <a:tab pos="1198245" algn="l"/>
                <a:tab pos="1517650" algn="l"/>
                <a:tab pos="1859915" algn="l"/>
                <a:tab pos="2259330" algn="l"/>
                <a:tab pos="2445385" algn="l"/>
                <a:tab pos="2564130" algn="l"/>
                <a:tab pos="2639695" algn="l"/>
                <a:tab pos="3469640" algn="l"/>
                <a:tab pos="3525520" algn="l"/>
                <a:tab pos="3842385" algn="l"/>
                <a:tab pos="4370070" algn="l"/>
                <a:tab pos="4690745" algn="l"/>
              </a:tabLst>
            </a:pPr>
            <a:r>
              <a:rPr lang="el-GR" sz="2400" b="1" dirty="0">
                <a:solidFill>
                  <a:srgbClr val="FF0000"/>
                </a:solidFill>
              </a:rPr>
              <a:t>ΠΗΓΗ</a:t>
            </a:r>
            <a:r>
              <a:rPr lang="el-GR" dirty="0"/>
              <a:t>:</a:t>
            </a:r>
            <a:r>
              <a:rPr lang="el-GR"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tabLst>
                <a:tab pos="532130" algn="l"/>
                <a:tab pos="692150" algn="l"/>
                <a:tab pos="908685" algn="l"/>
                <a:tab pos="1198245" algn="l"/>
                <a:tab pos="1517650" algn="l"/>
                <a:tab pos="1859915" algn="l"/>
                <a:tab pos="2259330" algn="l"/>
                <a:tab pos="2445385" algn="l"/>
                <a:tab pos="2564130" algn="l"/>
                <a:tab pos="2639695" algn="l"/>
                <a:tab pos="3469640" algn="l"/>
                <a:tab pos="3525520" algn="l"/>
                <a:tab pos="3842385" algn="l"/>
                <a:tab pos="4370070" algn="l"/>
                <a:tab pos="4690745" algn="l"/>
              </a:tabLst>
            </a:pPr>
            <a:endParaRPr lang="el-GR"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tabLst>
                <a:tab pos="532130" algn="l"/>
                <a:tab pos="692150" algn="l"/>
                <a:tab pos="908685" algn="l"/>
                <a:tab pos="1198245" algn="l"/>
                <a:tab pos="1517650" algn="l"/>
                <a:tab pos="1859915" algn="l"/>
                <a:tab pos="2259330" algn="l"/>
                <a:tab pos="2445385" algn="l"/>
                <a:tab pos="2564130" algn="l"/>
                <a:tab pos="2639695" algn="l"/>
                <a:tab pos="3469640" algn="l"/>
                <a:tab pos="3525520" algn="l"/>
                <a:tab pos="3842385" algn="l"/>
                <a:tab pos="4370070" algn="l"/>
                <a:tab pos="4690745" algn="l"/>
              </a:tabLst>
            </a:pPr>
            <a:endParaRPr lang="el-GR"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lnSpc>
                <a:spcPct val="107000"/>
              </a:lnSpc>
              <a:spcAft>
                <a:spcPts val="800"/>
              </a:spcAft>
              <a:buFont typeface="Wingdings" panose="05000000000000000000" pitchFamily="2" charset="2"/>
              <a:buChar char="Ø"/>
              <a:tabLst>
                <a:tab pos="532130" algn="l"/>
                <a:tab pos="692150" algn="l"/>
                <a:tab pos="908685" algn="l"/>
                <a:tab pos="1198245" algn="l"/>
                <a:tab pos="1517650" algn="l"/>
                <a:tab pos="1859915" algn="l"/>
                <a:tab pos="2259330" algn="l"/>
                <a:tab pos="2445385" algn="l"/>
                <a:tab pos="2564130" algn="l"/>
                <a:tab pos="2639695" algn="l"/>
                <a:tab pos="3469640" algn="l"/>
                <a:tab pos="3525520" algn="l"/>
                <a:tab pos="3842385" algn="l"/>
                <a:tab pos="4370070" algn="l"/>
                <a:tab pos="4690745" algn="l"/>
              </a:tabLst>
            </a:pPr>
            <a:r>
              <a:rPr lang="el-GR" sz="1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ΣΤΟΙΧΕΙΑ ΚΒΑΝΤΟΜΗΧΑΝΙΚΗΣ </a:t>
            </a:r>
            <a:r>
              <a:rPr lang="el-GR" sz="16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Γ΄Γενικού</a:t>
            </a:r>
            <a:r>
              <a:rPr lang="el-GR" sz="1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Λυκείου </a:t>
            </a:r>
            <a:endParaRPr lang="en-GB"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532130" algn="l"/>
                <a:tab pos="692150" algn="l"/>
                <a:tab pos="908685" algn="l"/>
                <a:tab pos="1198245" algn="l"/>
                <a:tab pos="1517650" algn="l"/>
                <a:tab pos="1859915" algn="l"/>
                <a:tab pos="2259330" algn="l"/>
                <a:tab pos="2445385" algn="l"/>
                <a:tab pos="2564130" algn="l"/>
                <a:tab pos="2639695" algn="l"/>
                <a:tab pos="3469640" algn="l"/>
                <a:tab pos="3525520" algn="l"/>
                <a:tab pos="3842385" algn="l"/>
                <a:tab pos="4370070" algn="l"/>
                <a:tab pos="4690745" algn="l"/>
              </a:tabLst>
            </a:pPr>
            <a:r>
              <a:rPr lang="el-GR" sz="1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ΠΡΟΣΑΝΑΤΟΛΙΣΜΟΣ ΘΕΤΙΚΩΝ ΕΠΙΣΤΗΜΩΝ </a:t>
            </a:r>
            <a:endParaRPr lang="en-GB"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532130" algn="l"/>
                <a:tab pos="692150" algn="l"/>
                <a:tab pos="908685" algn="l"/>
                <a:tab pos="1198245" algn="l"/>
                <a:tab pos="1517650" algn="l"/>
                <a:tab pos="1859915" algn="l"/>
                <a:tab pos="2259330" algn="l"/>
                <a:tab pos="2445385" algn="l"/>
                <a:tab pos="2564130" algn="l"/>
                <a:tab pos="2639695" algn="l"/>
                <a:tab pos="3469640" algn="l"/>
                <a:tab pos="3525520" algn="l"/>
                <a:tab pos="3842385" algn="l"/>
                <a:tab pos="4370070" algn="l"/>
                <a:tab pos="4690745" algn="l"/>
              </a:tabLst>
            </a:pPr>
            <a:r>
              <a:rPr lang="el-GR" sz="1600" b="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ΝΙΚΟΣ  ΔΙΑΜΑΝΤΗΣ</a:t>
            </a:r>
            <a:endParaRPr lang="el-GR" sz="1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tabLst>
                <a:tab pos="532130" algn="l"/>
                <a:tab pos="692150" algn="l"/>
                <a:tab pos="908685" algn="l"/>
                <a:tab pos="1198245" algn="l"/>
                <a:tab pos="1517650" algn="l"/>
                <a:tab pos="1859915" algn="l"/>
                <a:tab pos="2259330" algn="l"/>
                <a:tab pos="2445385" algn="l"/>
                <a:tab pos="2564130" algn="l"/>
                <a:tab pos="2639695" algn="l"/>
                <a:tab pos="3469640" algn="l"/>
                <a:tab pos="3525520" algn="l"/>
                <a:tab pos="3842385" algn="l"/>
                <a:tab pos="4370070" algn="l"/>
                <a:tab pos="4690745" algn="l"/>
              </a:tabLst>
            </a:pPr>
            <a:endParaRPr lang="en-GB"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a:p>
            <a:endParaRPr lang="en-GB" dirty="0"/>
          </a:p>
        </p:txBody>
      </p:sp>
    </p:spTree>
    <p:extLst>
      <p:ext uri="{BB962C8B-B14F-4D97-AF65-F5344CB8AC3E}">
        <p14:creationId xmlns:p14="http://schemas.microsoft.com/office/powerpoint/2010/main" val="1212275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34C59C2F-1685-14EB-A64D-DD29D115D5A7}"/>
              </a:ext>
            </a:extLst>
          </p:cNvPr>
          <p:cNvSpPr>
            <a:spLocks noGrp="1"/>
          </p:cNvSpPr>
          <p:nvPr>
            <p:ph type="sldNum" sz="quarter" idx="12"/>
          </p:nvPr>
        </p:nvSpPr>
        <p:spPr/>
        <p:txBody>
          <a:bodyPr/>
          <a:lstStyle/>
          <a:p>
            <a:pPr>
              <a:defRPr/>
            </a:pPr>
            <a:fld id="{3253D8C5-B188-49C5-8B67-7128AEF932D9}" type="slidenum">
              <a:rPr lang="el-GR" altLang="el-GR" smtClean="0"/>
              <a:pPr>
                <a:defRPr/>
              </a:pPr>
              <a:t>2</a:t>
            </a:fld>
            <a:endParaRPr lang="el-GR" altLang="el-GR"/>
          </a:p>
        </p:txBody>
      </p:sp>
      <p:graphicFrame>
        <p:nvGraphicFramePr>
          <p:cNvPr id="3" name="Πίνακας 2">
            <a:extLst>
              <a:ext uri="{FF2B5EF4-FFF2-40B4-BE49-F238E27FC236}">
                <a16:creationId xmlns:a16="http://schemas.microsoft.com/office/drawing/2014/main" id="{ADB9AB26-55C5-0A53-1B7F-95A21238C9D9}"/>
              </a:ext>
            </a:extLst>
          </p:cNvPr>
          <p:cNvGraphicFramePr>
            <a:graphicFrameLocks noGrp="1"/>
          </p:cNvGraphicFramePr>
          <p:nvPr>
            <p:extLst>
              <p:ext uri="{D42A27DB-BD31-4B8C-83A1-F6EECF244321}">
                <p14:modId xmlns:p14="http://schemas.microsoft.com/office/powerpoint/2010/main" val="2332453219"/>
              </p:ext>
            </p:extLst>
          </p:nvPr>
        </p:nvGraphicFramePr>
        <p:xfrm>
          <a:off x="720488" y="221799"/>
          <a:ext cx="5855803" cy="3859149"/>
        </p:xfrm>
        <a:graphic>
          <a:graphicData uri="http://schemas.openxmlformats.org/drawingml/2006/table">
            <a:tbl>
              <a:tblPr firstRow="1" firstCol="1" bandRow="1">
                <a:tableStyleId>{68D230F3-CF80-4859-8CE7-A43EE81993B5}</a:tableStyleId>
              </a:tblPr>
              <a:tblGrid>
                <a:gridCol w="5855803">
                  <a:extLst>
                    <a:ext uri="{9D8B030D-6E8A-4147-A177-3AD203B41FA5}">
                      <a16:colId xmlns:a16="http://schemas.microsoft.com/office/drawing/2014/main" val="235329735"/>
                    </a:ext>
                  </a:extLst>
                </a:gridCol>
              </a:tblGrid>
              <a:tr h="515370">
                <a:tc>
                  <a:txBody>
                    <a:bodyPr/>
                    <a:lstStyle/>
                    <a:p>
                      <a:pPr algn="ctr">
                        <a:lnSpc>
                          <a:spcPct val="107000"/>
                        </a:lnSpc>
                        <a:spcAft>
                          <a:spcPts val="800"/>
                        </a:spcAft>
                      </a:pPr>
                      <a:endParaRPr lang="el-GR" sz="1200" dirty="0">
                        <a:effectLst/>
                      </a:endParaRPr>
                    </a:p>
                    <a:p>
                      <a:pPr algn="ctr">
                        <a:lnSpc>
                          <a:spcPct val="107000"/>
                        </a:lnSpc>
                        <a:spcAft>
                          <a:spcPts val="800"/>
                        </a:spcAft>
                      </a:pPr>
                      <a:r>
                        <a:rPr lang="el-GR" sz="2000" dirty="0">
                          <a:effectLst/>
                        </a:rPr>
                        <a:t>Επεξηγηματική πληροφορία</a:t>
                      </a:r>
                      <a:endParaRPr lang="en-GB" sz="2000" dirty="0">
                        <a:effectLst/>
                      </a:endParaRPr>
                    </a:p>
                    <a:p>
                      <a:pPr>
                        <a:lnSpc>
                          <a:spcPct val="107000"/>
                        </a:lnSpc>
                        <a:spcAft>
                          <a:spcPts val="800"/>
                        </a:spcAft>
                      </a:pPr>
                      <a:r>
                        <a:rPr lang="el-GR" sz="12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17051185"/>
                  </a:ext>
                </a:extLst>
              </a:tr>
              <a:tr h="2810262">
                <a:tc>
                  <a:txBody>
                    <a:bodyPr/>
                    <a:lstStyle/>
                    <a:p>
                      <a:pPr algn="just">
                        <a:lnSpc>
                          <a:spcPct val="107000"/>
                        </a:lnSpc>
                        <a:spcAft>
                          <a:spcPts val="800"/>
                        </a:spcAft>
                      </a:pPr>
                      <a:endParaRPr lang="en-GB" sz="1200" dirty="0">
                        <a:effectLst/>
                      </a:endParaRPr>
                    </a:p>
                    <a:p>
                      <a:pPr algn="ctr">
                        <a:spcAft>
                          <a:spcPts val="1000"/>
                        </a:spcAft>
                      </a:pPr>
                      <a:r>
                        <a:rPr lang="el-GR" sz="1200" dirty="0">
                          <a:effectLst/>
                        </a:rPr>
                        <a:t>Εικόνα 1.1 Ανάλυση του φωτός </a:t>
                      </a:r>
                      <a:endParaRPr lang="en-GB" sz="1200" dirty="0">
                        <a:effectLst/>
                      </a:endParaRPr>
                    </a:p>
                    <a:p>
                      <a:pPr algn="ctr">
                        <a:lnSpc>
                          <a:spcPct val="107000"/>
                        </a:lnSpc>
                        <a:spcAft>
                          <a:spcPts val="0"/>
                        </a:spcAft>
                      </a:pPr>
                      <a:r>
                        <a:rPr lang="el-GR" sz="1200" dirty="0">
                          <a:effectLst/>
                        </a:rPr>
                        <a:t>Ανάλυση του φωτός: Μια μονοχρωματική ακτίνα φωτός, όταν διέλθει από ένα πρίσμα, απλώς εκτρέπεται από την πορεία της. Στην περίπτωση όμως που η ακτίνα φωτός δεν είναι μονοχρωματική, αναλύεται σε ακτίνες διαφορετικών συχνοτήτων, οι οποίες συνιστούν το φάσμα συχνοτήτων της ακτίνας. Αν οι ακτίνες που προκύπτουν από την ανάλυση έχουν διακριτές συχνότητες, τότε το φάσμα είναι γραμμικό. </a:t>
                      </a:r>
                    </a:p>
                    <a:p>
                      <a:pPr algn="ctr">
                        <a:lnSpc>
                          <a:spcPct val="107000"/>
                        </a:lnSpc>
                        <a:spcAft>
                          <a:spcPts val="0"/>
                        </a:spcAft>
                      </a:pPr>
                      <a:endParaRPr lang="el-GR" sz="1200" dirty="0">
                        <a:effectLst/>
                      </a:endParaRPr>
                    </a:p>
                    <a:p>
                      <a:pPr algn="ctr">
                        <a:lnSpc>
                          <a:spcPct val="107000"/>
                        </a:lnSpc>
                        <a:spcAft>
                          <a:spcPts val="0"/>
                        </a:spcAft>
                      </a:pPr>
                      <a:r>
                        <a:rPr lang="el-GR" sz="1200" dirty="0">
                          <a:effectLst/>
                        </a:rPr>
                        <a:t>Εικόνα 1.2 Γραμμικό φάσμα</a:t>
                      </a:r>
                    </a:p>
                    <a:p>
                      <a:pPr algn="ctr">
                        <a:lnSpc>
                          <a:spcPct val="107000"/>
                        </a:lnSpc>
                        <a:spcAft>
                          <a:spcPts val="0"/>
                        </a:spcAft>
                      </a:pPr>
                      <a:endParaRPr lang="el-GR" sz="1200" dirty="0">
                        <a:effectLst/>
                      </a:endParaRPr>
                    </a:p>
                    <a:p>
                      <a:pPr algn="ctr">
                        <a:lnSpc>
                          <a:spcPct val="107000"/>
                        </a:lnSpc>
                        <a:spcAft>
                          <a:spcPts val="0"/>
                        </a:spcAft>
                      </a:pPr>
                      <a:r>
                        <a:rPr lang="el-GR" sz="1200" dirty="0">
                          <a:effectLst/>
                        </a:rPr>
                        <a:t>Εικόνα 1.3 Συνεχές φάσμα</a:t>
                      </a:r>
                    </a:p>
                    <a:p>
                      <a:pPr algn="just">
                        <a:lnSpc>
                          <a:spcPct val="107000"/>
                        </a:lnSpc>
                        <a:spcAft>
                          <a:spcPts val="0"/>
                        </a:spcAft>
                      </a:pPr>
                      <a:r>
                        <a:rPr lang="el-GR" sz="1200" dirty="0">
                          <a:effectLst/>
                        </a:rPr>
                        <a:t>Στην αντίθεση περίπτωση, δηλαδή όταν οι συχνότητες παίρνουν όλες τις τιμές από ένα συνεχές διάστημα τιμών, το φάσμα είναι συνεχές. </a:t>
                      </a:r>
                      <a:endParaRPr lang="en-GB" sz="1200" dirty="0">
                        <a:effectLst/>
                      </a:endParaRPr>
                    </a:p>
                    <a:p>
                      <a:pPr>
                        <a:lnSpc>
                          <a:spcPct val="107000"/>
                        </a:lnSpc>
                        <a:spcAft>
                          <a:spcPts val="800"/>
                        </a:spcAft>
                      </a:pPr>
                      <a:r>
                        <a:rPr lang="el-GR" sz="1200" dirty="0">
                          <a:effectLst/>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45549482"/>
                  </a:ext>
                </a:extLst>
              </a:tr>
            </a:tbl>
          </a:graphicData>
        </a:graphic>
      </p:graphicFrame>
      <p:grpSp>
        <p:nvGrpSpPr>
          <p:cNvPr id="4" name="Ομάδα 3">
            <a:extLst>
              <a:ext uri="{FF2B5EF4-FFF2-40B4-BE49-F238E27FC236}">
                <a16:creationId xmlns:a16="http://schemas.microsoft.com/office/drawing/2014/main" id="{7088CA94-33D7-97C5-99B1-A44242E83380}"/>
              </a:ext>
            </a:extLst>
          </p:cNvPr>
          <p:cNvGrpSpPr>
            <a:grpSpLocks/>
          </p:cNvGrpSpPr>
          <p:nvPr/>
        </p:nvGrpSpPr>
        <p:grpSpPr bwMode="auto">
          <a:xfrm>
            <a:off x="1919536" y="4842594"/>
            <a:ext cx="7350668" cy="1863006"/>
            <a:chOff x="0" y="0"/>
            <a:chExt cx="48996" cy="12268"/>
          </a:xfrm>
        </p:grpSpPr>
        <p:grpSp>
          <p:nvGrpSpPr>
            <p:cNvPr id="5" name="Ομάδα 4">
              <a:extLst>
                <a:ext uri="{FF2B5EF4-FFF2-40B4-BE49-F238E27FC236}">
                  <a16:creationId xmlns:a16="http://schemas.microsoft.com/office/drawing/2014/main" id="{9523D167-E69F-AD36-E87B-95A5EF90CDEC}"/>
                </a:ext>
              </a:extLst>
            </p:cNvPr>
            <p:cNvGrpSpPr>
              <a:grpSpLocks/>
            </p:cNvGrpSpPr>
            <p:nvPr/>
          </p:nvGrpSpPr>
          <p:grpSpPr bwMode="auto">
            <a:xfrm>
              <a:off x="0" y="0"/>
              <a:ext cx="21488" cy="12268"/>
              <a:chOff x="0" y="0"/>
              <a:chExt cx="32842" cy="17449"/>
            </a:xfrm>
          </p:grpSpPr>
          <p:pic>
            <p:nvPicPr>
              <p:cNvPr id="9" name="Εικόνα 8">
                <a:extLst>
                  <a:ext uri="{FF2B5EF4-FFF2-40B4-BE49-F238E27FC236}">
                    <a16:creationId xmlns:a16="http://schemas.microsoft.com/office/drawing/2014/main" id="{733D39DE-1500-8F08-5C8B-4AA6571E5AF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14073"/>
              <a:stretch>
                <a:fillRect/>
              </a:stretch>
            </p:blipFill>
            <p:spPr bwMode="auto">
              <a:xfrm>
                <a:off x="0" y="0"/>
                <a:ext cx="32842" cy="14198"/>
              </a:xfrm>
              <a:prstGeom prst="rect">
                <a:avLst/>
              </a:prstGeom>
              <a:noFill/>
              <a:extLst>
                <a:ext uri="{909E8E84-426E-40DD-AFC4-6F175D3DCCD1}">
                  <a14:hiddenFill xmlns:a14="http://schemas.microsoft.com/office/drawing/2010/main">
                    <a:solidFill>
                      <a:srgbClr val="FFFFFF"/>
                    </a:solidFill>
                  </a14:hiddenFill>
                </a:ext>
              </a:extLst>
            </p:spPr>
          </p:pic>
          <p:sp>
            <p:nvSpPr>
              <p:cNvPr id="10" name="Πλαίσιο κειμένου 10">
                <a:extLst>
                  <a:ext uri="{FF2B5EF4-FFF2-40B4-BE49-F238E27FC236}">
                    <a16:creationId xmlns:a16="http://schemas.microsoft.com/office/drawing/2014/main" id="{75C3944C-B778-29EB-C3A0-EB9E3F4BF80E}"/>
                  </a:ext>
                </a:extLst>
              </p:cNvPr>
              <p:cNvSpPr txBox="1">
                <a:spLocks noChangeArrowheads="1"/>
              </p:cNvSpPr>
              <p:nvPr/>
            </p:nvSpPr>
            <p:spPr bwMode="auto">
              <a:xfrm>
                <a:off x="0" y="14782"/>
                <a:ext cx="32842" cy="266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ctr">
                  <a:spcAft>
                    <a:spcPts val="1000"/>
                  </a:spcAft>
                </a:pPr>
                <a:r>
                  <a:rPr lang="el-GR" sz="900" i="1">
                    <a:solidFill>
                      <a:srgbClr val="44546A"/>
                    </a:solidFill>
                    <a:latin typeface="Calibri" panose="020F0502020204030204" pitchFamily="34" charset="0"/>
                    <a:ea typeface="Calibri" panose="020F0502020204030204" pitchFamily="34" charset="0"/>
                    <a:cs typeface="Times New Roman" panose="02020603050405020304" pitchFamily="18" charset="0"/>
                  </a:rPr>
                  <a:t>Εικόνα 1.2 Γραμμικό φάσμα</a:t>
                </a:r>
                <a:endParaRPr lang="en-GB" sz="900" i="1">
                  <a:solidFill>
                    <a:srgbClr val="44546A"/>
                  </a:solidFill>
                  <a:latin typeface="Calibri" panose="020F0502020204030204" pitchFamily="34" charset="0"/>
                  <a:ea typeface="Calibri" panose="020F0502020204030204" pitchFamily="34" charset="0"/>
                  <a:cs typeface="Times New Roman" panose="02020603050405020304" pitchFamily="18" charset="0"/>
                </a:endParaRPr>
              </a:p>
            </p:txBody>
          </p:sp>
        </p:grpSp>
        <p:grpSp>
          <p:nvGrpSpPr>
            <p:cNvPr id="6" name="Ομάδα 5">
              <a:extLst>
                <a:ext uri="{FF2B5EF4-FFF2-40B4-BE49-F238E27FC236}">
                  <a16:creationId xmlns:a16="http://schemas.microsoft.com/office/drawing/2014/main" id="{FB8F8120-C01F-30D9-AE2B-62CB6234A5EF}"/>
                </a:ext>
              </a:extLst>
            </p:cNvPr>
            <p:cNvGrpSpPr>
              <a:grpSpLocks/>
            </p:cNvGrpSpPr>
            <p:nvPr/>
          </p:nvGrpSpPr>
          <p:grpSpPr bwMode="auto">
            <a:xfrm>
              <a:off x="23088" y="1066"/>
              <a:ext cx="25908" cy="10745"/>
              <a:chOff x="0" y="0"/>
              <a:chExt cx="30784" cy="14782"/>
            </a:xfrm>
          </p:grpSpPr>
          <p:pic>
            <p:nvPicPr>
              <p:cNvPr id="7" name="Εικόνα 6">
                <a:extLst>
                  <a:ext uri="{FF2B5EF4-FFF2-40B4-BE49-F238E27FC236}">
                    <a16:creationId xmlns:a16="http://schemas.microsoft.com/office/drawing/2014/main" id="{47784C93-7015-E025-ADCE-2816F7AD2B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4913" t="17886" r="3201" b="30518"/>
              <a:stretch>
                <a:fillRect/>
              </a:stretch>
            </p:blipFill>
            <p:spPr bwMode="auto">
              <a:xfrm>
                <a:off x="0" y="0"/>
                <a:ext cx="30784" cy="11506"/>
              </a:xfrm>
              <a:prstGeom prst="rect">
                <a:avLst/>
              </a:prstGeom>
              <a:noFill/>
              <a:extLst>
                <a:ext uri="{909E8E84-426E-40DD-AFC4-6F175D3DCCD1}">
                  <a14:hiddenFill xmlns:a14="http://schemas.microsoft.com/office/drawing/2010/main">
                    <a:solidFill>
                      <a:srgbClr val="FFFFFF"/>
                    </a:solidFill>
                  </a14:hiddenFill>
                </a:ext>
              </a:extLst>
            </p:spPr>
          </p:pic>
          <p:sp>
            <p:nvSpPr>
              <p:cNvPr id="8" name="Πλαίσιο κειμένου 11">
                <a:extLst>
                  <a:ext uri="{FF2B5EF4-FFF2-40B4-BE49-F238E27FC236}">
                    <a16:creationId xmlns:a16="http://schemas.microsoft.com/office/drawing/2014/main" id="{0E79C4D4-3323-2652-6A6A-4D01DE746A59}"/>
                  </a:ext>
                </a:extLst>
              </p:cNvPr>
              <p:cNvSpPr txBox="1">
                <a:spLocks noChangeArrowheads="1"/>
              </p:cNvSpPr>
              <p:nvPr/>
            </p:nvSpPr>
            <p:spPr bwMode="auto">
              <a:xfrm>
                <a:off x="0" y="12115"/>
                <a:ext cx="30784" cy="266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ctr">
                  <a:spcAft>
                    <a:spcPts val="1000"/>
                  </a:spcAft>
                </a:pPr>
                <a:r>
                  <a:rPr lang="el-GR" sz="900" i="1">
                    <a:solidFill>
                      <a:srgbClr val="44546A"/>
                    </a:solidFill>
                    <a:latin typeface="Calibri" panose="020F0502020204030204" pitchFamily="34" charset="0"/>
                    <a:ea typeface="Calibri" panose="020F0502020204030204" pitchFamily="34" charset="0"/>
                    <a:cs typeface="Times New Roman" panose="02020603050405020304" pitchFamily="18" charset="0"/>
                  </a:rPr>
                  <a:t>Εικόνα 1.3 Συνεχές φάσμα</a:t>
                </a:r>
                <a:endParaRPr lang="en-GB" sz="900" i="1">
                  <a:solidFill>
                    <a:srgbClr val="44546A"/>
                  </a:solidFill>
                  <a:latin typeface="Calibri" panose="020F0502020204030204" pitchFamily="34" charset="0"/>
                  <a:ea typeface="Calibri" panose="020F0502020204030204" pitchFamily="34" charset="0"/>
                  <a:cs typeface="Times New Roman" panose="02020603050405020304" pitchFamily="18" charset="0"/>
                </a:endParaRPr>
              </a:p>
            </p:txBody>
          </p:sp>
        </p:grpSp>
      </p:grpSp>
      <p:grpSp>
        <p:nvGrpSpPr>
          <p:cNvPr id="11" name="Ομάδα 10">
            <a:extLst>
              <a:ext uri="{FF2B5EF4-FFF2-40B4-BE49-F238E27FC236}">
                <a16:creationId xmlns:a16="http://schemas.microsoft.com/office/drawing/2014/main" id="{B44969A9-F4A2-2867-D608-B24DD4E5FD00}"/>
              </a:ext>
            </a:extLst>
          </p:cNvPr>
          <p:cNvGrpSpPr>
            <a:grpSpLocks/>
          </p:cNvGrpSpPr>
          <p:nvPr/>
        </p:nvGrpSpPr>
        <p:grpSpPr>
          <a:xfrm>
            <a:off x="7677980" y="692697"/>
            <a:ext cx="2703440" cy="2902941"/>
            <a:chOff x="0" y="0"/>
            <a:chExt cx="2468880" cy="1912421"/>
          </a:xfrm>
        </p:grpSpPr>
        <p:pic>
          <p:nvPicPr>
            <p:cNvPr id="12" name="Εικόνα 11">
              <a:extLst>
                <a:ext uri="{FF2B5EF4-FFF2-40B4-BE49-F238E27FC236}">
                  <a16:creationId xmlns:a16="http://schemas.microsoft.com/office/drawing/2014/main" id="{D87245E4-F065-660C-2C43-6A246C86767D}"/>
                </a:ext>
              </a:extLst>
            </p:cNvPr>
            <p:cNvPicPr>
              <a:picLocks noChangeAspect="1"/>
            </p:cNvPicPr>
            <p:nvPr/>
          </p:nvPicPr>
          <p:blipFill rotWithShape="1">
            <a:blip r:embed="rId4" cstate="print"/>
            <a:srcRect l="9824" t="5975" r="25163" b="20275"/>
            <a:stretch/>
          </p:blipFill>
          <p:spPr bwMode="auto">
            <a:xfrm>
              <a:off x="0" y="0"/>
              <a:ext cx="2468880" cy="1760855"/>
            </a:xfrm>
            <a:prstGeom prst="rect">
              <a:avLst/>
            </a:prstGeom>
            <a:noFill/>
            <a:ln>
              <a:noFill/>
            </a:ln>
          </p:spPr>
        </p:pic>
        <p:sp>
          <p:nvSpPr>
            <p:cNvPr id="13" name="Πλαίσιο κειμένου 8">
              <a:extLst>
                <a:ext uri="{FF2B5EF4-FFF2-40B4-BE49-F238E27FC236}">
                  <a16:creationId xmlns:a16="http://schemas.microsoft.com/office/drawing/2014/main" id="{0035F3F3-FC7D-25FB-2296-00FF836F185C}"/>
                </a:ext>
              </a:extLst>
            </p:cNvPr>
            <p:cNvSpPr txBox="1"/>
            <p:nvPr/>
          </p:nvSpPr>
          <p:spPr>
            <a:xfrm>
              <a:off x="0" y="1821180"/>
              <a:ext cx="2468880" cy="91241"/>
            </a:xfrm>
            <a:prstGeom prst="rect">
              <a:avLst/>
            </a:prstGeom>
            <a:solidFill>
              <a:prstClr val="white"/>
            </a:solidFill>
            <a:ln>
              <a:noFill/>
            </a:ln>
          </p:spPr>
          <p:txBody>
            <a:bodyPr rot="0" spcFirstLastPara="0" vert="horz" wrap="square" lIns="0" tIns="0" rIns="0" bIns="0" numCol="1" spcCol="0" rtlCol="0" fromWordArt="0" anchor="t" anchorCtr="0" forceAA="0" compatLnSpc="1">
              <a:prstTxWarp prst="textNoShape">
                <a:avLst/>
              </a:prstTxWarp>
              <a:spAutoFit/>
            </a:bodyPr>
            <a:lstStyle/>
            <a:p>
              <a:pPr algn="ctr">
                <a:spcAft>
                  <a:spcPts val="1000"/>
                </a:spcAft>
              </a:pPr>
              <a:r>
                <a:rPr lang="el-GR" sz="900" i="1">
                  <a:solidFill>
                    <a:srgbClr val="44546A"/>
                  </a:solidFill>
                  <a:latin typeface="Calibri" panose="020F0502020204030204" pitchFamily="34" charset="0"/>
                  <a:ea typeface="Calibri" panose="020F0502020204030204" pitchFamily="34" charset="0"/>
                  <a:cs typeface="Times New Roman" panose="02020603050405020304" pitchFamily="18" charset="0"/>
                </a:rPr>
                <a:t>Εικόνα 1.1 Ανάλυση του φωτός </a:t>
              </a:r>
              <a:endParaRPr lang="en-GB" sz="900" i="1">
                <a:solidFill>
                  <a:srgbClr val="44546A"/>
                </a:solidFill>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3493450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C647F6D1-EF44-1CAD-0580-A3E2FC95C64C}"/>
              </a:ext>
            </a:extLst>
          </p:cNvPr>
          <p:cNvSpPr>
            <a:spLocks noGrp="1"/>
          </p:cNvSpPr>
          <p:nvPr>
            <p:ph type="sldNum" sz="quarter" idx="12"/>
          </p:nvPr>
        </p:nvSpPr>
        <p:spPr/>
        <p:txBody>
          <a:bodyPr/>
          <a:lstStyle/>
          <a:p>
            <a:pPr>
              <a:defRPr/>
            </a:pPr>
            <a:fld id="{3253D8C5-B188-49C5-8B67-7128AEF932D9}" type="slidenum">
              <a:rPr lang="el-GR" altLang="el-GR" smtClean="0"/>
              <a:pPr>
                <a:defRPr/>
              </a:pPr>
              <a:t>3</a:t>
            </a:fld>
            <a:endParaRPr lang="el-GR" altLang="el-G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13745E95-DC53-08F0-D528-385D52615D0F}"/>
                  </a:ext>
                </a:extLst>
              </p:cNvPr>
              <p:cNvSpPr txBox="1"/>
              <p:nvPr/>
            </p:nvSpPr>
            <p:spPr>
              <a:xfrm>
                <a:off x="2135560" y="476672"/>
                <a:ext cx="8280920" cy="2612382"/>
              </a:xfrm>
              <a:prstGeom prst="rect">
                <a:avLst/>
              </a:prstGeom>
              <a:noFill/>
            </p:spPr>
            <p:txBody>
              <a:bodyPr wrap="square">
                <a:spAutoFit/>
              </a:bodyPr>
              <a:lstStyle/>
              <a:p>
                <a:pPr marL="457200" indent="-228600">
                  <a:lnSpc>
                    <a:spcPct val="107000"/>
                  </a:lnSpc>
                  <a:spcAft>
                    <a:spcPts val="800"/>
                  </a:spcAft>
                </a:pPr>
                <a:r>
                  <a:rPr lang="el-GR" sz="2800" b="1" dirty="0">
                    <a:solidFill>
                      <a:srgbClr val="538135"/>
                    </a:solidFill>
                    <a:latin typeface="Times New Roman" panose="02020603050405020304" pitchFamily="18" charset="0"/>
                    <a:ea typeface="Calibri" panose="020F0502020204030204" pitchFamily="34" charset="0"/>
                    <a:cs typeface="Times New Roman" panose="02020603050405020304" pitchFamily="18" charset="0"/>
                  </a:rPr>
                  <a:t>Γ. Ένταση του ηλεκτρομαγνητικού κύματος</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400" dirty="0">
                    <a:latin typeface="Times New Roman" panose="02020603050405020304" pitchFamily="18" charset="0"/>
                    <a:ea typeface="Calibri" panose="020F0502020204030204" pitchFamily="34" charset="0"/>
                    <a:cs typeface="Times New Roman" panose="02020603050405020304" pitchFamily="18" charset="0"/>
                  </a:rPr>
                  <a:t>Το πλάτος του πεδίου </a:t>
                </a:r>
                <a14:m>
                  <m:oMath xmlns:m="http://schemas.openxmlformats.org/officeDocument/2006/math">
                    <m:sSub>
                      <m:sSubPr>
                        <m:ctrlPr>
                          <a:rPr lang="en-GB" sz="2400" i="1">
                            <a:latin typeface="Cambria Math" panose="02040503050406030204" pitchFamily="18" charset="0"/>
                            <a:ea typeface="Calibri" panose="020F0502020204030204" pitchFamily="34" charset="0"/>
                            <a:cs typeface="Times New Roman" panose="02020603050405020304" pitchFamily="18" charset="0"/>
                          </a:rPr>
                        </m:ctrlPr>
                      </m:sSubPr>
                      <m:e>
                        <m:r>
                          <a:rPr lang="el-GR" sz="2400" i="1">
                            <a:latin typeface="Cambria Math" panose="02040503050406030204" pitchFamily="18" charset="0"/>
                            <a:ea typeface="Calibri" panose="020F0502020204030204" pitchFamily="34" charset="0"/>
                            <a:cs typeface="Times New Roman" panose="02020603050405020304" pitchFamily="18" charset="0"/>
                          </a:rPr>
                          <m:t>𝐸</m:t>
                        </m:r>
                      </m:e>
                      <m:sub>
                        <m:r>
                          <a:rPr lang="el-GR" sz="2400" i="1">
                            <a:latin typeface="Cambria Math" panose="02040503050406030204" pitchFamily="18" charset="0"/>
                            <a:ea typeface="Calibri" panose="020F0502020204030204" pitchFamily="34" charset="0"/>
                            <a:cs typeface="Times New Roman" panose="02020603050405020304" pitchFamily="18" charset="0"/>
                          </a:rPr>
                          <m:t>0</m:t>
                        </m:r>
                      </m:sub>
                    </m:sSub>
                  </m:oMath>
                </a14:m>
                <a:r>
                  <a:rPr lang="el-GR" sz="2400" dirty="0">
                    <a:latin typeface="Times New Roman" panose="02020603050405020304" pitchFamily="18" charset="0"/>
                    <a:ea typeface="Calibri" panose="020F0502020204030204" pitchFamily="34" charset="0"/>
                    <a:cs typeface="Times New Roman" panose="02020603050405020304" pitchFamily="18" charset="0"/>
                  </a:rPr>
                  <a:t> ενός αρμονικού ηλεκτρομαγνητικού κύματος σχετίζεται με την ενέργεια που μεταφέρεται από το ηλεκτρομαγνητικό κύμα. Η ενέργεια του ηλεκτρομαγνητικού κύματος είναι το άθροισμα της ενέργειας του </a:t>
                </a:r>
                <a:r>
                  <a:rPr lang="el-GR" sz="2400" b="1" dirty="0">
                    <a:latin typeface="Times New Roman" panose="02020603050405020304" pitchFamily="18" charset="0"/>
                    <a:ea typeface="Calibri" panose="020F0502020204030204" pitchFamily="34" charset="0"/>
                    <a:cs typeface="Times New Roman" panose="02020603050405020304" pitchFamily="18" charset="0"/>
                  </a:rPr>
                  <a:t>ηλεκτρικού και μαγνητικού πεδίου</a:t>
                </a:r>
                <a:r>
                  <a:rPr lang="el-GR" sz="2400" dirty="0">
                    <a:latin typeface="Times New Roman" panose="02020603050405020304" pitchFamily="18" charset="0"/>
                    <a:ea typeface="Calibri" panose="020F0502020204030204" pitchFamily="34" charset="0"/>
                    <a:cs typeface="Times New Roman" panose="02020603050405020304" pitchFamily="18" charset="0"/>
                  </a:rPr>
                  <a:t> του κύματος. </a:t>
                </a:r>
                <a:endParaRPr lang="en-GB" sz="2400" dirty="0">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5" name="TextBox 4">
                <a:extLst>
                  <a:ext uri="{FF2B5EF4-FFF2-40B4-BE49-F238E27FC236}">
                    <a16:creationId xmlns:a16="http://schemas.microsoft.com/office/drawing/2014/main" id="{13745E95-DC53-08F0-D528-385D52615D0F}"/>
                  </a:ext>
                </a:extLst>
              </p:cNvPr>
              <p:cNvSpPr txBox="1">
                <a:spLocks noRot="1" noChangeAspect="1" noMove="1" noResize="1" noEditPoints="1" noAdjustHandles="1" noChangeArrowheads="1" noChangeShapeType="1" noTextEdit="1"/>
              </p:cNvSpPr>
              <p:nvPr/>
            </p:nvSpPr>
            <p:spPr>
              <a:xfrm>
                <a:off x="2135560" y="476672"/>
                <a:ext cx="8280920" cy="2612382"/>
              </a:xfrm>
              <a:prstGeom prst="rect">
                <a:avLst/>
              </a:prstGeom>
              <a:blipFill>
                <a:blip r:embed="rId2"/>
                <a:stretch>
                  <a:fillRect l="-1104" t="-2331" r="-1104" b="-4196"/>
                </a:stretch>
              </a:blipFill>
            </p:spPr>
            <p:txBody>
              <a:bodyPr/>
              <a:lstStyle/>
              <a:p>
                <a:r>
                  <a:rPr lang="en-GB">
                    <a:noFill/>
                  </a:rPr>
                  <a:t> </a:t>
                </a:r>
              </a:p>
            </p:txBody>
          </p:sp>
        </mc:Fallback>
      </mc:AlternateContent>
      <p:pic>
        <p:nvPicPr>
          <p:cNvPr id="91146" name="Picture 10">
            <a:extLst>
              <a:ext uri="{FF2B5EF4-FFF2-40B4-BE49-F238E27FC236}">
                <a16:creationId xmlns:a16="http://schemas.microsoft.com/office/drawing/2014/main" id="{4B6589EC-90F6-8C22-A2BB-D4E79B8CFA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07768" y="3429000"/>
            <a:ext cx="4667638" cy="2190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6397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B9DC56B0-8C99-CFB2-10B0-B31DCEB85A55}"/>
              </a:ext>
            </a:extLst>
          </p:cNvPr>
          <p:cNvSpPr>
            <a:spLocks noGrp="1"/>
          </p:cNvSpPr>
          <p:nvPr>
            <p:ph type="sldNum" sz="quarter" idx="12"/>
          </p:nvPr>
        </p:nvSpPr>
        <p:spPr/>
        <p:txBody>
          <a:bodyPr/>
          <a:lstStyle/>
          <a:p>
            <a:pPr>
              <a:defRPr/>
            </a:pPr>
            <a:fld id="{3253D8C5-B188-49C5-8B67-7128AEF932D9}" type="slidenum">
              <a:rPr lang="el-GR" altLang="el-GR" smtClean="0"/>
              <a:pPr>
                <a:defRPr/>
              </a:pPr>
              <a:t>4</a:t>
            </a:fld>
            <a:endParaRPr lang="el-GR" altLang="el-G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54C62C8F-069E-F4C9-6E7D-EE748EDA00B9}"/>
                  </a:ext>
                </a:extLst>
              </p:cNvPr>
              <p:cNvSpPr txBox="1"/>
              <p:nvPr/>
            </p:nvSpPr>
            <p:spPr>
              <a:xfrm>
                <a:off x="1100282" y="1166842"/>
                <a:ext cx="5688632" cy="4524315"/>
              </a:xfrm>
              <a:prstGeom prst="rect">
                <a:avLst/>
              </a:prstGeom>
              <a:noFill/>
            </p:spPr>
            <p:txBody>
              <a:bodyPr wrap="square" rtlCol="0">
                <a:spAutoFit/>
              </a:bodyPr>
              <a:lstStyle/>
              <a:p>
                <a:r>
                  <a:rPr lang="el-GR" dirty="0">
                    <a:latin typeface="Times New Roman" panose="02020603050405020304" pitchFamily="18" charset="0"/>
                    <a:ea typeface="Calibri" panose="020F0502020204030204" pitchFamily="34" charset="0"/>
                    <a:cs typeface="Times New Roman" panose="02020603050405020304" pitchFamily="18" charset="0"/>
                  </a:rPr>
                  <a:t>Θεωρούμε μονοχρωματικό </a:t>
                </a:r>
                <a:r>
                  <a:rPr lang="el-GR" b="1" dirty="0">
                    <a:latin typeface="Times New Roman" panose="02020603050405020304" pitchFamily="18" charset="0"/>
                    <a:ea typeface="Calibri" panose="020F0502020204030204" pitchFamily="34" charset="0"/>
                    <a:cs typeface="Times New Roman" panose="02020603050405020304" pitchFamily="18" charset="0"/>
                  </a:rPr>
                  <a:t>επίπεδο</a:t>
                </a:r>
                <a:r>
                  <a:rPr lang="el-GR" dirty="0">
                    <a:latin typeface="Times New Roman" panose="02020603050405020304" pitchFamily="18" charset="0"/>
                    <a:ea typeface="Calibri" panose="020F0502020204030204" pitchFamily="34" charset="0"/>
                    <a:cs typeface="Times New Roman" panose="02020603050405020304" pitchFamily="18" charset="0"/>
                  </a:rPr>
                  <a:t> ηλεκτρομαγνητικό κύμα, δηλαδή μια παράλληλη δέσμη </a:t>
                </a:r>
                <a:r>
                  <a:rPr lang="el-GR" dirty="0" err="1">
                    <a:latin typeface="Times New Roman" panose="02020603050405020304" pitchFamily="18" charset="0"/>
                    <a:ea typeface="Calibri" panose="020F0502020204030204" pitchFamily="34" charset="0"/>
                    <a:cs typeface="Times New Roman" panose="02020603050405020304" pitchFamily="18" charset="0"/>
                  </a:rPr>
                  <a:t>ακτίνων</a:t>
                </a:r>
                <a:r>
                  <a:rPr lang="el-GR" dirty="0">
                    <a:latin typeface="Times New Roman" panose="02020603050405020304" pitchFamily="18" charset="0"/>
                    <a:ea typeface="Calibri" panose="020F0502020204030204" pitchFamily="34" charset="0"/>
                    <a:cs typeface="Times New Roman" panose="02020603050405020304" pitchFamily="18" charset="0"/>
                  </a:rPr>
                  <a:t>. Το κύμα μεταφέρει ενέργεια με </a:t>
                </a:r>
                <a:r>
                  <a:rPr lang="el-GR" b="1" dirty="0">
                    <a:latin typeface="Times New Roman" panose="02020603050405020304" pitchFamily="18" charset="0"/>
                    <a:ea typeface="Calibri" panose="020F0502020204030204" pitchFamily="34" charset="0"/>
                    <a:cs typeface="Times New Roman" panose="02020603050405020304" pitchFamily="18" charset="0"/>
                  </a:rPr>
                  <a:t>συνεχή τρόπο</a:t>
                </a:r>
                <a:r>
                  <a:rPr lang="el-GR" dirty="0">
                    <a:latin typeface="Times New Roman" panose="02020603050405020304" pitchFamily="18" charset="0"/>
                    <a:ea typeface="Calibri" panose="020F0502020204030204" pitchFamily="34" charset="0"/>
                    <a:cs typeface="Times New Roman" panose="02020603050405020304" pitchFamily="18" charset="0"/>
                  </a:rPr>
                  <a:t>, δηλαδή έχουμε </a:t>
                </a:r>
                <a:r>
                  <a:rPr lang="el-GR" b="1" dirty="0">
                    <a:latin typeface="Times New Roman" panose="02020603050405020304" pitchFamily="18" charset="0"/>
                    <a:ea typeface="Calibri" panose="020F0502020204030204" pitchFamily="34" charset="0"/>
                    <a:cs typeface="Times New Roman" panose="02020603050405020304" pitchFamily="18" charset="0"/>
                  </a:rPr>
                  <a:t>συνεχή ροή ενέργειας</a:t>
                </a:r>
                <a:r>
                  <a:rPr lang="el-GR" dirty="0">
                    <a:latin typeface="Times New Roman" panose="02020603050405020304" pitchFamily="18" charset="0"/>
                    <a:ea typeface="Calibri" panose="020F0502020204030204" pitchFamily="34" charset="0"/>
                    <a:cs typeface="Times New Roman" panose="02020603050405020304" pitchFamily="18" charset="0"/>
                  </a:rPr>
                  <a:t>.</a:t>
                </a:r>
                <a:endParaRPr lang="en-GB" dirty="0">
                  <a:latin typeface="Times New Roman" panose="02020603050405020304" pitchFamily="18" charset="0"/>
                  <a:ea typeface="Calibri" panose="020F0502020204030204" pitchFamily="34" charset="0"/>
                  <a:cs typeface="Times New Roman" panose="02020603050405020304" pitchFamily="18" charset="0"/>
                </a:endParaRPr>
              </a:p>
              <a:p>
                <a:r>
                  <a:rPr lang="el-GR" dirty="0">
                    <a:latin typeface="Times New Roman" panose="02020603050405020304" pitchFamily="18" charset="0"/>
                    <a:ea typeface="Calibri" panose="020F0502020204030204" pitchFamily="34" charset="0"/>
                  </a:rPr>
                  <a:t>Έστω </a:t>
                </a:r>
                <a14:m>
                  <m:oMath xmlns:m="http://schemas.openxmlformats.org/officeDocument/2006/math">
                    <m:r>
                      <a:rPr lang="el-GR" i="1">
                        <a:latin typeface="Cambria Math" panose="02040503050406030204" pitchFamily="18" charset="0"/>
                        <a:ea typeface="Calibri" panose="020F0502020204030204" pitchFamily="34" charset="0"/>
                        <a:cs typeface="Times New Roman" panose="02020603050405020304" pitchFamily="18" charset="0"/>
                      </a:rPr>
                      <m:t>𝑑𝐸</m:t>
                    </m:r>
                  </m:oMath>
                </a14:m>
                <a:r>
                  <a:rPr lang="el-GR" i="1" dirty="0">
                    <a:latin typeface="Times New Roman" panose="02020603050405020304" pitchFamily="18" charset="0"/>
                    <a:ea typeface="Calibri" panose="020F0502020204030204" pitchFamily="34" charset="0"/>
                  </a:rPr>
                  <a:t> </a:t>
                </a:r>
                <a:r>
                  <a:rPr lang="el-GR" dirty="0">
                    <a:latin typeface="Times New Roman" panose="02020603050405020304" pitchFamily="18" charset="0"/>
                    <a:ea typeface="Calibri" panose="020F0502020204030204" pitchFamily="34" charset="0"/>
                  </a:rPr>
                  <a:t>η ενέργεια σε μορφή ηλεκτρομαγνητικής ακτινοβολίας που διέρχεται σε χρόνο </a:t>
                </a:r>
                <a14:m>
                  <m:oMath xmlns:m="http://schemas.openxmlformats.org/officeDocument/2006/math">
                    <m:r>
                      <a:rPr lang="el-GR" i="1">
                        <a:latin typeface="Cambria Math" panose="02040503050406030204" pitchFamily="18" charset="0"/>
                        <a:ea typeface="Calibri" panose="020F0502020204030204" pitchFamily="34" charset="0"/>
                        <a:cs typeface="Times New Roman" panose="02020603050405020304" pitchFamily="18" charset="0"/>
                      </a:rPr>
                      <m:t>𝑑𝑡</m:t>
                    </m:r>
                  </m:oMath>
                </a14:m>
                <a:r>
                  <a:rPr lang="el-GR" dirty="0">
                    <a:latin typeface="Times New Roman" panose="02020603050405020304" pitchFamily="18" charset="0"/>
                    <a:ea typeface="Calibri" panose="020F0502020204030204" pitchFamily="34" charset="0"/>
                  </a:rPr>
                  <a:t> από μια νοητή επίπεδη επιφάνεια </a:t>
                </a:r>
                <a14:m>
                  <m:oMath xmlns:m="http://schemas.openxmlformats.org/officeDocument/2006/math">
                    <m:r>
                      <a:rPr lang="el-GR" i="1">
                        <a:latin typeface="Cambria Math" panose="02040503050406030204" pitchFamily="18" charset="0"/>
                        <a:ea typeface="Calibri" panose="020F0502020204030204" pitchFamily="34" charset="0"/>
                        <a:cs typeface="Times New Roman" panose="02020603050405020304" pitchFamily="18" charset="0"/>
                      </a:rPr>
                      <m:t>𝐴</m:t>
                    </m:r>
                  </m:oMath>
                </a14:m>
                <a:r>
                  <a:rPr lang="el-GR" i="1" dirty="0">
                    <a:latin typeface="Times New Roman" panose="02020603050405020304" pitchFamily="18" charset="0"/>
                    <a:ea typeface="Calibri" panose="020F0502020204030204" pitchFamily="34" charset="0"/>
                  </a:rPr>
                  <a:t> </a:t>
                </a:r>
                <a:r>
                  <a:rPr lang="el-GR" dirty="0">
                    <a:latin typeface="Times New Roman" panose="02020603050405020304" pitchFamily="18" charset="0"/>
                    <a:ea typeface="Calibri" panose="020F0502020204030204" pitchFamily="34" charset="0"/>
                  </a:rPr>
                  <a:t>κάθετη στη διεύθυνση διάδοσης των ηλεκτρομαγνητικών κυμάτων(</a:t>
                </a:r>
                <a:r>
                  <a:rPr lang="el-GR" dirty="0">
                    <a:solidFill>
                      <a:srgbClr val="FF0000"/>
                    </a:solidFill>
                    <a:latin typeface="Times New Roman" panose="02020603050405020304" pitchFamily="18" charset="0"/>
                    <a:ea typeface="Calibri" panose="020F0502020204030204" pitchFamily="34" charset="0"/>
                  </a:rPr>
                  <a:t>σχήμα 1.2</a:t>
                </a:r>
                <a:r>
                  <a:rPr lang="el-GR" dirty="0">
                    <a:latin typeface="Times New Roman" panose="02020603050405020304" pitchFamily="18" charset="0"/>
                    <a:ea typeface="Calibri" panose="020F0502020204030204" pitchFamily="34" charset="0"/>
                  </a:rPr>
                  <a:t>). Ο ρυθμός ενέργειας που διέρχεται από την επιφάνεια </a:t>
                </a:r>
                <a14:m>
                  <m:oMath xmlns:m="http://schemas.openxmlformats.org/officeDocument/2006/math">
                    <m:r>
                      <a:rPr lang="el-GR" i="1">
                        <a:latin typeface="Cambria Math" panose="02040503050406030204" pitchFamily="18" charset="0"/>
                        <a:ea typeface="Calibri" panose="020F0502020204030204" pitchFamily="34" charset="0"/>
                        <a:cs typeface="Times New Roman" panose="02020603050405020304" pitchFamily="18" charset="0"/>
                      </a:rPr>
                      <m:t>𝐴</m:t>
                    </m:r>
                  </m:oMath>
                </a14:m>
                <a:r>
                  <a:rPr lang="el-GR" i="1" dirty="0">
                    <a:latin typeface="Times New Roman" panose="02020603050405020304" pitchFamily="18" charset="0"/>
                    <a:ea typeface="Calibri" panose="020F0502020204030204" pitchFamily="34" charset="0"/>
                  </a:rPr>
                  <a:t> </a:t>
                </a:r>
                <a:r>
                  <a:rPr lang="el-GR" dirty="0">
                    <a:latin typeface="Times New Roman" panose="02020603050405020304" pitchFamily="18" charset="0"/>
                    <a:ea typeface="Calibri" panose="020F0502020204030204" pitchFamily="34" charset="0"/>
                  </a:rPr>
                  <a:t>είναι η ισχύς της ακτινοβολίας, δηλαδή είναι: </a:t>
                </a:r>
                <a:endParaRPr lang="en-GB" dirty="0">
                  <a:latin typeface="Times New Roman" panose="02020603050405020304" pitchFamily="18" charset="0"/>
                  <a:ea typeface="Calibri" panose="020F0502020204030204" pitchFamily="34" charset="0"/>
                </a:endParaRPr>
              </a:p>
              <a:p>
                <a:endParaRPr lang="en-GB" dirty="0">
                  <a:latin typeface="Calibri" panose="020F0502020204030204" pitchFamily="34" charset="0"/>
                  <a:ea typeface="Calibri" panose="020F0502020204030204" pitchFamily="34" charset="0"/>
                  <a:cs typeface="Times New Roman" panose="02020603050405020304" pitchFamily="18" charset="0"/>
                </a:endParaRPr>
              </a:p>
              <a:p>
                <a:pPr algn="ctr"/>
                <a14:m>
                  <m:oMath xmlns:m="http://schemas.openxmlformats.org/officeDocument/2006/math">
                    <m:r>
                      <a:rPr lang="el-GR"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𝑷</m:t>
                    </m:r>
                    <m:r>
                      <a:rPr lang="el-GR"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m:t>
                    </m:r>
                    <m:r>
                      <a:rPr lang="el-GR"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𝒅𝑬</m:t>
                    </m:r>
                    <m:r>
                      <a:rPr lang="el-GR"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m:t>
                    </m:r>
                    <m:r>
                      <a:rPr lang="el-GR"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𝒅𝒕</m:t>
                    </m:r>
                  </m:oMath>
                </a14:m>
                <a:r>
                  <a:rPr lang="el-GR" b="1" dirty="0">
                    <a:solidFill>
                      <a:srgbClr val="FF0000"/>
                    </a:solidFill>
                    <a:ea typeface="Calibri" panose="020F0502020204030204" pitchFamily="34" charset="0"/>
                    <a:cs typeface="Times New Roman" panose="02020603050405020304" pitchFamily="18" charset="0"/>
                  </a:rPr>
                  <a:t>.</a:t>
                </a:r>
                <a:endParaRPr lang="en-GB" b="1" dirty="0">
                  <a:solidFill>
                    <a:srgbClr val="FF0000"/>
                  </a:solidFill>
                  <a:ea typeface="Calibri" panose="020F0502020204030204" pitchFamily="34" charset="0"/>
                  <a:cs typeface="Times New Roman" panose="02020603050405020304" pitchFamily="18" charset="0"/>
                </a:endParaRPr>
              </a:p>
              <a:p>
                <a:endParaRPr lang="en-GB" b="1" dirty="0">
                  <a:latin typeface="Calibri" panose="020F0502020204030204" pitchFamily="34" charset="0"/>
                  <a:ea typeface="Calibri" panose="020F0502020204030204" pitchFamily="34" charset="0"/>
                  <a:cs typeface="Times New Roman" panose="02020603050405020304" pitchFamily="18" charset="0"/>
                </a:endParaRPr>
              </a:p>
              <a:p>
                <a:endParaRPr lang="en-GB" dirty="0">
                  <a:latin typeface="Calibri" panose="020F0502020204030204" pitchFamily="34" charset="0"/>
                  <a:ea typeface="Calibri" panose="020F0502020204030204" pitchFamily="34" charset="0"/>
                  <a:cs typeface="Times New Roman" panose="02020603050405020304" pitchFamily="18" charset="0"/>
                </a:endParaRPr>
              </a:p>
              <a:p>
                <a:endParaRPr lang="en-GB" b="1"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mc:Choice>
        <mc:Fallback xmlns="">
          <p:sp>
            <p:nvSpPr>
              <p:cNvPr id="10" name="TextBox 9">
                <a:extLst>
                  <a:ext uri="{FF2B5EF4-FFF2-40B4-BE49-F238E27FC236}">
                    <a16:creationId xmlns:a16="http://schemas.microsoft.com/office/drawing/2014/main" id="{54C62C8F-069E-F4C9-6E7D-EE748EDA00B9}"/>
                  </a:ext>
                </a:extLst>
              </p:cNvPr>
              <p:cNvSpPr txBox="1">
                <a:spLocks noRot="1" noChangeAspect="1" noMove="1" noResize="1" noEditPoints="1" noAdjustHandles="1" noChangeArrowheads="1" noChangeShapeType="1" noTextEdit="1"/>
              </p:cNvSpPr>
              <p:nvPr/>
            </p:nvSpPr>
            <p:spPr>
              <a:xfrm>
                <a:off x="1100282" y="1166842"/>
                <a:ext cx="5688632" cy="4524315"/>
              </a:xfrm>
              <a:prstGeom prst="rect">
                <a:avLst/>
              </a:prstGeom>
              <a:blipFill>
                <a:blip r:embed="rId2"/>
                <a:stretch>
                  <a:fillRect l="-857" t="-673"/>
                </a:stretch>
              </a:blipFill>
            </p:spPr>
            <p:txBody>
              <a:bodyPr/>
              <a:lstStyle/>
              <a:p>
                <a:r>
                  <a:rPr lang="en-GB">
                    <a:noFill/>
                  </a:rPr>
                  <a:t> </a:t>
                </a:r>
              </a:p>
            </p:txBody>
          </p:sp>
        </mc:Fallback>
      </mc:AlternateContent>
      <p:sp>
        <p:nvSpPr>
          <p:cNvPr id="26" name="Ορθογώνιο 25">
            <a:extLst>
              <a:ext uri="{FF2B5EF4-FFF2-40B4-BE49-F238E27FC236}">
                <a16:creationId xmlns:a16="http://schemas.microsoft.com/office/drawing/2014/main" id="{E32679D6-6099-B695-0D11-B75A7E01B7E5}"/>
              </a:ext>
            </a:extLst>
          </p:cNvPr>
          <p:cNvSpPr/>
          <p:nvPr/>
        </p:nvSpPr>
        <p:spPr>
          <a:xfrm>
            <a:off x="8329311" y="4899379"/>
            <a:ext cx="774065" cy="263525"/>
          </a:xfrm>
          <a:prstGeom prst="rect">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l-GR" sz="1000" dirty="0">
                <a:latin typeface="Times New Roman" panose="02020603050405020304" pitchFamily="18" charset="0"/>
                <a:ea typeface="Calibri" panose="020F0502020204030204" pitchFamily="34" charset="0"/>
                <a:cs typeface="Times New Roman" panose="02020603050405020304" pitchFamily="18" charset="0"/>
              </a:rPr>
              <a:t>Σχήμα 1.2</a:t>
            </a:r>
            <a:endParaRPr lang="en-GB" sz="1100" dirty="0">
              <a:ea typeface="Calibri" panose="020F0502020204030204" pitchFamily="34" charset="0"/>
              <a:cs typeface="Times New Roman" panose="02020603050405020304" pitchFamily="18" charset="0"/>
            </a:endParaRPr>
          </a:p>
        </p:txBody>
      </p:sp>
      <p:pic>
        <p:nvPicPr>
          <p:cNvPr id="4" name="Εικόνα 3">
            <a:extLst>
              <a:ext uri="{FF2B5EF4-FFF2-40B4-BE49-F238E27FC236}">
                <a16:creationId xmlns:a16="http://schemas.microsoft.com/office/drawing/2014/main" id="{A2414653-3E9B-5F24-5ABD-0E24ACE91C4D}"/>
              </a:ext>
            </a:extLst>
          </p:cNvPr>
          <p:cNvPicPr>
            <a:picLocks noChangeAspect="1"/>
          </p:cNvPicPr>
          <p:nvPr/>
        </p:nvPicPr>
        <p:blipFill>
          <a:blip r:embed="rId3"/>
          <a:stretch>
            <a:fillRect/>
          </a:stretch>
        </p:blipFill>
        <p:spPr>
          <a:xfrm>
            <a:off x="7366455" y="418011"/>
            <a:ext cx="4028834" cy="3640227"/>
          </a:xfrm>
          <a:prstGeom prst="rect">
            <a:avLst/>
          </a:prstGeom>
        </p:spPr>
      </p:pic>
    </p:spTree>
    <p:extLst>
      <p:ext uri="{BB962C8B-B14F-4D97-AF65-F5344CB8AC3E}">
        <p14:creationId xmlns:p14="http://schemas.microsoft.com/office/powerpoint/2010/main" val="3082497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1B9B7B76-AFE7-EF90-1E9C-E5429C9F9BF9}"/>
                  </a:ext>
                </a:extLst>
              </p:cNvPr>
              <p:cNvSpPr txBox="1"/>
              <p:nvPr/>
            </p:nvSpPr>
            <p:spPr>
              <a:xfrm>
                <a:off x="975360" y="1165283"/>
                <a:ext cx="6096000" cy="4126194"/>
              </a:xfrm>
              <a:prstGeom prst="rect">
                <a:avLst/>
              </a:prstGeom>
              <a:noFill/>
            </p:spPr>
            <p:txBody>
              <a:bodyPr wrap="square">
                <a:spAutoFit/>
              </a:bodyPr>
              <a:lstStyle/>
              <a:p>
                <a:r>
                  <a:rPr lang="el-GR" sz="2400" dirty="0">
                    <a:latin typeface="Times New Roman" panose="02020603050405020304" pitchFamily="18" charset="0"/>
                    <a:ea typeface="Calibri" panose="020F0502020204030204" pitchFamily="34" charset="0"/>
                  </a:rPr>
                  <a:t>Στη γενική περίπτωση που το κύμα δεν είναι επίπεδο, η </a:t>
                </a:r>
                <a:r>
                  <a:rPr lang="el-GR" sz="2400" b="1" dirty="0">
                    <a:latin typeface="Times New Roman" panose="02020603050405020304" pitchFamily="18" charset="0"/>
                    <a:ea typeface="Calibri" panose="020F0502020204030204" pitchFamily="34" charset="0"/>
                  </a:rPr>
                  <a:t>ένταση </a:t>
                </a:r>
                <a14:m>
                  <m:oMath xmlns:m="http://schemas.openxmlformats.org/officeDocument/2006/math">
                    <m:r>
                      <a:rPr lang="el-GR" sz="2400" i="1">
                        <a:latin typeface="Cambria Math" panose="02040503050406030204" pitchFamily="18" charset="0"/>
                        <a:ea typeface="Calibri" panose="020F0502020204030204" pitchFamily="34" charset="0"/>
                        <a:cs typeface="Times New Roman" panose="02020603050405020304" pitchFamily="18" charset="0"/>
                      </a:rPr>
                      <m:t>𝐼</m:t>
                    </m:r>
                  </m:oMath>
                </a14:m>
                <a:r>
                  <a:rPr lang="el-GR" sz="2400" i="1" dirty="0">
                    <a:latin typeface="Times New Roman" panose="02020603050405020304" pitchFamily="18" charset="0"/>
                    <a:ea typeface="Calibri" panose="020F0502020204030204" pitchFamily="34" charset="0"/>
                  </a:rPr>
                  <a:t> </a:t>
                </a:r>
                <a:r>
                  <a:rPr lang="el-GR" sz="2400" dirty="0">
                    <a:latin typeface="Times New Roman" panose="02020603050405020304" pitchFamily="18" charset="0"/>
                    <a:ea typeface="Calibri" panose="020F0502020204030204" pitchFamily="34" charset="0"/>
                  </a:rPr>
                  <a:t>του κύματος ή της ακτινοβολίας ορίζεται για κάθε σημείο στην επιφάνεια </a:t>
                </a:r>
                <a14:m>
                  <m:oMath xmlns:m="http://schemas.openxmlformats.org/officeDocument/2006/math">
                    <m:r>
                      <a:rPr lang="el-GR" sz="2400" i="1">
                        <a:latin typeface="Cambria Math" panose="02040503050406030204" pitchFamily="18" charset="0"/>
                        <a:ea typeface="Calibri" panose="020F0502020204030204" pitchFamily="34" charset="0"/>
                        <a:cs typeface="Times New Roman" panose="02020603050405020304" pitchFamily="18" charset="0"/>
                      </a:rPr>
                      <m:t>𝐴</m:t>
                    </m:r>
                  </m:oMath>
                </a14:m>
                <a:r>
                  <a:rPr lang="el-GR" sz="2400" dirty="0">
                    <a:latin typeface="Times New Roman" panose="02020603050405020304" pitchFamily="18" charset="0"/>
                    <a:ea typeface="Calibri" panose="020F0502020204030204" pitchFamily="34" charset="0"/>
                  </a:rPr>
                  <a:t>. Συγκεκριμένα είναι το πηλίκο της στοιχειώδους ισχύος </a:t>
                </a:r>
                <a14:m>
                  <m:oMath xmlns:m="http://schemas.openxmlformats.org/officeDocument/2006/math">
                    <m:r>
                      <a:rPr lang="el-GR" sz="2400" i="1">
                        <a:latin typeface="Cambria Math" panose="02040503050406030204" pitchFamily="18" charset="0"/>
                        <a:ea typeface="Calibri" panose="020F0502020204030204" pitchFamily="34" charset="0"/>
                        <a:cs typeface="Times New Roman" panose="02020603050405020304" pitchFamily="18" charset="0"/>
                      </a:rPr>
                      <m:t>𝑑𝑃</m:t>
                    </m:r>
                    <m:r>
                      <a:rPr lang="en-US" sz="2400" b="0" i="0" smtClean="0">
                        <a:latin typeface="Cambria Math" panose="02040503050406030204" pitchFamily="18" charset="0"/>
                        <a:ea typeface="Calibri" panose="020F0502020204030204" pitchFamily="34" charset="0"/>
                        <a:cs typeface="Times New Roman" panose="02020603050405020304" pitchFamily="18" charset="0"/>
                      </a:rPr>
                      <m:t> </m:t>
                    </m:r>
                    <m:r>
                      <m:rPr>
                        <m:sty m:val="p"/>
                      </m:rPr>
                      <a:rPr lang="el-GR" sz="2400" b="0" i="0" smtClean="0">
                        <a:latin typeface="Cambria Math" panose="02040503050406030204" pitchFamily="18" charset="0"/>
                        <a:ea typeface="Calibri" panose="020F0502020204030204" pitchFamily="34" charset="0"/>
                        <a:cs typeface="Times New Roman" panose="02020603050405020304" pitchFamily="18" charset="0"/>
                      </a:rPr>
                      <m:t>της</m:t>
                    </m:r>
                    <m:r>
                      <a:rPr lang="el-GR" sz="2400" b="0" i="0" smtClean="0">
                        <a:latin typeface="Cambria Math" panose="02040503050406030204" pitchFamily="18" charset="0"/>
                        <a:ea typeface="Calibri" panose="020F0502020204030204" pitchFamily="34" charset="0"/>
                        <a:cs typeface="Times New Roman" panose="02020603050405020304" pitchFamily="18" charset="0"/>
                      </a:rPr>
                      <m:t> </m:t>
                    </m:r>
                    <m:r>
                      <m:rPr>
                        <m:sty m:val="p"/>
                      </m:rPr>
                      <a:rPr lang="el-GR" sz="2400" b="0" i="0" smtClean="0">
                        <a:latin typeface="Cambria Math" panose="02040503050406030204" pitchFamily="18" charset="0"/>
                        <a:ea typeface="Calibri" panose="020F0502020204030204" pitchFamily="34" charset="0"/>
                        <a:cs typeface="Times New Roman" panose="02020603050405020304" pitchFamily="18" charset="0"/>
                      </a:rPr>
                      <m:t>ακτινοβολίας</m:t>
                    </m:r>
                    <m:r>
                      <a:rPr lang="el-GR" sz="2400" b="0" i="0" smtClean="0">
                        <a:latin typeface="Cambria Math" panose="02040503050406030204" pitchFamily="18" charset="0"/>
                        <a:ea typeface="Calibri" panose="020F0502020204030204" pitchFamily="34" charset="0"/>
                        <a:cs typeface="Times New Roman" panose="02020603050405020304" pitchFamily="18" charset="0"/>
                      </a:rPr>
                      <m:t>, </m:t>
                    </m:r>
                  </m:oMath>
                </a14:m>
                <a:r>
                  <a:rPr lang="el-GR" sz="2400" dirty="0">
                    <a:latin typeface="Times New Roman" panose="02020603050405020304" pitchFamily="18" charset="0"/>
                    <a:ea typeface="Calibri" panose="020F0502020204030204" pitchFamily="34" charset="0"/>
                  </a:rPr>
                  <a:t>που διέρχεται από μια στοιχειώδη επιφάνεια </a:t>
                </a:r>
                <a14:m>
                  <m:oMath xmlns:m="http://schemas.openxmlformats.org/officeDocument/2006/math">
                    <m:r>
                      <a:rPr lang="el-GR" sz="2400" i="1">
                        <a:latin typeface="Cambria Math" panose="02040503050406030204" pitchFamily="18" charset="0"/>
                        <a:ea typeface="Calibri" panose="020F0502020204030204" pitchFamily="34" charset="0"/>
                        <a:cs typeface="Times New Roman" panose="02020603050405020304" pitchFamily="18" charset="0"/>
                      </a:rPr>
                      <m:t>𝑑𝐴</m:t>
                    </m:r>
                  </m:oMath>
                </a14:m>
                <a:r>
                  <a:rPr lang="el-GR" sz="2400" dirty="0">
                    <a:latin typeface="Times New Roman" panose="02020603050405020304" pitchFamily="18" charset="0"/>
                    <a:ea typeface="Calibri" panose="020F0502020204030204" pitchFamily="34" charset="0"/>
                  </a:rPr>
                  <a:t>, στην οποία περιέχεται το σημείο, διά του </a:t>
                </a:r>
                <a14:m>
                  <m:oMath xmlns:m="http://schemas.openxmlformats.org/officeDocument/2006/math">
                    <m:r>
                      <a:rPr lang="el-GR" sz="2400" i="1">
                        <a:latin typeface="Cambria Math" panose="02040503050406030204" pitchFamily="18" charset="0"/>
                        <a:ea typeface="Calibri" panose="020F0502020204030204" pitchFamily="34" charset="0"/>
                        <a:cs typeface="Times New Roman" panose="02020603050405020304" pitchFamily="18" charset="0"/>
                      </a:rPr>
                      <m:t>𝑑𝐴</m:t>
                    </m:r>
                  </m:oMath>
                </a14:m>
                <a:r>
                  <a:rPr lang="el-GR" sz="2400" dirty="0">
                    <a:latin typeface="Times New Roman" panose="02020603050405020304" pitchFamily="18" charset="0"/>
                    <a:ea typeface="Calibri" panose="020F0502020204030204" pitchFamily="34" charset="0"/>
                  </a:rPr>
                  <a:t>. Δηλαδή</a:t>
                </a:r>
                <a:endParaRPr lang="en-GB" sz="2400" b="1" dirty="0">
                  <a:latin typeface="Calibri" panose="020F0502020204030204" pitchFamily="34" charset="0"/>
                  <a:ea typeface="Calibri" panose="020F0502020204030204" pitchFamily="34" charset="0"/>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r>
                        <a:rPr lang="el-GR" sz="24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𝑰</m:t>
                      </m:r>
                      <m:r>
                        <a:rPr lang="el-GR" sz="24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m:t>
                      </m:r>
                      <m:f>
                        <m:fPr>
                          <m:ctrlPr>
                            <a:rPr lang="en-GB" sz="24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ctrlPr>
                        </m:fPr>
                        <m:num>
                          <m:r>
                            <a:rPr lang="el-GR" sz="24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𝒅𝑷</m:t>
                          </m:r>
                        </m:num>
                        <m:den>
                          <m:r>
                            <a:rPr lang="el-GR" sz="24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𝒅𝑨</m:t>
                          </m:r>
                        </m:den>
                      </m:f>
                      <m:r>
                        <a:rPr lang="el-GR" sz="24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   </m:t>
                      </m:r>
                    </m:oMath>
                  </m:oMathPara>
                </a14:m>
                <a:endParaRPr lang="en-GB" sz="24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r>
                  <a:rPr lang="el-GR" sz="2400" dirty="0">
                    <a:latin typeface="Times New Roman" panose="02020603050405020304" pitchFamily="18" charset="0"/>
                    <a:ea typeface="Calibri" panose="020F0502020204030204" pitchFamily="34" charset="0"/>
                    <a:cs typeface="Times New Roman" panose="02020603050405020304" pitchFamily="18" charset="0"/>
                  </a:rPr>
                  <a:t>Στο </a:t>
                </a:r>
                <a:r>
                  <a:rPr lang="en-US" sz="2400" dirty="0">
                    <a:latin typeface="Times New Roman" panose="02020603050405020304" pitchFamily="18" charset="0"/>
                    <a:ea typeface="Calibri" panose="020F0502020204030204" pitchFamily="34" charset="0"/>
                    <a:cs typeface="Times New Roman" panose="02020603050405020304" pitchFamily="18" charset="0"/>
                  </a:rPr>
                  <a:t>SI </a:t>
                </a:r>
                <a:r>
                  <a:rPr lang="el-GR" sz="2400" dirty="0">
                    <a:latin typeface="Times New Roman" panose="02020603050405020304" pitchFamily="18" charset="0"/>
                    <a:ea typeface="Calibri" panose="020F0502020204030204" pitchFamily="34" charset="0"/>
                    <a:cs typeface="Times New Roman" panose="02020603050405020304" pitchFamily="18" charset="0"/>
                  </a:rPr>
                  <a:t>η μονάδα μέτρησης είναι το </a:t>
                </a:r>
                <a14:m>
                  <m:oMath xmlns:m="http://schemas.openxmlformats.org/officeDocument/2006/math">
                    <m:r>
                      <a:rPr lang="el-GR" sz="2400" i="1">
                        <a:latin typeface="Cambria Math" panose="02040503050406030204" pitchFamily="18" charset="0"/>
                        <a:ea typeface="Calibri" panose="020F0502020204030204" pitchFamily="34" charset="0"/>
                        <a:cs typeface="Times New Roman" panose="02020603050405020304" pitchFamily="18" charset="0"/>
                      </a:rPr>
                      <m:t>1 </m:t>
                    </m:r>
                    <m:r>
                      <a:rPr lang="el-GR" sz="2400" b="1" i="1">
                        <a:latin typeface="Cambria Math" panose="02040503050406030204" pitchFamily="18" charset="0"/>
                        <a:ea typeface="Calibri" panose="020F0502020204030204" pitchFamily="34" charset="0"/>
                        <a:cs typeface="Times New Roman" panose="02020603050405020304" pitchFamily="18" charset="0"/>
                      </a:rPr>
                      <m:t>𝑾</m:t>
                    </m:r>
                    <m:r>
                      <a:rPr lang="el-GR" sz="2400" b="1" i="1">
                        <a:latin typeface="Cambria Math" panose="02040503050406030204" pitchFamily="18" charset="0"/>
                        <a:ea typeface="Calibri" panose="020F0502020204030204" pitchFamily="34" charset="0"/>
                        <a:cs typeface="Times New Roman" panose="02020603050405020304" pitchFamily="18" charset="0"/>
                      </a:rPr>
                      <m:t>​⋅​​</m:t>
                    </m:r>
                    <m:sSup>
                      <m:sSupPr>
                        <m:ctrlPr>
                          <a:rPr lang="en-GB" sz="2400" b="1" i="1">
                            <a:latin typeface="Cambria Math" panose="02040503050406030204" pitchFamily="18" charset="0"/>
                            <a:ea typeface="Calibri" panose="020F0502020204030204" pitchFamily="34" charset="0"/>
                            <a:cs typeface="Times New Roman" panose="02020603050405020304" pitchFamily="18" charset="0"/>
                          </a:rPr>
                        </m:ctrlPr>
                      </m:sSupPr>
                      <m:e>
                        <m:r>
                          <a:rPr lang="el-GR" sz="2400" b="1" i="1">
                            <a:latin typeface="Cambria Math" panose="02040503050406030204" pitchFamily="18" charset="0"/>
                            <a:ea typeface="Calibri" panose="020F0502020204030204" pitchFamily="34" charset="0"/>
                            <a:cs typeface="Times New Roman" panose="02020603050405020304" pitchFamily="18" charset="0"/>
                          </a:rPr>
                          <m:t>𝒎</m:t>
                        </m:r>
                      </m:e>
                      <m:sup>
                        <m:r>
                          <a:rPr lang="el-GR" sz="2400" b="1" i="1">
                            <a:latin typeface="Cambria Math" panose="02040503050406030204" pitchFamily="18" charset="0"/>
                            <a:ea typeface="Calibri" panose="020F0502020204030204" pitchFamily="34" charset="0"/>
                            <a:cs typeface="Times New Roman" panose="02020603050405020304" pitchFamily="18" charset="0"/>
                          </a:rPr>
                          <m:t>−</m:t>
                        </m:r>
                        <m:r>
                          <a:rPr lang="el-GR" sz="2400" b="1" i="1">
                            <a:latin typeface="Cambria Math" panose="02040503050406030204" pitchFamily="18" charset="0"/>
                            <a:ea typeface="Calibri" panose="020F0502020204030204" pitchFamily="34" charset="0"/>
                            <a:cs typeface="Times New Roman" panose="02020603050405020304" pitchFamily="18" charset="0"/>
                          </a:rPr>
                          <m:t>𝟐</m:t>
                        </m:r>
                      </m:sup>
                    </m:sSup>
                  </m:oMath>
                </a14:m>
                <a:r>
                  <a:rPr lang="el-GR" sz="2400" dirty="0">
                    <a:latin typeface="Times New Roman" panose="02020603050405020304" pitchFamily="18" charset="0"/>
                    <a:ea typeface="Calibri" panose="020F0502020204030204" pitchFamily="34" charset="0"/>
                    <a:cs typeface="Times New Roman" panose="02020603050405020304" pitchFamily="18" charset="0"/>
                  </a:rPr>
                  <a:t>.</a:t>
                </a:r>
                <a:endParaRPr lang="en-GB" sz="2400" dirty="0">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3" name="TextBox 2">
                <a:extLst>
                  <a:ext uri="{FF2B5EF4-FFF2-40B4-BE49-F238E27FC236}">
                    <a16:creationId xmlns:a16="http://schemas.microsoft.com/office/drawing/2014/main" id="{1B9B7B76-AFE7-EF90-1E9C-E5429C9F9BF9}"/>
                  </a:ext>
                </a:extLst>
              </p:cNvPr>
              <p:cNvSpPr txBox="1">
                <a:spLocks noRot="1" noChangeAspect="1" noMove="1" noResize="1" noEditPoints="1" noAdjustHandles="1" noChangeArrowheads="1" noChangeShapeType="1" noTextEdit="1"/>
              </p:cNvSpPr>
              <p:nvPr/>
            </p:nvSpPr>
            <p:spPr>
              <a:xfrm>
                <a:off x="975360" y="1165283"/>
                <a:ext cx="6096000" cy="4126194"/>
              </a:xfrm>
              <a:prstGeom prst="rect">
                <a:avLst/>
              </a:prstGeom>
              <a:blipFill>
                <a:blip r:embed="rId2"/>
                <a:stretch>
                  <a:fillRect l="-1500" t="-1182" r="-2200" b="-2363"/>
                </a:stretch>
              </a:blipFill>
            </p:spPr>
            <p:txBody>
              <a:bodyPr/>
              <a:lstStyle/>
              <a:p>
                <a:r>
                  <a:rPr lang="en-GB">
                    <a:noFill/>
                  </a:rPr>
                  <a:t> </a:t>
                </a:r>
              </a:p>
            </p:txBody>
          </p:sp>
        </mc:Fallback>
      </mc:AlternateContent>
      <p:pic>
        <p:nvPicPr>
          <p:cNvPr id="4" name="Εικόνα 3">
            <a:extLst>
              <a:ext uri="{FF2B5EF4-FFF2-40B4-BE49-F238E27FC236}">
                <a16:creationId xmlns:a16="http://schemas.microsoft.com/office/drawing/2014/main" id="{997FFA46-E226-78E4-42E5-4A5C4ECC79B1}"/>
              </a:ext>
            </a:extLst>
          </p:cNvPr>
          <p:cNvPicPr>
            <a:picLocks noChangeAspect="1"/>
          </p:cNvPicPr>
          <p:nvPr/>
        </p:nvPicPr>
        <p:blipFill>
          <a:blip r:embed="rId3"/>
          <a:stretch>
            <a:fillRect/>
          </a:stretch>
        </p:blipFill>
        <p:spPr>
          <a:xfrm>
            <a:off x="7804488" y="836771"/>
            <a:ext cx="3097036" cy="2798307"/>
          </a:xfrm>
          <a:prstGeom prst="rect">
            <a:avLst/>
          </a:prstGeom>
        </p:spPr>
      </p:pic>
      <p:cxnSp>
        <p:nvCxnSpPr>
          <p:cNvPr id="5" name="Ευθύγραμμο βέλος σύνδεσης 4">
            <a:extLst>
              <a:ext uri="{FF2B5EF4-FFF2-40B4-BE49-F238E27FC236}">
                <a16:creationId xmlns:a16="http://schemas.microsoft.com/office/drawing/2014/main" id="{788E8568-565E-2211-1456-9E889AF4C722}"/>
              </a:ext>
            </a:extLst>
          </p:cNvPr>
          <p:cNvCxnSpPr>
            <a:cxnSpLocks/>
          </p:cNvCxnSpPr>
          <p:nvPr/>
        </p:nvCxnSpPr>
        <p:spPr>
          <a:xfrm>
            <a:off x="9242768" y="2870894"/>
            <a:ext cx="420435" cy="34563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pic>
        <p:nvPicPr>
          <p:cNvPr id="6" name="Εικόνα 5">
            <a:extLst>
              <a:ext uri="{FF2B5EF4-FFF2-40B4-BE49-F238E27FC236}">
                <a16:creationId xmlns:a16="http://schemas.microsoft.com/office/drawing/2014/main" id="{86861E5C-C231-305C-C451-A5E015FC737D}"/>
              </a:ext>
            </a:extLst>
          </p:cNvPr>
          <p:cNvPicPr>
            <a:picLocks noChangeAspect="1"/>
          </p:cNvPicPr>
          <p:nvPr/>
        </p:nvPicPr>
        <p:blipFill>
          <a:blip r:embed="rId4"/>
          <a:stretch>
            <a:fillRect/>
          </a:stretch>
        </p:blipFill>
        <p:spPr>
          <a:xfrm>
            <a:off x="9142175" y="2767253"/>
            <a:ext cx="201185" cy="207282"/>
          </a:xfrm>
          <a:prstGeom prst="rect">
            <a:avLst/>
          </a:prstGeom>
        </p:spPr>
      </p:pic>
      <p:pic>
        <p:nvPicPr>
          <p:cNvPr id="7" name="Εικόνα 6">
            <a:extLst>
              <a:ext uri="{FF2B5EF4-FFF2-40B4-BE49-F238E27FC236}">
                <a16:creationId xmlns:a16="http://schemas.microsoft.com/office/drawing/2014/main" id="{20DBE28D-15BA-9D81-B9DD-099FFDDB753D}"/>
              </a:ext>
            </a:extLst>
          </p:cNvPr>
          <p:cNvPicPr>
            <a:picLocks noChangeAspect="1"/>
          </p:cNvPicPr>
          <p:nvPr/>
        </p:nvPicPr>
        <p:blipFill>
          <a:blip r:embed="rId5"/>
          <a:stretch>
            <a:fillRect/>
          </a:stretch>
        </p:blipFill>
        <p:spPr>
          <a:xfrm>
            <a:off x="9506692" y="2974535"/>
            <a:ext cx="615749" cy="499915"/>
          </a:xfrm>
          <a:prstGeom prst="rect">
            <a:avLst/>
          </a:prstGeom>
        </p:spPr>
      </p:pic>
    </p:spTree>
    <p:extLst>
      <p:ext uri="{BB962C8B-B14F-4D97-AF65-F5344CB8AC3E}">
        <p14:creationId xmlns:p14="http://schemas.microsoft.com/office/powerpoint/2010/main" val="462444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B0EABCB6-F92E-F054-A7DA-F2B95477F7D5}"/>
              </a:ext>
            </a:extLst>
          </p:cNvPr>
          <p:cNvSpPr>
            <a:spLocks noGrp="1"/>
          </p:cNvSpPr>
          <p:nvPr>
            <p:ph type="sldNum" sz="quarter" idx="12"/>
          </p:nvPr>
        </p:nvSpPr>
        <p:spPr/>
        <p:txBody>
          <a:bodyPr/>
          <a:lstStyle/>
          <a:p>
            <a:pPr>
              <a:defRPr/>
            </a:pPr>
            <a:fld id="{3253D8C5-B188-49C5-8B67-7128AEF932D9}" type="slidenum">
              <a:rPr lang="el-GR" altLang="el-GR" smtClean="0"/>
              <a:pPr>
                <a:defRPr/>
              </a:pPr>
              <a:t>6</a:t>
            </a:fld>
            <a:endParaRPr lang="el-GR" altLang="el-GR"/>
          </a:p>
        </p:txBody>
      </p:sp>
      <mc:AlternateContent xmlns:mc="http://schemas.openxmlformats.org/markup-compatibility/2006" xmlns:a14="http://schemas.microsoft.com/office/drawing/2010/main">
        <mc:Choice Requires="a14">
          <p:sp>
            <p:nvSpPr>
              <p:cNvPr id="7" name="Rectangle 8">
                <a:extLst>
                  <a:ext uri="{FF2B5EF4-FFF2-40B4-BE49-F238E27FC236}">
                    <a16:creationId xmlns:a16="http://schemas.microsoft.com/office/drawing/2014/main" id="{5EE7A1B2-17F2-4B0C-FD6B-00F567EC5783}"/>
                  </a:ext>
                </a:extLst>
              </p:cNvPr>
              <p:cNvSpPr>
                <a:spLocks noChangeArrowheads="1"/>
              </p:cNvSpPr>
              <p:nvPr/>
            </p:nvSpPr>
            <p:spPr bwMode="auto">
              <a:xfrm rot="10800000" flipV="1">
                <a:off x="838200" y="1413470"/>
                <a:ext cx="6643698" cy="4271682"/>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l-GR" altLang="en-US" dirty="0">
                    <a:ea typeface="Calibri" panose="020F0502020204030204" pitchFamily="34" charset="0"/>
                  </a:rPr>
                  <a:t>Αναφέραμε ότι η ένταση </a:t>
                </a:r>
                <a:r>
                  <a:rPr lang="el-GR" altLang="en-US" i="1" dirty="0">
                    <a:ea typeface="Calibri" panose="020F0502020204030204" pitchFamily="34" charset="0"/>
                    <a:cs typeface="Times New Roman" panose="02020603050405020304" pitchFamily="18" charset="0"/>
                  </a:rPr>
                  <a:t>I</a:t>
                </a:r>
                <a:r>
                  <a:rPr lang="el-GR" altLang="en-US" i="1" dirty="0">
                    <a:ea typeface="Calibri" panose="020F0502020204030204" pitchFamily="34" charset="0"/>
                  </a:rPr>
                  <a:t> </a:t>
                </a:r>
                <a:r>
                  <a:rPr lang="el-GR" altLang="en-US" dirty="0">
                    <a:ea typeface="Calibri" panose="020F0502020204030204" pitchFamily="34" charset="0"/>
                  </a:rPr>
                  <a:t>ορίζεται για κάθε σημείο της επιφάνειας. Ας θεωρήσουμε μια επιφάνεια που είναι κάθετη στην ακτινοβολία και επιπλέον η ένταση σε όλη την έκταση της επιφάνειας είναι ίδια</a:t>
                </a:r>
                <a:r>
                  <a:rPr lang="en-GB" altLang="en-US" dirty="0">
                    <a:ea typeface="Calibri" panose="020F0502020204030204" pitchFamily="34" charset="0"/>
                  </a:rPr>
                  <a:t> </a:t>
                </a:r>
                <a:r>
                  <a:rPr lang="el-GR" altLang="en-US" dirty="0">
                    <a:ea typeface="Calibri" panose="020F0502020204030204" pitchFamily="34" charset="0"/>
                  </a:rPr>
                  <a:t>(</a:t>
                </a:r>
                <a:r>
                  <a:rPr lang="el-GR" altLang="en-US" dirty="0">
                    <a:solidFill>
                      <a:srgbClr val="FF0000"/>
                    </a:solidFill>
                    <a:ea typeface="Calibri" panose="020F0502020204030204" pitchFamily="34" charset="0"/>
                  </a:rPr>
                  <a:t>σχήμα 1.3</a:t>
                </a:r>
                <a:r>
                  <a:rPr lang="el-GR" altLang="en-US" dirty="0">
                    <a:ea typeface="Calibri" panose="020F0502020204030204" pitchFamily="34" charset="0"/>
                  </a:rPr>
                  <a:t>). </a:t>
                </a:r>
                <a:r>
                  <a:rPr lang="en-US" altLang="en-US" dirty="0">
                    <a:ea typeface="Calibri" panose="020F0502020204030204" pitchFamily="34" charset="0"/>
                  </a:rPr>
                  <a:t>T</a:t>
                </a:r>
                <a:r>
                  <a:rPr lang="el-GR" altLang="en-US" dirty="0">
                    <a:ea typeface="Calibri" panose="020F0502020204030204" pitchFamily="34" charset="0"/>
                  </a:rPr>
                  <a:t>ότε η ένταση είναι η ενέργεια που διέρχεται στη μονάδα του χρόνου από αυτή την επιφάνεια διά του εμβαδού της. </a:t>
                </a:r>
                <a:endParaRPr lang="en-GB" altLang="en-US" dirty="0">
                  <a:ea typeface="Calibri" panose="020F0502020204030204" pitchFamily="34" charset="0"/>
                </a:endParaRPr>
              </a:p>
              <a:p>
                <a:r>
                  <a:rPr lang="el-GR" altLang="en-US" dirty="0">
                    <a:ea typeface="Calibri" panose="020F0502020204030204" pitchFamily="34" charset="0"/>
                  </a:rPr>
                  <a:t>Δηλαδή στην περίπτωση που η ένταση είναι σταθερή σε όλη την έκταση μιας επιφάνειας είναι</a:t>
                </a:r>
                <a:r>
                  <a:rPr lang="en-GB" altLang="en-US" dirty="0"/>
                  <a:t> </a:t>
                </a:r>
              </a:p>
              <a:p>
                <a:endParaRPr lang="en-GB" altLang="en-US" sz="800" dirty="0"/>
              </a:p>
              <a:p>
                <a:endParaRPr lang="en-GB" altLang="en-US" sz="800" dirty="0"/>
              </a:p>
              <a:p>
                <a:endParaRPr lang="en-GB" altLang="en-US" sz="800" dirty="0"/>
              </a:p>
              <a:p>
                <a14:m>
                  <m:oMath xmlns:m="http://schemas.openxmlformats.org/officeDocument/2006/math">
                    <m:r>
                      <a:rPr lang="el-GR" sz="4000" b="1" i="1" smtClean="0">
                        <a:solidFill>
                          <a:srgbClr val="FF0000"/>
                        </a:solidFill>
                        <a:latin typeface="Cambria Math" panose="02040503050406030204" pitchFamily="18" charset="0"/>
                        <a:ea typeface="Calibri" panose="020F0502020204030204" pitchFamily="34" charset="0"/>
                        <a:cs typeface="Times New Roman" panose="02020603050405020304" pitchFamily="18" charset="0"/>
                      </a:rPr>
                      <m:t>        </m:t>
                    </m:r>
                    <m:r>
                      <a:rPr lang="el-GR" sz="40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𝑷</m:t>
                    </m:r>
                    <m:r>
                      <a:rPr lang="el-GR" sz="40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m:t>
                    </m:r>
                    <m:f>
                      <m:fPr>
                        <m:ctrlPr>
                          <a:rPr lang="en-GB" sz="40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ctrlPr>
                      </m:fPr>
                      <m:num>
                        <m:r>
                          <a:rPr lang="el-GR" sz="40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𝑬</m:t>
                        </m:r>
                      </m:num>
                      <m:den>
                        <m:r>
                          <a:rPr lang="el-GR" sz="40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𝒕</m:t>
                        </m:r>
                      </m:den>
                    </m:f>
                  </m:oMath>
                </a14:m>
                <a:r>
                  <a:rPr lang="el-GR" sz="4000" b="1" dirty="0">
                    <a:solidFill>
                      <a:srgbClr val="FF0000"/>
                    </a:solidFill>
                    <a:ea typeface="Times New Roman" panose="02020603050405020304" pitchFamily="18" charset="0"/>
                    <a:cs typeface="Times New Roman" panose="02020603050405020304" pitchFamily="18" charset="0"/>
                  </a:rPr>
                  <a:t>   </a:t>
                </a:r>
                <a:r>
                  <a:rPr lang="el-GR" sz="3200" b="1" dirty="0">
                    <a:solidFill>
                      <a:srgbClr val="FF0000"/>
                    </a:solidFill>
                    <a:ea typeface="Times New Roman" panose="02020603050405020304" pitchFamily="18" charset="0"/>
                    <a:cs typeface="Times New Roman" panose="02020603050405020304" pitchFamily="18" charset="0"/>
                  </a:rPr>
                  <a:t>και   </a:t>
                </a:r>
                <a14:m>
                  <m:oMath xmlns:m="http://schemas.openxmlformats.org/officeDocument/2006/math">
                    <m:r>
                      <a:rPr lang="el-GR" sz="40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 </m:t>
                    </m:r>
                    <m:r>
                      <a:rPr lang="el-GR" sz="40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𝑰</m:t>
                    </m:r>
                    <m:r>
                      <a:rPr lang="el-GR" sz="40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m:t>
                    </m:r>
                    <m:f>
                      <m:fPr>
                        <m:ctrlPr>
                          <a:rPr lang="en-GB" sz="40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ctrlPr>
                      </m:fPr>
                      <m:num>
                        <m:r>
                          <a:rPr lang="el-GR" sz="40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𝑬</m:t>
                        </m:r>
                      </m:num>
                      <m:den>
                        <m:r>
                          <a:rPr lang="el-GR" sz="40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𝑨𝒕</m:t>
                        </m:r>
                      </m:den>
                    </m:f>
                  </m:oMath>
                </a14:m>
                <a:r>
                  <a:rPr lang="el-GR" sz="4000" b="1" dirty="0">
                    <a:solidFill>
                      <a:srgbClr val="FF0000"/>
                    </a:solidFill>
                    <a:ea typeface="Calibri" panose="020F0502020204030204" pitchFamily="34" charset="0"/>
                    <a:cs typeface="Times New Roman" panose="02020603050405020304" pitchFamily="18" charset="0"/>
                  </a:rPr>
                  <a:t> </a:t>
                </a:r>
                <a14:m>
                  <m:oMath xmlns:m="http://schemas.openxmlformats.org/officeDocument/2006/math">
                    <m:r>
                      <a:rPr lang="el-GR" sz="40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t>=</m:t>
                    </m:r>
                  </m:oMath>
                </a14:m>
                <a:r>
                  <a:rPr lang="en-GB" sz="4000" b="1" dirty="0">
                    <a:solidFill>
                      <a:srgbClr val="FF0000"/>
                    </a:solidFill>
                    <a:ea typeface="Calibri" panose="020F0502020204030204" pitchFamily="34" charset="0"/>
                    <a:cs typeface="Times New Roman" panose="02020603050405020304" pitchFamily="18" charset="0"/>
                  </a:rPr>
                  <a:t> </a:t>
                </a:r>
                <a14:m>
                  <m:oMath xmlns:m="http://schemas.openxmlformats.org/officeDocument/2006/math">
                    <m:f>
                      <m:fPr>
                        <m:ctrlPr>
                          <a:rPr lang="en-GB" sz="4000" b="1" i="1">
                            <a:solidFill>
                              <a:srgbClr val="FF0000"/>
                            </a:solidFill>
                            <a:latin typeface="Cambria Math" panose="02040503050406030204" pitchFamily="18" charset="0"/>
                            <a:ea typeface="Calibri" panose="020F0502020204030204" pitchFamily="34" charset="0"/>
                            <a:cs typeface="Times New Roman" panose="02020603050405020304" pitchFamily="18" charset="0"/>
                          </a:rPr>
                        </m:ctrlPr>
                      </m:fPr>
                      <m:num>
                        <m:r>
                          <a:rPr lang="el-GR" sz="4000" b="1" i="0" smtClean="0">
                            <a:solidFill>
                              <a:srgbClr val="FF0000"/>
                            </a:solidFill>
                            <a:latin typeface="Cambria Math" panose="02040503050406030204" pitchFamily="18" charset="0"/>
                            <a:ea typeface="Calibri" panose="020F0502020204030204" pitchFamily="34" charset="0"/>
                            <a:cs typeface="Times New Roman" panose="02020603050405020304" pitchFamily="18" charset="0"/>
                          </a:rPr>
                          <m:t>𝚸</m:t>
                        </m:r>
                      </m:num>
                      <m:den>
                        <m:r>
                          <a:rPr lang="el-GR" sz="4000" b="1" i="0" smtClean="0">
                            <a:solidFill>
                              <a:srgbClr val="FF0000"/>
                            </a:solidFill>
                            <a:latin typeface="Cambria Math" panose="02040503050406030204" pitchFamily="18" charset="0"/>
                            <a:ea typeface="Calibri" panose="020F0502020204030204" pitchFamily="34" charset="0"/>
                            <a:cs typeface="Times New Roman" panose="02020603050405020304" pitchFamily="18" charset="0"/>
                          </a:rPr>
                          <m:t>𝚨</m:t>
                        </m:r>
                      </m:den>
                    </m:f>
                  </m:oMath>
                </a14:m>
                <a:r>
                  <a:rPr lang="el-GR" sz="4000" b="1" dirty="0">
                    <a:solidFill>
                      <a:srgbClr val="FF0000"/>
                    </a:solidFill>
                    <a:ea typeface="Times New Roman" panose="02020603050405020304" pitchFamily="18" charset="0"/>
                    <a:cs typeface="Times New Roman" panose="02020603050405020304" pitchFamily="18" charset="0"/>
                  </a:rPr>
                  <a:t> </a:t>
                </a:r>
                <a:endParaRPr lang="en-GB" sz="4000" b="1" dirty="0">
                  <a:ea typeface="Calibri" panose="020F0502020204030204" pitchFamily="34" charset="0"/>
                  <a:cs typeface="Times New Roman" panose="02020603050405020304" pitchFamily="18" charset="0"/>
                </a:endParaRPr>
              </a:p>
              <a:p>
                <a:endParaRPr lang="en-GB" altLang="en-US" sz="4400" dirty="0"/>
              </a:p>
              <a:p>
                <a:pPr eaLnBrk="0" fontAlgn="base" hangingPunct="0">
                  <a:spcBef>
                    <a:spcPct val="0"/>
                  </a:spcBef>
                  <a:spcAft>
                    <a:spcPct val="0"/>
                  </a:spcAft>
                </a:pPr>
                <a:endParaRPr lang="el-GR" altLang="en-US" sz="2000" dirty="0">
                  <a:latin typeface="Times New Roman" panose="02020603050405020304" pitchFamily="18" charset="0"/>
                </a:endParaRPr>
              </a:p>
            </p:txBody>
          </p:sp>
        </mc:Choice>
        <mc:Fallback xmlns="">
          <p:sp>
            <p:nvSpPr>
              <p:cNvPr id="7" name="Rectangle 8">
                <a:extLst>
                  <a:ext uri="{FF2B5EF4-FFF2-40B4-BE49-F238E27FC236}">
                    <a16:creationId xmlns:a16="http://schemas.microsoft.com/office/drawing/2014/main" id="{5EE7A1B2-17F2-4B0C-FD6B-00F567EC5783}"/>
                  </a:ext>
                </a:extLst>
              </p:cNvPr>
              <p:cNvSpPr>
                <a:spLocks noRot="1" noChangeAspect="1" noMove="1" noResize="1" noEditPoints="1" noAdjustHandles="1" noChangeArrowheads="1" noChangeShapeType="1" noTextEdit="1"/>
              </p:cNvSpPr>
              <p:nvPr/>
            </p:nvSpPr>
            <p:spPr bwMode="auto">
              <a:xfrm rot="10800000" flipV="1">
                <a:off x="838200" y="1413470"/>
                <a:ext cx="6643698" cy="4271682"/>
              </a:xfrm>
              <a:prstGeom prst="rect">
                <a:avLst/>
              </a:prstGeom>
              <a:blipFill>
                <a:blip r:embed="rId2"/>
                <a:stretch>
                  <a:fillRect l="-826" t="-28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noFill/>
                  </a:rPr>
                  <a:t> </a:t>
                </a:r>
              </a:p>
            </p:txBody>
          </p:sp>
        </mc:Fallback>
      </mc:AlternateContent>
      <p:pic>
        <p:nvPicPr>
          <p:cNvPr id="9" name="Εικόνα 8">
            <a:extLst>
              <a:ext uri="{FF2B5EF4-FFF2-40B4-BE49-F238E27FC236}">
                <a16:creationId xmlns:a16="http://schemas.microsoft.com/office/drawing/2014/main" id="{A5045AA5-2661-182A-417E-97CFEA566B6D}"/>
              </a:ext>
            </a:extLst>
          </p:cNvPr>
          <p:cNvPicPr>
            <a:picLocks noChangeAspect="1"/>
          </p:cNvPicPr>
          <p:nvPr/>
        </p:nvPicPr>
        <p:blipFill>
          <a:blip r:embed="rId3"/>
          <a:stretch>
            <a:fillRect/>
          </a:stretch>
        </p:blipFill>
        <p:spPr>
          <a:xfrm>
            <a:off x="8185061" y="559711"/>
            <a:ext cx="3097036" cy="2798307"/>
          </a:xfrm>
          <a:prstGeom prst="rect">
            <a:avLst/>
          </a:prstGeom>
        </p:spPr>
      </p:pic>
      <p:sp>
        <p:nvSpPr>
          <p:cNvPr id="12" name="Ορθογώνιο 11">
            <a:extLst>
              <a:ext uri="{FF2B5EF4-FFF2-40B4-BE49-F238E27FC236}">
                <a16:creationId xmlns:a16="http://schemas.microsoft.com/office/drawing/2014/main" id="{266F91F5-4BE0-5FF7-DB53-250A603A3396}"/>
              </a:ext>
            </a:extLst>
          </p:cNvPr>
          <p:cNvSpPr/>
          <p:nvPr/>
        </p:nvSpPr>
        <p:spPr>
          <a:xfrm>
            <a:off x="9208135" y="3549312"/>
            <a:ext cx="774065" cy="263525"/>
          </a:xfrm>
          <a:prstGeom prst="rect">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l-GR" sz="1000" dirty="0">
                <a:latin typeface="Times New Roman" panose="02020603050405020304" pitchFamily="18" charset="0"/>
                <a:ea typeface="Calibri" panose="020F0502020204030204" pitchFamily="34" charset="0"/>
                <a:cs typeface="Times New Roman" panose="02020603050405020304" pitchFamily="18" charset="0"/>
              </a:rPr>
              <a:t>Σχήμα 1.3</a:t>
            </a:r>
            <a:endParaRPr lang="en-GB" sz="11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85468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E6F5E635-2E42-0B65-2F98-D5BA1273A627}"/>
              </a:ext>
            </a:extLst>
          </p:cNvPr>
          <p:cNvSpPr>
            <a:spLocks noGrp="1"/>
          </p:cNvSpPr>
          <p:nvPr>
            <p:ph type="sldNum" sz="quarter" idx="12"/>
          </p:nvPr>
        </p:nvSpPr>
        <p:spPr/>
        <p:txBody>
          <a:bodyPr/>
          <a:lstStyle/>
          <a:p>
            <a:pPr>
              <a:defRPr/>
            </a:pPr>
            <a:fld id="{3253D8C5-B188-49C5-8B67-7128AEF932D9}" type="slidenum">
              <a:rPr lang="el-GR" altLang="el-GR" smtClean="0"/>
              <a:pPr>
                <a:defRPr/>
              </a:pPr>
              <a:t>7</a:t>
            </a:fld>
            <a:endParaRPr lang="el-GR" altLang="el-G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576FCBC-3E53-4184-F302-15C470CE7949}"/>
                  </a:ext>
                </a:extLst>
              </p:cNvPr>
              <p:cNvSpPr txBox="1"/>
              <p:nvPr/>
            </p:nvSpPr>
            <p:spPr>
              <a:xfrm>
                <a:off x="2423592" y="1137188"/>
                <a:ext cx="7056784" cy="3007555"/>
              </a:xfrm>
              <a:prstGeom prst="rect">
                <a:avLst/>
              </a:prstGeom>
              <a:noFill/>
            </p:spPr>
            <p:txBody>
              <a:bodyPr wrap="square">
                <a:spAutoFit/>
              </a:bodyPr>
              <a:lstStyle/>
              <a:p>
                <a:pPr algn="just">
                  <a:lnSpc>
                    <a:spcPct val="107000"/>
                  </a:lnSpc>
                  <a:spcAft>
                    <a:spcPts val="800"/>
                  </a:spcAft>
                </a:pPr>
                <a:r>
                  <a:rPr lang="el-GR" sz="2800" b="1" dirty="0">
                    <a:solidFill>
                      <a:srgbClr val="3E95AD"/>
                    </a:solidFill>
                    <a:latin typeface="Times New Roman" panose="02020603050405020304" pitchFamily="18" charset="0"/>
                    <a:ea typeface="Calibri" panose="020F0502020204030204" pitchFamily="34" charset="0"/>
                    <a:cs typeface="Times New Roman" panose="02020603050405020304" pitchFamily="18" charset="0"/>
                  </a:rPr>
                  <a:t>Παράδειγμα 1</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400" dirty="0">
                    <a:latin typeface="Times New Roman" panose="02020603050405020304" pitchFamily="18" charset="0"/>
                    <a:ea typeface="Calibri" panose="020F0502020204030204" pitchFamily="34" charset="0"/>
                    <a:cs typeface="Times New Roman" panose="02020603050405020304" pitchFamily="18" charset="0"/>
                  </a:rPr>
                  <a:t>Μια στέγη είναι σχήματος ορθογώνιου παραλληλεπιπέδου διαστάσεων </a:t>
                </a:r>
                <a14:m>
                  <m:oMath xmlns:m="http://schemas.openxmlformats.org/officeDocument/2006/math">
                    <m:r>
                      <a:rPr lang="el-GR" sz="2400" i="1">
                        <a:solidFill>
                          <a:srgbClr val="FF0000"/>
                        </a:solidFill>
                        <a:latin typeface="Cambria Math" panose="02040503050406030204" pitchFamily="18" charset="0"/>
                        <a:ea typeface="Calibri" panose="020F0502020204030204" pitchFamily="34" charset="0"/>
                        <a:cs typeface="Times New Roman" panose="02020603050405020304" pitchFamily="18" charset="0"/>
                      </a:rPr>
                      <m:t>6,0</m:t>
                    </m:r>
                    <m:r>
                      <a:rPr lang="el-GR" sz="2400" i="1">
                        <a:latin typeface="Cambria Math" panose="02040503050406030204" pitchFamily="18" charset="0"/>
                        <a:ea typeface="Calibri" panose="020F0502020204030204" pitchFamily="34" charset="0"/>
                        <a:cs typeface="Times New Roman" panose="02020603050405020304" pitchFamily="18" charset="0"/>
                      </a:rPr>
                      <m:t> </m:t>
                    </m:r>
                    <m:r>
                      <a:rPr lang="el-GR" sz="2400" i="1">
                        <a:latin typeface="Cambria Math" panose="02040503050406030204" pitchFamily="18" charset="0"/>
                        <a:ea typeface="Calibri" panose="020F0502020204030204" pitchFamily="34" charset="0"/>
                        <a:cs typeface="Times New Roman" panose="02020603050405020304" pitchFamily="18" charset="0"/>
                      </a:rPr>
                      <m:t>𝑚</m:t>
                    </m:r>
                    <m:r>
                      <a:rPr lang="el-GR" sz="2400" i="1">
                        <a:latin typeface="Cambria Math" panose="02040503050406030204" pitchFamily="18" charset="0"/>
                        <a:ea typeface="Calibri" panose="020F0502020204030204" pitchFamily="34" charset="0"/>
                        <a:cs typeface="Times New Roman" panose="02020603050405020304" pitchFamily="18" charset="0"/>
                      </a:rPr>
                      <m:t>×10 </m:t>
                    </m:r>
                    <m:r>
                      <a:rPr lang="el-GR" sz="2400" i="1">
                        <a:latin typeface="Cambria Math" panose="02040503050406030204" pitchFamily="18" charset="0"/>
                        <a:ea typeface="Calibri" panose="020F0502020204030204" pitchFamily="34" charset="0"/>
                        <a:cs typeface="Times New Roman" panose="02020603050405020304" pitchFamily="18" charset="0"/>
                      </a:rPr>
                      <m:t>𝑚</m:t>
                    </m:r>
                  </m:oMath>
                </a14:m>
                <a:r>
                  <a:rPr lang="el-GR" sz="2400" dirty="0">
                    <a:latin typeface="Times New Roman" panose="02020603050405020304" pitchFamily="18" charset="0"/>
                    <a:ea typeface="Calibri" panose="020F0502020204030204" pitchFamily="34" charset="0"/>
                    <a:cs typeface="Times New Roman" panose="02020603050405020304" pitchFamily="18" charset="0"/>
                  </a:rPr>
                  <a:t>. Όταν οι ακτίνες του ήλιου πέφτουν κάθετα στη στέγη, η ενέργεια της ηλιακής ακτινοβολίας που προσπίπτει σε αυτή σε χρόνο </a:t>
                </a:r>
                <a14:m>
                  <m:oMath xmlns:m="http://schemas.openxmlformats.org/officeDocument/2006/math">
                    <m:r>
                      <a:rPr lang="el-GR" sz="2400" i="1">
                        <a:latin typeface="Cambria Math" panose="02040503050406030204" pitchFamily="18" charset="0"/>
                        <a:ea typeface="Calibri" panose="020F0502020204030204" pitchFamily="34" charset="0"/>
                        <a:cs typeface="Times New Roman" panose="02020603050405020304" pitchFamily="18" charset="0"/>
                      </a:rPr>
                      <m:t>𝑡</m:t>
                    </m:r>
                    <m:r>
                      <a:rPr lang="el-GR" sz="2400" i="1">
                        <a:latin typeface="Cambria Math" panose="02040503050406030204" pitchFamily="18" charset="0"/>
                        <a:ea typeface="Calibri" panose="020F0502020204030204" pitchFamily="34" charset="0"/>
                        <a:cs typeface="Times New Roman" panose="02020603050405020304" pitchFamily="18" charset="0"/>
                      </a:rPr>
                      <m:t>=5,0 </m:t>
                    </m:r>
                    <m:r>
                      <a:rPr lang="el-GR" sz="2400" i="1">
                        <a:latin typeface="Cambria Math" panose="02040503050406030204" pitchFamily="18" charset="0"/>
                        <a:ea typeface="Calibri" panose="020F0502020204030204" pitchFamily="34" charset="0"/>
                        <a:cs typeface="Times New Roman" panose="02020603050405020304" pitchFamily="18" charset="0"/>
                      </a:rPr>
                      <m:t>𝑠</m:t>
                    </m:r>
                  </m:oMath>
                </a14:m>
                <a:r>
                  <a:rPr lang="el-GR" sz="2400" dirty="0">
                    <a:latin typeface="Times New Roman" panose="02020603050405020304" pitchFamily="18" charset="0"/>
                    <a:ea typeface="Calibri" panose="020F0502020204030204" pitchFamily="34" charset="0"/>
                    <a:cs typeface="Times New Roman" panose="02020603050405020304" pitchFamily="18" charset="0"/>
                  </a:rPr>
                  <a:t> είναι</a:t>
                </a:r>
                <a:r>
                  <a:rPr lang="el-GR" sz="2400" i="1" dirty="0">
                    <a:latin typeface="Times New Roman" panose="02020603050405020304" pitchFamily="18" charset="0"/>
                    <a:ea typeface="Calibri" panose="020F0502020204030204" pitchFamily="34" charset="0"/>
                    <a:cs typeface="Times New Roman" panose="02020603050405020304" pitchFamily="18" charset="0"/>
                  </a:rPr>
                  <a:t> </a:t>
                </a:r>
                <a14:m>
                  <m:oMath xmlns:m="http://schemas.openxmlformats.org/officeDocument/2006/math">
                    <m:r>
                      <a:rPr lang="el-GR" sz="2400" i="1">
                        <a:latin typeface="Cambria Math" panose="02040503050406030204" pitchFamily="18" charset="0"/>
                        <a:ea typeface="Calibri" panose="020F0502020204030204" pitchFamily="34" charset="0"/>
                        <a:cs typeface="Times New Roman" panose="02020603050405020304" pitchFamily="18" charset="0"/>
                      </a:rPr>
                      <m:t>𝐸</m:t>
                    </m:r>
                    <m:r>
                      <a:rPr lang="el-GR" sz="2400" i="1">
                        <a:latin typeface="Cambria Math" panose="02040503050406030204" pitchFamily="18" charset="0"/>
                        <a:ea typeface="Calibri" panose="020F0502020204030204" pitchFamily="34" charset="0"/>
                        <a:cs typeface="Times New Roman" panose="02020603050405020304" pitchFamily="18" charset="0"/>
                      </a:rPr>
                      <m:t>=150 </m:t>
                    </m:r>
                    <m:r>
                      <m:rPr>
                        <m:nor/>
                      </m:rPr>
                      <a:rPr lang="el-GR" sz="2400">
                        <a:latin typeface="Cambria Math" panose="02040503050406030204" pitchFamily="18" charset="0"/>
                        <a:ea typeface="Calibri" panose="020F0502020204030204" pitchFamily="34" charset="0"/>
                        <a:cs typeface="Times New Roman" panose="02020603050405020304" pitchFamily="18" charset="0"/>
                      </a:rPr>
                      <m:t>kJ</m:t>
                    </m:r>
                  </m:oMath>
                </a14:m>
                <a:r>
                  <a:rPr lang="el-GR" sz="2400" dirty="0">
                    <a:latin typeface="Times New Roman" panose="02020603050405020304" pitchFamily="18" charset="0"/>
                    <a:ea typeface="Calibri" panose="020F0502020204030204" pitchFamily="34" charset="0"/>
                    <a:cs typeface="Times New Roman" panose="02020603050405020304" pitchFamily="18" charset="0"/>
                  </a:rPr>
                  <a:t>. Να υπολογιστεί η ένταση της ηλιακής ακτινοβολίας.</a:t>
                </a:r>
                <a:endParaRPr lang="en-GB" sz="2400" dirty="0">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4" name="TextBox 3">
                <a:extLst>
                  <a:ext uri="{FF2B5EF4-FFF2-40B4-BE49-F238E27FC236}">
                    <a16:creationId xmlns:a16="http://schemas.microsoft.com/office/drawing/2014/main" id="{F576FCBC-3E53-4184-F302-15C470CE7949}"/>
                  </a:ext>
                </a:extLst>
              </p:cNvPr>
              <p:cNvSpPr txBox="1">
                <a:spLocks noRot="1" noChangeAspect="1" noMove="1" noResize="1" noEditPoints="1" noAdjustHandles="1" noChangeArrowheads="1" noChangeShapeType="1" noTextEdit="1"/>
              </p:cNvSpPr>
              <p:nvPr/>
            </p:nvSpPr>
            <p:spPr>
              <a:xfrm>
                <a:off x="2423592" y="1137188"/>
                <a:ext cx="7056784" cy="3007555"/>
              </a:xfrm>
              <a:prstGeom prst="rect">
                <a:avLst/>
              </a:prstGeom>
              <a:blipFill>
                <a:blip r:embed="rId2"/>
                <a:stretch>
                  <a:fillRect l="-1815" t="-2231" r="-1383" b="-3651"/>
                </a:stretch>
              </a:blipFill>
            </p:spPr>
            <p:txBody>
              <a:bodyPr/>
              <a:lstStyle/>
              <a:p>
                <a:r>
                  <a:rPr lang="en-GB">
                    <a:noFill/>
                  </a:rPr>
                  <a:t> </a:t>
                </a:r>
              </a:p>
            </p:txBody>
          </p:sp>
        </mc:Fallback>
      </mc:AlternateContent>
    </p:spTree>
    <p:extLst>
      <p:ext uri="{BB962C8B-B14F-4D97-AF65-F5344CB8AC3E}">
        <p14:creationId xmlns:p14="http://schemas.microsoft.com/office/powerpoint/2010/main" val="4207219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B1DBC831-B402-DA46-E8FD-B123970D55DA}"/>
              </a:ext>
            </a:extLst>
          </p:cNvPr>
          <p:cNvSpPr>
            <a:spLocks noGrp="1"/>
          </p:cNvSpPr>
          <p:nvPr>
            <p:ph type="sldNum" sz="quarter" idx="12"/>
          </p:nvPr>
        </p:nvSpPr>
        <p:spPr/>
        <p:txBody>
          <a:bodyPr/>
          <a:lstStyle/>
          <a:p>
            <a:pPr>
              <a:defRPr/>
            </a:pPr>
            <a:fld id="{3253D8C5-B188-49C5-8B67-7128AEF932D9}" type="slidenum">
              <a:rPr lang="el-GR" altLang="el-GR" smtClean="0"/>
              <a:pPr>
                <a:defRPr/>
              </a:pPr>
              <a:t>8</a:t>
            </a:fld>
            <a:endParaRPr lang="el-GR" altLang="el-G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8F03C981-7A3F-28CB-C1C2-3052556BF20D}"/>
                  </a:ext>
                </a:extLst>
              </p:cNvPr>
              <p:cNvSpPr txBox="1"/>
              <p:nvPr/>
            </p:nvSpPr>
            <p:spPr>
              <a:xfrm>
                <a:off x="2135560" y="332657"/>
                <a:ext cx="6984776" cy="4895443"/>
              </a:xfrm>
              <a:prstGeom prst="rect">
                <a:avLst/>
              </a:prstGeom>
              <a:noFill/>
            </p:spPr>
            <p:txBody>
              <a:bodyPr wrap="square">
                <a:spAutoFit/>
              </a:bodyPr>
              <a:lstStyle/>
              <a:p>
                <a:pPr algn="just">
                  <a:lnSpc>
                    <a:spcPct val="107000"/>
                  </a:lnSpc>
                  <a:spcAft>
                    <a:spcPts val="800"/>
                  </a:spcAft>
                </a:pPr>
                <a:r>
                  <a:rPr lang="el-GR" sz="2800" b="1" dirty="0">
                    <a:solidFill>
                      <a:srgbClr val="3E95AD"/>
                    </a:solidFill>
                    <a:latin typeface="Times New Roman" panose="02020603050405020304" pitchFamily="18" charset="0"/>
                    <a:ea typeface="Calibri" panose="020F0502020204030204" pitchFamily="34" charset="0"/>
                    <a:cs typeface="Times New Roman" panose="02020603050405020304" pitchFamily="18" charset="0"/>
                  </a:rPr>
                  <a:t>Παράδειγμα 2</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400" dirty="0">
                    <a:latin typeface="Times New Roman" panose="02020603050405020304" pitchFamily="18" charset="0"/>
                    <a:ea typeface="Calibri" panose="020F0502020204030204" pitchFamily="34" charset="0"/>
                    <a:cs typeface="Times New Roman" panose="02020603050405020304" pitchFamily="18" charset="0"/>
                  </a:rPr>
                  <a:t>Σφαιρικό σώμα ακτίνας </a:t>
                </a:r>
                <a14:m>
                  <m:oMath xmlns:m="http://schemas.openxmlformats.org/officeDocument/2006/math">
                    <m:r>
                      <a:rPr lang="el-GR" sz="2400" i="1">
                        <a:latin typeface="Cambria Math" panose="02040503050406030204" pitchFamily="18" charset="0"/>
                        <a:ea typeface="Calibri" panose="020F0502020204030204" pitchFamily="34" charset="0"/>
                        <a:cs typeface="Times New Roman" panose="02020603050405020304" pitchFamily="18" charset="0"/>
                      </a:rPr>
                      <m:t>𝑅</m:t>
                    </m:r>
                    <m:r>
                      <a:rPr lang="el-GR" sz="2400" i="1">
                        <a:latin typeface="Cambria Math" panose="02040503050406030204" pitchFamily="18" charset="0"/>
                        <a:ea typeface="Calibri" panose="020F0502020204030204" pitchFamily="34" charset="0"/>
                        <a:cs typeface="Times New Roman" panose="02020603050405020304" pitchFamily="18" charset="0"/>
                      </a:rPr>
                      <m:t>=2,0 </m:t>
                    </m:r>
                    <m:r>
                      <m:rPr>
                        <m:nor/>
                      </m:rPr>
                      <a:rPr lang="el-GR" sz="2400">
                        <a:latin typeface="Cambria Math" panose="02040503050406030204" pitchFamily="18" charset="0"/>
                        <a:ea typeface="Calibri" panose="020F0502020204030204" pitchFamily="34" charset="0"/>
                        <a:cs typeface="Times New Roman" panose="02020603050405020304" pitchFamily="18" charset="0"/>
                      </a:rPr>
                      <m:t>cm</m:t>
                    </m:r>
                  </m:oMath>
                </a14:m>
                <a:r>
                  <a:rPr lang="el-GR" sz="2400" dirty="0">
                    <a:latin typeface="Times New Roman" panose="02020603050405020304" pitchFamily="18" charset="0"/>
                    <a:ea typeface="Calibri" panose="020F0502020204030204" pitchFamily="34" charset="0"/>
                    <a:cs typeface="Times New Roman" panose="02020603050405020304" pitchFamily="18" charset="0"/>
                  </a:rPr>
                  <a:t> ακτινοβολεί ομοιόμορφα στον χώρο. Αν σε απόσταση </a:t>
                </a:r>
                <a14:m>
                  <m:oMath xmlns:m="http://schemas.openxmlformats.org/officeDocument/2006/math">
                    <m:r>
                      <a:rPr lang="el-GR" sz="2400" i="1">
                        <a:latin typeface="Cambria Math" panose="02040503050406030204" pitchFamily="18" charset="0"/>
                        <a:ea typeface="Calibri" panose="020F0502020204030204" pitchFamily="34" charset="0"/>
                        <a:cs typeface="Times New Roman" panose="02020603050405020304" pitchFamily="18" charset="0"/>
                      </a:rPr>
                      <m:t>𝑟</m:t>
                    </m:r>
                    <m:r>
                      <a:rPr lang="el-GR" sz="2400" i="1">
                        <a:latin typeface="Cambria Math" panose="02040503050406030204" pitchFamily="18" charset="0"/>
                        <a:ea typeface="Calibri" panose="020F0502020204030204" pitchFamily="34" charset="0"/>
                        <a:cs typeface="Times New Roman" panose="02020603050405020304" pitchFamily="18" charset="0"/>
                      </a:rPr>
                      <m:t>=2,0 </m:t>
                    </m:r>
                    <m:r>
                      <a:rPr lang="el-GR" sz="2400" i="1">
                        <a:latin typeface="Cambria Math" panose="02040503050406030204" pitchFamily="18" charset="0"/>
                        <a:ea typeface="Calibri" panose="020F0502020204030204" pitchFamily="34" charset="0"/>
                        <a:cs typeface="Times New Roman" panose="02020603050405020304" pitchFamily="18" charset="0"/>
                      </a:rPr>
                      <m:t>𝑚</m:t>
                    </m:r>
                  </m:oMath>
                </a14:m>
                <a:r>
                  <a:rPr lang="el-GR" sz="2400" dirty="0">
                    <a:latin typeface="Times New Roman" panose="02020603050405020304" pitchFamily="18" charset="0"/>
                    <a:ea typeface="Calibri" panose="020F0502020204030204" pitchFamily="34" charset="0"/>
                    <a:cs typeface="Times New Roman" panose="02020603050405020304" pitchFamily="18" charset="0"/>
                  </a:rPr>
                  <a:t> από το κέντρο του σφαιρικού σώματος η ένταση της ακτινοβολίας είναι </a:t>
                </a:r>
                <a14:m>
                  <m:oMath xmlns:m="http://schemas.openxmlformats.org/officeDocument/2006/math">
                    <m:sSub>
                      <m:sSubPr>
                        <m:ctrlPr>
                          <a:rPr lang="en-GB" sz="2400" i="1">
                            <a:latin typeface="Cambria Math" panose="02040503050406030204" pitchFamily="18" charset="0"/>
                            <a:ea typeface="Calibri" panose="020F0502020204030204" pitchFamily="34" charset="0"/>
                            <a:cs typeface="Times New Roman" panose="02020603050405020304" pitchFamily="18" charset="0"/>
                          </a:rPr>
                        </m:ctrlPr>
                      </m:sSubPr>
                      <m:e>
                        <m:r>
                          <a:rPr lang="el-GR" sz="2400" i="1">
                            <a:latin typeface="Cambria Math" panose="02040503050406030204" pitchFamily="18" charset="0"/>
                            <a:ea typeface="Calibri" panose="020F0502020204030204" pitchFamily="34" charset="0"/>
                            <a:cs typeface="Times New Roman" panose="02020603050405020304" pitchFamily="18" charset="0"/>
                          </a:rPr>
                          <m:t>𝐼</m:t>
                        </m:r>
                      </m:e>
                      <m:sub>
                        <m:r>
                          <a:rPr lang="el-GR" sz="2400" i="1">
                            <a:latin typeface="Cambria Math" panose="02040503050406030204" pitchFamily="18" charset="0"/>
                            <a:ea typeface="Calibri" panose="020F0502020204030204" pitchFamily="34" charset="0"/>
                            <a:cs typeface="Times New Roman" panose="02020603050405020304" pitchFamily="18" charset="0"/>
                          </a:rPr>
                          <m:t>1</m:t>
                        </m:r>
                      </m:sub>
                    </m:sSub>
                    <m:r>
                      <a:rPr lang="el-GR" sz="2400" i="1">
                        <a:latin typeface="Cambria Math" panose="02040503050406030204" pitchFamily="18" charset="0"/>
                        <a:ea typeface="Calibri" panose="020F0502020204030204" pitchFamily="34" charset="0"/>
                        <a:cs typeface="Times New Roman" panose="02020603050405020304" pitchFamily="18" charset="0"/>
                      </a:rPr>
                      <m:t>=1,1 </m:t>
                    </m:r>
                    <m:r>
                      <a:rPr lang="el-GR" sz="2400" i="1">
                        <a:latin typeface="Cambria Math" panose="02040503050406030204" pitchFamily="18" charset="0"/>
                        <a:ea typeface="Calibri" panose="020F0502020204030204" pitchFamily="34" charset="0"/>
                        <a:cs typeface="Times New Roman" panose="02020603050405020304" pitchFamily="18" charset="0"/>
                      </a:rPr>
                      <m:t>𝑊</m:t>
                    </m:r>
                    <m:r>
                      <a:rPr lang="el-GR" sz="2400" i="1">
                        <a:latin typeface="Cambria Math" panose="02040503050406030204" pitchFamily="18" charset="0"/>
                        <a:ea typeface="Calibri" panose="020F0502020204030204" pitchFamily="34" charset="0"/>
                        <a:cs typeface="Times New Roman" panose="02020603050405020304" pitchFamily="18" charset="0"/>
                      </a:rPr>
                      <m:t>​/​</m:t>
                    </m:r>
                    <m:sSup>
                      <m:sSupPr>
                        <m:ctrlPr>
                          <a:rPr lang="en-GB" sz="2400" i="1">
                            <a:latin typeface="Cambria Math" panose="02040503050406030204" pitchFamily="18" charset="0"/>
                            <a:ea typeface="Calibri" panose="020F0502020204030204" pitchFamily="34" charset="0"/>
                            <a:cs typeface="Times New Roman" panose="02020603050405020304" pitchFamily="18" charset="0"/>
                          </a:rPr>
                        </m:ctrlPr>
                      </m:sSupPr>
                      <m:e>
                        <m:r>
                          <a:rPr lang="el-GR" sz="2400" i="1">
                            <a:latin typeface="Cambria Math" panose="02040503050406030204" pitchFamily="18" charset="0"/>
                            <a:ea typeface="Calibri" panose="020F0502020204030204" pitchFamily="34" charset="0"/>
                            <a:cs typeface="Times New Roman" panose="02020603050405020304" pitchFamily="18" charset="0"/>
                          </a:rPr>
                          <m:t>𝑚</m:t>
                        </m:r>
                      </m:e>
                      <m:sup>
                        <m:r>
                          <a:rPr lang="el-GR" sz="2400" i="1">
                            <a:latin typeface="Cambria Math" panose="02040503050406030204" pitchFamily="18" charset="0"/>
                            <a:ea typeface="Calibri" panose="020F0502020204030204" pitchFamily="34" charset="0"/>
                            <a:cs typeface="Times New Roman" panose="02020603050405020304" pitchFamily="18" charset="0"/>
                          </a:rPr>
                          <m:t>2</m:t>
                        </m:r>
                      </m:sup>
                    </m:sSup>
                  </m:oMath>
                </a14:m>
                <a:r>
                  <a:rPr lang="el-GR" sz="2400" dirty="0">
                    <a:latin typeface="Times New Roman" panose="02020603050405020304" pitchFamily="18" charset="0"/>
                    <a:ea typeface="Calibri" panose="020F0502020204030204" pitchFamily="34" charset="0"/>
                    <a:cs typeface="Times New Roman" panose="02020603050405020304" pitchFamily="18" charset="0"/>
                  </a:rPr>
                  <a:t>, να υπολογίσετε:</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228600" indent="-228600" algn="just">
                  <a:lnSpc>
                    <a:spcPct val="107000"/>
                  </a:lnSpc>
                  <a:spcAft>
                    <a:spcPts val="800"/>
                  </a:spcAft>
                </a:pPr>
                <a:r>
                  <a:rPr lang="el-GR" sz="2400" dirty="0">
                    <a:latin typeface="Times New Roman" panose="02020603050405020304" pitchFamily="18" charset="0"/>
                    <a:ea typeface="Yu Gothic Medium" panose="020B0500000000000000" pitchFamily="34" charset="-128"/>
                    <a:cs typeface="Times New Roman" panose="02020603050405020304" pitchFamily="18" charset="0"/>
                  </a:rPr>
                  <a:t>α.	</a:t>
                </a:r>
                <a:r>
                  <a:rPr lang="el-GR" sz="2400" dirty="0">
                    <a:latin typeface="Times New Roman" panose="02020603050405020304" pitchFamily="18" charset="0"/>
                    <a:ea typeface="Calibri" panose="020F0502020204030204" pitchFamily="34" charset="0"/>
                    <a:cs typeface="Times New Roman" panose="02020603050405020304" pitchFamily="18" charset="0"/>
                  </a:rPr>
                  <a:t>την ισχύ της εκπεμπόμενης ακτινοβολίας από το σώμα,</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228600" indent="-228600" algn="just">
                  <a:lnSpc>
                    <a:spcPct val="107000"/>
                  </a:lnSpc>
                  <a:spcAft>
                    <a:spcPts val="800"/>
                  </a:spcAft>
                </a:pPr>
                <a:r>
                  <a:rPr lang="el-GR" sz="2400" dirty="0">
                    <a:latin typeface="Times New Roman" panose="02020603050405020304" pitchFamily="18" charset="0"/>
                    <a:ea typeface="Yu Gothic Medium" panose="020B0500000000000000" pitchFamily="34" charset="-128"/>
                    <a:cs typeface="Times New Roman" panose="02020603050405020304" pitchFamily="18" charset="0"/>
                  </a:rPr>
                  <a:t>β.	</a:t>
                </a:r>
                <a:r>
                  <a:rPr lang="el-GR" sz="2400" dirty="0">
                    <a:latin typeface="Times New Roman" panose="02020603050405020304" pitchFamily="18" charset="0"/>
                    <a:ea typeface="Calibri" panose="020F0502020204030204" pitchFamily="34" charset="0"/>
                    <a:cs typeface="Times New Roman" panose="02020603050405020304" pitchFamily="18" charset="0"/>
                  </a:rPr>
                  <a:t>την ένταση της ακτινοβολίας στην επιφάνεια του σώματος. </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400" i="1" dirty="0">
                    <a:latin typeface="Times New Roman" panose="02020603050405020304" pitchFamily="18" charset="0"/>
                    <a:ea typeface="Calibri" panose="020F0502020204030204" pitchFamily="34" charset="0"/>
                    <a:cs typeface="Times New Roman" panose="02020603050405020304" pitchFamily="18" charset="0"/>
                  </a:rPr>
                  <a:t>Το εμβαδόν της επιφάνειας σφαίρας ακτίνας </a:t>
                </a:r>
                <a14:m>
                  <m:oMath xmlns:m="http://schemas.openxmlformats.org/officeDocument/2006/math">
                    <m:r>
                      <a:rPr lang="el-GR" sz="2400" i="1">
                        <a:latin typeface="Cambria Math" panose="02040503050406030204" pitchFamily="18" charset="0"/>
                        <a:ea typeface="Calibri" panose="020F0502020204030204" pitchFamily="34" charset="0"/>
                        <a:cs typeface="Times New Roman" panose="02020603050405020304" pitchFamily="18" charset="0"/>
                      </a:rPr>
                      <m:t>𝑅</m:t>
                    </m:r>
                  </m:oMath>
                </a14:m>
                <a:r>
                  <a:rPr lang="el-GR" sz="2400" i="1" dirty="0">
                    <a:latin typeface="Times New Roman" panose="02020603050405020304" pitchFamily="18" charset="0"/>
                    <a:ea typeface="Calibri" panose="020F0502020204030204" pitchFamily="34" charset="0"/>
                    <a:cs typeface="Times New Roman" panose="02020603050405020304" pitchFamily="18" charset="0"/>
                  </a:rPr>
                  <a:t> δίνεται από τη σχέση </a:t>
                </a:r>
                <a14:m>
                  <m:oMath xmlns:m="http://schemas.openxmlformats.org/officeDocument/2006/math">
                    <m:r>
                      <a:rPr lang="el-GR" sz="2400" i="1">
                        <a:latin typeface="Cambria Math" panose="02040503050406030204" pitchFamily="18" charset="0"/>
                        <a:ea typeface="Calibri" panose="020F0502020204030204" pitchFamily="34" charset="0"/>
                        <a:cs typeface="Times New Roman" panose="02020603050405020304" pitchFamily="18" charset="0"/>
                      </a:rPr>
                      <m:t>𝐴</m:t>
                    </m:r>
                    <m:r>
                      <a:rPr lang="el-GR" sz="2400" i="1">
                        <a:latin typeface="Cambria Math" panose="02040503050406030204" pitchFamily="18" charset="0"/>
                        <a:ea typeface="Calibri" panose="020F0502020204030204" pitchFamily="34" charset="0"/>
                        <a:cs typeface="Times New Roman" panose="02020603050405020304" pitchFamily="18" charset="0"/>
                      </a:rPr>
                      <m:t>=4</m:t>
                    </m:r>
                    <m:r>
                      <a:rPr lang="el-GR" sz="2400" i="1">
                        <a:latin typeface="Cambria Math" panose="02040503050406030204" pitchFamily="18" charset="0"/>
                        <a:ea typeface="Calibri" panose="020F0502020204030204" pitchFamily="34" charset="0"/>
                        <a:cs typeface="Times New Roman" panose="02020603050405020304" pitchFamily="18" charset="0"/>
                      </a:rPr>
                      <m:t>𝜋</m:t>
                    </m:r>
                    <m:sSup>
                      <m:sSupPr>
                        <m:ctrlPr>
                          <a:rPr lang="en-GB" sz="2400" i="1">
                            <a:latin typeface="Cambria Math" panose="02040503050406030204" pitchFamily="18" charset="0"/>
                            <a:ea typeface="Calibri" panose="020F0502020204030204" pitchFamily="34" charset="0"/>
                            <a:cs typeface="Times New Roman" panose="02020603050405020304" pitchFamily="18" charset="0"/>
                          </a:rPr>
                        </m:ctrlPr>
                      </m:sSupPr>
                      <m:e>
                        <m:r>
                          <a:rPr lang="el-GR" sz="2400" i="1">
                            <a:latin typeface="Cambria Math" panose="02040503050406030204" pitchFamily="18" charset="0"/>
                            <a:ea typeface="Calibri" panose="020F0502020204030204" pitchFamily="34" charset="0"/>
                            <a:cs typeface="Times New Roman" panose="02020603050405020304" pitchFamily="18" charset="0"/>
                          </a:rPr>
                          <m:t>𝑅</m:t>
                        </m:r>
                      </m:e>
                      <m:sup>
                        <m:r>
                          <a:rPr lang="el-GR" sz="2400" i="1">
                            <a:latin typeface="Cambria Math" panose="02040503050406030204" pitchFamily="18" charset="0"/>
                            <a:ea typeface="Calibri" panose="020F0502020204030204" pitchFamily="34" charset="0"/>
                            <a:cs typeface="Times New Roman" panose="02020603050405020304" pitchFamily="18" charset="0"/>
                          </a:rPr>
                          <m:t>2</m:t>
                        </m:r>
                      </m:sup>
                    </m:sSup>
                  </m:oMath>
                </a14:m>
                <a:r>
                  <a:rPr lang="el-GR" sz="2400" dirty="0">
                    <a:latin typeface="Times New Roman" panose="02020603050405020304" pitchFamily="18" charset="0"/>
                    <a:ea typeface="Calibri" panose="020F0502020204030204" pitchFamily="34" charset="0"/>
                    <a:cs typeface="Times New Roman" panose="02020603050405020304" pitchFamily="18" charset="0"/>
                  </a:rPr>
                  <a:t>.</a:t>
                </a:r>
                <a:endParaRPr lang="en-GB" sz="2400" dirty="0">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4" name="TextBox 3">
                <a:extLst>
                  <a:ext uri="{FF2B5EF4-FFF2-40B4-BE49-F238E27FC236}">
                    <a16:creationId xmlns:a16="http://schemas.microsoft.com/office/drawing/2014/main" id="{8F03C981-7A3F-28CB-C1C2-3052556BF20D}"/>
                  </a:ext>
                </a:extLst>
              </p:cNvPr>
              <p:cNvSpPr txBox="1">
                <a:spLocks noRot="1" noChangeAspect="1" noMove="1" noResize="1" noEditPoints="1" noAdjustHandles="1" noChangeArrowheads="1" noChangeShapeType="1" noTextEdit="1"/>
              </p:cNvSpPr>
              <p:nvPr/>
            </p:nvSpPr>
            <p:spPr>
              <a:xfrm>
                <a:off x="2135560" y="332657"/>
                <a:ext cx="6984776" cy="4895443"/>
              </a:xfrm>
              <a:prstGeom prst="rect">
                <a:avLst/>
              </a:prstGeom>
              <a:blipFill>
                <a:blip r:embed="rId2"/>
                <a:stretch>
                  <a:fillRect l="-1745" t="-1370" r="-1396" b="-1868"/>
                </a:stretch>
              </a:blipFill>
            </p:spPr>
            <p:txBody>
              <a:bodyPr/>
              <a:lstStyle/>
              <a:p>
                <a:r>
                  <a:rPr lang="en-GB">
                    <a:noFill/>
                  </a:rPr>
                  <a:t> </a:t>
                </a:r>
              </a:p>
            </p:txBody>
          </p:sp>
        </mc:Fallback>
      </mc:AlternateContent>
    </p:spTree>
    <p:extLst>
      <p:ext uri="{BB962C8B-B14F-4D97-AF65-F5344CB8AC3E}">
        <p14:creationId xmlns:p14="http://schemas.microsoft.com/office/powerpoint/2010/main" val="1538889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10257EC4-03D2-F4C0-FBA6-F3762DD35A4F}"/>
              </a:ext>
            </a:extLst>
          </p:cNvPr>
          <p:cNvSpPr>
            <a:spLocks noGrp="1"/>
          </p:cNvSpPr>
          <p:nvPr>
            <p:ph type="sldNum" sz="quarter" idx="12"/>
          </p:nvPr>
        </p:nvSpPr>
        <p:spPr/>
        <p:txBody>
          <a:bodyPr/>
          <a:lstStyle/>
          <a:p>
            <a:pPr>
              <a:defRPr/>
            </a:pPr>
            <a:fld id="{3253D8C5-B188-49C5-8B67-7128AEF932D9}" type="slidenum">
              <a:rPr lang="el-GR" altLang="el-GR" smtClean="0"/>
              <a:pPr>
                <a:defRPr/>
              </a:pPr>
              <a:t>9</a:t>
            </a:fld>
            <a:endParaRPr lang="el-GR" altLang="el-G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01925A27-0C74-592C-E083-40E890328A79}"/>
                  </a:ext>
                </a:extLst>
              </p:cNvPr>
              <p:cNvSpPr txBox="1"/>
              <p:nvPr/>
            </p:nvSpPr>
            <p:spPr>
              <a:xfrm>
                <a:off x="2565241" y="960888"/>
                <a:ext cx="7061518" cy="4936223"/>
              </a:xfrm>
              <a:prstGeom prst="rect">
                <a:avLst/>
              </a:prstGeom>
              <a:noFill/>
            </p:spPr>
            <p:txBody>
              <a:bodyPr wrap="square">
                <a:spAutoFit/>
              </a:bodyPr>
              <a:lstStyle/>
              <a:p>
                <a:pPr marL="457200" indent="-228600" algn="just">
                  <a:lnSpc>
                    <a:spcPct val="107000"/>
                  </a:lnSpc>
                  <a:spcAft>
                    <a:spcPts val="800"/>
                  </a:spcAft>
                </a:pPr>
                <a:r>
                  <a:rPr lang="el-GR" sz="2800" b="1" dirty="0">
                    <a:solidFill>
                      <a:srgbClr val="538135"/>
                    </a:solidFill>
                    <a:latin typeface="Times New Roman" panose="02020603050405020304" pitchFamily="18" charset="0"/>
                    <a:ea typeface="Calibri" panose="020F0502020204030204" pitchFamily="34" charset="0"/>
                    <a:cs typeface="Times New Roman" panose="02020603050405020304" pitchFamily="18" charset="0"/>
                  </a:rPr>
                  <a:t>Δ. Φασματική κατανομή της ακτινοβολίας</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l-GR"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l-GR" sz="2000" dirty="0">
                    <a:latin typeface="Times New Roman" panose="02020603050405020304" pitchFamily="18" charset="0"/>
                    <a:ea typeface="Calibri" panose="020F0502020204030204" pitchFamily="34" charset="0"/>
                    <a:cs typeface="Times New Roman" panose="02020603050405020304" pitchFamily="18" charset="0"/>
                  </a:rPr>
                  <a:t>Μια ηλεκτρομαγνητική ακτινοβολία, που δεν είναι μονοχρωματική, είναι σύνθεση πολλών συχνοτήτων. Θεωρούμε μια ακτινοβολία της οποίας το φάσμα είναι συνεχές. Η ένταση της ακτινοβολίας είναι το άθροισμα των επιμέρους εντάσεων των διαφόρων περιοχών του φάσματος. </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000" dirty="0">
                    <a:latin typeface="Times New Roman" panose="02020603050405020304" pitchFamily="18" charset="0"/>
                    <a:ea typeface="Calibri" panose="020F0502020204030204" pitchFamily="34" charset="0"/>
                    <a:cs typeface="Times New Roman" panose="02020603050405020304" pitchFamily="18" charset="0"/>
                  </a:rPr>
                  <a:t>Αν μια περιοχή </a:t>
                </a:r>
                <a14:m>
                  <m:oMath xmlns:m="http://schemas.openxmlformats.org/officeDocument/2006/math">
                    <m:r>
                      <a:rPr lang="el-GR" sz="2000" i="1">
                        <a:latin typeface="Cambria Math" panose="02040503050406030204" pitchFamily="18" charset="0"/>
                        <a:ea typeface="Calibri" panose="020F0502020204030204" pitchFamily="34" charset="0"/>
                        <a:cs typeface="Times New Roman" panose="02020603050405020304" pitchFamily="18" charset="0"/>
                      </a:rPr>
                      <m:t>𝑑</m:t>
                    </m:r>
                    <m:r>
                      <a:rPr lang="el-GR" sz="2000" i="1">
                        <a:latin typeface="Cambria Math" panose="02040503050406030204" pitchFamily="18" charset="0"/>
                        <a:ea typeface="Calibri" panose="020F0502020204030204" pitchFamily="34" charset="0"/>
                        <a:cs typeface="Times New Roman" panose="02020603050405020304" pitchFamily="18" charset="0"/>
                      </a:rPr>
                      <m:t>𝜆</m:t>
                    </m:r>
                  </m:oMath>
                </a14:m>
                <a:r>
                  <a:rPr lang="el-GR" sz="2000" dirty="0">
                    <a:latin typeface="Times New Roman" panose="02020603050405020304" pitchFamily="18" charset="0"/>
                    <a:ea typeface="Calibri" panose="020F0502020204030204" pitchFamily="34" charset="0"/>
                    <a:cs typeface="Times New Roman" panose="02020603050405020304" pitchFamily="18" charset="0"/>
                  </a:rPr>
                  <a:t> του φάσματος στη θέση μήκους κύματος </a:t>
                </a:r>
                <a14:m>
                  <m:oMath xmlns:m="http://schemas.openxmlformats.org/officeDocument/2006/math">
                    <m:r>
                      <a:rPr lang="el-GR" sz="2000" i="1">
                        <a:latin typeface="Cambria Math" panose="02040503050406030204" pitchFamily="18" charset="0"/>
                        <a:ea typeface="Calibri" panose="020F0502020204030204" pitchFamily="34" charset="0"/>
                        <a:cs typeface="Times New Roman" panose="02020603050405020304" pitchFamily="18" charset="0"/>
                      </a:rPr>
                      <m:t>𝜆</m:t>
                    </m:r>
                  </m:oMath>
                </a14:m>
                <a:r>
                  <a:rPr lang="el-GR" sz="2000" i="1" dirty="0">
                    <a:latin typeface="Times New Roman" panose="02020603050405020304" pitchFamily="18" charset="0"/>
                    <a:ea typeface="Calibri" panose="020F0502020204030204" pitchFamily="34" charset="0"/>
                    <a:cs typeface="Times New Roman" panose="02020603050405020304" pitchFamily="18" charset="0"/>
                  </a:rPr>
                  <a:t> </a:t>
                </a:r>
                <a:r>
                  <a:rPr lang="el-GR" sz="2000" dirty="0">
                    <a:latin typeface="Times New Roman" panose="02020603050405020304" pitchFamily="18" charset="0"/>
                    <a:ea typeface="Calibri" panose="020F0502020204030204" pitchFamily="34" charset="0"/>
                    <a:cs typeface="Times New Roman" panose="02020603050405020304" pitchFamily="18" charset="0"/>
                  </a:rPr>
                  <a:t>συνεισφέρει στην ένταση κατά </a:t>
                </a:r>
                <a14:m>
                  <m:oMath xmlns:m="http://schemas.openxmlformats.org/officeDocument/2006/math">
                    <m:r>
                      <a:rPr lang="el-GR" sz="2000" i="1">
                        <a:latin typeface="Cambria Math" panose="02040503050406030204" pitchFamily="18" charset="0"/>
                        <a:ea typeface="Calibri" panose="020F0502020204030204" pitchFamily="34" charset="0"/>
                        <a:cs typeface="Times New Roman" panose="02020603050405020304" pitchFamily="18" charset="0"/>
                      </a:rPr>
                      <m:t>𝑑𝐼</m:t>
                    </m:r>
                    <m:d>
                      <m:dPr>
                        <m:ctrlPr>
                          <a:rPr lang="en-GB" sz="2000" i="1">
                            <a:latin typeface="Cambria Math" panose="02040503050406030204" pitchFamily="18" charset="0"/>
                            <a:ea typeface="Calibri" panose="020F0502020204030204" pitchFamily="34" charset="0"/>
                            <a:cs typeface="Times New Roman" panose="02020603050405020304" pitchFamily="18" charset="0"/>
                          </a:rPr>
                        </m:ctrlPr>
                      </m:dPr>
                      <m:e>
                        <m:r>
                          <a:rPr lang="el-GR" sz="2000" i="1">
                            <a:latin typeface="Cambria Math" panose="02040503050406030204" pitchFamily="18" charset="0"/>
                            <a:ea typeface="Calibri" panose="020F0502020204030204" pitchFamily="34" charset="0"/>
                            <a:cs typeface="Times New Roman" panose="02020603050405020304" pitchFamily="18" charset="0"/>
                          </a:rPr>
                          <m:t>𝜆</m:t>
                        </m:r>
                        <m:r>
                          <a:rPr lang="el-GR" sz="2000" i="1">
                            <a:latin typeface="Cambria Math" panose="02040503050406030204" pitchFamily="18" charset="0"/>
                            <a:ea typeface="Calibri" panose="020F0502020204030204" pitchFamily="34" charset="0"/>
                            <a:cs typeface="Times New Roman" panose="02020603050405020304" pitchFamily="18" charset="0"/>
                          </a:rPr>
                          <m:t>,</m:t>
                        </m:r>
                        <m:r>
                          <a:rPr lang="el-GR" sz="2000" i="1">
                            <a:latin typeface="Cambria Math" panose="02040503050406030204" pitchFamily="18" charset="0"/>
                            <a:ea typeface="Calibri" panose="020F0502020204030204" pitchFamily="34" charset="0"/>
                            <a:cs typeface="Times New Roman" panose="02020603050405020304" pitchFamily="18" charset="0"/>
                          </a:rPr>
                          <m:t>𝜆</m:t>
                        </m:r>
                        <m:r>
                          <a:rPr lang="el-GR" sz="2000" i="1">
                            <a:latin typeface="Cambria Math" panose="02040503050406030204" pitchFamily="18" charset="0"/>
                            <a:ea typeface="Calibri" panose="020F0502020204030204" pitchFamily="34" charset="0"/>
                            <a:cs typeface="Times New Roman" panose="02020603050405020304" pitchFamily="18" charset="0"/>
                          </a:rPr>
                          <m:t>+</m:t>
                        </m:r>
                        <m:r>
                          <a:rPr lang="el-GR" sz="2000" i="1">
                            <a:latin typeface="Cambria Math" panose="02040503050406030204" pitchFamily="18" charset="0"/>
                            <a:ea typeface="Calibri" panose="020F0502020204030204" pitchFamily="34" charset="0"/>
                            <a:cs typeface="Times New Roman" panose="02020603050405020304" pitchFamily="18" charset="0"/>
                          </a:rPr>
                          <m:t>𝑑</m:t>
                        </m:r>
                        <m:r>
                          <a:rPr lang="el-GR" sz="2000" i="1">
                            <a:latin typeface="Cambria Math" panose="02040503050406030204" pitchFamily="18" charset="0"/>
                            <a:ea typeface="Calibri" panose="020F0502020204030204" pitchFamily="34" charset="0"/>
                            <a:cs typeface="Times New Roman" panose="02020603050405020304" pitchFamily="18" charset="0"/>
                          </a:rPr>
                          <m:t>𝜆</m:t>
                        </m:r>
                      </m:e>
                    </m:d>
                  </m:oMath>
                </a14:m>
                <a:r>
                  <a:rPr lang="el-GR" sz="2000" dirty="0">
                    <a:latin typeface="Times New Roman" panose="02020603050405020304" pitchFamily="18" charset="0"/>
                    <a:ea typeface="Calibri" panose="020F0502020204030204" pitchFamily="34" charset="0"/>
                    <a:cs typeface="Times New Roman" panose="02020603050405020304" pitchFamily="18" charset="0"/>
                  </a:rPr>
                  <a:t>, τότε η ποσότητα</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ctr">
                  <a:lnSpc>
                    <a:spcPct val="107000"/>
                  </a:lnSpc>
                  <a:spcAft>
                    <a:spcPts val="800"/>
                  </a:spcAft>
                  <a:buFont typeface="Wingdings" panose="05000000000000000000" pitchFamily="2" charset="2"/>
                  <a:buChar char="Ø"/>
                </a:pPr>
                <a14:m>
                  <m:oMath xmlns:m="http://schemas.openxmlformats.org/officeDocument/2006/math">
                    <m:sSub>
                      <m:sSubPr>
                        <m:ctrlPr>
                          <a:rPr lang="en-GB" sz="2000" i="1">
                            <a:latin typeface="Cambria Math" panose="02040503050406030204" pitchFamily="18" charset="0"/>
                            <a:ea typeface="Calibri" panose="020F0502020204030204" pitchFamily="34" charset="0"/>
                            <a:cs typeface="Times New Roman" panose="02020603050405020304" pitchFamily="18" charset="0"/>
                          </a:rPr>
                        </m:ctrlPr>
                      </m:sSubPr>
                      <m:e>
                        <m:r>
                          <a:rPr lang="el-GR" sz="2000" i="1">
                            <a:latin typeface="Cambria Math" panose="02040503050406030204" pitchFamily="18" charset="0"/>
                            <a:ea typeface="Calibri" panose="020F0502020204030204" pitchFamily="34" charset="0"/>
                            <a:cs typeface="Times New Roman" panose="02020603050405020304" pitchFamily="18" charset="0"/>
                          </a:rPr>
                          <m:t>𝐼</m:t>
                        </m:r>
                      </m:e>
                      <m:sub>
                        <m:r>
                          <a:rPr lang="el-GR" sz="2000" i="1">
                            <a:latin typeface="Cambria Math" panose="02040503050406030204" pitchFamily="18" charset="0"/>
                            <a:ea typeface="Calibri" panose="020F0502020204030204" pitchFamily="34" charset="0"/>
                            <a:cs typeface="Times New Roman" panose="02020603050405020304" pitchFamily="18" charset="0"/>
                          </a:rPr>
                          <m:t>𝜆</m:t>
                        </m:r>
                      </m:sub>
                    </m:sSub>
                    <m:r>
                      <a:rPr lang="el-GR" sz="2000" i="1">
                        <a:latin typeface="Cambria Math" panose="02040503050406030204" pitchFamily="18" charset="0"/>
                        <a:ea typeface="Calibri" panose="020F0502020204030204" pitchFamily="34" charset="0"/>
                        <a:cs typeface="Times New Roman" panose="02020603050405020304" pitchFamily="18" charset="0"/>
                      </a:rPr>
                      <m:t>=</m:t>
                    </m:r>
                    <m:f>
                      <m:fPr>
                        <m:ctrlPr>
                          <a:rPr lang="en-GB" sz="2000" i="1">
                            <a:latin typeface="Cambria Math" panose="02040503050406030204" pitchFamily="18" charset="0"/>
                            <a:ea typeface="Calibri" panose="020F0502020204030204" pitchFamily="34" charset="0"/>
                            <a:cs typeface="Times New Roman" panose="02020603050405020304" pitchFamily="18" charset="0"/>
                          </a:rPr>
                        </m:ctrlPr>
                      </m:fPr>
                      <m:num>
                        <m:r>
                          <a:rPr lang="el-GR" sz="2000" i="1">
                            <a:latin typeface="Cambria Math" panose="02040503050406030204" pitchFamily="18" charset="0"/>
                            <a:ea typeface="Calibri" panose="020F0502020204030204" pitchFamily="34" charset="0"/>
                            <a:cs typeface="Times New Roman" panose="02020603050405020304" pitchFamily="18" charset="0"/>
                          </a:rPr>
                          <m:t>𝑑𝐼</m:t>
                        </m:r>
                        <m:d>
                          <m:dPr>
                            <m:ctrlPr>
                              <a:rPr lang="en-GB" sz="2000" i="1">
                                <a:latin typeface="Cambria Math" panose="02040503050406030204" pitchFamily="18" charset="0"/>
                                <a:ea typeface="Calibri" panose="020F0502020204030204" pitchFamily="34" charset="0"/>
                                <a:cs typeface="Times New Roman" panose="02020603050405020304" pitchFamily="18" charset="0"/>
                              </a:rPr>
                            </m:ctrlPr>
                          </m:dPr>
                          <m:e>
                            <m:r>
                              <a:rPr lang="el-GR" sz="2000" i="1">
                                <a:latin typeface="Cambria Math" panose="02040503050406030204" pitchFamily="18" charset="0"/>
                                <a:ea typeface="Calibri" panose="020F0502020204030204" pitchFamily="34" charset="0"/>
                                <a:cs typeface="Times New Roman" panose="02020603050405020304" pitchFamily="18" charset="0"/>
                              </a:rPr>
                              <m:t>𝜆</m:t>
                            </m:r>
                            <m:r>
                              <a:rPr lang="el-GR" sz="2000" i="1">
                                <a:latin typeface="Cambria Math" panose="02040503050406030204" pitchFamily="18" charset="0"/>
                                <a:ea typeface="Calibri" panose="020F0502020204030204" pitchFamily="34" charset="0"/>
                                <a:cs typeface="Times New Roman" panose="02020603050405020304" pitchFamily="18" charset="0"/>
                              </a:rPr>
                              <m:t>,</m:t>
                            </m:r>
                            <m:r>
                              <a:rPr lang="el-GR" sz="2000" i="1">
                                <a:latin typeface="Cambria Math" panose="02040503050406030204" pitchFamily="18" charset="0"/>
                                <a:ea typeface="Calibri" panose="020F0502020204030204" pitchFamily="34" charset="0"/>
                                <a:cs typeface="Times New Roman" panose="02020603050405020304" pitchFamily="18" charset="0"/>
                              </a:rPr>
                              <m:t>𝜆</m:t>
                            </m:r>
                            <m:r>
                              <a:rPr lang="el-GR" sz="2000" i="1">
                                <a:latin typeface="Cambria Math" panose="02040503050406030204" pitchFamily="18" charset="0"/>
                                <a:ea typeface="Calibri" panose="020F0502020204030204" pitchFamily="34" charset="0"/>
                                <a:cs typeface="Times New Roman" panose="02020603050405020304" pitchFamily="18" charset="0"/>
                              </a:rPr>
                              <m:t>+</m:t>
                            </m:r>
                            <m:r>
                              <a:rPr lang="el-GR" sz="2000" i="1">
                                <a:latin typeface="Cambria Math" panose="02040503050406030204" pitchFamily="18" charset="0"/>
                                <a:ea typeface="Calibri" panose="020F0502020204030204" pitchFamily="34" charset="0"/>
                                <a:cs typeface="Times New Roman" panose="02020603050405020304" pitchFamily="18" charset="0"/>
                              </a:rPr>
                              <m:t>𝑑</m:t>
                            </m:r>
                            <m:r>
                              <a:rPr lang="el-GR" sz="2000" i="1">
                                <a:latin typeface="Cambria Math" panose="02040503050406030204" pitchFamily="18" charset="0"/>
                                <a:ea typeface="Calibri" panose="020F0502020204030204" pitchFamily="34" charset="0"/>
                                <a:cs typeface="Times New Roman" panose="02020603050405020304" pitchFamily="18" charset="0"/>
                              </a:rPr>
                              <m:t>𝜆</m:t>
                            </m:r>
                          </m:e>
                        </m:d>
                      </m:num>
                      <m:den>
                        <m:r>
                          <a:rPr lang="el-GR" sz="2000" i="1">
                            <a:latin typeface="Cambria Math" panose="02040503050406030204" pitchFamily="18" charset="0"/>
                            <a:ea typeface="Calibri" panose="020F0502020204030204" pitchFamily="34" charset="0"/>
                            <a:cs typeface="Times New Roman" panose="02020603050405020304" pitchFamily="18" charset="0"/>
                          </a:rPr>
                          <m:t>𝑑</m:t>
                        </m:r>
                        <m:r>
                          <a:rPr lang="el-GR" sz="2000" i="1">
                            <a:latin typeface="Cambria Math" panose="02040503050406030204" pitchFamily="18" charset="0"/>
                            <a:ea typeface="Calibri" panose="020F0502020204030204" pitchFamily="34" charset="0"/>
                            <a:cs typeface="Times New Roman" panose="02020603050405020304" pitchFamily="18" charset="0"/>
                          </a:rPr>
                          <m:t>𝜆</m:t>
                        </m:r>
                      </m:den>
                    </m:f>
                  </m:oMath>
                </a14:m>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000" dirty="0">
                    <a:latin typeface="Times New Roman" panose="02020603050405020304" pitchFamily="18" charset="0"/>
                    <a:ea typeface="Times New Roman" panose="02020603050405020304" pitchFamily="18" charset="0"/>
                    <a:cs typeface="Times New Roman" panose="02020603050405020304" pitchFamily="18" charset="0"/>
                  </a:rPr>
                  <a:t>ορίζεται ως η </a:t>
                </a:r>
                <a:r>
                  <a:rPr lang="el-GR" sz="2000" b="1" dirty="0">
                    <a:latin typeface="Times New Roman" panose="02020603050405020304" pitchFamily="18" charset="0"/>
                    <a:ea typeface="Times New Roman" panose="02020603050405020304" pitchFamily="18" charset="0"/>
                    <a:cs typeface="Times New Roman" panose="02020603050405020304" pitchFamily="18" charset="0"/>
                  </a:rPr>
                  <a:t>φασματική κατανομή της ακτινοβολίας</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000" dirty="0">
                    <a:latin typeface="Times New Roman" panose="02020603050405020304" pitchFamily="18" charset="0"/>
                    <a:ea typeface="Times New Roman" panose="02020603050405020304" pitchFamily="18" charset="0"/>
                    <a:cs typeface="Times New Roman" panose="02020603050405020304" pitchFamily="18" charset="0"/>
                  </a:rPr>
                  <a:t>Έχει μονάδα μέτρησης το </a:t>
                </a:r>
                <a14:m>
                  <m:oMath xmlns:m="http://schemas.openxmlformats.org/officeDocument/2006/math">
                    <m:r>
                      <a:rPr lang="el-GR" sz="2000" i="1">
                        <a:latin typeface="Cambria Math" panose="02040503050406030204" pitchFamily="18" charset="0"/>
                        <a:ea typeface="Times New Roman" panose="02020603050405020304" pitchFamily="18" charset="0"/>
                        <a:cs typeface="Times New Roman" panose="02020603050405020304" pitchFamily="18" charset="0"/>
                      </a:rPr>
                      <m:t>1 </m:t>
                    </m:r>
                    <m:r>
                      <a:rPr lang="el-GR" sz="2000" i="1">
                        <a:latin typeface="Cambria Math" panose="02040503050406030204" pitchFamily="18" charset="0"/>
                        <a:ea typeface="Times New Roman" panose="02020603050405020304" pitchFamily="18" charset="0"/>
                        <a:cs typeface="Times New Roman" panose="02020603050405020304" pitchFamily="18" charset="0"/>
                      </a:rPr>
                      <m:t>𝑊</m:t>
                    </m:r>
                    <m:r>
                      <a:rPr lang="el-GR" sz="2000" i="1">
                        <a:latin typeface="Cambria Math" panose="02040503050406030204" pitchFamily="18" charset="0"/>
                        <a:ea typeface="Times New Roman" panose="02020603050405020304" pitchFamily="18" charset="0"/>
                        <a:cs typeface="Times New Roman" panose="02020603050405020304" pitchFamily="18" charset="0"/>
                      </a:rPr>
                      <m:t>​⋅​​</m:t>
                    </m:r>
                    <m:sSup>
                      <m:sSupPr>
                        <m:ctrlPr>
                          <a:rPr lang="en-GB" sz="2000" i="1">
                            <a:latin typeface="Cambria Math" panose="02040503050406030204" pitchFamily="18" charset="0"/>
                            <a:ea typeface="Times New Roman" panose="02020603050405020304" pitchFamily="18" charset="0"/>
                            <a:cs typeface="Times New Roman" panose="02020603050405020304" pitchFamily="18" charset="0"/>
                          </a:rPr>
                        </m:ctrlPr>
                      </m:sSupPr>
                      <m:e>
                        <m:r>
                          <a:rPr lang="el-GR" sz="2000" i="1">
                            <a:latin typeface="Cambria Math" panose="02040503050406030204" pitchFamily="18" charset="0"/>
                            <a:ea typeface="Times New Roman" panose="02020603050405020304" pitchFamily="18" charset="0"/>
                            <a:cs typeface="Times New Roman" panose="02020603050405020304" pitchFamily="18" charset="0"/>
                          </a:rPr>
                          <m:t>𝑚</m:t>
                        </m:r>
                      </m:e>
                      <m:sup>
                        <m:r>
                          <a:rPr lang="el-GR" sz="2000" i="1">
                            <a:latin typeface="Cambria Math" panose="02040503050406030204" pitchFamily="18" charset="0"/>
                            <a:ea typeface="Times New Roman" panose="02020603050405020304" pitchFamily="18" charset="0"/>
                            <a:cs typeface="Times New Roman" panose="02020603050405020304" pitchFamily="18" charset="0"/>
                          </a:rPr>
                          <m:t>−3</m:t>
                        </m:r>
                      </m:sup>
                    </m:sSup>
                  </m:oMath>
                </a14:m>
                <a:r>
                  <a:rPr lang="el-GR"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en-GB" sz="2000" dirty="0">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4" name="TextBox 3">
                <a:extLst>
                  <a:ext uri="{FF2B5EF4-FFF2-40B4-BE49-F238E27FC236}">
                    <a16:creationId xmlns:a16="http://schemas.microsoft.com/office/drawing/2014/main" id="{01925A27-0C74-592C-E083-40E890328A79}"/>
                  </a:ext>
                </a:extLst>
              </p:cNvPr>
              <p:cNvSpPr txBox="1">
                <a:spLocks noRot="1" noChangeAspect="1" noMove="1" noResize="1" noEditPoints="1" noAdjustHandles="1" noChangeArrowheads="1" noChangeShapeType="1" noTextEdit="1"/>
              </p:cNvSpPr>
              <p:nvPr/>
            </p:nvSpPr>
            <p:spPr>
              <a:xfrm>
                <a:off x="2565241" y="960888"/>
                <a:ext cx="7061518" cy="4936223"/>
              </a:xfrm>
              <a:prstGeom prst="rect">
                <a:avLst/>
              </a:prstGeom>
              <a:blipFill>
                <a:blip r:embed="rId2"/>
                <a:stretch>
                  <a:fillRect l="-950" t="-1360" r="-864" b="-1236"/>
                </a:stretch>
              </a:blipFill>
            </p:spPr>
            <p:txBody>
              <a:bodyPr/>
              <a:lstStyle/>
              <a:p>
                <a:r>
                  <a:rPr lang="en-GB">
                    <a:noFill/>
                  </a:rPr>
                  <a:t> </a:t>
                </a:r>
              </a:p>
            </p:txBody>
          </p:sp>
        </mc:Fallback>
      </mc:AlternateContent>
    </p:spTree>
    <p:extLst>
      <p:ext uri="{BB962C8B-B14F-4D97-AF65-F5344CB8AC3E}">
        <p14:creationId xmlns:p14="http://schemas.microsoft.com/office/powerpoint/2010/main" val="349217140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TotalTime>
  <Words>966</Words>
  <Application>Microsoft Office PowerPoint</Application>
  <PresentationFormat>Ευρεία οθόνη</PresentationFormat>
  <Paragraphs>88</Paragraphs>
  <Slides>13</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13</vt:i4>
      </vt:variant>
    </vt:vector>
  </HeadingPairs>
  <TitlesOfParts>
    <vt:vector size="20" baseType="lpstr">
      <vt:lpstr>Arial</vt:lpstr>
      <vt:lpstr>Calibri</vt:lpstr>
      <vt:lpstr>Calibri Light</vt:lpstr>
      <vt:lpstr>Cambria Math</vt:lpstr>
      <vt:lpstr>Times New Roman</vt:lpstr>
      <vt:lpstr>Wingdings</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Sofia Aravani</dc:creator>
  <cp:lastModifiedBy>Sofia Aravani</cp:lastModifiedBy>
  <cp:revision>26</cp:revision>
  <dcterms:created xsi:type="dcterms:W3CDTF">2023-03-01T18:02:07Z</dcterms:created>
  <dcterms:modified xsi:type="dcterms:W3CDTF">2023-10-20T17:34:11Z</dcterms:modified>
</cp:coreProperties>
</file>