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sldIdLst>
    <p:sldId id="256" r:id="rId2"/>
    <p:sldId id="258" r:id="rId3"/>
    <p:sldId id="259" r:id="rId4"/>
    <p:sldId id="260" r:id="rId5"/>
    <p:sldId id="263" r:id="rId6"/>
    <p:sldId id="264" r:id="rId7"/>
    <p:sldId id="265" r:id="rId8"/>
    <p:sldId id="266" r:id="rId9"/>
    <p:sldId id="261" r:id="rId10"/>
    <p:sldId id="262" r:id="rId11"/>
    <p:sldId id="257" r:id="rId12"/>
    <p:sldId id="268" r:id="rId13"/>
    <p:sldId id="270" r:id="rId14"/>
    <p:sldId id="269" r:id="rId15"/>
    <p:sldId id="271" r:id="rId16"/>
    <p:sldId id="273" r:id="rId17"/>
    <p:sldId id="272" r:id="rId18"/>
    <p:sldId id="275" r:id="rId19"/>
    <p:sldId id="277" r:id="rId20"/>
    <p:sldId id="276" r:id="rId21"/>
    <p:sldId id="267" r:id="rId22"/>
    <p:sldId id="274" r:id="rId23"/>
    <p:sldId id="278" r:id="rId24"/>
    <p:sldId id="279" r:id="rId25"/>
    <p:sldId id="280" r:id="rId26"/>
    <p:sldId id="283" r:id="rId27"/>
    <p:sldId id="281" r:id="rId28"/>
    <p:sldId id="284" r:id="rId29"/>
    <p:sldId id="285" r:id="rId30"/>
    <p:sldId id="287" r:id="rId31"/>
    <p:sldId id="282" r:id="rId32"/>
    <p:sldId id="294" r:id="rId33"/>
    <p:sldId id="286" r:id="rId34"/>
    <p:sldId id="288" r:id="rId35"/>
    <p:sldId id="289" r:id="rId36"/>
    <p:sldId id="290" r:id="rId37"/>
    <p:sldId id="291" r:id="rId38"/>
    <p:sldId id="292" r:id="rId39"/>
    <p:sldId id="293" r:id="rId40"/>
    <p:sldId id="295" r:id="rId41"/>
    <p:sldId id="296" r:id="rId42"/>
    <p:sldId id="300" r:id="rId43"/>
    <p:sldId id="302" r:id="rId44"/>
    <p:sldId id="303" r:id="rId45"/>
    <p:sldId id="301" r:id="rId46"/>
    <p:sldId id="305" r:id="rId47"/>
    <p:sldId id="304" r:id="rId48"/>
    <p:sldId id="316" r:id="rId49"/>
    <p:sldId id="317" r:id="rId50"/>
    <p:sldId id="306" r:id="rId51"/>
    <p:sldId id="307" r:id="rId52"/>
    <p:sldId id="308" r:id="rId53"/>
    <p:sldId id="309" r:id="rId54"/>
    <p:sldId id="310" r:id="rId55"/>
    <p:sldId id="311" r:id="rId56"/>
    <p:sldId id="312" r:id="rId57"/>
    <p:sldId id="313" r:id="rId58"/>
    <p:sldId id="314" r:id="rId59"/>
    <p:sldId id="315" r:id="rId60"/>
  </p:sldIdLst>
  <p:sldSz cx="9144000" cy="6858000" type="screen4x3"/>
  <p:notesSz cx="6858000" cy="9144000"/>
  <p:defaultTextStyle>
    <a:defPPr>
      <a:defRPr lang="el-G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p:cViewPr varScale="1">
        <p:scale>
          <a:sx n="55" d="100"/>
          <a:sy n="55" d="100"/>
        </p:scale>
        <p:origin x="-1123" y="-77"/>
      </p:cViewPr>
      <p:guideLst>
        <p:guide orient="horz" pos="2160"/>
        <p:guide pos="2880"/>
      </p:guideLst>
    </p:cSldViewPr>
  </p:slideViewPr>
  <p:notesTextViewPr>
    <p:cViewPr>
      <p:scale>
        <a:sx n="100" d="100"/>
        <a:sy n="100" d="100"/>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slide" Target="slides/slide54.xml"/><Relationship Id="rId63" Type="http://schemas.openxmlformats.org/officeDocument/2006/relationships/theme" Target="theme/theme1.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slide" Target="slides/slide57.xml"/><Relationship Id="rId5" Type="http://schemas.openxmlformats.org/officeDocument/2006/relationships/slide" Target="slides/slide4.xml"/><Relationship Id="rId61" Type="http://schemas.openxmlformats.org/officeDocument/2006/relationships/presProps" Target="presProps.xml"/><Relationship Id="rId19" Type="http://schemas.openxmlformats.org/officeDocument/2006/relationships/slide" Target="slides/slide1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64" Type="http://schemas.openxmlformats.org/officeDocument/2006/relationships/tableStyles" Target="tableStyles.xml"/><Relationship Id="rId8" Type="http://schemas.openxmlformats.org/officeDocument/2006/relationships/slide" Target="slides/slide7.xml"/><Relationship Id="rId51" Type="http://schemas.openxmlformats.org/officeDocument/2006/relationships/slide" Target="slides/slide50.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slide" Target="slides/slide58.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10" Type="http://schemas.openxmlformats.org/officeDocument/2006/relationships/slide" Target="slides/slide9.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4" Type="http://schemas.openxmlformats.org/officeDocument/2006/relationships/slide" Target="slides/slide3.xml"/><Relationship Id="rId9" Type="http://schemas.openxmlformats.org/officeDocument/2006/relationships/slide" Target="slides/slide8.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Διαφάνεια τίτλου">
    <p:spTree>
      <p:nvGrpSpPr>
        <p:cNvPr id="1" name=""/>
        <p:cNvGrpSpPr/>
        <p:nvPr/>
      </p:nvGrpSpPr>
      <p:grpSpPr>
        <a:xfrm>
          <a:off x="0" y="0"/>
          <a:ext cx="0" cy="0"/>
          <a:chOff x="0" y="0"/>
          <a:chExt cx="0" cy="0"/>
        </a:xfrm>
      </p:grpSpPr>
      <p:sp>
        <p:nvSpPr>
          <p:cNvPr id="7" name="Στρογγύλεμα διαγώνιας γωνίας του ορθογωνίου 6"/>
          <p:cNvSpPr/>
          <p:nvPr/>
        </p:nvSpPr>
        <p:spPr>
          <a:xfrm>
            <a:off x="164592" y="146304"/>
            <a:ext cx="8814816" cy="2505456"/>
          </a:xfrm>
          <a:prstGeom prst="round2DiagRect">
            <a:avLst>
              <a:gd name="adj1" fmla="val 11807"/>
              <a:gd name="adj2" fmla="val 0"/>
            </a:avLst>
          </a:prstGeom>
          <a:solidFill>
            <a:schemeClr val="bg2">
              <a:tint val="85000"/>
              <a:shade val="90000"/>
              <a:satMod val="150000"/>
              <a:alpha val="65000"/>
            </a:schemeClr>
          </a:solidFill>
          <a:ln w="11000" cap="rnd" cmpd="sng" algn="ctr">
            <a:solidFill>
              <a:schemeClr val="bg2">
                <a:tint val="78000"/>
                <a:satMod val="180000"/>
                <a:alpha val="88000"/>
              </a:schemeClr>
            </a:solidFill>
            <a:prstDash val="solid"/>
          </a:ln>
          <a:effectLst>
            <a:innerShdw blurRad="114300">
              <a:srgbClr val="000000">
                <a:alpha val="100000"/>
              </a:srgbClr>
            </a:innerShdw>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
        <p:nvSpPr>
          <p:cNvPr id="8" name="Τίτλος 7"/>
          <p:cNvSpPr>
            <a:spLocks noGrp="1"/>
          </p:cNvSpPr>
          <p:nvPr>
            <p:ph type="ctrTitle"/>
          </p:nvPr>
        </p:nvSpPr>
        <p:spPr>
          <a:xfrm>
            <a:off x="464234" y="381001"/>
            <a:ext cx="8229600" cy="2209800"/>
          </a:xfrm>
        </p:spPr>
        <p:txBody>
          <a:bodyPr lIns="45720" rIns="228600" anchor="b">
            <a:normAutofit/>
          </a:bodyPr>
          <a:lstStyle>
            <a:lvl1pPr marL="0" algn="r">
              <a:defRPr sz="4800"/>
            </a:lvl1pPr>
            <a:extLst/>
          </a:lstStyle>
          <a:p>
            <a:r>
              <a:rPr kumimoji="0" lang="el-GR" smtClean="0"/>
              <a:t>Στυλ κύριου τίτλου</a:t>
            </a:r>
            <a:endParaRPr kumimoji="0" lang="en-US"/>
          </a:p>
        </p:txBody>
      </p:sp>
      <p:sp>
        <p:nvSpPr>
          <p:cNvPr id="9" name="Υπότιτλος 8"/>
          <p:cNvSpPr>
            <a:spLocks noGrp="1"/>
          </p:cNvSpPr>
          <p:nvPr>
            <p:ph type="subTitle" idx="1"/>
          </p:nvPr>
        </p:nvSpPr>
        <p:spPr>
          <a:xfrm>
            <a:off x="2133600" y="2819400"/>
            <a:ext cx="6560234" cy="1752600"/>
          </a:xfrm>
        </p:spPr>
        <p:txBody>
          <a:bodyPr lIns="45720" rIns="246888"/>
          <a:lstStyle>
            <a:lvl1pPr marL="0" indent="0" algn="r">
              <a:spcBef>
                <a:spcPts val="0"/>
              </a:spcBef>
              <a:buNone/>
              <a:defRPr>
                <a:effectLst/>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extLst/>
          </a:lstStyle>
          <a:p>
            <a:r>
              <a:rPr kumimoji="0" lang="el-GR" smtClean="0"/>
              <a:t>Στυλ κύριου υπότιτλου</a:t>
            </a:r>
            <a:endParaRPr kumimoji="0" lang="en-US"/>
          </a:p>
        </p:txBody>
      </p:sp>
      <p:sp>
        <p:nvSpPr>
          <p:cNvPr id="10" name="Θέση ημερομηνίας 9"/>
          <p:cNvSpPr>
            <a:spLocks noGrp="1"/>
          </p:cNvSpPr>
          <p:nvPr>
            <p:ph type="dt" sz="half" idx="10"/>
          </p:nvPr>
        </p:nvSpPr>
        <p:spPr>
          <a:xfrm>
            <a:off x="5562600" y="6509004"/>
            <a:ext cx="3002280" cy="274320"/>
          </a:xfrm>
        </p:spPr>
        <p:txBody>
          <a:bodyPr vert="horz" rtlCol="0"/>
          <a:lstStyle>
            <a:extLst/>
          </a:lstStyle>
          <a:p>
            <a:fld id="{F2853615-BFDE-46DE-814C-47EC6EF6D371}" type="datetimeFigureOut">
              <a:rPr lang="el-GR" smtClean="0"/>
              <a:t>17/3/2023</a:t>
            </a:fld>
            <a:endParaRPr lang="el-GR"/>
          </a:p>
        </p:txBody>
      </p:sp>
      <p:sp>
        <p:nvSpPr>
          <p:cNvPr id="11" name="Θέση αριθμού διαφάνειας 10"/>
          <p:cNvSpPr>
            <a:spLocks noGrp="1"/>
          </p:cNvSpPr>
          <p:nvPr>
            <p:ph type="sldNum" sz="quarter" idx="11"/>
          </p:nvPr>
        </p:nvSpPr>
        <p:spPr>
          <a:xfrm>
            <a:off x="8638952" y="6509004"/>
            <a:ext cx="464288" cy="274320"/>
          </a:xfrm>
        </p:spPr>
        <p:txBody>
          <a:bodyPr vert="horz" rtlCol="0"/>
          <a:lstStyle>
            <a:lvl1pPr>
              <a:defRPr>
                <a:solidFill>
                  <a:schemeClr val="tx2">
                    <a:shade val="90000"/>
                  </a:schemeClr>
                </a:solidFill>
              </a:defRPr>
            </a:lvl1pPr>
            <a:extLst/>
          </a:lstStyle>
          <a:p>
            <a:fld id="{3DF53439-851E-44AD-84B1-B6BFC3D0C743}" type="slidenum">
              <a:rPr lang="el-GR" smtClean="0"/>
              <a:t>‹#›</a:t>
            </a:fld>
            <a:endParaRPr lang="el-GR"/>
          </a:p>
        </p:txBody>
      </p:sp>
      <p:sp>
        <p:nvSpPr>
          <p:cNvPr id="12" name="Θέση υποσέλιδου 11"/>
          <p:cNvSpPr>
            <a:spLocks noGrp="1"/>
          </p:cNvSpPr>
          <p:nvPr>
            <p:ph type="ftr" sz="quarter" idx="12"/>
          </p:nvPr>
        </p:nvSpPr>
        <p:spPr>
          <a:xfrm>
            <a:off x="1600200" y="6509004"/>
            <a:ext cx="3907464" cy="274320"/>
          </a:xfrm>
        </p:spPr>
        <p:txBody>
          <a:bodyPr vert="horz" rtlCol="0"/>
          <a:lstStyle>
            <a:extLst/>
          </a:lstStyle>
          <a:p>
            <a:endParaRPr lang="el-G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Τίτλος και Περιεχόμενο">
    <p:spTree>
      <p:nvGrpSpPr>
        <p:cNvPr id="1" name=""/>
        <p:cNvGrpSpPr/>
        <p:nvPr/>
      </p:nvGrpSpPr>
      <p:grpSpPr>
        <a:xfrm>
          <a:off x="0" y="0"/>
          <a:ext cx="0" cy="0"/>
          <a:chOff x="0" y="0"/>
          <a:chExt cx="0" cy="0"/>
        </a:xfrm>
      </p:grpSpPr>
      <p:sp>
        <p:nvSpPr>
          <p:cNvPr id="7" name="Ορθογώνιο 6"/>
          <p:cNvSpPr/>
          <p:nvPr/>
        </p:nvSpPr>
        <p:spPr>
          <a:xfrm>
            <a:off x="588392" y="1424588"/>
            <a:ext cx="8001000" cy="9144"/>
          </a:xfrm>
          <a:prstGeom prst="rect">
            <a:avLst/>
          </a:prstGeom>
          <a:solidFill>
            <a:schemeClr val="accent1"/>
          </a:solidFill>
          <a:ln w="38100" cap="rnd" cmpd="sng" algn="ctr">
            <a:noFill/>
            <a:prstDash val="solid"/>
          </a:ln>
          <a:effectLst>
            <a:outerShdw blurRad="12700" dist="12900" dir="5400000" algn="tl" rotWithShape="0">
              <a:srgbClr val="000000">
                <a:alpha val="75000"/>
              </a:srgbClr>
            </a:outerShdw>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
        <p:nvSpPr>
          <p:cNvPr id="2" name="Τίτλος 1"/>
          <p:cNvSpPr>
            <a:spLocks noGrp="1"/>
          </p:cNvSpPr>
          <p:nvPr>
            <p:ph type="title"/>
          </p:nvPr>
        </p:nvSpPr>
        <p:spPr/>
        <p:txBody>
          <a:bodyPr/>
          <a:lstStyle>
            <a:extLst/>
          </a:lstStyle>
          <a:p>
            <a:r>
              <a:rPr kumimoji="0" lang="el-GR" smtClean="0"/>
              <a:t>Στυλ κύριου τίτλου</a:t>
            </a:r>
            <a:endParaRPr kumimoji="0" lang="en-US"/>
          </a:p>
        </p:txBody>
      </p:sp>
      <p:sp>
        <p:nvSpPr>
          <p:cNvPr id="3" name="Θέση περιεχομένου 2"/>
          <p:cNvSpPr>
            <a:spLocks noGrp="1"/>
          </p:cNvSpPr>
          <p:nvPr>
            <p:ph idx="1"/>
          </p:nvPr>
        </p:nvSpPr>
        <p:spPr/>
        <p:txBody>
          <a:bodyPr/>
          <a:lstStyle>
            <a:extLst/>
          </a:lstStyle>
          <a:p>
            <a:pPr lvl="0" eaLnBrk="1" latinLnBrk="0" hangingPunct="1"/>
            <a:r>
              <a:rPr lang="el-GR" smtClean="0"/>
              <a:t>Στυλ υποδείγματος κειμένου</a:t>
            </a:r>
          </a:p>
          <a:p>
            <a:pPr lvl="1" eaLnBrk="1" latinLnBrk="0" hangingPunct="1"/>
            <a:r>
              <a:rPr lang="el-GR" smtClean="0"/>
              <a:t>Δεύτερου επιπέδου</a:t>
            </a:r>
          </a:p>
          <a:p>
            <a:pPr lvl="2" eaLnBrk="1" latinLnBrk="0" hangingPunct="1"/>
            <a:r>
              <a:rPr lang="el-GR" smtClean="0"/>
              <a:t>Τρίτου επιπέδου</a:t>
            </a:r>
          </a:p>
          <a:p>
            <a:pPr lvl="3" eaLnBrk="1" latinLnBrk="0" hangingPunct="1"/>
            <a:r>
              <a:rPr lang="el-GR" smtClean="0"/>
              <a:t>Τέταρτου επιπέδου</a:t>
            </a:r>
          </a:p>
          <a:p>
            <a:pPr lvl="4" eaLnBrk="1" latinLnBrk="0" hangingPunct="1"/>
            <a:r>
              <a:rPr lang="el-GR" smtClean="0"/>
              <a:t>Πέμπτου επιπέδου</a:t>
            </a:r>
            <a:endParaRPr kumimoji="0" lang="en-US"/>
          </a:p>
        </p:txBody>
      </p:sp>
      <p:sp>
        <p:nvSpPr>
          <p:cNvPr id="4" name="Θέση ημερομηνίας 3"/>
          <p:cNvSpPr>
            <a:spLocks noGrp="1"/>
          </p:cNvSpPr>
          <p:nvPr>
            <p:ph type="dt" sz="half" idx="10"/>
          </p:nvPr>
        </p:nvSpPr>
        <p:spPr/>
        <p:txBody>
          <a:bodyPr/>
          <a:lstStyle>
            <a:extLst/>
          </a:lstStyle>
          <a:p>
            <a:fld id="{F2853615-BFDE-46DE-814C-47EC6EF6D371}" type="datetimeFigureOut">
              <a:rPr lang="el-GR" smtClean="0"/>
              <a:t>17/3/2023</a:t>
            </a:fld>
            <a:endParaRPr lang="el-GR"/>
          </a:p>
        </p:txBody>
      </p:sp>
      <p:sp>
        <p:nvSpPr>
          <p:cNvPr id="5" name="Θέση υποσέλιδου 4"/>
          <p:cNvSpPr>
            <a:spLocks noGrp="1"/>
          </p:cNvSpPr>
          <p:nvPr>
            <p:ph type="ftr" sz="quarter" idx="11"/>
          </p:nvPr>
        </p:nvSpPr>
        <p:spPr/>
        <p:txBody>
          <a:bodyPr/>
          <a:lstStyle>
            <a:extLst/>
          </a:lstStyle>
          <a:p>
            <a:endParaRPr lang="el-GR"/>
          </a:p>
        </p:txBody>
      </p:sp>
      <p:sp>
        <p:nvSpPr>
          <p:cNvPr id="6" name="Θέση αριθμού διαφάνειας 5"/>
          <p:cNvSpPr>
            <a:spLocks noGrp="1"/>
          </p:cNvSpPr>
          <p:nvPr>
            <p:ph type="sldNum" sz="quarter" idx="12"/>
          </p:nvPr>
        </p:nvSpPr>
        <p:spPr/>
        <p:txBody>
          <a:bodyPr/>
          <a:lstStyle>
            <a:extLst/>
          </a:lstStyle>
          <a:p>
            <a:fld id="{3DF53439-851E-44AD-84B1-B6BFC3D0C743}" type="slidenum">
              <a:rPr lang="el-GR" smtClean="0"/>
              <a:t>‹#›</a:t>
            </a:fld>
            <a:endParaRPr lang="el-G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Κεφαλίδα ενότητας">
    <p:bg>
      <p:bgRef idx="1001">
        <a:schemeClr val="bg2"/>
      </p:bgRef>
    </p:bg>
    <p:spTree>
      <p:nvGrpSpPr>
        <p:cNvPr id="1" name=""/>
        <p:cNvGrpSpPr/>
        <p:nvPr/>
      </p:nvGrpSpPr>
      <p:grpSpPr>
        <a:xfrm>
          <a:off x="0" y="0"/>
          <a:ext cx="0" cy="0"/>
          <a:chOff x="0" y="0"/>
          <a:chExt cx="0" cy="0"/>
        </a:xfrm>
      </p:grpSpPr>
      <p:sp>
        <p:nvSpPr>
          <p:cNvPr id="7" name="Ορθογώνιο 6"/>
          <p:cNvSpPr/>
          <p:nvPr/>
        </p:nvSpPr>
        <p:spPr>
          <a:xfrm>
            <a:off x="1000128" y="3267456"/>
            <a:ext cx="7406640" cy="9144"/>
          </a:xfrm>
          <a:prstGeom prst="rect">
            <a:avLst/>
          </a:prstGeom>
          <a:solidFill>
            <a:schemeClr val="accent1"/>
          </a:solidFill>
          <a:ln w="38100" cap="rnd" cmpd="sng" algn="ctr">
            <a:noFill/>
            <a:prstDash val="solid"/>
          </a:ln>
          <a:effectLst>
            <a:outerShdw blurRad="12700" dist="12900" dir="5400000" algn="tl" rotWithShape="0">
              <a:srgbClr val="000000">
                <a:alpha val="75000"/>
              </a:srgbClr>
            </a:outerShdw>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
        <p:nvSpPr>
          <p:cNvPr id="2" name="Τίτλος 1"/>
          <p:cNvSpPr>
            <a:spLocks noGrp="1"/>
          </p:cNvSpPr>
          <p:nvPr>
            <p:ph type="title"/>
          </p:nvPr>
        </p:nvSpPr>
        <p:spPr>
          <a:xfrm>
            <a:off x="722376" y="498230"/>
            <a:ext cx="7772400" cy="2731008"/>
          </a:xfrm>
        </p:spPr>
        <p:txBody>
          <a:bodyPr rIns="100584"/>
          <a:lstStyle>
            <a:lvl1pPr algn="r">
              <a:buNone/>
              <a:defRPr sz="4000" b="1" cap="none">
                <a:solidFill>
                  <a:schemeClr val="accent1">
                    <a:tint val="95000"/>
                    <a:satMod val="200000"/>
                  </a:schemeClr>
                </a:solidFill>
              </a:defRPr>
            </a:lvl1pPr>
            <a:extLst/>
          </a:lstStyle>
          <a:p>
            <a:r>
              <a:rPr kumimoji="0" lang="el-GR" smtClean="0"/>
              <a:t>Στυλ κύριου τίτλου</a:t>
            </a:r>
            <a:endParaRPr kumimoji="0" lang="en-US"/>
          </a:p>
        </p:txBody>
      </p:sp>
      <p:sp>
        <p:nvSpPr>
          <p:cNvPr id="3" name="Θέση κειμένου 2"/>
          <p:cNvSpPr>
            <a:spLocks noGrp="1"/>
          </p:cNvSpPr>
          <p:nvPr>
            <p:ph type="body" idx="1"/>
          </p:nvPr>
        </p:nvSpPr>
        <p:spPr>
          <a:xfrm>
            <a:off x="722313" y="3287713"/>
            <a:ext cx="7772400" cy="1509712"/>
          </a:xfrm>
        </p:spPr>
        <p:txBody>
          <a:bodyPr rIns="128016" anchor="t"/>
          <a:lstStyle>
            <a:lvl1pPr marL="0" indent="0" algn="r">
              <a:buNone/>
              <a:defRPr sz="2000">
                <a:solidFill>
                  <a:schemeClr val="tx1">
                    <a:tint val="75000"/>
                  </a:schemeClr>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extLst/>
          </a:lstStyle>
          <a:p>
            <a:pPr lvl="0" eaLnBrk="1" latinLnBrk="0" hangingPunct="1"/>
            <a:r>
              <a:rPr kumimoji="0" lang="el-GR" smtClean="0"/>
              <a:t>Στυλ υποδείγματος κειμένου</a:t>
            </a:r>
          </a:p>
        </p:txBody>
      </p:sp>
      <p:sp>
        <p:nvSpPr>
          <p:cNvPr id="8" name="Θέση ημερομηνίας 7"/>
          <p:cNvSpPr>
            <a:spLocks noGrp="1"/>
          </p:cNvSpPr>
          <p:nvPr>
            <p:ph type="dt" sz="half" idx="10"/>
          </p:nvPr>
        </p:nvSpPr>
        <p:spPr>
          <a:xfrm>
            <a:off x="5562600" y="6513670"/>
            <a:ext cx="3002280" cy="274320"/>
          </a:xfrm>
        </p:spPr>
        <p:txBody>
          <a:bodyPr vert="horz" rtlCol="0"/>
          <a:lstStyle>
            <a:extLst/>
          </a:lstStyle>
          <a:p>
            <a:fld id="{F2853615-BFDE-46DE-814C-47EC6EF6D371}" type="datetimeFigureOut">
              <a:rPr lang="el-GR" smtClean="0"/>
              <a:t>17/3/2023</a:t>
            </a:fld>
            <a:endParaRPr lang="el-GR"/>
          </a:p>
        </p:txBody>
      </p:sp>
      <p:sp>
        <p:nvSpPr>
          <p:cNvPr id="9" name="Θέση αριθμού διαφάνειας 8"/>
          <p:cNvSpPr>
            <a:spLocks noGrp="1"/>
          </p:cNvSpPr>
          <p:nvPr>
            <p:ph type="sldNum" sz="quarter" idx="11"/>
          </p:nvPr>
        </p:nvSpPr>
        <p:spPr>
          <a:xfrm>
            <a:off x="8638952" y="6513670"/>
            <a:ext cx="464288" cy="274320"/>
          </a:xfrm>
        </p:spPr>
        <p:txBody>
          <a:bodyPr vert="horz" rtlCol="0"/>
          <a:lstStyle>
            <a:lvl1pPr>
              <a:defRPr>
                <a:solidFill>
                  <a:schemeClr val="tx2">
                    <a:shade val="90000"/>
                  </a:schemeClr>
                </a:solidFill>
              </a:defRPr>
            </a:lvl1pPr>
            <a:extLst/>
          </a:lstStyle>
          <a:p>
            <a:fld id="{3DF53439-851E-44AD-84B1-B6BFC3D0C743}" type="slidenum">
              <a:rPr lang="el-GR" smtClean="0"/>
              <a:t>‹#›</a:t>
            </a:fld>
            <a:endParaRPr lang="el-GR"/>
          </a:p>
        </p:txBody>
      </p:sp>
      <p:sp>
        <p:nvSpPr>
          <p:cNvPr id="10" name="Θέση υποσέλιδου 9"/>
          <p:cNvSpPr>
            <a:spLocks noGrp="1"/>
          </p:cNvSpPr>
          <p:nvPr>
            <p:ph type="ftr" sz="quarter" idx="12"/>
          </p:nvPr>
        </p:nvSpPr>
        <p:spPr>
          <a:xfrm>
            <a:off x="1600200" y="6513670"/>
            <a:ext cx="3907464" cy="274320"/>
          </a:xfrm>
        </p:spPr>
        <p:txBody>
          <a:bodyPr vert="horz" rtlCol="0"/>
          <a:lstStyle>
            <a:extLst/>
          </a:lstStyle>
          <a:p>
            <a:endParaRPr lang="el-GR"/>
          </a:p>
        </p:txBody>
      </p:sp>
    </p:spTree>
  </p:cSld>
  <p:clrMapOvr>
    <a:overrideClrMapping bg1="dk1" tx1="lt1" bg2="dk2" tx2="lt2" accent1="accent1" accent2="accent2" accent3="accent3" accent4="accent4" accent5="accent5" accent6="accent6" hlink="hlink" folHlink="folHlink"/>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Δύο περιεχόμενα">
    <p:spTree>
      <p:nvGrpSpPr>
        <p:cNvPr id="1" name=""/>
        <p:cNvGrpSpPr/>
        <p:nvPr/>
      </p:nvGrpSpPr>
      <p:grpSpPr>
        <a:xfrm>
          <a:off x="0" y="0"/>
          <a:ext cx="0" cy="0"/>
          <a:chOff x="0" y="0"/>
          <a:chExt cx="0" cy="0"/>
        </a:xfrm>
      </p:grpSpPr>
      <p:sp>
        <p:nvSpPr>
          <p:cNvPr id="2" name="Τίτλος 1"/>
          <p:cNvSpPr>
            <a:spLocks noGrp="1"/>
          </p:cNvSpPr>
          <p:nvPr>
            <p:ph type="title"/>
          </p:nvPr>
        </p:nvSpPr>
        <p:spPr/>
        <p:txBody>
          <a:bodyPr/>
          <a:lstStyle>
            <a:extLst/>
          </a:lstStyle>
          <a:p>
            <a:r>
              <a:rPr kumimoji="0" lang="el-GR" smtClean="0"/>
              <a:t>Στυλ κύριου τίτλου</a:t>
            </a:r>
            <a:endParaRPr kumimoji="0" lang="en-US"/>
          </a:p>
        </p:txBody>
      </p:sp>
      <p:sp>
        <p:nvSpPr>
          <p:cNvPr id="3" name="Θέση περιεχομένου 2"/>
          <p:cNvSpPr>
            <a:spLocks noGrp="1"/>
          </p:cNvSpPr>
          <p:nvPr>
            <p:ph sz="half" idx="1"/>
          </p:nvPr>
        </p:nvSpPr>
        <p:spPr>
          <a:xfrm>
            <a:off x="457200" y="1645920"/>
            <a:ext cx="4038600" cy="4526280"/>
          </a:xfrm>
        </p:spPr>
        <p:txBody>
          <a:bodyPr/>
          <a:lstStyle>
            <a:lvl1pPr>
              <a:defRPr sz="2800"/>
            </a:lvl1pPr>
            <a:lvl2pPr>
              <a:defRPr sz="2400"/>
            </a:lvl2pPr>
            <a:lvl3pPr>
              <a:defRPr sz="2000"/>
            </a:lvl3pPr>
            <a:lvl4pPr>
              <a:defRPr sz="1800"/>
            </a:lvl4pPr>
            <a:lvl5pPr>
              <a:defRPr sz="1800"/>
            </a:lvl5pPr>
            <a:extLst/>
          </a:lstStyle>
          <a:p>
            <a:pPr lvl="0" eaLnBrk="1" latinLnBrk="0" hangingPunct="1"/>
            <a:r>
              <a:rPr lang="el-GR" smtClean="0"/>
              <a:t>Στυλ υποδείγματος κειμένου</a:t>
            </a:r>
          </a:p>
          <a:p>
            <a:pPr lvl="1" eaLnBrk="1" latinLnBrk="0" hangingPunct="1"/>
            <a:r>
              <a:rPr lang="el-GR" smtClean="0"/>
              <a:t>Δεύτερου επιπέδου</a:t>
            </a:r>
          </a:p>
          <a:p>
            <a:pPr lvl="2" eaLnBrk="1" latinLnBrk="0" hangingPunct="1"/>
            <a:r>
              <a:rPr lang="el-GR" smtClean="0"/>
              <a:t>Τρίτου επιπέδου</a:t>
            </a:r>
          </a:p>
          <a:p>
            <a:pPr lvl="3" eaLnBrk="1" latinLnBrk="0" hangingPunct="1"/>
            <a:r>
              <a:rPr lang="el-GR" smtClean="0"/>
              <a:t>Τέταρτου επιπέδου</a:t>
            </a:r>
          </a:p>
          <a:p>
            <a:pPr lvl="4" eaLnBrk="1" latinLnBrk="0" hangingPunct="1"/>
            <a:r>
              <a:rPr lang="el-GR" smtClean="0"/>
              <a:t>Πέμπτου επιπέδου</a:t>
            </a:r>
            <a:endParaRPr kumimoji="0" lang="en-US"/>
          </a:p>
        </p:txBody>
      </p:sp>
      <p:sp>
        <p:nvSpPr>
          <p:cNvPr id="4" name="Θέση περιεχομένου 3"/>
          <p:cNvSpPr>
            <a:spLocks noGrp="1"/>
          </p:cNvSpPr>
          <p:nvPr>
            <p:ph sz="half" idx="2"/>
          </p:nvPr>
        </p:nvSpPr>
        <p:spPr>
          <a:xfrm>
            <a:off x="4648200" y="1645920"/>
            <a:ext cx="4038600" cy="4526280"/>
          </a:xfrm>
        </p:spPr>
        <p:txBody>
          <a:bodyPr/>
          <a:lstStyle>
            <a:lvl1pPr>
              <a:defRPr sz="2800"/>
            </a:lvl1pPr>
            <a:lvl2pPr>
              <a:defRPr sz="2400"/>
            </a:lvl2pPr>
            <a:lvl3pPr>
              <a:defRPr sz="2000"/>
            </a:lvl3pPr>
            <a:lvl4pPr>
              <a:defRPr sz="1800"/>
            </a:lvl4pPr>
            <a:lvl5pPr>
              <a:defRPr sz="1800"/>
            </a:lvl5pPr>
            <a:extLst/>
          </a:lstStyle>
          <a:p>
            <a:pPr lvl="0" eaLnBrk="1" latinLnBrk="0" hangingPunct="1"/>
            <a:r>
              <a:rPr lang="el-GR" smtClean="0"/>
              <a:t>Στυλ υποδείγματος κειμένου</a:t>
            </a:r>
          </a:p>
          <a:p>
            <a:pPr lvl="1" eaLnBrk="1" latinLnBrk="0" hangingPunct="1"/>
            <a:r>
              <a:rPr lang="el-GR" smtClean="0"/>
              <a:t>Δεύτερου επιπέδου</a:t>
            </a:r>
          </a:p>
          <a:p>
            <a:pPr lvl="2" eaLnBrk="1" latinLnBrk="0" hangingPunct="1"/>
            <a:r>
              <a:rPr lang="el-GR" smtClean="0"/>
              <a:t>Τρίτου επιπέδου</a:t>
            </a:r>
          </a:p>
          <a:p>
            <a:pPr lvl="3" eaLnBrk="1" latinLnBrk="0" hangingPunct="1"/>
            <a:r>
              <a:rPr lang="el-GR" smtClean="0"/>
              <a:t>Τέταρτου επιπέδου</a:t>
            </a:r>
          </a:p>
          <a:p>
            <a:pPr lvl="4" eaLnBrk="1" latinLnBrk="0" hangingPunct="1"/>
            <a:r>
              <a:rPr lang="el-GR" smtClean="0"/>
              <a:t>Πέμπτου επιπέδου</a:t>
            </a:r>
            <a:endParaRPr kumimoji="0" lang="en-US"/>
          </a:p>
        </p:txBody>
      </p:sp>
      <p:sp>
        <p:nvSpPr>
          <p:cNvPr id="5" name="Θέση ημερομηνίας 4"/>
          <p:cNvSpPr>
            <a:spLocks noGrp="1"/>
          </p:cNvSpPr>
          <p:nvPr>
            <p:ph type="dt" sz="half" idx="10"/>
          </p:nvPr>
        </p:nvSpPr>
        <p:spPr/>
        <p:txBody>
          <a:bodyPr/>
          <a:lstStyle>
            <a:extLst/>
          </a:lstStyle>
          <a:p>
            <a:fld id="{F2853615-BFDE-46DE-814C-47EC6EF6D371}" type="datetimeFigureOut">
              <a:rPr lang="el-GR" smtClean="0"/>
              <a:t>17/3/2023</a:t>
            </a:fld>
            <a:endParaRPr lang="el-GR"/>
          </a:p>
        </p:txBody>
      </p:sp>
      <p:sp>
        <p:nvSpPr>
          <p:cNvPr id="6" name="Θέση υποσέλιδου 5"/>
          <p:cNvSpPr>
            <a:spLocks noGrp="1"/>
          </p:cNvSpPr>
          <p:nvPr>
            <p:ph type="ftr" sz="quarter" idx="11"/>
          </p:nvPr>
        </p:nvSpPr>
        <p:spPr/>
        <p:txBody>
          <a:bodyPr/>
          <a:lstStyle>
            <a:extLst/>
          </a:lstStyle>
          <a:p>
            <a:endParaRPr lang="el-GR"/>
          </a:p>
        </p:txBody>
      </p:sp>
      <p:sp>
        <p:nvSpPr>
          <p:cNvPr id="7" name="Θέση αριθμού διαφάνειας 6"/>
          <p:cNvSpPr>
            <a:spLocks noGrp="1"/>
          </p:cNvSpPr>
          <p:nvPr>
            <p:ph type="sldNum" sz="quarter" idx="12"/>
          </p:nvPr>
        </p:nvSpPr>
        <p:spPr>
          <a:xfrm>
            <a:off x="8641080" y="6514568"/>
            <a:ext cx="464288" cy="274320"/>
          </a:xfrm>
        </p:spPr>
        <p:txBody>
          <a:bodyPr/>
          <a:lstStyle>
            <a:extLst/>
          </a:lstStyle>
          <a:p>
            <a:fld id="{3DF53439-851E-44AD-84B1-B6BFC3D0C743}" type="slidenum">
              <a:rPr lang="el-GR" smtClean="0"/>
              <a:t>‹#›</a:t>
            </a:fld>
            <a:endParaRPr lang="el-GR"/>
          </a:p>
        </p:txBody>
      </p:sp>
      <p:sp>
        <p:nvSpPr>
          <p:cNvPr id="10" name="Ορθογώνιο 9"/>
          <p:cNvSpPr/>
          <p:nvPr/>
        </p:nvSpPr>
        <p:spPr>
          <a:xfrm>
            <a:off x="588392" y="1424588"/>
            <a:ext cx="8001000" cy="9144"/>
          </a:xfrm>
          <a:prstGeom prst="rect">
            <a:avLst/>
          </a:prstGeom>
          <a:solidFill>
            <a:schemeClr val="accent1"/>
          </a:solidFill>
          <a:ln w="38100" cap="rnd" cmpd="sng" algn="ctr">
            <a:noFill/>
            <a:prstDash val="solid"/>
          </a:ln>
          <a:effectLst>
            <a:outerShdw blurRad="12700" dist="12900" dir="5400000" algn="tl" rotWithShape="0">
              <a:srgbClr val="000000">
                <a:alpha val="75000"/>
              </a:srgbClr>
            </a:outerShdw>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Σύγκριση">
    <p:spTree>
      <p:nvGrpSpPr>
        <p:cNvPr id="1" name=""/>
        <p:cNvGrpSpPr/>
        <p:nvPr/>
      </p:nvGrpSpPr>
      <p:grpSpPr>
        <a:xfrm>
          <a:off x="0" y="0"/>
          <a:ext cx="0" cy="0"/>
          <a:chOff x="0" y="0"/>
          <a:chExt cx="0" cy="0"/>
        </a:xfrm>
      </p:grpSpPr>
      <p:sp>
        <p:nvSpPr>
          <p:cNvPr id="10" name="Ορθογώνιο 9"/>
          <p:cNvSpPr/>
          <p:nvPr/>
        </p:nvSpPr>
        <p:spPr>
          <a:xfrm>
            <a:off x="616744" y="2165216"/>
            <a:ext cx="3749040" cy="9144"/>
          </a:xfrm>
          <a:prstGeom prst="rect">
            <a:avLst/>
          </a:prstGeom>
          <a:solidFill>
            <a:schemeClr val="accent1"/>
          </a:solidFill>
          <a:ln w="38100" cap="rnd" cmpd="sng" algn="ctr">
            <a:noFill/>
            <a:prstDash val="solid"/>
          </a:ln>
          <a:effectLst>
            <a:outerShdw blurRad="12700" dist="12900" dir="5400000" algn="tl" rotWithShape="0">
              <a:srgbClr val="000000">
                <a:alpha val="75000"/>
              </a:srgbClr>
            </a:outerShdw>
          </a:effectLst>
        </p:spPr>
        <p:style>
          <a:lnRef idx="3">
            <a:schemeClr val="lt1"/>
          </a:lnRef>
          <a:fillRef idx="1">
            <a:schemeClr val="accent1"/>
          </a:fillRef>
          <a:effectRef idx="1">
            <a:schemeClr val="accent1"/>
          </a:effectRef>
          <a:fontRef idx="minor">
            <a:schemeClr val="lt1"/>
          </a:fontRef>
        </p:style>
        <p:txBody>
          <a:bodyPr anchor="b"/>
          <a:lstStyle>
            <a:extLst/>
          </a:lstStyle>
          <a:p>
            <a:pPr algn="ctr" eaLnBrk="1" latinLnBrk="0" hangingPunct="1"/>
            <a:endParaRPr kumimoji="0" lang="en-US"/>
          </a:p>
        </p:txBody>
      </p:sp>
      <p:sp>
        <p:nvSpPr>
          <p:cNvPr id="11" name="Ορθογώνιο 10"/>
          <p:cNvSpPr/>
          <p:nvPr/>
        </p:nvSpPr>
        <p:spPr>
          <a:xfrm>
            <a:off x="4800600" y="2165216"/>
            <a:ext cx="3749040" cy="9144"/>
          </a:xfrm>
          <a:prstGeom prst="rect">
            <a:avLst/>
          </a:prstGeom>
          <a:solidFill>
            <a:schemeClr val="accent1"/>
          </a:solidFill>
          <a:ln w="38100" cap="rnd" cmpd="sng" algn="ctr">
            <a:noFill/>
            <a:prstDash val="solid"/>
          </a:ln>
          <a:effectLst>
            <a:outerShdw blurRad="12700" dist="12900" dir="5400000" algn="tl" rotWithShape="0">
              <a:srgbClr val="000000">
                <a:alpha val="75000"/>
              </a:srgbClr>
            </a:outerShdw>
          </a:effectLst>
        </p:spPr>
        <p:style>
          <a:lnRef idx="3">
            <a:schemeClr val="lt1"/>
          </a:lnRef>
          <a:fillRef idx="1">
            <a:schemeClr val="accent1"/>
          </a:fillRef>
          <a:effectRef idx="1">
            <a:schemeClr val="accent1"/>
          </a:effectRef>
          <a:fontRef idx="minor">
            <a:schemeClr val="lt1"/>
          </a:fontRef>
        </p:style>
        <p:txBody>
          <a:bodyPr anchor="b"/>
          <a:lstStyle>
            <a:extLst/>
          </a:lstStyle>
          <a:p>
            <a:pPr algn="ctr" eaLnBrk="1" latinLnBrk="0" hangingPunct="1"/>
            <a:endParaRPr kumimoji="0" lang="en-US"/>
          </a:p>
        </p:txBody>
      </p:sp>
      <p:sp>
        <p:nvSpPr>
          <p:cNvPr id="2" name="Τίτλος 1"/>
          <p:cNvSpPr>
            <a:spLocks noGrp="1"/>
          </p:cNvSpPr>
          <p:nvPr>
            <p:ph type="title"/>
          </p:nvPr>
        </p:nvSpPr>
        <p:spPr>
          <a:xfrm>
            <a:off x="457200" y="251948"/>
            <a:ext cx="8229600" cy="1143000"/>
          </a:xfrm>
        </p:spPr>
        <p:txBody>
          <a:bodyPr anchor="b"/>
          <a:lstStyle>
            <a:lvl1pPr>
              <a:defRPr/>
            </a:lvl1pPr>
            <a:extLst/>
          </a:lstStyle>
          <a:p>
            <a:r>
              <a:rPr kumimoji="0" lang="el-GR" smtClean="0"/>
              <a:t>Στυλ κύριου τίτλου</a:t>
            </a:r>
            <a:endParaRPr kumimoji="0" lang="en-US"/>
          </a:p>
        </p:txBody>
      </p:sp>
      <p:sp>
        <p:nvSpPr>
          <p:cNvPr id="3" name="Θέση κειμένου 2"/>
          <p:cNvSpPr>
            <a:spLocks noGrp="1"/>
          </p:cNvSpPr>
          <p:nvPr>
            <p:ph type="body" idx="1"/>
          </p:nvPr>
        </p:nvSpPr>
        <p:spPr>
          <a:xfrm>
            <a:off x="457200" y="1535113"/>
            <a:ext cx="4040188" cy="639762"/>
          </a:xfrm>
        </p:spPr>
        <p:txBody>
          <a:bodyPr anchor="b">
            <a:noAutofit/>
          </a:bodyPr>
          <a:lstStyle>
            <a:lvl1pPr marL="91440" indent="0" algn="l">
              <a:spcBef>
                <a:spcPts val="0"/>
              </a:spcBef>
              <a:buNone/>
              <a:defRPr sz="2200" b="0" cap="all" baseline="0"/>
            </a:lvl1pPr>
            <a:lvl2pPr>
              <a:buNone/>
              <a:defRPr sz="2000" b="1"/>
            </a:lvl2pPr>
            <a:lvl3pPr>
              <a:buNone/>
              <a:defRPr sz="1800" b="1"/>
            </a:lvl3pPr>
            <a:lvl4pPr>
              <a:buNone/>
              <a:defRPr sz="1600" b="1"/>
            </a:lvl4pPr>
            <a:lvl5pPr>
              <a:buNone/>
              <a:defRPr sz="1600" b="1"/>
            </a:lvl5pPr>
            <a:extLst/>
          </a:lstStyle>
          <a:p>
            <a:pPr lvl="0" eaLnBrk="1" latinLnBrk="0" hangingPunct="1"/>
            <a:r>
              <a:rPr kumimoji="0" lang="el-GR" smtClean="0"/>
              <a:t>Στυλ υποδείγματος κειμένου</a:t>
            </a:r>
          </a:p>
        </p:txBody>
      </p:sp>
      <p:sp>
        <p:nvSpPr>
          <p:cNvPr id="4" name="Θέση κειμένου 3"/>
          <p:cNvSpPr>
            <a:spLocks noGrp="1"/>
          </p:cNvSpPr>
          <p:nvPr>
            <p:ph type="body" sz="half" idx="3"/>
          </p:nvPr>
        </p:nvSpPr>
        <p:spPr>
          <a:xfrm>
            <a:off x="4645025" y="1535113"/>
            <a:ext cx="4041775" cy="639762"/>
          </a:xfrm>
        </p:spPr>
        <p:txBody>
          <a:bodyPr anchor="b">
            <a:noAutofit/>
          </a:bodyPr>
          <a:lstStyle>
            <a:lvl1pPr marL="91440" indent="0" algn="l">
              <a:spcBef>
                <a:spcPts val="0"/>
              </a:spcBef>
              <a:buNone/>
              <a:defRPr sz="2200" b="0" cap="all" baseline="0"/>
            </a:lvl1pPr>
            <a:lvl2pPr>
              <a:buNone/>
              <a:defRPr sz="2000" b="1"/>
            </a:lvl2pPr>
            <a:lvl3pPr>
              <a:buNone/>
              <a:defRPr sz="1800" b="1"/>
            </a:lvl3pPr>
            <a:lvl4pPr>
              <a:buNone/>
              <a:defRPr sz="1600" b="1"/>
            </a:lvl4pPr>
            <a:lvl5pPr>
              <a:buNone/>
              <a:defRPr sz="1600" b="1"/>
            </a:lvl5pPr>
            <a:extLst/>
          </a:lstStyle>
          <a:p>
            <a:pPr lvl="0" eaLnBrk="1" latinLnBrk="0" hangingPunct="1"/>
            <a:r>
              <a:rPr kumimoji="0" lang="el-GR" smtClean="0"/>
              <a:t>Στυλ υποδείγματος κειμένου</a:t>
            </a:r>
          </a:p>
        </p:txBody>
      </p:sp>
      <p:sp>
        <p:nvSpPr>
          <p:cNvPr id="5" name="Θέση περιεχομένου 4"/>
          <p:cNvSpPr>
            <a:spLocks noGrp="1"/>
          </p:cNvSpPr>
          <p:nvPr>
            <p:ph sz="quarter" idx="2"/>
          </p:nvPr>
        </p:nvSpPr>
        <p:spPr>
          <a:xfrm>
            <a:off x="457200" y="2362200"/>
            <a:ext cx="4040188" cy="3941763"/>
          </a:xfrm>
        </p:spPr>
        <p:txBody>
          <a:bodyPr lIns="91440"/>
          <a:lstStyle>
            <a:lvl1pPr>
              <a:defRPr sz="2200"/>
            </a:lvl1pPr>
            <a:lvl2pPr>
              <a:defRPr sz="2000"/>
            </a:lvl2pPr>
            <a:lvl3pPr>
              <a:defRPr sz="1800"/>
            </a:lvl3pPr>
            <a:lvl4pPr>
              <a:defRPr sz="1600"/>
            </a:lvl4pPr>
            <a:lvl5pPr>
              <a:defRPr sz="1600"/>
            </a:lvl5pPr>
            <a:extLst/>
          </a:lstStyle>
          <a:p>
            <a:pPr lvl="0" eaLnBrk="1" latinLnBrk="0" hangingPunct="1"/>
            <a:r>
              <a:rPr lang="el-GR" smtClean="0"/>
              <a:t>Στυλ υποδείγματος κειμένου</a:t>
            </a:r>
          </a:p>
          <a:p>
            <a:pPr lvl="1" eaLnBrk="1" latinLnBrk="0" hangingPunct="1"/>
            <a:r>
              <a:rPr lang="el-GR" smtClean="0"/>
              <a:t>Δεύτερου επιπέδου</a:t>
            </a:r>
          </a:p>
          <a:p>
            <a:pPr lvl="2" eaLnBrk="1" latinLnBrk="0" hangingPunct="1"/>
            <a:r>
              <a:rPr lang="el-GR" smtClean="0"/>
              <a:t>Τρίτου επιπέδου</a:t>
            </a:r>
          </a:p>
          <a:p>
            <a:pPr lvl="3" eaLnBrk="1" latinLnBrk="0" hangingPunct="1"/>
            <a:r>
              <a:rPr lang="el-GR" smtClean="0"/>
              <a:t>Τέταρτου επιπέδου</a:t>
            </a:r>
          </a:p>
          <a:p>
            <a:pPr lvl="4" eaLnBrk="1" latinLnBrk="0" hangingPunct="1"/>
            <a:r>
              <a:rPr lang="el-GR" smtClean="0"/>
              <a:t>Πέμπτου επιπέδου</a:t>
            </a:r>
            <a:endParaRPr kumimoji="0" lang="en-US"/>
          </a:p>
        </p:txBody>
      </p:sp>
      <p:sp>
        <p:nvSpPr>
          <p:cNvPr id="6" name="Θέση περιεχομένου 5"/>
          <p:cNvSpPr>
            <a:spLocks noGrp="1"/>
          </p:cNvSpPr>
          <p:nvPr>
            <p:ph sz="quarter" idx="4"/>
          </p:nvPr>
        </p:nvSpPr>
        <p:spPr>
          <a:xfrm>
            <a:off x="4645025" y="2362200"/>
            <a:ext cx="4041775" cy="3941763"/>
          </a:xfrm>
        </p:spPr>
        <p:txBody>
          <a:bodyPr/>
          <a:lstStyle>
            <a:lvl1pPr>
              <a:defRPr sz="2200"/>
            </a:lvl1pPr>
            <a:lvl2pPr>
              <a:defRPr sz="2000"/>
            </a:lvl2pPr>
            <a:lvl3pPr>
              <a:defRPr sz="1800"/>
            </a:lvl3pPr>
            <a:lvl4pPr>
              <a:defRPr sz="1600"/>
            </a:lvl4pPr>
            <a:lvl5pPr>
              <a:defRPr sz="1600"/>
            </a:lvl5pPr>
            <a:extLst/>
          </a:lstStyle>
          <a:p>
            <a:pPr lvl="0" eaLnBrk="1" latinLnBrk="0" hangingPunct="1"/>
            <a:r>
              <a:rPr lang="el-GR" smtClean="0"/>
              <a:t>Στυλ υποδείγματος κειμένου</a:t>
            </a:r>
          </a:p>
          <a:p>
            <a:pPr lvl="1" eaLnBrk="1" latinLnBrk="0" hangingPunct="1"/>
            <a:r>
              <a:rPr lang="el-GR" smtClean="0"/>
              <a:t>Δεύτερου επιπέδου</a:t>
            </a:r>
          </a:p>
          <a:p>
            <a:pPr lvl="2" eaLnBrk="1" latinLnBrk="0" hangingPunct="1"/>
            <a:r>
              <a:rPr lang="el-GR" smtClean="0"/>
              <a:t>Τρίτου επιπέδου</a:t>
            </a:r>
          </a:p>
          <a:p>
            <a:pPr lvl="3" eaLnBrk="1" latinLnBrk="0" hangingPunct="1"/>
            <a:r>
              <a:rPr lang="el-GR" smtClean="0"/>
              <a:t>Τέταρτου επιπέδου</a:t>
            </a:r>
          </a:p>
          <a:p>
            <a:pPr lvl="4" eaLnBrk="1" latinLnBrk="0" hangingPunct="1"/>
            <a:r>
              <a:rPr lang="el-GR" smtClean="0"/>
              <a:t>Πέμπτου επιπέδου</a:t>
            </a:r>
            <a:endParaRPr kumimoji="0" lang="en-US"/>
          </a:p>
        </p:txBody>
      </p:sp>
      <p:sp>
        <p:nvSpPr>
          <p:cNvPr id="7" name="Θέση ημερομηνίας 6"/>
          <p:cNvSpPr>
            <a:spLocks noGrp="1"/>
          </p:cNvSpPr>
          <p:nvPr>
            <p:ph type="dt" sz="half" idx="10"/>
          </p:nvPr>
        </p:nvSpPr>
        <p:spPr/>
        <p:txBody>
          <a:bodyPr/>
          <a:lstStyle>
            <a:extLst/>
          </a:lstStyle>
          <a:p>
            <a:fld id="{F2853615-BFDE-46DE-814C-47EC6EF6D371}" type="datetimeFigureOut">
              <a:rPr lang="el-GR" smtClean="0"/>
              <a:t>17/3/2023</a:t>
            </a:fld>
            <a:endParaRPr lang="el-GR"/>
          </a:p>
        </p:txBody>
      </p:sp>
      <p:sp>
        <p:nvSpPr>
          <p:cNvPr id="8" name="Θέση υποσέλιδου 7"/>
          <p:cNvSpPr>
            <a:spLocks noGrp="1"/>
          </p:cNvSpPr>
          <p:nvPr>
            <p:ph type="ftr" sz="quarter" idx="11"/>
          </p:nvPr>
        </p:nvSpPr>
        <p:spPr/>
        <p:txBody>
          <a:bodyPr/>
          <a:lstStyle>
            <a:extLst/>
          </a:lstStyle>
          <a:p>
            <a:endParaRPr lang="el-GR"/>
          </a:p>
        </p:txBody>
      </p:sp>
      <p:sp>
        <p:nvSpPr>
          <p:cNvPr id="9" name="Θέση αριθμού διαφάνειας 8"/>
          <p:cNvSpPr>
            <a:spLocks noGrp="1"/>
          </p:cNvSpPr>
          <p:nvPr>
            <p:ph type="sldNum" sz="quarter" idx="12"/>
          </p:nvPr>
        </p:nvSpPr>
        <p:spPr>
          <a:xfrm>
            <a:off x="8641080" y="6514568"/>
            <a:ext cx="464288" cy="274320"/>
          </a:xfrm>
        </p:spPr>
        <p:txBody>
          <a:bodyPr/>
          <a:lstStyle>
            <a:extLst/>
          </a:lstStyle>
          <a:p>
            <a:fld id="{3DF53439-851E-44AD-84B1-B6BFC3D0C743}" type="slidenum">
              <a:rPr lang="el-GR" smtClean="0"/>
              <a:t>‹#›</a:t>
            </a:fld>
            <a:endParaRPr lang="el-G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Μόνο τίτλος">
    <p:spTree>
      <p:nvGrpSpPr>
        <p:cNvPr id="1" name=""/>
        <p:cNvGrpSpPr/>
        <p:nvPr/>
      </p:nvGrpSpPr>
      <p:grpSpPr>
        <a:xfrm>
          <a:off x="0" y="0"/>
          <a:ext cx="0" cy="0"/>
          <a:chOff x="0" y="0"/>
          <a:chExt cx="0" cy="0"/>
        </a:xfrm>
      </p:grpSpPr>
      <p:sp>
        <p:nvSpPr>
          <p:cNvPr id="2" name="Τίτλος 1"/>
          <p:cNvSpPr>
            <a:spLocks noGrp="1"/>
          </p:cNvSpPr>
          <p:nvPr>
            <p:ph type="title"/>
          </p:nvPr>
        </p:nvSpPr>
        <p:spPr>
          <a:xfrm>
            <a:off x="457200" y="253218"/>
            <a:ext cx="8229600" cy="1143000"/>
          </a:xfrm>
        </p:spPr>
        <p:txBody>
          <a:bodyPr/>
          <a:lstStyle>
            <a:extLst/>
          </a:lstStyle>
          <a:p>
            <a:r>
              <a:rPr kumimoji="0" lang="el-GR" smtClean="0"/>
              <a:t>Στυλ κύριου τίτλου</a:t>
            </a:r>
            <a:endParaRPr kumimoji="0" lang="en-US"/>
          </a:p>
        </p:txBody>
      </p:sp>
      <p:sp>
        <p:nvSpPr>
          <p:cNvPr id="3" name="Θέση ημερομηνίας 2"/>
          <p:cNvSpPr>
            <a:spLocks noGrp="1"/>
          </p:cNvSpPr>
          <p:nvPr>
            <p:ph type="dt" sz="half" idx="10"/>
          </p:nvPr>
        </p:nvSpPr>
        <p:spPr/>
        <p:txBody>
          <a:bodyPr/>
          <a:lstStyle>
            <a:extLst/>
          </a:lstStyle>
          <a:p>
            <a:fld id="{F2853615-BFDE-46DE-814C-47EC6EF6D371}" type="datetimeFigureOut">
              <a:rPr lang="el-GR" smtClean="0"/>
              <a:t>17/3/2023</a:t>
            </a:fld>
            <a:endParaRPr lang="el-GR"/>
          </a:p>
        </p:txBody>
      </p:sp>
      <p:sp>
        <p:nvSpPr>
          <p:cNvPr id="4" name="Θέση υποσέλιδου 3"/>
          <p:cNvSpPr>
            <a:spLocks noGrp="1"/>
          </p:cNvSpPr>
          <p:nvPr>
            <p:ph type="ftr" sz="quarter" idx="11"/>
          </p:nvPr>
        </p:nvSpPr>
        <p:spPr/>
        <p:txBody>
          <a:bodyPr/>
          <a:lstStyle>
            <a:extLst/>
          </a:lstStyle>
          <a:p>
            <a:endParaRPr lang="el-GR"/>
          </a:p>
        </p:txBody>
      </p:sp>
      <p:sp>
        <p:nvSpPr>
          <p:cNvPr id="5" name="Θέση αριθμού διαφάνειας 4"/>
          <p:cNvSpPr>
            <a:spLocks noGrp="1"/>
          </p:cNvSpPr>
          <p:nvPr>
            <p:ph type="sldNum" sz="quarter" idx="12"/>
          </p:nvPr>
        </p:nvSpPr>
        <p:spPr/>
        <p:txBody>
          <a:bodyPr/>
          <a:lstStyle>
            <a:extLst/>
          </a:lstStyle>
          <a:p>
            <a:fld id="{3DF53439-851E-44AD-84B1-B6BFC3D0C743}" type="slidenum">
              <a:rPr lang="el-GR" smtClean="0"/>
              <a:t>‹#›</a:t>
            </a:fld>
            <a:endParaRPr lang="el-GR"/>
          </a:p>
        </p:txBody>
      </p:sp>
      <p:sp>
        <p:nvSpPr>
          <p:cNvPr id="7" name="Ορθογώνιο 6"/>
          <p:cNvSpPr/>
          <p:nvPr/>
        </p:nvSpPr>
        <p:spPr>
          <a:xfrm>
            <a:off x="588392" y="1424588"/>
            <a:ext cx="8001000" cy="9144"/>
          </a:xfrm>
          <a:prstGeom prst="rect">
            <a:avLst/>
          </a:prstGeom>
          <a:solidFill>
            <a:schemeClr val="accent1"/>
          </a:solidFill>
          <a:ln w="38100" cap="rnd" cmpd="sng" algn="ctr">
            <a:noFill/>
            <a:prstDash val="solid"/>
          </a:ln>
          <a:effectLst>
            <a:outerShdw blurRad="12700" dist="12900" dir="5400000" algn="tl" rotWithShape="0">
              <a:srgbClr val="000000">
                <a:alpha val="75000"/>
              </a:srgbClr>
            </a:outerShdw>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Κενή">
    <p:spTree>
      <p:nvGrpSpPr>
        <p:cNvPr id="1" name=""/>
        <p:cNvGrpSpPr/>
        <p:nvPr/>
      </p:nvGrpSpPr>
      <p:grpSpPr>
        <a:xfrm>
          <a:off x="0" y="0"/>
          <a:ext cx="0" cy="0"/>
          <a:chOff x="0" y="0"/>
          <a:chExt cx="0" cy="0"/>
        </a:xfrm>
      </p:grpSpPr>
      <p:sp>
        <p:nvSpPr>
          <p:cNvPr id="2" name="Θέση ημερομηνίας 1"/>
          <p:cNvSpPr>
            <a:spLocks noGrp="1"/>
          </p:cNvSpPr>
          <p:nvPr>
            <p:ph type="dt" sz="half" idx="10"/>
          </p:nvPr>
        </p:nvSpPr>
        <p:spPr/>
        <p:txBody>
          <a:bodyPr/>
          <a:lstStyle>
            <a:extLst/>
          </a:lstStyle>
          <a:p>
            <a:fld id="{F2853615-BFDE-46DE-814C-47EC6EF6D371}" type="datetimeFigureOut">
              <a:rPr lang="el-GR" smtClean="0"/>
              <a:t>17/3/2023</a:t>
            </a:fld>
            <a:endParaRPr lang="el-GR"/>
          </a:p>
        </p:txBody>
      </p:sp>
      <p:sp>
        <p:nvSpPr>
          <p:cNvPr id="3" name="Θέση υποσέλιδου 2"/>
          <p:cNvSpPr>
            <a:spLocks noGrp="1"/>
          </p:cNvSpPr>
          <p:nvPr>
            <p:ph type="ftr" sz="quarter" idx="11"/>
          </p:nvPr>
        </p:nvSpPr>
        <p:spPr/>
        <p:txBody>
          <a:bodyPr/>
          <a:lstStyle>
            <a:extLst/>
          </a:lstStyle>
          <a:p>
            <a:endParaRPr lang="el-GR"/>
          </a:p>
        </p:txBody>
      </p:sp>
      <p:sp>
        <p:nvSpPr>
          <p:cNvPr id="4" name="Θέση αριθμού διαφάνειας 3"/>
          <p:cNvSpPr>
            <a:spLocks noGrp="1"/>
          </p:cNvSpPr>
          <p:nvPr>
            <p:ph type="sldNum" sz="quarter" idx="12"/>
          </p:nvPr>
        </p:nvSpPr>
        <p:spPr/>
        <p:txBody>
          <a:bodyPr/>
          <a:lstStyle>
            <a:extLst/>
          </a:lstStyle>
          <a:p>
            <a:fld id="{3DF53439-851E-44AD-84B1-B6BFC3D0C743}" type="slidenum">
              <a:rPr lang="el-GR" smtClean="0"/>
              <a:t>‹#›</a:t>
            </a:fld>
            <a:endParaRPr lang="el-G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Περιεχόμενο με λεζάντα">
    <p:bg>
      <p:bgRef idx="1001">
        <a:schemeClr val="bg2"/>
      </p:bgRef>
    </p:bg>
    <p:spTree>
      <p:nvGrpSpPr>
        <p:cNvPr id="1" name=""/>
        <p:cNvGrpSpPr/>
        <p:nvPr/>
      </p:nvGrpSpPr>
      <p:grpSpPr>
        <a:xfrm>
          <a:off x="0" y="0"/>
          <a:ext cx="0" cy="0"/>
          <a:chOff x="0" y="0"/>
          <a:chExt cx="0" cy="0"/>
        </a:xfrm>
      </p:grpSpPr>
      <p:sp>
        <p:nvSpPr>
          <p:cNvPr id="8" name="Ορθογώνιο 7"/>
          <p:cNvSpPr/>
          <p:nvPr/>
        </p:nvSpPr>
        <p:spPr>
          <a:xfrm>
            <a:off x="5057552" y="1057656"/>
            <a:ext cx="3749040" cy="9144"/>
          </a:xfrm>
          <a:prstGeom prst="rect">
            <a:avLst/>
          </a:prstGeom>
          <a:solidFill>
            <a:schemeClr val="accent1"/>
          </a:solidFill>
          <a:ln w="38100" cap="rnd" cmpd="sng" algn="ctr">
            <a:noFill/>
            <a:prstDash val="solid"/>
          </a:ln>
          <a:effectLst>
            <a:outerShdw blurRad="12700" dist="12900" dir="5400000" algn="tl" rotWithShape="0">
              <a:srgbClr val="000000">
                <a:alpha val="75000"/>
              </a:srgbClr>
            </a:outerShdw>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
        <p:nvSpPr>
          <p:cNvPr id="2" name="Τίτλος 1"/>
          <p:cNvSpPr>
            <a:spLocks noGrp="1"/>
          </p:cNvSpPr>
          <p:nvPr>
            <p:ph type="title"/>
          </p:nvPr>
        </p:nvSpPr>
        <p:spPr>
          <a:xfrm>
            <a:off x="4963136" y="304800"/>
            <a:ext cx="3931920" cy="762000"/>
          </a:xfrm>
        </p:spPr>
        <p:txBody>
          <a:bodyPr anchor="b"/>
          <a:lstStyle>
            <a:lvl1pPr marL="0" algn="r">
              <a:buNone/>
              <a:defRPr sz="2000" b="1"/>
            </a:lvl1pPr>
            <a:extLst/>
          </a:lstStyle>
          <a:p>
            <a:r>
              <a:rPr kumimoji="0" lang="el-GR" smtClean="0"/>
              <a:t>Στυλ κύριου τίτλου</a:t>
            </a:r>
            <a:endParaRPr kumimoji="0" lang="en-US"/>
          </a:p>
        </p:txBody>
      </p:sp>
      <p:sp>
        <p:nvSpPr>
          <p:cNvPr id="3" name="Θέση κειμένου 2"/>
          <p:cNvSpPr>
            <a:spLocks noGrp="1"/>
          </p:cNvSpPr>
          <p:nvPr>
            <p:ph type="body" idx="2"/>
          </p:nvPr>
        </p:nvSpPr>
        <p:spPr>
          <a:xfrm>
            <a:off x="4963136" y="1107560"/>
            <a:ext cx="3931920" cy="1066800"/>
          </a:xfrm>
        </p:spPr>
        <p:txBody>
          <a:bodyPr/>
          <a:lstStyle>
            <a:lvl1pPr marL="0" indent="0" algn="r">
              <a:spcBef>
                <a:spcPts val="0"/>
              </a:spcBef>
              <a:buNone/>
              <a:defRPr sz="1400"/>
            </a:lvl1pPr>
            <a:lvl2pPr>
              <a:buNone/>
              <a:defRPr sz="1200"/>
            </a:lvl2pPr>
            <a:lvl3pPr>
              <a:buNone/>
              <a:defRPr sz="1000"/>
            </a:lvl3pPr>
            <a:lvl4pPr>
              <a:buNone/>
              <a:defRPr sz="900"/>
            </a:lvl4pPr>
            <a:lvl5pPr>
              <a:buNone/>
              <a:defRPr sz="900"/>
            </a:lvl5pPr>
            <a:extLst/>
          </a:lstStyle>
          <a:p>
            <a:pPr lvl="0" eaLnBrk="1" latinLnBrk="0" hangingPunct="1"/>
            <a:r>
              <a:rPr kumimoji="0" lang="el-GR" smtClean="0"/>
              <a:t>Στυλ υποδείγματος κειμένου</a:t>
            </a:r>
          </a:p>
        </p:txBody>
      </p:sp>
      <p:sp>
        <p:nvSpPr>
          <p:cNvPr id="4" name="Θέση περιεχομένου 3"/>
          <p:cNvSpPr>
            <a:spLocks noGrp="1"/>
          </p:cNvSpPr>
          <p:nvPr>
            <p:ph sz="half" idx="1"/>
          </p:nvPr>
        </p:nvSpPr>
        <p:spPr>
          <a:xfrm>
            <a:off x="228600" y="2209800"/>
            <a:ext cx="8666456" cy="3977640"/>
          </a:xfrm>
        </p:spPr>
        <p:txBody>
          <a:bodyPr/>
          <a:lstStyle>
            <a:lvl1pPr marL="292608">
              <a:defRPr sz="3200"/>
            </a:lvl1pPr>
            <a:lvl2pPr marL="594360">
              <a:defRPr sz="2800"/>
            </a:lvl2pPr>
            <a:lvl3pPr marL="822960">
              <a:defRPr sz="2400"/>
            </a:lvl3pPr>
            <a:lvl4pPr marL="1051560">
              <a:defRPr sz="2000"/>
            </a:lvl4pPr>
            <a:lvl5pPr marL="1261872">
              <a:defRPr sz="2000"/>
            </a:lvl5pPr>
            <a:extLst/>
          </a:lstStyle>
          <a:p>
            <a:pPr lvl="0" eaLnBrk="1" latinLnBrk="0" hangingPunct="1"/>
            <a:r>
              <a:rPr lang="el-GR" smtClean="0"/>
              <a:t>Στυλ υποδείγματος κειμένου</a:t>
            </a:r>
          </a:p>
          <a:p>
            <a:pPr lvl="1" eaLnBrk="1" latinLnBrk="0" hangingPunct="1"/>
            <a:r>
              <a:rPr lang="el-GR" smtClean="0"/>
              <a:t>Δεύτερου επιπέδου</a:t>
            </a:r>
          </a:p>
          <a:p>
            <a:pPr lvl="2" eaLnBrk="1" latinLnBrk="0" hangingPunct="1"/>
            <a:r>
              <a:rPr lang="el-GR" smtClean="0"/>
              <a:t>Τρίτου επιπέδου</a:t>
            </a:r>
          </a:p>
          <a:p>
            <a:pPr lvl="3" eaLnBrk="1" latinLnBrk="0" hangingPunct="1"/>
            <a:r>
              <a:rPr lang="el-GR" smtClean="0"/>
              <a:t>Τέταρτου επιπέδου</a:t>
            </a:r>
          </a:p>
          <a:p>
            <a:pPr lvl="4" eaLnBrk="1" latinLnBrk="0" hangingPunct="1"/>
            <a:r>
              <a:rPr lang="el-GR" smtClean="0"/>
              <a:t>Πέμπτου επιπέδου</a:t>
            </a:r>
            <a:endParaRPr kumimoji="0" lang="en-US"/>
          </a:p>
        </p:txBody>
      </p:sp>
      <p:sp>
        <p:nvSpPr>
          <p:cNvPr id="9" name="Θέση ημερομηνίας 8"/>
          <p:cNvSpPr>
            <a:spLocks noGrp="1"/>
          </p:cNvSpPr>
          <p:nvPr>
            <p:ph type="dt" sz="half" idx="10"/>
          </p:nvPr>
        </p:nvSpPr>
        <p:spPr>
          <a:xfrm>
            <a:off x="5562600" y="6513670"/>
            <a:ext cx="3002280" cy="274320"/>
          </a:xfrm>
        </p:spPr>
        <p:txBody>
          <a:bodyPr vert="horz" rtlCol="0"/>
          <a:lstStyle>
            <a:extLst/>
          </a:lstStyle>
          <a:p>
            <a:fld id="{F2853615-BFDE-46DE-814C-47EC6EF6D371}" type="datetimeFigureOut">
              <a:rPr lang="el-GR" smtClean="0"/>
              <a:t>17/3/2023</a:t>
            </a:fld>
            <a:endParaRPr lang="el-GR"/>
          </a:p>
        </p:txBody>
      </p:sp>
      <p:sp>
        <p:nvSpPr>
          <p:cNvPr id="10" name="Θέση αριθμού διαφάνειας 9"/>
          <p:cNvSpPr>
            <a:spLocks noGrp="1"/>
          </p:cNvSpPr>
          <p:nvPr>
            <p:ph type="sldNum" sz="quarter" idx="11"/>
          </p:nvPr>
        </p:nvSpPr>
        <p:spPr>
          <a:xfrm>
            <a:off x="8638952" y="6513670"/>
            <a:ext cx="464288" cy="274320"/>
          </a:xfrm>
        </p:spPr>
        <p:txBody>
          <a:bodyPr vert="horz" rtlCol="0"/>
          <a:lstStyle>
            <a:lvl1pPr>
              <a:defRPr>
                <a:solidFill>
                  <a:schemeClr val="tx2">
                    <a:shade val="90000"/>
                  </a:schemeClr>
                </a:solidFill>
              </a:defRPr>
            </a:lvl1pPr>
            <a:extLst/>
          </a:lstStyle>
          <a:p>
            <a:fld id="{3DF53439-851E-44AD-84B1-B6BFC3D0C743}" type="slidenum">
              <a:rPr lang="el-GR" smtClean="0"/>
              <a:t>‹#›</a:t>
            </a:fld>
            <a:endParaRPr lang="el-GR"/>
          </a:p>
        </p:txBody>
      </p:sp>
      <p:sp>
        <p:nvSpPr>
          <p:cNvPr id="11" name="Θέση υποσέλιδου 10"/>
          <p:cNvSpPr>
            <a:spLocks noGrp="1"/>
          </p:cNvSpPr>
          <p:nvPr>
            <p:ph type="ftr" sz="quarter" idx="12"/>
          </p:nvPr>
        </p:nvSpPr>
        <p:spPr>
          <a:xfrm>
            <a:off x="1600200" y="6513670"/>
            <a:ext cx="3907464" cy="274320"/>
          </a:xfrm>
        </p:spPr>
        <p:txBody>
          <a:bodyPr vert="horz" rtlCol="0"/>
          <a:lstStyle>
            <a:extLst/>
          </a:lstStyle>
          <a:p>
            <a:endParaRPr lang="el-GR"/>
          </a:p>
        </p:txBody>
      </p:sp>
    </p:spTree>
  </p:cSld>
  <p:clrMapOvr>
    <a:overrideClrMapping bg1="dk1" tx1="lt1" bg2="dk2" tx2="lt2" accent1="accent1" accent2="accent2" accent3="accent3" accent4="accent4" accent5="accent5" accent6="accent6" hlink="hlink" folHlink="folHlink"/>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Εικόνα με λεζάντα">
    <p:spTree>
      <p:nvGrpSpPr>
        <p:cNvPr id="1" name=""/>
        <p:cNvGrpSpPr/>
        <p:nvPr/>
      </p:nvGrpSpPr>
      <p:grpSpPr>
        <a:xfrm>
          <a:off x="0" y="0"/>
          <a:ext cx="0" cy="0"/>
          <a:chOff x="0" y="0"/>
          <a:chExt cx="0" cy="0"/>
        </a:xfrm>
      </p:grpSpPr>
      <p:sp>
        <p:nvSpPr>
          <p:cNvPr id="2" name="Τίτλος 1"/>
          <p:cNvSpPr>
            <a:spLocks noGrp="1"/>
          </p:cNvSpPr>
          <p:nvPr>
            <p:ph type="title"/>
          </p:nvPr>
        </p:nvSpPr>
        <p:spPr>
          <a:xfrm>
            <a:off x="3040443" y="4724400"/>
            <a:ext cx="5486400" cy="664536"/>
          </a:xfrm>
        </p:spPr>
        <p:txBody>
          <a:bodyPr anchor="b"/>
          <a:lstStyle>
            <a:lvl1pPr marL="0" algn="r">
              <a:buNone/>
              <a:defRPr sz="2000" b="1"/>
            </a:lvl1pPr>
            <a:extLst/>
          </a:lstStyle>
          <a:p>
            <a:r>
              <a:rPr kumimoji="0" lang="el-GR" smtClean="0"/>
              <a:t>Στυλ κύριου τίτλου</a:t>
            </a:r>
            <a:endParaRPr kumimoji="0" lang="en-US"/>
          </a:p>
        </p:txBody>
      </p:sp>
      <p:sp>
        <p:nvSpPr>
          <p:cNvPr id="4" name="Θέση κειμένου 3"/>
          <p:cNvSpPr>
            <a:spLocks noGrp="1"/>
          </p:cNvSpPr>
          <p:nvPr>
            <p:ph type="body" sz="half" idx="2"/>
          </p:nvPr>
        </p:nvSpPr>
        <p:spPr>
          <a:xfrm>
            <a:off x="3040443" y="5388936"/>
            <a:ext cx="5486400" cy="912255"/>
          </a:xfrm>
        </p:spPr>
        <p:txBody>
          <a:bodyPr/>
          <a:lstStyle>
            <a:lvl1pPr marL="0" indent="0" algn="r">
              <a:spcBef>
                <a:spcPts val="0"/>
              </a:spcBef>
              <a:buNone/>
              <a:defRPr sz="1400"/>
            </a:lvl1pPr>
            <a:lvl2pPr>
              <a:defRPr sz="1200"/>
            </a:lvl2pPr>
            <a:lvl3pPr>
              <a:defRPr sz="1000"/>
            </a:lvl3pPr>
            <a:lvl4pPr>
              <a:defRPr sz="900"/>
            </a:lvl4pPr>
            <a:lvl5pPr>
              <a:defRPr sz="900"/>
            </a:lvl5pPr>
            <a:extLst/>
          </a:lstStyle>
          <a:p>
            <a:pPr lvl="0" eaLnBrk="1" latinLnBrk="0" hangingPunct="1"/>
            <a:r>
              <a:rPr kumimoji="0" lang="el-GR" smtClean="0"/>
              <a:t>Στυλ υποδείγματος κειμένου</a:t>
            </a:r>
          </a:p>
        </p:txBody>
      </p:sp>
      <p:sp>
        <p:nvSpPr>
          <p:cNvPr id="13" name="Θέση εικόνας 12"/>
          <p:cNvSpPr>
            <a:spLocks noGrp="1"/>
          </p:cNvSpPr>
          <p:nvPr>
            <p:ph type="pic" idx="1"/>
          </p:nvPr>
        </p:nvSpPr>
        <p:spPr>
          <a:xfrm>
            <a:off x="304800" y="249864"/>
            <a:ext cx="8534400" cy="4343400"/>
          </a:xfrm>
          <a:prstGeom prst="round2DiagRect">
            <a:avLst>
              <a:gd name="adj1" fmla="val 11403"/>
              <a:gd name="adj2" fmla="val 0"/>
            </a:avLst>
          </a:prstGeom>
          <a:solidFill>
            <a:schemeClr val="bg2">
              <a:tint val="85000"/>
              <a:shade val="90000"/>
              <a:satMod val="150000"/>
              <a:alpha val="65000"/>
            </a:schemeClr>
          </a:solidFill>
          <a:ln w="11000" cap="rnd" cmpd="sng" algn="ctr">
            <a:solidFill>
              <a:schemeClr val="bg2">
                <a:tint val="78000"/>
                <a:satMod val="180000"/>
                <a:alpha val="88000"/>
              </a:schemeClr>
            </a:solidFill>
            <a:prstDash val="solid"/>
          </a:ln>
          <a:effectLst>
            <a:innerShdw blurRad="114300">
              <a:srgbClr val="000000">
                <a:alpha val="100000"/>
              </a:srgbClr>
            </a:innerShdw>
          </a:effectLst>
        </p:spPr>
        <p:style>
          <a:lnRef idx="3">
            <a:schemeClr val="lt1"/>
          </a:lnRef>
          <a:fillRef idx="1">
            <a:schemeClr val="accent1"/>
          </a:fillRef>
          <a:effectRef idx="1">
            <a:schemeClr val="accent1"/>
          </a:effectRef>
          <a:fontRef idx="minor">
            <a:schemeClr val="lt1"/>
          </a:fontRef>
        </p:style>
        <p:txBody>
          <a:bodyPr anchor="t"/>
          <a:lstStyle>
            <a:lvl1pPr indent="0">
              <a:buNone/>
              <a:defRPr sz="3200"/>
            </a:lvl1pPr>
            <a:extLst/>
          </a:lstStyle>
          <a:p>
            <a:pPr marL="0" algn="l" rtl="0" eaLnBrk="1" latinLnBrk="0" hangingPunct="1"/>
            <a:r>
              <a:rPr kumimoji="0" lang="el-GR" smtClean="0">
                <a:solidFill>
                  <a:schemeClr val="lt1"/>
                </a:solidFill>
                <a:latin typeface="+mn-lt"/>
                <a:ea typeface="+mn-ea"/>
                <a:cs typeface="+mn-cs"/>
              </a:rPr>
              <a:t>Κάντε κλικ στο εικονίδιο για να προσθέσετε μια εικόνα</a:t>
            </a:r>
            <a:endParaRPr kumimoji="0" lang="en-US" dirty="0">
              <a:solidFill>
                <a:schemeClr val="lt1"/>
              </a:solidFill>
              <a:latin typeface="+mn-lt"/>
              <a:ea typeface="+mn-ea"/>
              <a:cs typeface="+mn-cs"/>
            </a:endParaRPr>
          </a:p>
        </p:txBody>
      </p:sp>
      <p:sp>
        <p:nvSpPr>
          <p:cNvPr id="8" name="Θέση ημερομηνίας 7"/>
          <p:cNvSpPr>
            <a:spLocks noGrp="1"/>
          </p:cNvSpPr>
          <p:nvPr>
            <p:ph type="dt" sz="half" idx="10"/>
          </p:nvPr>
        </p:nvSpPr>
        <p:spPr>
          <a:xfrm>
            <a:off x="5562600" y="6509004"/>
            <a:ext cx="3002280" cy="274320"/>
          </a:xfrm>
        </p:spPr>
        <p:txBody>
          <a:bodyPr vert="horz" rtlCol="0"/>
          <a:lstStyle>
            <a:extLst/>
          </a:lstStyle>
          <a:p>
            <a:fld id="{F2853615-BFDE-46DE-814C-47EC6EF6D371}" type="datetimeFigureOut">
              <a:rPr lang="el-GR" smtClean="0"/>
              <a:t>17/3/2023</a:t>
            </a:fld>
            <a:endParaRPr lang="el-GR"/>
          </a:p>
        </p:txBody>
      </p:sp>
      <p:sp>
        <p:nvSpPr>
          <p:cNvPr id="9" name="Θέση αριθμού διαφάνειας 8"/>
          <p:cNvSpPr>
            <a:spLocks noGrp="1"/>
          </p:cNvSpPr>
          <p:nvPr>
            <p:ph type="sldNum" sz="quarter" idx="11"/>
          </p:nvPr>
        </p:nvSpPr>
        <p:spPr>
          <a:xfrm>
            <a:off x="8638952" y="6509004"/>
            <a:ext cx="464288" cy="274320"/>
          </a:xfrm>
        </p:spPr>
        <p:txBody>
          <a:bodyPr vert="horz" rtlCol="0"/>
          <a:lstStyle>
            <a:lvl1pPr>
              <a:defRPr>
                <a:solidFill>
                  <a:schemeClr val="tx2">
                    <a:shade val="90000"/>
                  </a:schemeClr>
                </a:solidFill>
              </a:defRPr>
            </a:lvl1pPr>
            <a:extLst/>
          </a:lstStyle>
          <a:p>
            <a:fld id="{3DF53439-851E-44AD-84B1-B6BFC3D0C743}" type="slidenum">
              <a:rPr lang="el-GR" smtClean="0"/>
              <a:t>‹#›</a:t>
            </a:fld>
            <a:endParaRPr lang="el-GR"/>
          </a:p>
        </p:txBody>
      </p:sp>
      <p:sp>
        <p:nvSpPr>
          <p:cNvPr id="10" name="Θέση υποσέλιδου 9"/>
          <p:cNvSpPr>
            <a:spLocks noGrp="1"/>
          </p:cNvSpPr>
          <p:nvPr>
            <p:ph type="ftr" sz="quarter" idx="12"/>
          </p:nvPr>
        </p:nvSpPr>
        <p:spPr>
          <a:xfrm>
            <a:off x="1600200" y="6509004"/>
            <a:ext cx="3907464" cy="274320"/>
          </a:xfrm>
        </p:spPr>
        <p:txBody>
          <a:bodyPr vert="horz" rtlCol="0"/>
          <a:lstStyle>
            <a:extLst/>
          </a:lstStyle>
          <a:p>
            <a:endParaRPr lang="el-G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Τίτλος και Κατακόρυφο κείμενο">
    <p:spTree>
      <p:nvGrpSpPr>
        <p:cNvPr id="1" name=""/>
        <p:cNvGrpSpPr/>
        <p:nvPr/>
      </p:nvGrpSpPr>
      <p:grpSpPr>
        <a:xfrm>
          <a:off x="0" y="0"/>
          <a:ext cx="0" cy="0"/>
          <a:chOff x="0" y="0"/>
          <a:chExt cx="0" cy="0"/>
        </a:xfrm>
      </p:grpSpPr>
      <p:sp>
        <p:nvSpPr>
          <p:cNvPr id="2" name="Τίτλος 1"/>
          <p:cNvSpPr>
            <a:spLocks noGrp="1"/>
          </p:cNvSpPr>
          <p:nvPr>
            <p:ph type="title"/>
          </p:nvPr>
        </p:nvSpPr>
        <p:spPr/>
        <p:txBody>
          <a:bodyPr/>
          <a:lstStyle>
            <a:extLst/>
          </a:lstStyle>
          <a:p>
            <a:r>
              <a:rPr kumimoji="0" lang="el-GR" smtClean="0"/>
              <a:t>Στυλ κύριου τίτλου</a:t>
            </a:r>
            <a:endParaRPr kumimoji="0" lang="en-US"/>
          </a:p>
        </p:txBody>
      </p:sp>
      <p:sp>
        <p:nvSpPr>
          <p:cNvPr id="3" name="Θέση κατακόρυφου κειμένου 2"/>
          <p:cNvSpPr>
            <a:spLocks noGrp="1"/>
          </p:cNvSpPr>
          <p:nvPr>
            <p:ph type="body" orient="vert" idx="1"/>
          </p:nvPr>
        </p:nvSpPr>
        <p:spPr/>
        <p:txBody>
          <a:bodyPr vert="eaVert"/>
          <a:lstStyle>
            <a:extLst/>
          </a:lstStyle>
          <a:p>
            <a:pPr lvl="0" eaLnBrk="1" latinLnBrk="0" hangingPunct="1"/>
            <a:r>
              <a:rPr lang="el-GR" smtClean="0"/>
              <a:t>Στυλ υποδείγματος κειμένου</a:t>
            </a:r>
          </a:p>
          <a:p>
            <a:pPr lvl="1" eaLnBrk="1" latinLnBrk="0" hangingPunct="1"/>
            <a:r>
              <a:rPr lang="el-GR" smtClean="0"/>
              <a:t>Δεύτερου επιπέδου</a:t>
            </a:r>
          </a:p>
          <a:p>
            <a:pPr lvl="2" eaLnBrk="1" latinLnBrk="0" hangingPunct="1"/>
            <a:r>
              <a:rPr lang="el-GR" smtClean="0"/>
              <a:t>Τρίτου επιπέδου</a:t>
            </a:r>
          </a:p>
          <a:p>
            <a:pPr lvl="3" eaLnBrk="1" latinLnBrk="0" hangingPunct="1"/>
            <a:r>
              <a:rPr lang="el-GR" smtClean="0"/>
              <a:t>Τέταρτου επιπέδου</a:t>
            </a:r>
          </a:p>
          <a:p>
            <a:pPr lvl="4" eaLnBrk="1" latinLnBrk="0" hangingPunct="1"/>
            <a:r>
              <a:rPr lang="el-GR" smtClean="0"/>
              <a:t>Πέμπτου επιπέδου</a:t>
            </a:r>
            <a:endParaRPr kumimoji="0" lang="en-US"/>
          </a:p>
        </p:txBody>
      </p:sp>
      <p:sp>
        <p:nvSpPr>
          <p:cNvPr id="4" name="Θέση ημερομηνίας 3"/>
          <p:cNvSpPr>
            <a:spLocks noGrp="1"/>
          </p:cNvSpPr>
          <p:nvPr>
            <p:ph type="dt" sz="half" idx="10"/>
          </p:nvPr>
        </p:nvSpPr>
        <p:spPr/>
        <p:txBody>
          <a:bodyPr/>
          <a:lstStyle>
            <a:extLst/>
          </a:lstStyle>
          <a:p>
            <a:fld id="{F2853615-BFDE-46DE-814C-47EC6EF6D371}" type="datetimeFigureOut">
              <a:rPr lang="el-GR" smtClean="0"/>
              <a:t>17/3/2023</a:t>
            </a:fld>
            <a:endParaRPr lang="el-GR"/>
          </a:p>
        </p:txBody>
      </p:sp>
      <p:sp>
        <p:nvSpPr>
          <p:cNvPr id="5" name="Θέση υποσέλιδου 4"/>
          <p:cNvSpPr>
            <a:spLocks noGrp="1"/>
          </p:cNvSpPr>
          <p:nvPr>
            <p:ph type="ftr" sz="quarter" idx="11"/>
          </p:nvPr>
        </p:nvSpPr>
        <p:spPr/>
        <p:txBody>
          <a:bodyPr/>
          <a:lstStyle>
            <a:extLst/>
          </a:lstStyle>
          <a:p>
            <a:endParaRPr lang="el-GR"/>
          </a:p>
        </p:txBody>
      </p:sp>
      <p:sp>
        <p:nvSpPr>
          <p:cNvPr id="6" name="Θέση αριθμού διαφάνειας 5"/>
          <p:cNvSpPr>
            <a:spLocks noGrp="1"/>
          </p:cNvSpPr>
          <p:nvPr>
            <p:ph type="sldNum" sz="quarter" idx="12"/>
          </p:nvPr>
        </p:nvSpPr>
        <p:spPr/>
        <p:txBody>
          <a:bodyPr/>
          <a:lstStyle>
            <a:extLst/>
          </a:lstStyle>
          <a:p>
            <a:fld id="{3DF53439-851E-44AD-84B1-B6BFC3D0C743}" type="slidenum">
              <a:rPr lang="el-GR" smtClean="0"/>
              <a:t>‹#›</a:t>
            </a:fld>
            <a:endParaRPr lang="el-G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Κατακόρυφος τίτλος και Κείμενο">
    <p:spTree>
      <p:nvGrpSpPr>
        <p:cNvPr id="1" name=""/>
        <p:cNvGrpSpPr/>
        <p:nvPr/>
      </p:nvGrpSpPr>
      <p:grpSpPr>
        <a:xfrm>
          <a:off x="0" y="0"/>
          <a:ext cx="0" cy="0"/>
          <a:chOff x="0" y="0"/>
          <a:chExt cx="0" cy="0"/>
        </a:xfrm>
      </p:grpSpPr>
      <p:sp>
        <p:nvSpPr>
          <p:cNvPr id="2" name="Κατακόρυφος τίτλος 1"/>
          <p:cNvSpPr>
            <a:spLocks noGrp="1"/>
          </p:cNvSpPr>
          <p:nvPr>
            <p:ph type="title" orient="vert"/>
          </p:nvPr>
        </p:nvSpPr>
        <p:spPr>
          <a:xfrm>
            <a:off x="6629400" y="274638"/>
            <a:ext cx="2057400" cy="5851525"/>
          </a:xfrm>
        </p:spPr>
        <p:txBody>
          <a:bodyPr vert="eaVert"/>
          <a:lstStyle>
            <a:lvl1pPr algn="l">
              <a:defRPr/>
            </a:lvl1pPr>
            <a:extLst/>
          </a:lstStyle>
          <a:p>
            <a:r>
              <a:rPr kumimoji="0" lang="el-GR" smtClean="0"/>
              <a:t>Στυλ κύριου τίτλου</a:t>
            </a:r>
            <a:endParaRPr kumimoji="0" lang="en-US"/>
          </a:p>
        </p:txBody>
      </p:sp>
      <p:sp>
        <p:nvSpPr>
          <p:cNvPr id="3" name="Θέση κατακόρυφου κειμένου 2"/>
          <p:cNvSpPr>
            <a:spLocks noGrp="1"/>
          </p:cNvSpPr>
          <p:nvPr>
            <p:ph type="body" orient="vert" idx="1"/>
          </p:nvPr>
        </p:nvSpPr>
        <p:spPr>
          <a:xfrm>
            <a:off x="457200" y="274638"/>
            <a:ext cx="6019800" cy="5851525"/>
          </a:xfrm>
        </p:spPr>
        <p:txBody>
          <a:bodyPr vert="eaVert"/>
          <a:lstStyle>
            <a:extLst/>
          </a:lstStyle>
          <a:p>
            <a:pPr lvl="0" eaLnBrk="1" latinLnBrk="0" hangingPunct="1"/>
            <a:r>
              <a:rPr lang="el-GR" smtClean="0"/>
              <a:t>Στυλ υποδείγματος κειμένου</a:t>
            </a:r>
          </a:p>
          <a:p>
            <a:pPr lvl="1" eaLnBrk="1" latinLnBrk="0" hangingPunct="1"/>
            <a:r>
              <a:rPr lang="el-GR" smtClean="0"/>
              <a:t>Δεύτερου επιπέδου</a:t>
            </a:r>
          </a:p>
          <a:p>
            <a:pPr lvl="2" eaLnBrk="1" latinLnBrk="0" hangingPunct="1"/>
            <a:r>
              <a:rPr lang="el-GR" smtClean="0"/>
              <a:t>Τρίτου επιπέδου</a:t>
            </a:r>
          </a:p>
          <a:p>
            <a:pPr lvl="3" eaLnBrk="1" latinLnBrk="0" hangingPunct="1"/>
            <a:r>
              <a:rPr lang="el-GR" smtClean="0"/>
              <a:t>Τέταρτου επιπέδου</a:t>
            </a:r>
          </a:p>
          <a:p>
            <a:pPr lvl="4" eaLnBrk="1" latinLnBrk="0" hangingPunct="1"/>
            <a:r>
              <a:rPr lang="el-GR" smtClean="0"/>
              <a:t>Πέμπτου επιπέδου</a:t>
            </a:r>
            <a:endParaRPr kumimoji="0" lang="en-US"/>
          </a:p>
        </p:txBody>
      </p:sp>
      <p:sp>
        <p:nvSpPr>
          <p:cNvPr id="4" name="Θέση ημερομηνίας 3"/>
          <p:cNvSpPr>
            <a:spLocks noGrp="1"/>
          </p:cNvSpPr>
          <p:nvPr>
            <p:ph type="dt" sz="half" idx="10"/>
          </p:nvPr>
        </p:nvSpPr>
        <p:spPr/>
        <p:txBody>
          <a:bodyPr/>
          <a:lstStyle>
            <a:extLst/>
          </a:lstStyle>
          <a:p>
            <a:fld id="{F2853615-BFDE-46DE-814C-47EC6EF6D371}" type="datetimeFigureOut">
              <a:rPr lang="el-GR" smtClean="0"/>
              <a:t>17/3/2023</a:t>
            </a:fld>
            <a:endParaRPr lang="el-GR"/>
          </a:p>
        </p:txBody>
      </p:sp>
      <p:sp>
        <p:nvSpPr>
          <p:cNvPr id="5" name="Θέση υποσέλιδου 4"/>
          <p:cNvSpPr>
            <a:spLocks noGrp="1"/>
          </p:cNvSpPr>
          <p:nvPr>
            <p:ph type="ftr" sz="quarter" idx="11"/>
          </p:nvPr>
        </p:nvSpPr>
        <p:spPr/>
        <p:txBody>
          <a:bodyPr/>
          <a:lstStyle>
            <a:extLst/>
          </a:lstStyle>
          <a:p>
            <a:endParaRPr lang="el-GR"/>
          </a:p>
        </p:txBody>
      </p:sp>
      <p:sp>
        <p:nvSpPr>
          <p:cNvPr id="6" name="Θέση αριθμού διαφάνειας 5"/>
          <p:cNvSpPr>
            <a:spLocks noGrp="1"/>
          </p:cNvSpPr>
          <p:nvPr>
            <p:ph type="sldNum" sz="quarter" idx="12"/>
          </p:nvPr>
        </p:nvSpPr>
        <p:spPr/>
        <p:txBody>
          <a:bodyPr/>
          <a:lstStyle>
            <a:extLst/>
          </a:lstStyle>
          <a:p>
            <a:fld id="{3DF53439-851E-44AD-84B1-B6BFC3D0C743}" type="slidenum">
              <a:rPr lang="el-GR" smtClean="0"/>
              <a:t>‹#›</a:t>
            </a:fld>
            <a:endParaRPr lang="el-GR"/>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2"/>
      </p:bgRef>
    </p:bg>
    <p:spTree>
      <p:nvGrpSpPr>
        <p:cNvPr id="1" name=""/>
        <p:cNvGrpSpPr/>
        <p:nvPr/>
      </p:nvGrpSpPr>
      <p:grpSpPr>
        <a:xfrm>
          <a:off x="0" y="0"/>
          <a:ext cx="0" cy="0"/>
          <a:chOff x="0" y="0"/>
          <a:chExt cx="0" cy="0"/>
        </a:xfrm>
      </p:grpSpPr>
      <p:sp>
        <p:nvSpPr>
          <p:cNvPr id="7" name="Στρογγύλεμα διαγώνιας γωνίας του ορθογωνίου 6"/>
          <p:cNvSpPr/>
          <p:nvPr/>
        </p:nvSpPr>
        <p:spPr>
          <a:xfrm>
            <a:off x="164592" y="147085"/>
            <a:ext cx="8810846" cy="6565392"/>
          </a:xfrm>
          <a:prstGeom prst="round2DiagRect">
            <a:avLst>
              <a:gd name="adj1" fmla="val 11807"/>
              <a:gd name="adj2" fmla="val 0"/>
            </a:avLst>
          </a:prstGeom>
          <a:solidFill>
            <a:schemeClr val="bg2">
              <a:tint val="85000"/>
              <a:shade val="90000"/>
              <a:satMod val="150000"/>
              <a:alpha val="65000"/>
            </a:schemeClr>
          </a:solidFill>
          <a:ln w="11000" cap="rnd" cmpd="sng" algn="ctr">
            <a:solidFill>
              <a:schemeClr val="bg2">
                <a:tint val="78000"/>
                <a:satMod val="180000"/>
                <a:alpha val="88000"/>
              </a:schemeClr>
            </a:solidFill>
            <a:prstDash val="solid"/>
          </a:ln>
          <a:effectLst>
            <a:innerShdw blurRad="114300">
              <a:srgbClr val="000000">
                <a:alpha val="100000"/>
              </a:srgbClr>
            </a:innerShdw>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
        <p:nvSpPr>
          <p:cNvPr id="3" name="Θέση υποσέλιδου 2"/>
          <p:cNvSpPr>
            <a:spLocks noGrp="1"/>
          </p:cNvSpPr>
          <p:nvPr>
            <p:ph type="ftr" sz="quarter" idx="3"/>
          </p:nvPr>
        </p:nvSpPr>
        <p:spPr>
          <a:xfrm>
            <a:off x="1295400" y="6400800"/>
            <a:ext cx="4212264" cy="274320"/>
          </a:xfrm>
          <a:prstGeom prst="rect">
            <a:avLst/>
          </a:prstGeom>
        </p:spPr>
        <p:txBody>
          <a:bodyPr/>
          <a:lstStyle>
            <a:lvl1pPr algn="r" eaLnBrk="1" latinLnBrk="0" hangingPunct="1">
              <a:defRPr kumimoji="0" sz="1300">
                <a:solidFill>
                  <a:schemeClr val="bg2">
                    <a:tint val="60000"/>
                    <a:satMod val="155000"/>
                  </a:schemeClr>
                </a:solidFill>
              </a:defRPr>
            </a:lvl1pPr>
            <a:extLst/>
          </a:lstStyle>
          <a:p>
            <a:endParaRPr lang="el-GR"/>
          </a:p>
        </p:txBody>
      </p:sp>
      <p:sp>
        <p:nvSpPr>
          <p:cNvPr id="14" name="Θέση ημερομηνίας 13"/>
          <p:cNvSpPr>
            <a:spLocks noGrp="1"/>
          </p:cNvSpPr>
          <p:nvPr>
            <p:ph type="dt" sz="half" idx="2"/>
          </p:nvPr>
        </p:nvSpPr>
        <p:spPr>
          <a:xfrm>
            <a:off x="5562600" y="6400800"/>
            <a:ext cx="3002280" cy="274320"/>
          </a:xfrm>
          <a:prstGeom prst="rect">
            <a:avLst/>
          </a:prstGeom>
        </p:spPr>
        <p:txBody>
          <a:bodyPr/>
          <a:lstStyle>
            <a:lvl1pPr algn="l" eaLnBrk="1" latinLnBrk="0" hangingPunct="1">
              <a:defRPr kumimoji="0" sz="1300">
                <a:solidFill>
                  <a:schemeClr val="bg2">
                    <a:tint val="60000"/>
                    <a:satMod val="155000"/>
                  </a:schemeClr>
                </a:solidFill>
              </a:defRPr>
            </a:lvl1pPr>
            <a:extLst/>
          </a:lstStyle>
          <a:p>
            <a:fld id="{F2853615-BFDE-46DE-814C-47EC6EF6D371}" type="datetimeFigureOut">
              <a:rPr lang="el-GR" smtClean="0"/>
              <a:t>17/3/2023</a:t>
            </a:fld>
            <a:endParaRPr lang="el-GR"/>
          </a:p>
        </p:txBody>
      </p:sp>
      <p:sp>
        <p:nvSpPr>
          <p:cNvPr id="23" name="Θέση αριθμού διαφάνειας 22"/>
          <p:cNvSpPr>
            <a:spLocks noGrp="1"/>
          </p:cNvSpPr>
          <p:nvPr>
            <p:ph type="sldNum" sz="quarter" idx="4"/>
          </p:nvPr>
        </p:nvSpPr>
        <p:spPr>
          <a:xfrm>
            <a:off x="8638952" y="6514568"/>
            <a:ext cx="464288" cy="274320"/>
          </a:xfrm>
          <a:prstGeom prst="rect">
            <a:avLst/>
          </a:prstGeom>
        </p:spPr>
        <p:txBody>
          <a:bodyPr anchor="ctr"/>
          <a:lstStyle>
            <a:lvl1pPr algn="r" eaLnBrk="1" latinLnBrk="0" hangingPunct="1">
              <a:defRPr kumimoji="0" sz="1600">
                <a:solidFill>
                  <a:schemeClr val="tx2">
                    <a:shade val="90000"/>
                  </a:schemeClr>
                </a:solidFill>
                <a:effectLst/>
              </a:defRPr>
            </a:lvl1pPr>
            <a:extLst/>
          </a:lstStyle>
          <a:p>
            <a:fld id="{3DF53439-851E-44AD-84B1-B6BFC3D0C743}" type="slidenum">
              <a:rPr lang="el-GR" smtClean="0"/>
              <a:t>‹#›</a:t>
            </a:fld>
            <a:endParaRPr lang="el-GR"/>
          </a:p>
        </p:txBody>
      </p:sp>
      <p:sp>
        <p:nvSpPr>
          <p:cNvPr id="22" name="Θέση τίτλου 21"/>
          <p:cNvSpPr>
            <a:spLocks noGrp="1"/>
          </p:cNvSpPr>
          <p:nvPr>
            <p:ph type="title"/>
          </p:nvPr>
        </p:nvSpPr>
        <p:spPr>
          <a:xfrm>
            <a:off x="457200" y="253536"/>
            <a:ext cx="8229600" cy="1143000"/>
          </a:xfrm>
          <a:prstGeom prst="rect">
            <a:avLst/>
          </a:prstGeom>
        </p:spPr>
        <p:txBody>
          <a:bodyPr rIns="91440" anchor="b">
            <a:normAutofit/>
            <a:scene3d>
              <a:camera prst="orthographicFront"/>
              <a:lightRig rig="soft" dir="t">
                <a:rot lat="0" lon="0" rev="2400000"/>
              </a:lightRig>
            </a:scene3d>
            <a:sp3d>
              <a:bevelT w="19050" h="12700"/>
            </a:sp3d>
          </a:bodyPr>
          <a:lstStyle>
            <a:extLst/>
          </a:lstStyle>
          <a:p>
            <a:r>
              <a:rPr kumimoji="0" lang="el-GR" smtClean="0"/>
              <a:t>Στυλ κύριου τίτλου</a:t>
            </a:r>
            <a:endParaRPr kumimoji="0" lang="en-US"/>
          </a:p>
        </p:txBody>
      </p:sp>
      <p:sp>
        <p:nvSpPr>
          <p:cNvPr id="13" name="Θέση κειμένου 12"/>
          <p:cNvSpPr>
            <a:spLocks noGrp="1"/>
          </p:cNvSpPr>
          <p:nvPr>
            <p:ph type="body" idx="1"/>
          </p:nvPr>
        </p:nvSpPr>
        <p:spPr>
          <a:xfrm>
            <a:off x="457200" y="1646237"/>
            <a:ext cx="8229600" cy="4526280"/>
          </a:xfrm>
          <a:prstGeom prst="rect">
            <a:avLst/>
          </a:prstGeom>
        </p:spPr>
        <p:txBody>
          <a:bodyPr>
            <a:normAutofit/>
          </a:bodyPr>
          <a:lstStyle>
            <a:extLst/>
          </a:lstStyle>
          <a:p>
            <a:pPr lvl="0" eaLnBrk="1" latinLnBrk="0" hangingPunct="1"/>
            <a:r>
              <a:rPr kumimoji="0" lang="el-GR" smtClean="0"/>
              <a:t>Στυλ υποδείγματος κειμένου</a:t>
            </a:r>
          </a:p>
          <a:p>
            <a:pPr lvl="1" eaLnBrk="1" latinLnBrk="0" hangingPunct="1"/>
            <a:r>
              <a:rPr kumimoji="0" lang="el-GR" smtClean="0"/>
              <a:t>Δεύτερου επιπέδου</a:t>
            </a:r>
          </a:p>
          <a:p>
            <a:pPr lvl="2" eaLnBrk="1" latinLnBrk="0" hangingPunct="1"/>
            <a:r>
              <a:rPr kumimoji="0" lang="el-GR" smtClean="0"/>
              <a:t>Τρίτου επιπέδου</a:t>
            </a:r>
          </a:p>
          <a:p>
            <a:pPr lvl="3" eaLnBrk="1" latinLnBrk="0" hangingPunct="1"/>
            <a:r>
              <a:rPr kumimoji="0" lang="el-GR" smtClean="0"/>
              <a:t>Τέταρτου επιπέδου</a:t>
            </a:r>
          </a:p>
          <a:p>
            <a:pPr lvl="4" eaLnBrk="1" latinLnBrk="0" hangingPunct="1"/>
            <a:r>
              <a:rPr kumimoji="0" lang="el-GR" smtClean="0"/>
              <a:t>Πέμπτου επιπέδου</a:t>
            </a:r>
            <a:endParaRPr kumimoji="0" lang="en-US"/>
          </a:p>
        </p:txBody>
      </p:sp>
    </p:spTree>
  </p:cSld>
  <p:clrMap bg1="dk1" tx1="lt1" bg2="dk2" tx2="lt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marL="54864" algn="r" rtl="0" eaLnBrk="1" latinLnBrk="0" hangingPunct="1">
        <a:spcBef>
          <a:spcPct val="0"/>
        </a:spcBef>
        <a:buNone/>
        <a:defRPr kumimoji="0" sz="4600" kern="1200">
          <a:solidFill>
            <a:schemeClr val="tx2">
              <a:tint val="100000"/>
              <a:shade val="90000"/>
              <a:satMod val="250000"/>
              <a:alpha val="100000"/>
            </a:schemeClr>
          </a:solidFill>
          <a:effectLst>
            <a:outerShdw blurRad="38100" dist="25500" dir="5400000" algn="tl" rotWithShape="0">
              <a:srgbClr val="000000">
                <a:satMod val="180000"/>
                <a:alpha val="75000"/>
              </a:srgbClr>
            </a:outerShdw>
          </a:effectLst>
          <a:latin typeface="+mj-lt"/>
          <a:ea typeface="+mj-ea"/>
          <a:cs typeface="+mj-cs"/>
        </a:defRPr>
      </a:lvl1pPr>
      <a:extLst/>
    </p:titleStyle>
    <p:bodyStyle>
      <a:lvl1pPr marL="292100" indent="-292100" algn="l" rtl="0" eaLnBrk="1" latinLnBrk="0" hangingPunct="1">
        <a:spcBef>
          <a:spcPts val="0"/>
        </a:spcBef>
        <a:buClr>
          <a:schemeClr val="accent1"/>
        </a:buClr>
        <a:buSzPct val="70000"/>
        <a:buFont typeface="Wingdings 2"/>
        <a:buChar char=""/>
        <a:defRPr kumimoji="0" sz="3200" kern="1200">
          <a:solidFill>
            <a:schemeClr val="tx1"/>
          </a:solidFill>
          <a:latin typeface="+mn-lt"/>
          <a:ea typeface="+mn-ea"/>
          <a:cs typeface="+mn-cs"/>
        </a:defRPr>
      </a:lvl1pPr>
      <a:lvl2pPr marL="640080" indent="-228600" algn="l" rtl="0" eaLnBrk="1" latinLnBrk="0" hangingPunct="1">
        <a:spcBef>
          <a:spcPts val="400"/>
        </a:spcBef>
        <a:buClr>
          <a:schemeClr val="accent2"/>
        </a:buClr>
        <a:buSzPct val="90000"/>
        <a:buFontTx/>
        <a:buChar char="•"/>
        <a:defRPr kumimoji="0" sz="2600" kern="1200">
          <a:solidFill>
            <a:schemeClr val="tx1"/>
          </a:solidFill>
          <a:latin typeface="+mn-lt"/>
          <a:ea typeface="+mn-ea"/>
          <a:cs typeface="+mn-cs"/>
        </a:defRPr>
      </a:lvl2pPr>
      <a:lvl3pPr marL="822960" indent="-192024" algn="l" rtl="0" eaLnBrk="1" latinLnBrk="0" hangingPunct="1">
        <a:spcBef>
          <a:spcPts val="400"/>
        </a:spcBef>
        <a:buClr>
          <a:schemeClr val="accent3"/>
        </a:buClr>
        <a:buSzPct val="100000"/>
        <a:buFont typeface="Wingdings 2"/>
        <a:buChar char=""/>
        <a:defRPr kumimoji="0" sz="2300" kern="1200">
          <a:solidFill>
            <a:schemeClr val="tx1"/>
          </a:solidFill>
          <a:latin typeface="+mn-lt"/>
          <a:ea typeface="+mn-ea"/>
          <a:cs typeface="+mn-cs"/>
        </a:defRPr>
      </a:lvl3pPr>
      <a:lvl4pPr marL="1005840" indent="-182880" algn="l" rtl="0" eaLnBrk="1" latinLnBrk="0" hangingPunct="1">
        <a:spcBef>
          <a:spcPts val="400"/>
        </a:spcBef>
        <a:buClr>
          <a:schemeClr val="accent3"/>
        </a:buClr>
        <a:buSzPct val="100000"/>
        <a:buFont typeface="Wingdings 2"/>
        <a:buChar char=""/>
        <a:defRPr kumimoji="0" sz="2000" kern="1200">
          <a:solidFill>
            <a:schemeClr val="tx1"/>
          </a:solidFill>
          <a:latin typeface="+mn-lt"/>
          <a:ea typeface="+mn-ea"/>
          <a:cs typeface="+mn-cs"/>
        </a:defRPr>
      </a:lvl4pPr>
      <a:lvl5pPr marL="1188720" indent="-182880" algn="l" rtl="0" eaLnBrk="1" latinLnBrk="0" hangingPunct="1">
        <a:spcBef>
          <a:spcPts val="400"/>
        </a:spcBef>
        <a:buClr>
          <a:schemeClr val="accent3"/>
        </a:buClr>
        <a:buSzPct val="100000"/>
        <a:buFont typeface="Wingdings 2"/>
        <a:buChar char=""/>
        <a:defRPr kumimoji="0" sz="1900" kern="1200">
          <a:solidFill>
            <a:schemeClr val="tx1"/>
          </a:solidFill>
          <a:latin typeface="+mn-lt"/>
          <a:ea typeface="+mn-ea"/>
          <a:cs typeface="+mn-cs"/>
        </a:defRPr>
      </a:lvl5pPr>
      <a:lvl6pPr marL="1371600" indent="-173736" algn="l" rtl="0" eaLnBrk="1" latinLnBrk="0" hangingPunct="1">
        <a:spcBef>
          <a:spcPts val="400"/>
        </a:spcBef>
        <a:buClr>
          <a:schemeClr val="accent4"/>
        </a:buClr>
        <a:buFont typeface="Wingdings 2"/>
        <a:buChar char=""/>
        <a:defRPr kumimoji="0" sz="1800" kern="1200" baseline="0">
          <a:solidFill>
            <a:schemeClr val="tx1"/>
          </a:solidFill>
          <a:latin typeface="+mn-lt"/>
          <a:ea typeface="+mn-ea"/>
          <a:cs typeface="+mn-cs"/>
        </a:defRPr>
      </a:lvl6pPr>
      <a:lvl7pPr marL="1554480" indent="-173736" algn="l" rtl="0" eaLnBrk="1" latinLnBrk="0" hangingPunct="1">
        <a:spcBef>
          <a:spcPts val="400"/>
        </a:spcBef>
        <a:buClr>
          <a:schemeClr val="accent4"/>
        </a:buClr>
        <a:buFont typeface="Wingdings 2"/>
        <a:buChar char=""/>
        <a:defRPr kumimoji="0" sz="1600" kern="1200" baseline="0">
          <a:solidFill>
            <a:schemeClr val="tx1"/>
          </a:solidFill>
          <a:latin typeface="+mn-lt"/>
          <a:ea typeface="+mn-ea"/>
          <a:cs typeface="+mn-cs"/>
        </a:defRPr>
      </a:lvl7pPr>
      <a:lvl8pPr marL="1737360" indent="-173736" algn="l" rtl="0" eaLnBrk="1" latinLnBrk="0" hangingPunct="1">
        <a:spcBef>
          <a:spcPts val="400"/>
        </a:spcBef>
        <a:buClr>
          <a:schemeClr val="accent4"/>
        </a:buClr>
        <a:buFont typeface="Wingdings 2"/>
        <a:buChar char=""/>
        <a:defRPr kumimoji="0" sz="1600" kern="1200" baseline="0">
          <a:solidFill>
            <a:schemeClr val="tx1"/>
          </a:solidFill>
          <a:latin typeface="+mn-lt"/>
          <a:ea typeface="+mn-ea"/>
          <a:cs typeface="+mn-cs"/>
        </a:defRPr>
      </a:lvl8pPr>
      <a:lvl9pPr marL="1920240" indent="-173736" algn="l" rtl="0" eaLnBrk="1" latinLnBrk="0" hangingPunct="1">
        <a:spcBef>
          <a:spcPts val="400"/>
        </a:spcBef>
        <a:buClr>
          <a:schemeClr val="accent4"/>
        </a:buClr>
        <a:buFont typeface="Wingdings 2"/>
        <a:buChar char=""/>
        <a:defRPr kumimoji="0" sz="1600" kern="1200" baseline="0">
          <a:solidFill>
            <a:schemeClr val="tx1"/>
          </a:solidFill>
          <a:latin typeface="+mn-lt"/>
          <a:ea typeface="+mn-ea"/>
          <a:cs typeface="+mn-cs"/>
        </a:defRPr>
      </a:lvl9pPr>
      <a:extLst/>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a:extLst/>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1.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Layout" Target="../slideLayouts/slideLayout2.xml"/></Relationships>
</file>

<file path=ppt/slides/_rels/slide52.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Layout" Target="../slideLayouts/slideLayout2.xml"/></Relationships>
</file>

<file path=ppt/slides/_rels/slide53.xml.rels><?xml version="1.0" encoding="UTF-8" standalone="yes"?>
<Relationships xmlns="http://schemas.openxmlformats.org/package/2006/relationships"><Relationship Id="rId2" Type="http://schemas.openxmlformats.org/officeDocument/2006/relationships/image" Target="../media/image16.png"/><Relationship Id="rId1" Type="http://schemas.openxmlformats.org/officeDocument/2006/relationships/slideLayout" Target="../slideLayouts/slideLayout2.xml"/></Relationships>
</file>

<file path=ppt/slides/_rels/slide54.xml.rels><?xml version="1.0" encoding="UTF-8" standalone="yes"?>
<Relationships xmlns="http://schemas.openxmlformats.org/package/2006/relationships"><Relationship Id="rId2" Type="http://schemas.openxmlformats.org/officeDocument/2006/relationships/image" Target="../media/image17.png"/><Relationship Id="rId1" Type="http://schemas.openxmlformats.org/officeDocument/2006/relationships/slideLayout" Target="../slideLayouts/slideLayout2.xml"/></Relationships>
</file>

<file path=ppt/slides/_rels/slide5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Τίτλος 1"/>
          <p:cNvSpPr>
            <a:spLocks noGrp="1"/>
          </p:cNvSpPr>
          <p:nvPr>
            <p:ph type="ctrTitle"/>
          </p:nvPr>
        </p:nvSpPr>
        <p:spPr/>
        <p:txBody>
          <a:bodyPr/>
          <a:lstStyle/>
          <a:p>
            <a:r>
              <a:rPr lang="el-GR" dirty="0" smtClean="0"/>
              <a:t>ΘΡΗΣΚΕΥΤΙΚΗ ΜΕΤΑΡΡΥΘΜΙΣΗ</a:t>
            </a:r>
            <a:endParaRPr lang="el-GR" dirty="0"/>
          </a:p>
        </p:txBody>
      </p:sp>
      <p:sp>
        <p:nvSpPr>
          <p:cNvPr id="3" name="Υπότιτλος 2"/>
          <p:cNvSpPr>
            <a:spLocks noGrp="1"/>
          </p:cNvSpPr>
          <p:nvPr>
            <p:ph type="subTitle" idx="1"/>
          </p:nvPr>
        </p:nvSpPr>
        <p:spPr/>
        <p:txBody>
          <a:bodyPr/>
          <a:lstStyle/>
          <a:p>
            <a:r>
              <a:rPr lang="el-GR" dirty="0" smtClean="0"/>
              <a:t>ΛΟΥΘΗΡΟΣ</a:t>
            </a:r>
            <a:endParaRPr lang="el-GR" dirty="0"/>
          </a:p>
        </p:txBody>
      </p:sp>
    </p:spTree>
    <p:extLst>
      <p:ext uri="{BB962C8B-B14F-4D97-AF65-F5344CB8AC3E}">
        <p14:creationId xmlns:p14="http://schemas.microsoft.com/office/powerpoint/2010/main" val="973963945"/>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Θέση περιεχομένου 2"/>
          <p:cNvSpPr>
            <a:spLocks noGrp="1"/>
          </p:cNvSpPr>
          <p:nvPr>
            <p:ph idx="1"/>
          </p:nvPr>
        </p:nvSpPr>
        <p:spPr/>
        <p:txBody>
          <a:bodyPr>
            <a:normAutofit/>
          </a:bodyPr>
          <a:lstStyle/>
          <a:p>
            <a:r>
              <a:rPr lang="el-GR" sz="3600" dirty="0"/>
              <a:t>Ο Λούθηρος υπήρξε μία από τις εξέχουσες φυσιογνωμίες της Χριστιανοσύνης, με επιρροή που ξεπερνά τα όρια της θρησκείας</a:t>
            </a:r>
            <a:r>
              <a:rPr lang="el-GR" sz="3600" dirty="0" smtClean="0"/>
              <a:t>.</a:t>
            </a:r>
            <a:endParaRPr lang="el-GR" sz="3600" dirty="0"/>
          </a:p>
        </p:txBody>
      </p:sp>
    </p:spTree>
    <p:extLst>
      <p:ext uri="{BB962C8B-B14F-4D97-AF65-F5344CB8AC3E}">
        <p14:creationId xmlns:p14="http://schemas.microsoft.com/office/powerpoint/2010/main" val="3091255687"/>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Θέση περιεχομένου 2"/>
          <p:cNvSpPr>
            <a:spLocks noGrp="1"/>
          </p:cNvSpPr>
          <p:nvPr>
            <p:ph idx="1"/>
          </p:nvPr>
        </p:nvSpPr>
        <p:spPr/>
        <p:txBody>
          <a:bodyPr/>
          <a:lstStyle/>
          <a:p>
            <a:r>
              <a:rPr lang="el-GR" dirty="0"/>
              <a:t>Το</a:t>
            </a:r>
            <a:r>
              <a:rPr lang="el-GR" b="1" dirty="0"/>
              <a:t> 1512 </a:t>
            </a:r>
            <a:r>
              <a:rPr lang="el-GR" dirty="0"/>
              <a:t>ο Μαρτίνος Λούθηρος διορίστηκε καθηγητής στο Πανεπιστήμιο της </a:t>
            </a:r>
            <a:r>
              <a:rPr lang="el-GR" dirty="0" err="1"/>
              <a:t>Βιτεμβέργης</a:t>
            </a:r>
            <a:r>
              <a:rPr lang="el-GR" dirty="0"/>
              <a:t>, όπου δίδασκε την ερμηνεία της Βίβλου</a:t>
            </a:r>
            <a:r>
              <a:rPr lang="el-GR" dirty="0" smtClean="0"/>
              <a:t>.</a:t>
            </a:r>
            <a:endParaRPr lang="el-GR" dirty="0"/>
          </a:p>
        </p:txBody>
      </p:sp>
    </p:spTree>
    <p:extLst>
      <p:ext uri="{BB962C8B-B14F-4D97-AF65-F5344CB8AC3E}">
        <p14:creationId xmlns:p14="http://schemas.microsoft.com/office/powerpoint/2010/main" val="2395538181"/>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Θέση περιεχομένου 2"/>
          <p:cNvSpPr>
            <a:spLocks noGrp="1"/>
          </p:cNvSpPr>
          <p:nvPr>
            <p:ph idx="1"/>
          </p:nvPr>
        </p:nvSpPr>
        <p:spPr>
          <a:xfrm>
            <a:off x="395536" y="764704"/>
            <a:ext cx="8229600" cy="5616624"/>
          </a:xfrm>
        </p:spPr>
        <p:txBody>
          <a:bodyPr>
            <a:normAutofit/>
          </a:bodyPr>
          <a:lstStyle/>
          <a:p>
            <a:r>
              <a:rPr lang="el-GR" dirty="0"/>
              <a:t>Η τακτική μελέτη της Αγίας Γραφής, η αγνή θρησκευτικότητά του και η προσήλωσή του στη διδασκαλία του Ιησού, τον έπεισαν ότι η </a:t>
            </a:r>
            <a:r>
              <a:rPr lang="el-GR" b="1" dirty="0"/>
              <a:t>Ρωμαιοκαθολική Εκκλησία είχε διαστρεβλώσει το νόημα του Χριστιανισμού</a:t>
            </a:r>
            <a:r>
              <a:rPr lang="el-GR" dirty="0" smtClean="0"/>
              <a:t>.</a:t>
            </a:r>
          </a:p>
          <a:p>
            <a:endParaRPr lang="el-GR" dirty="0"/>
          </a:p>
        </p:txBody>
      </p:sp>
    </p:spTree>
    <p:extLst>
      <p:ext uri="{BB962C8B-B14F-4D97-AF65-F5344CB8AC3E}">
        <p14:creationId xmlns:p14="http://schemas.microsoft.com/office/powerpoint/2010/main" val="1231820487"/>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Θέση περιεχομένου 2"/>
          <p:cNvSpPr>
            <a:spLocks noGrp="1"/>
          </p:cNvSpPr>
          <p:nvPr>
            <p:ph idx="1"/>
          </p:nvPr>
        </p:nvSpPr>
        <p:spPr/>
        <p:txBody>
          <a:bodyPr/>
          <a:lstStyle/>
          <a:p>
            <a:r>
              <a:rPr lang="el-GR" dirty="0" smtClean="0"/>
              <a:t>Ο πάπας </a:t>
            </a:r>
            <a:r>
              <a:rPr lang="el-GR" dirty="0" err="1" smtClean="0"/>
              <a:t>Ινοκέντιος</a:t>
            </a:r>
            <a:r>
              <a:rPr lang="el-GR" dirty="0" smtClean="0"/>
              <a:t> Η’ είχε πολλές ερωμένες και τουλάχιστον  8 νόθα παιδιά.</a:t>
            </a:r>
          </a:p>
          <a:p>
            <a:endParaRPr lang="el-GR" dirty="0"/>
          </a:p>
          <a:p>
            <a:r>
              <a:rPr lang="el-GR" dirty="0" smtClean="0"/>
              <a:t>Ο πάπας Λέων Ι’ , από εκκλησιαστικά αξιώματα που πωλούσε (υπολογίζονται 2000) , είχε κερδίσει πάνω από 1εκ σημερινά </a:t>
            </a:r>
            <a:r>
              <a:rPr lang="el-GR" dirty="0" err="1" smtClean="0"/>
              <a:t>δολλάρια</a:t>
            </a:r>
            <a:endParaRPr lang="el-GR" dirty="0" smtClean="0"/>
          </a:p>
        </p:txBody>
      </p:sp>
    </p:spTree>
    <p:extLst>
      <p:ext uri="{BB962C8B-B14F-4D97-AF65-F5344CB8AC3E}">
        <p14:creationId xmlns:p14="http://schemas.microsoft.com/office/powerpoint/2010/main" val="876078318"/>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Θέση περιεχομένου 2"/>
          <p:cNvSpPr>
            <a:spLocks noGrp="1"/>
          </p:cNvSpPr>
          <p:nvPr>
            <p:ph idx="1"/>
          </p:nvPr>
        </p:nvSpPr>
        <p:spPr/>
        <p:txBody>
          <a:bodyPr/>
          <a:lstStyle/>
          <a:p>
            <a:r>
              <a:rPr lang="el-GR" dirty="0"/>
              <a:t> Ιδιαίτερα αντιτάχθηκε στην παπική διδασκαλία για τα </a:t>
            </a:r>
            <a:r>
              <a:rPr lang="el-GR" b="1" dirty="0"/>
              <a:t>συγχωροχάρτια</a:t>
            </a:r>
            <a:r>
              <a:rPr lang="el-GR" dirty="0"/>
              <a:t>, </a:t>
            </a:r>
          </a:p>
          <a:p>
            <a:r>
              <a:rPr lang="el-GR" dirty="0"/>
              <a:t>υποστήριξε ότι είναι πράξη ανήθικη που αντιβαίνει το νόημα και τη διδασκαλία του χριστιανισμού.</a:t>
            </a:r>
          </a:p>
          <a:p>
            <a:endParaRPr lang="el-GR" dirty="0"/>
          </a:p>
        </p:txBody>
      </p:sp>
    </p:spTree>
    <p:extLst>
      <p:ext uri="{BB962C8B-B14F-4D97-AF65-F5344CB8AC3E}">
        <p14:creationId xmlns:p14="http://schemas.microsoft.com/office/powerpoint/2010/main" val="2840399053"/>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Θέση περιεχομένου 2"/>
          <p:cNvSpPr>
            <a:spLocks noGrp="1"/>
          </p:cNvSpPr>
          <p:nvPr>
            <p:ph idx="1"/>
          </p:nvPr>
        </p:nvSpPr>
        <p:spPr/>
        <p:txBody>
          <a:bodyPr/>
          <a:lstStyle/>
          <a:p>
            <a:r>
              <a:rPr lang="el-GR" dirty="0" smtClean="0"/>
              <a:t>Τα συγχωροχάρτια ήταν έγγραφα τα οποία πιστοποιούσαν την άφεση μέρους ή του συνόλου των αμαρτιών και της τιμωρίας στην επίγεια ζωή και το καθαρτήριο.</a:t>
            </a:r>
          </a:p>
          <a:p>
            <a:pPr marL="0" indent="0">
              <a:buNone/>
            </a:pPr>
            <a:endParaRPr lang="el-GR" dirty="0" smtClean="0"/>
          </a:p>
        </p:txBody>
      </p:sp>
    </p:spTree>
    <p:extLst>
      <p:ext uri="{BB962C8B-B14F-4D97-AF65-F5344CB8AC3E}">
        <p14:creationId xmlns:p14="http://schemas.microsoft.com/office/powerpoint/2010/main" val="293261950"/>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0" name="Picture 2"/>
          <p:cNvPicPr>
            <a:picLocks noGrp="1" noChangeAspect="1" noChangeArrowheads="1"/>
          </p:cNvPicPr>
          <p:nvPr>
            <p:ph idx="1"/>
          </p:nvPr>
        </p:nvPicPr>
        <p:blipFill>
          <a:blip r:embed="rId2">
            <a:extLst>
              <a:ext uri="{28A0092B-C50C-407E-A947-70E740481C1C}">
                <a14:useLocalDpi xmlns:a14="http://schemas.microsoft.com/office/drawing/2010/main" val="0"/>
              </a:ext>
            </a:extLst>
          </a:blip>
          <a:srcRect/>
          <a:stretch>
            <a:fillRect/>
          </a:stretch>
        </p:blipFill>
        <p:spPr bwMode="auto">
          <a:xfrm>
            <a:off x="107504" y="0"/>
            <a:ext cx="4701948" cy="408467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2051"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275856" y="1556792"/>
            <a:ext cx="5781530" cy="463929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140153003"/>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Θέση περιεχομένου 2"/>
          <p:cNvSpPr>
            <a:spLocks noGrp="1"/>
          </p:cNvSpPr>
          <p:nvPr>
            <p:ph idx="1"/>
          </p:nvPr>
        </p:nvSpPr>
        <p:spPr/>
        <p:txBody>
          <a:bodyPr>
            <a:normAutofit/>
          </a:bodyPr>
          <a:lstStyle/>
          <a:p>
            <a:r>
              <a:rPr lang="el-GR" dirty="0" smtClean="0"/>
              <a:t>Ένας </a:t>
            </a:r>
            <a:r>
              <a:rPr lang="el-GR" dirty="0"/>
              <a:t>μοναχός ονόματι </a:t>
            </a:r>
            <a:r>
              <a:rPr lang="el-GR" b="1" dirty="0"/>
              <a:t>Γιόχαν </a:t>
            </a:r>
            <a:r>
              <a:rPr lang="el-GR" b="1" dirty="0" err="1"/>
              <a:t>Τέτσελ</a:t>
            </a:r>
            <a:r>
              <a:rPr lang="el-GR" dirty="0"/>
              <a:t>, </a:t>
            </a:r>
            <a:r>
              <a:rPr lang="el-GR" dirty="0" smtClean="0"/>
              <a:t>ήταν εξουσιοδοτημένος </a:t>
            </a:r>
            <a:r>
              <a:rPr lang="el-GR" dirty="0"/>
              <a:t>από το </a:t>
            </a:r>
            <a:r>
              <a:rPr lang="el-GR" b="1" dirty="0"/>
              <a:t>Πάπα Λέοντα Ι </a:t>
            </a:r>
            <a:r>
              <a:rPr lang="el-GR" dirty="0"/>
              <a:t>και τον Αρχιεπίσκοπο του Μάιντς να μοιράζει συγχωροχάρτια για την ανακαίνιση του Αγίου Πέτρου της </a:t>
            </a:r>
            <a:r>
              <a:rPr lang="el-GR" dirty="0" smtClean="0"/>
              <a:t>Ρώμης.</a:t>
            </a:r>
            <a:endParaRPr lang="el-GR" dirty="0"/>
          </a:p>
          <a:p>
            <a:endParaRPr lang="el-GR" dirty="0"/>
          </a:p>
        </p:txBody>
      </p:sp>
    </p:spTree>
    <p:extLst>
      <p:ext uri="{BB962C8B-B14F-4D97-AF65-F5344CB8AC3E}">
        <p14:creationId xmlns:p14="http://schemas.microsoft.com/office/powerpoint/2010/main" val="2841307173"/>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Θέση περιεχομένου 2"/>
          <p:cNvSpPr>
            <a:spLocks noGrp="1"/>
          </p:cNvSpPr>
          <p:nvPr>
            <p:ph idx="1"/>
          </p:nvPr>
        </p:nvSpPr>
        <p:spPr>
          <a:xfrm>
            <a:off x="457200" y="980728"/>
            <a:ext cx="8229600" cy="5145435"/>
          </a:xfrm>
        </p:spPr>
        <p:txBody>
          <a:bodyPr>
            <a:normAutofit/>
          </a:bodyPr>
          <a:lstStyle/>
          <a:p>
            <a:r>
              <a:rPr lang="el-GR" dirty="0" smtClean="0"/>
              <a:t>Ο Λούθηρος στις </a:t>
            </a:r>
            <a:r>
              <a:rPr lang="el-GR" b="1" dirty="0"/>
              <a:t>31 Οκτωβρίου 1517 </a:t>
            </a:r>
            <a:r>
              <a:rPr lang="el-GR" dirty="0"/>
              <a:t>θυροκόλλησε στην </a:t>
            </a:r>
            <a:r>
              <a:rPr lang="el-GR" b="1" dirty="0"/>
              <a:t>εκκλησία των Αγίων Πάντων τις περίφημες «95 θέσεις»</a:t>
            </a:r>
            <a:r>
              <a:rPr lang="el-GR" dirty="0"/>
              <a:t> για «να φέρει στο φως την αλήθεια». </a:t>
            </a:r>
            <a:endParaRPr lang="el-GR" dirty="0" smtClean="0"/>
          </a:p>
          <a:p>
            <a:endParaRPr lang="el-GR" dirty="0"/>
          </a:p>
          <a:p>
            <a:r>
              <a:rPr lang="el-GR" dirty="0" smtClean="0"/>
              <a:t>Στο </a:t>
            </a:r>
            <a:r>
              <a:rPr lang="el-GR" dirty="0"/>
              <a:t>κείμενό του αυτό καταφερόταν εμμέσως εναντίον του Πάπα, τον οποίο κατηγορούσε ότι νοθεύει τη χριστιανική διδασκαλία</a:t>
            </a:r>
            <a:r>
              <a:rPr lang="el-GR" dirty="0" smtClean="0"/>
              <a:t>.</a:t>
            </a:r>
            <a:endParaRPr lang="el-GR" dirty="0"/>
          </a:p>
        </p:txBody>
      </p:sp>
    </p:spTree>
    <p:extLst>
      <p:ext uri="{BB962C8B-B14F-4D97-AF65-F5344CB8AC3E}">
        <p14:creationId xmlns:p14="http://schemas.microsoft.com/office/powerpoint/2010/main" val="3600720393"/>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p:cNvPicPr>
            <a:picLocks noGrp="1" noChangeAspect="1" noChangeArrowheads="1"/>
          </p:cNvPicPr>
          <p:nvPr>
            <p:ph idx="1"/>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2732483242"/>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Θέση περιεχομένου 2"/>
          <p:cNvSpPr>
            <a:spLocks noGrp="1"/>
          </p:cNvSpPr>
          <p:nvPr>
            <p:ph idx="1"/>
          </p:nvPr>
        </p:nvSpPr>
        <p:spPr>
          <a:xfrm>
            <a:off x="467544" y="476672"/>
            <a:ext cx="8229600" cy="5767853"/>
          </a:xfrm>
        </p:spPr>
        <p:txBody>
          <a:bodyPr>
            <a:normAutofit/>
          </a:bodyPr>
          <a:lstStyle/>
          <a:p>
            <a:r>
              <a:rPr lang="el-GR" dirty="0"/>
              <a:t>Οι αντιδράσεις υπήρξαν άμεσες τόσο στην τοπική εκκλησία όσο και στο Βατικανό. </a:t>
            </a:r>
            <a:endParaRPr lang="el-GR" dirty="0" smtClean="0"/>
          </a:p>
          <a:p>
            <a:endParaRPr lang="el-GR" dirty="0"/>
          </a:p>
          <a:p>
            <a:r>
              <a:rPr lang="el-GR" dirty="0" smtClean="0"/>
              <a:t>Στις </a:t>
            </a:r>
            <a:r>
              <a:rPr lang="el-GR" dirty="0"/>
              <a:t>25 Απριλίου 1518 απαλλάχθηκε από τα εκκλησιαστικά του καθήκοντα και στις 3 Ιανουαρίου 1521 ο Πάπας Λέων I' </a:t>
            </a:r>
            <a:r>
              <a:rPr lang="el-GR" dirty="0" smtClean="0"/>
              <a:t>τον </a:t>
            </a:r>
            <a:r>
              <a:rPr lang="el-GR" b="1" dirty="0"/>
              <a:t>αφόρισε</a:t>
            </a:r>
            <a:r>
              <a:rPr lang="el-GR" dirty="0"/>
              <a:t>. </a:t>
            </a:r>
            <a:endParaRPr lang="el-GR" dirty="0" smtClean="0"/>
          </a:p>
          <a:p>
            <a:endParaRPr lang="el-GR" dirty="0"/>
          </a:p>
          <a:p>
            <a:r>
              <a:rPr lang="el-GR" dirty="0" smtClean="0"/>
              <a:t>Ο Λούθηρος απάντησε </a:t>
            </a:r>
            <a:r>
              <a:rPr lang="el-GR" b="1" dirty="0" smtClean="0"/>
              <a:t>καίγοντας</a:t>
            </a:r>
            <a:r>
              <a:rPr lang="el-GR" dirty="0" smtClean="0"/>
              <a:t> δημόσια την παπική </a:t>
            </a:r>
            <a:r>
              <a:rPr lang="el-GR" b="1" dirty="0" err="1">
                <a:solidFill>
                  <a:srgbClr val="FFFF00"/>
                </a:solidFill>
              </a:rPr>
              <a:t>β</a:t>
            </a:r>
            <a:r>
              <a:rPr lang="el-GR" b="1" dirty="0" err="1" smtClean="0">
                <a:solidFill>
                  <a:srgbClr val="FFFF00"/>
                </a:solidFill>
              </a:rPr>
              <a:t>ούλλα</a:t>
            </a:r>
            <a:r>
              <a:rPr lang="el-GR" b="1" dirty="0" smtClean="0">
                <a:solidFill>
                  <a:srgbClr val="FFFF00"/>
                </a:solidFill>
              </a:rPr>
              <a:t> </a:t>
            </a:r>
            <a:r>
              <a:rPr lang="el-GR" dirty="0" smtClean="0"/>
              <a:t>(απόφαση με την παπική σφραγίδα)</a:t>
            </a:r>
            <a:endParaRPr lang="el-GR" dirty="0"/>
          </a:p>
        </p:txBody>
      </p:sp>
    </p:spTree>
    <p:extLst>
      <p:ext uri="{BB962C8B-B14F-4D97-AF65-F5344CB8AC3E}">
        <p14:creationId xmlns:p14="http://schemas.microsoft.com/office/powerpoint/2010/main" val="184192697"/>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Θέση περιεχομένου 2"/>
          <p:cNvSpPr>
            <a:spLocks noGrp="1"/>
          </p:cNvSpPr>
          <p:nvPr>
            <p:ph idx="1"/>
          </p:nvPr>
        </p:nvSpPr>
        <p:spPr>
          <a:xfrm>
            <a:off x="457200" y="764704"/>
            <a:ext cx="8229600" cy="5407813"/>
          </a:xfrm>
        </p:spPr>
        <p:txBody>
          <a:bodyPr/>
          <a:lstStyle/>
          <a:p>
            <a:r>
              <a:rPr lang="el-GR" dirty="0" smtClean="0"/>
              <a:t>Ο αυτοκράτορας </a:t>
            </a:r>
            <a:r>
              <a:rPr lang="el-GR" dirty="0"/>
              <a:t>της Αγίας Ρωμαϊκής Αυτοκρατορίας (Γερμανίας) </a:t>
            </a:r>
            <a:r>
              <a:rPr lang="el-GR" dirty="0" smtClean="0">
                <a:solidFill>
                  <a:srgbClr val="FFFF00"/>
                </a:solidFill>
              </a:rPr>
              <a:t>Κάρολος Ε</a:t>
            </a:r>
            <a:r>
              <a:rPr lang="el-GR" dirty="0"/>
              <a:t>', </a:t>
            </a:r>
            <a:r>
              <a:rPr lang="el-GR" dirty="0" smtClean="0"/>
              <a:t>κάλεσε </a:t>
            </a:r>
            <a:r>
              <a:rPr lang="el-GR" dirty="0"/>
              <a:t>τον Λούθηρο να απολογηθεί ενώπιον της </a:t>
            </a:r>
            <a:r>
              <a:rPr lang="el-GR" dirty="0" smtClean="0">
                <a:solidFill>
                  <a:srgbClr val="FFFF00"/>
                </a:solidFill>
              </a:rPr>
              <a:t>Δίαιτας</a:t>
            </a:r>
            <a:r>
              <a:rPr lang="el-GR" dirty="0"/>
              <a:t> </a:t>
            </a:r>
            <a:r>
              <a:rPr lang="el-GR" dirty="0" smtClean="0"/>
              <a:t>στην </a:t>
            </a:r>
            <a:r>
              <a:rPr lang="el-GR" dirty="0"/>
              <a:t>πόλη Βορμς (</a:t>
            </a:r>
            <a:r>
              <a:rPr lang="el-GR" dirty="0" err="1"/>
              <a:t>Worms</a:t>
            </a:r>
            <a:r>
              <a:rPr lang="el-GR" dirty="0"/>
              <a:t>). </a:t>
            </a:r>
            <a:endParaRPr lang="el-GR" dirty="0" smtClean="0"/>
          </a:p>
          <a:p>
            <a:endParaRPr lang="el-GR" dirty="0"/>
          </a:p>
        </p:txBody>
      </p:sp>
    </p:spTree>
    <p:extLst>
      <p:ext uri="{BB962C8B-B14F-4D97-AF65-F5344CB8AC3E}">
        <p14:creationId xmlns:p14="http://schemas.microsoft.com/office/powerpoint/2010/main" val="3057909031"/>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Θέση περιεχομένου 2"/>
          <p:cNvSpPr>
            <a:spLocks noGrp="1"/>
          </p:cNvSpPr>
          <p:nvPr>
            <p:ph idx="1"/>
          </p:nvPr>
        </p:nvSpPr>
        <p:spPr/>
        <p:txBody>
          <a:bodyPr/>
          <a:lstStyle/>
          <a:p>
            <a:r>
              <a:rPr lang="el-GR" dirty="0">
                <a:solidFill>
                  <a:srgbClr val="FFFF00"/>
                </a:solidFill>
              </a:rPr>
              <a:t>Δίαιτα</a:t>
            </a:r>
            <a:r>
              <a:rPr lang="el-GR" i="1" dirty="0"/>
              <a:t>: Ο όρος αυτός χρησιμοποιείται, για να δηλώσει το ανώτατο συμβούλιο των αντιπροσώπων των ευγενών, του κλήρου και των αστών στην αυτοκρατορική Γερμανία και σε χώρες της ανατολικής Ευρώπης</a:t>
            </a:r>
          </a:p>
        </p:txBody>
      </p:sp>
    </p:spTree>
    <p:extLst>
      <p:ext uri="{BB962C8B-B14F-4D97-AF65-F5344CB8AC3E}">
        <p14:creationId xmlns:p14="http://schemas.microsoft.com/office/powerpoint/2010/main" val="2075164495"/>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Θέση περιεχομένου 2"/>
          <p:cNvSpPr>
            <a:spLocks noGrp="1"/>
          </p:cNvSpPr>
          <p:nvPr>
            <p:ph idx="1"/>
          </p:nvPr>
        </p:nvSpPr>
        <p:spPr/>
        <p:txBody>
          <a:bodyPr>
            <a:normAutofit/>
          </a:bodyPr>
          <a:lstStyle/>
          <a:p>
            <a:r>
              <a:rPr lang="el-GR" dirty="0" smtClean="0"/>
              <a:t>Ο Λούθηρος αρνήθηκε να παρουσιαστεί στη Δίαιτα  </a:t>
            </a:r>
            <a:r>
              <a:rPr lang="el-GR" dirty="0"/>
              <a:t>λέγοντας πως τότε μόνο θα παραδεχθεί ότι έχει άδικο και πως αυτά που υποστηρίζει είναι λαθεμένα, αν του φέρουν αποδείξεις από την Αγία Γραφή</a:t>
            </a:r>
            <a:r>
              <a:rPr lang="el-GR" dirty="0" smtClean="0"/>
              <a:t>.</a:t>
            </a:r>
            <a:endParaRPr lang="el-GR" dirty="0"/>
          </a:p>
        </p:txBody>
      </p:sp>
    </p:spTree>
    <p:extLst>
      <p:ext uri="{BB962C8B-B14F-4D97-AF65-F5344CB8AC3E}">
        <p14:creationId xmlns:p14="http://schemas.microsoft.com/office/powerpoint/2010/main" val="2687635801"/>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Θέση περιεχομένου 2"/>
          <p:cNvSpPr>
            <a:spLocks noGrp="1"/>
          </p:cNvSpPr>
          <p:nvPr>
            <p:ph idx="1"/>
          </p:nvPr>
        </p:nvSpPr>
        <p:spPr/>
        <p:txBody>
          <a:bodyPr/>
          <a:lstStyle/>
          <a:p>
            <a:r>
              <a:rPr lang="el-GR" dirty="0"/>
              <a:t>Όταν ο Λούθηρος αρνήθηκε να αναιρέσει τις απόψεις του, η Δίαιτα τον καταδίκασε ως αιρετικό και τον έθεσε εκτός νόμου. </a:t>
            </a:r>
            <a:endParaRPr lang="el-GR" dirty="0" smtClean="0"/>
          </a:p>
          <a:p>
            <a:endParaRPr lang="el-GR" i="1" dirty="0"/>
          </a:p>
          <a:p>
            <a:r>
              <a:rPr lang="el-GR" i="1" dirty="0"/>
              <a:t>Με το διάταγμα αυτό δόθηκε η δυνατότητα στον καθένα να τον σκοτώσει χωρίς συνέπειες. </a:t>
            </a:r>
          </a:p>
          <a:p>
            <a:endParaRPr lang="el-GR" dirty="0"/>
          </a:p>
        </p:txBody>
      </p:sp>
    </p:spTree>
    <p:extLst>
      <p:ext uri="{BB962C8B-B14F-4D97-AF65-F5344CB8AC3E}">
        <p14:creationId xmlns:p14="http://schemas.microsoft.com/office/powerpoint/2010/main" val="1367758376"/>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Θέση περιεχομένου 2"/>
          <p:cNvSpPr>
            <a:spLocks noGrp="1"/>
          </p:cNvSpPr>
          <p:nvPr>
            <p:ph idx="1"/>
          </p:nvPr>
        </p:nvSpPr>
        <p:spPr/>
        <p:txBody>
          <a:bodyPr>
            <a:normAutofit/>
          </a:bodyPr>
          <a:lstStyle/>
          <a:p>
            <a:r>
              <a:rPr lang="el-GR" dirty="0" smtClean="0"/>
              <a:t>Προστασία </a:t>
            </a:r>
            <a:r>
              <a:rPr lang="el-GR" dirty="0"/>
              <a:t>βρήκε στον πύργο του </a:t>
            </a:r>
            <a:r>
              <a:rPr lang="el-GR" dirty="0" err="1"/>
              <a:t>πρίγκηπα</a:t>
            </a:r>
            <a:r>
              <a:rPr lang="el-GR" dirty="0"/>
              <a:t> Φρειδερίκου, Εκλέκτορα της </a:t>
            </a:r>
            <a:r>
              <a:rPr lang="el-GR" dirty="0" err="1"/>
              <a:t>Σαξωνίας</a:t>
            </a:r>
            <a:r>
              <a:rPr lang="el-GR" dirty="0"/>
              <a:t>, όπου τα επόμενα δέκα χρόνια μετέφρασε τη Βίβλο στα γερμανικά.</a:t>
            </a:r>
          </a:p>
          <a:p>
            <a:endParaRPr lang="el-GR" dirty="0"/>
          </a:p>
        </p:txBody>
      </p:sp>
    </p:spTree>
    <p:extLst>
      <p:ext uri="{BB962C8B-B14F-4D97-AF65-F5344CB8AC3E}">
        <p14:creationId xmlns:p14="http://schemas.microsoft.com/office/powerpoint/2010/main" val="3754294016"/>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Θέση περιεχομένου 2"/>
          <p:cNvSpPr>
            <a:spLocks noGrp="1"/>
          </p:cNvSpPr>
          <p:nvPr>
            <p:ph idx="1"/>
          </p:nvPr>
        </p:nvSpPr>
        <p:spPr/>
        <p:txBody>
          <a:bodyPr>
            <a:normAutofit/>
          </a:bodyPr>
          <a:lstStyle/>
          <a:p>
            <a:r>
              <a:rPr lang="el-GR" dirty="0"/>
              <a:t> Όταν το </a:t>
            </a:r>
            <a:r>
              <a:rPr lang="el-GR" b="1" dirty="0"/>
              <a:t>1529</a:t>
            </a:r>
            <a:r>
              <a:rPr lang="el-GR" dirty="0"/>
              <a:t> η Δίαιτα αποκήρυξε το Λουθηρανισμό, οι γερμανοί ηγεμόνες που ήταν οπαδοί του Λουθήρου αντιτάχθηκαν και </a:t>
            </a:r>
            <a:r>
              <a:rPr lang="el-GR" dirty="0" smtClean="0"/>
              <a:t>διαμαρτυρήθηκαν. </a:t>
            </a:r>
          </a:p>
          <a:p>
            <a:endParaRPr lang="el-GR" dirty="0"/>
          </a:p>
          <a:p>
            <a:r>
              <a:rPr lang="el-GR" dirty="0" smtClean="0"/>
              <a:t>Από </a:t>
            </a:r>
            <a:r>
              <a:rPr lang="el-GR" dirty="0"/>
              <a:t>την </a:t>
            </a:r>
            <a:r>
              <a:rPr lang="el-GR" dirty="0" smtClean="0"/>
              <a:t>διαμαρτυρία αυτή ονομάστηκαν </a:t>
            </a:r>
            <a:r>
              <a:rPr lang="el-GR" dirty="0"/>
              <a:t>και </a:t>
            </a:r>
            <a:r>
              <a:rPr lang="el-GR" b="1" dirty="0">
                <a:solidFill>
                  <a:srgbClr val="FFFF00"/>
                </a:solidFill>
              </a:rPr>
              <a:t>προτεστάντες</a:t>
            </a:r>
            <a:r>
              <a:rPr lang="el-GR" dirty="0">
                <a:solidFill>
                  <a:srgbClr val="FFFF00"/>
                </a:solidFill>
              </a:rPr>
              <a:t> </a:t>
            </a:r>
            <a:r>
              <a:rPr lang="el-GR" dirty="0"/>
              <a:t>ή διαμαρτυρόμενοι (από το λατινικό ρήμα </a:t>
            </a:r>
            <a:r>
              <a:rPr lang="el-GR" dirty="0" err="1"/>
              <a:t>protestor</a:t>
            </a:r>
            <a:r>
              <a:rPr lang="el-GR" dirty="0"/>
              <a:t>: </a:t>
            </a:r>
            <a:r>
              <a:rPr lang="el-GR" dirty="0" smtClean="0"/>
              <a:t>διαμαρτύρομαι)</a:t>
            </a:r>
            <a:endParaRPr lang="el-GR" dirty="0"/>
          </a:p>
          <a:p>
            <a:r>
              <a:rPr lang="el-GR" dirty="0"/>
              <a:t> </a:t>
            </a:r>
          </a:p>
        </p:txBody>
      </p:sp>
    </p:spTree>
    <p:extLst>
      <p:ext uri="{BB962C8B-B14F-4D97-AF65-F5344CB8AC3E}">
        <p14:creationId xmlns:p14="http://schemas.microsoft.com/office/powerpoint/2010/main" val="1611349125"/>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Θέση περιεχομένου 2"/>
          <p:cNvSpPr>
            <a:spLocks noGrp="1"/>
          </p:cNvSpPr>
          <p:nvPr>
            <p:ph idx="1"/>
          </p:nvPr>
        </p:nvSpPr>
        <p:spPr/>
        <p:txBody>
          <a:bodyPr/>
          <a:lstStyle/>
          <a:p>
            <a:r>
              <a:rPr lang="el-GR" dirty="0"/>
              <a:t>Τον επόμενο χρόνο </a:t>
            </a:r>
            <a:r>
              <a:rPr lang="el-GR" dirty="0" smtClean="0"/>
              <a:t>υπέβαλαν </a:t>
            </a:r>
            <a:r>
              <a:rPr lang="el-GR" dirty="0"/>
              <a:t>στη </a:t>
            </a:r>
            <a:r>
              <a:rPr lang="el-GR" i="1" dirty="0"/>
              <a:t>Δίαιτα</a:t>
            </a:r>
            <a:r>
              <a:rPr lang="el-GR" dirty="0"/>
              <a:t> που συγκλήθηκε στην γερμανική πόλη </a:t>
            </a:r>
            <a:r>
              <a:rPr lang="el-GR" dirty="0">
                <a:solidFill>
                  <a:srgbClr val="FFFF00"/>
                </a:solidFill>
              </a:rPr>
              <a:t>Αυγούστα</a:t>
            </a:r>
            <a:r>
              <a:rPr lang="el-GR" dirty="0"/>
              <a:t> υπόμνημα με τις βασικές αρχές του λουθηρανισμού, γνωστό ως </a:t>
            </a:r>
            <a:r>
              <a:rPr lang="el-GR" dirty="0">
                <a:solidFill>
                  <a:srgbClr val="FFFF00"/>
                </a:solidFill>
              </a:rPr>
              <a:t>Ομολογία της Αυγούστας (1530).</a:t>
            </a:r>
          </a:p>
          <a:p>
            <a:endParaRPr lang="el-GR" dirty="0"/>
          </a:p>
          <a:p>
            <a:r>
              <a:rPr lang="el-GR" dirty="0"/>
              <a:t> </a:t>
            </a:r>
          </a:p>
        </p:txBody>
      </p:sp>
    </p:spTree>
    <p:extLst>
      <p:ext uri="{BB962C8B-B14F-4D97-AF65-F5344CB8AC3E}">
        <p14:creationId xmlns:p14="http://schemas.microsoft.com/office/powerpoint/2010/main" val="2243487538"/>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Θέση περιεχομένου 2"/>
          <p:cNvSpPr>
            <a:spLocks noGrp="1"/>
          </p:cNvSpPr>
          <p:nvPr>
            <p:ph idx="1"/>
          </p:nvPr>
        </p:nvSpPr>
        <p:spPr>
          <a:xfrm>
            <a:off x="457200" y="0"/>
            <a:ext cx="8507288" cy="6172517"/>
          </a:xfrm>
        </p:spPr>
        <p:txBody>
          <a:bodyPr>
            <a:noAutofit/>
          </a:bodyPr>
          <a:lstStyle/>
          <a:p>
            <a:pPr>
              <a:lnSpc>
                <a:spcPct val="170000"/>
              </a:lnSpc>
            </a:pPr>
            <a:r>
              <a:rPr lang="el-GR" sz="2800" dirty="0" smtClean="0"/>
              <a:t>Οι συγκρούσεις έλαβαν την μορφή </a:t>
            </a:r>
            <a:r>
              <a:rPr lang="el-GR" sz="2800" dirty="0"/>
              <a:t>γενικευμένου εμφυλίου πολέμου</a:t>
            </a:r>
            <a:r>
              <a:rPr lang="el-GR" sz="2800" dirty="0" smtClean="0"/>
              <a:t>.</a:t>
            </a:r>
          </a:p>
          <a:p>
            <a:pPr>
              <a:lnSpc>
                <a:spcPct val="170000"/>
              </a:lnSpc>
            </a:pPr>
            <a:endParaRPr lang="el-GR" sz="2800" dirty="0"/>
          </a:p>
          <a:p>
            <a:pPr>
              <a:lnSpc>
                <a:spcPct val="170000"/>
              </a:lnSpc>
            </a:pPr>
            <a:r>
              <a:rPr lang="el-GR" sz="2800" dirty="0" smtClean="0"/>
              <a:t> </a:t>
            </a:r>
            <a:r>
              <a:rPr lang="el-GR" sz="2800" dirty="0"/>
              <a:t>Στο τέλος ο αυτοκράτορας αναγκάστηκε να συμβιβαστεί με την </a:t>
            </a:r>
            <a:r>
              <a:rPr lang="el-GR" sz="2800" dirty="0">
                <a:solidFill>
                  <a:srgbClr val="FFFF00"/>
                </a:solidFill>
              </a:rPr>
              <a:t>Ειρήνη της Αυγούστας (1555</a:t>
            </a:r>
            <a:r>
              <a:rPr lang="el-GR" sz="2800" dirty="0"/>
              <a:t>), η οποία αναγνώριζε τη νομιμότητα του Λουθηρανισμού και το δικαίωμα κάθε ηγεμόνα να επιβάλλει στην περιοχή της δικαιοδοσίας του το δόγμα που επιθυμούσε. </a:t>
            </a:r>
            <a:endParaRPr lang="el-GR" sz="2800" dirty="0" smtClean="0"/>
          </a:p>
          <a:p>
            <a:pPr>
              <a:lnSpc>
                <a:spcPct val="170000"/>
              </a:lnSpc>
            </a:pPr>
            <a:endParaRPr lang="el-GR" sz="2800" dirty="0"/>
          </a:p>
          <a:p>
            <a:pPr>
              <a:lnSpc>
                <a:spcPct val="170000"/>
              </a:lnSpc>
            </a:pPr>
            <a:r>
              <a:rPr lang="el-GR" sz="2800" dirty="0" smtClean="0"/>
              <a:t>Με </a:t>
            </a:r>
            <a:r>
              <a:rPr lang="el-GR" sz="2800" dirty="0"/>
              <a:t>τη συνθήκη αυτή η Γερμανία διαιρέθηκε σε κράτη καθολικά και διαμαρτυρόμενα.</a:t>
            </a:r>
          </a:p>
        </p:txBody>
      </p:sp>
    </p:spTree>
    <p:extLst>
      <p:ext uri="{BB962C8B-B14F-4D97-AF65-F5344CB8AC3E}">
        <p14:creationId xmlns:p14="http://schemas.microsoft.com/office/powerpoint/2010/main" val="864189352"/>
      </p:ext>
    </p:extLst>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Θέση περιεχομένου 2"/>
          <p:cNvSpPr>
            <a:spLocks noGrp="1"/>
          </p:cNvSpPr>
          <p:nvPr>
            <p:ph idx="1"/>
          </p:nvPr>
        </p:nvSpPr>
        <p:spPr>
          <a:xfrm>
            <a:off x="457200" y="404664"/>
            <a:ext cx="8229600" cy="5767853"/>
          </a:xfrm>
        </p:spPr>
        <p:txBody>
          <a:bodyPr>
            <a:normAutofit fontScale="92500" lnSpcReduction="10000"/>
          </a:bodyPr>
          <a:lstStyle/>
          <a:p>
            <a:pPr marL="0" indent="0">
              <a:buNone/>
            </a:pPr>
            <a:r>
              <a:rPr lang="el-GR" dirty="0" smtClean="0">
                <a:solidFill>
                  <a:srgbClr val="FFFF00"/>
                </a:solidFill>
              </a:rPr>
              <a:t>Τα βαθύτερα αίτια της Μεταρρύθμισης :</a:t>
            </a:r>
          </a:p>
          <a:p>
            <a:endParaRPr lang="el-GR" dirty="0"/>
          </a:p>
          <a:p>
            <a:r>
              <a:rPr lang="el-GR" dirty="0" smtClean="0"/>
              <a:t>Αντίδραση στη σχολαστική θεολογία </a:t>
            </a:r>
          </a:p>
          <a:p>
            <a:pPr marL="0" indent="0">
              <a:buNone/>
            </a:pPr>
            <a:r>
              <a:rPr lang="el-GR" dirty="0" smtClean="0"/>
              <a:t>(αλλαγές που έφερε η Αναγέννηση και η τυπογραφία (η μελέτη της Βίβλου ήταν πια ευκολότερη λόγω της τυπογραφίας και της εκτύπωσης αυτής σε πιο λαϊκή –άρα κατανοητή-γλώσσα.)</a:t>
            </a:r>
          </a:p>
          <a:p>
            <a:pPr marL="0" indent="0">
              <a:buNone/>
            </a:pPr>
            <a:endParaRPr lang="el-GR" dirty="0"/>
          </a:p>
          <a:p>
            <a:r>
              <a:rPr lang="el-GR" dirty="0" smtClean="0"/>
              <a:t>Παπική Φορολογία </a:t>
            </a:r>
          </a:p>
          <a:p>
            <a:endParaRPr lang="el-GR" dirty="0"/>
          </a:p>
          <a:p>
            <a:r>
              <a:rPr lang="el-GR" dirty="0" smtClean="0"/>
              <a:t>Μεσαιωνική αντίληψη για το χρήμα και την </a:t>
            </a:r>
            <a:r>
              <a:rPr lang="el-GR" dirty="0" err="1" smtClean="0"/>
              <a:t>επιχειρηματικοτητα</a:t>
            </a:r>
            <a:endParaRPr lang="el-GR" dirty="0" smtClean="0"/>
          </a:p>
          <a:p>
            <a:endParaRPr lang="el-GR" dirty="0"/>
          </a:p>
        </p:txBody>
      </p:sp>
    </p:spTree>
    <p:extLst>
      <p:ext uri="{BB962C8B-B14F-4D97-AF65-F5344CB8AC3E}">
        <p14:creationId xmlns:p14="http://schemas.microsoft.com/office/powerpoint/2010/main" val="3602158349"/>
      </p:ext>
    </p:extLst>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Τίτλος 1"/>
          <p:cNvSpPr>
            <a:spLocks noGrp="1"/>
          </p:cNvSpPr>
          <p:nvPr>
            <p:ph type="title"/>
          </p:nvPr>
        </p:nvSpPr>
        <p:spPr/>
        <p:txBody>
          <a:bodyPr>
            <a:normAutofit fontScale="90000"/>
          </a:bodyPr>
          <a:lstStyle/>
          <a:p>
            <a:pPr algn="ctr"/>
            <a:r>
              <a:rPr lang="el-GR" dirty="0" smtClean="0"/>
              <a:t>Βασικές θέσεις του Προτεσταντισμού</a:t>
            </a:r>
            <a:endParaRPr lang="el-GR" dirty="0"/>
          </a:p>
        </p:txBody>
      </p:sp>
      <p:sp>
        <p:nvSpPr>
          <p:cNvPr id="3" name="Θέση περιεχομένου 2"/>
          <p:cNvSpPr>
            <a:spLocks noGrp="1"/>
          </p:cNvSpPr>
          <p:nvPr>
            <p:ph idx="1"/>
          </p:nvPr>
        </p:nvSpPr>
        <p:spPr/>
        <p:txBody>
          <a:bodyPr/>
          <a:lstStyle/>
          <a:p>
            <a:r>
              <a:rPr lang="el-GR" dirty="0" smtClean="0"/>
              <a:t>Γερμανικά αντί Λατινικά </a:t>
            </a:r>
          </a:p>
          <a:p>
            <a:r>
              <a:rPr lang="el-GR" dirty="0" smtClean="0"/>
              <a:t>Κατάργηση μοναχισμού </a:t>
            </a:r>
          </a:p>
          <a:p>
            <a:r>
              <a:rPr lang="el-GR" dirty="0" smtClean="0"/>
              <a:t>Οι κληρικοί παντρεύονται</a:t>
            </a:r>
          </a:p>
          <a:p>
            <a:r>
              <a:rPr lang="el-GR" dirty="0" smtClean="0"/>
              <a:t>Βάφτισμα και Θεία Ευχαριστία ως τα μόνο μυστήρια</a:t>
            </a:r>
          </a:p>
          <a:p>
            <a:r>
              <a:rPr lang="el-GR" dirty="0" smtClean="0"/>
              <a:t>Απόρριψη νηστείας, καθαγίασης κειμηλίων και λατρείας αγίων</a:t>
            </a:r>
            <a:endParaRPr lang="el-GR" dirty="0"/>
          </a:p>
        </p:txBody>
      </p:sp>
    </p:spTree>
    <p:extLst>
      <p:ext uri="{BB962C8B-B14F-4D97-AF65-F5344CB8AC3E}">
        <p14:creationId xmlns:p14="http://schemas.microsoft.com/office/powerpoint/2010/main" val="3959504409"/>
      </p:ext>
    </p:extLst>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Τίτλος 1"/>
          <p:cNvSpPr>
            <a:spLocks noGrp="1"/>
          </p:cNvSpPr>
          <p:nvPr>
            <p:ph type="title"/>
          </p:nvPr>
        </p:nvSpPr>
        <p:spPr>
          <a:xfrm>
            <a:off x="323528" y="980728"/>
            <a:ext cx="8229600" cy="1143000"/>
          </a:xfrm>
        </p:spPr>
        <p:txBody>
          <a:bodyPr/>
          <a:lstStyle/>
          <a:p>
            <a:r>
              <a:rPr lang="el-GR" dirty="0"/>
              <a:t>Η διάδοση της Μεταρρύθμισης</a:t>
            </a:r>
          </a:p>
        </p:txBody>
      </p:sp>
    </p:spTree>
    <p:extLst>
      <p:ext uri="{BB962C8B-B14F-4D97-AF65-F5344CB8AC3E}">
        <p14:creationId xmlns:p14="http://schemas.microsoft.com/office/powerpoint/2010/main" val="3084693821"/>
      </p:ext>
    </p:extLst>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Τίτλος 1"/>
          <p:cNvSpPr>
            <a:spLocks noGrp="1"/>
          </p:cNvSpPr>
          <p:nvPr>
            <p:ph type="title"/>
          </p:nvPr>
        </p:nvSpPr>
        <p:spPr/>
        <p:txBody>
          <a:bodyPr/>
          <a:lstStyle/>
          <a:p>
            <a:r>
              <a:rPr lang="el-GR" dirty="0" smtClean="0"/>
              <a:t>Ελβετία </a:t>
            </a:r>
            <a:endParaRPr lang="el-GR" dirty="0"/>
          </a:p>
        </p:txBody>
      </p:sp>
      <p:sp>
        <p:nvSpPr>
          <p:cNvPr id="3" name="Θέση περιεχομένου 2"/>
          <p:cNvSpPr>
            <a:spLocks noGrp="1"/>
          </p:cNvSpPr>
          <p:nvPr>
            <p:ph idx="1"/>
          </p:nvPr>
        </p:nvSpPr>
        <p:spPr/>
        <p:txBody>
          <a:bodyPr/>
          <a:lstStyle/>
          <a:p>
            <a:r>
              <a:rPr lang="el-GR" dirty="0"/>
              <a:t>Σ</a:t>
            </a:r>
            <a:r>
              <a:rPr lang="el-GR" dirty="0" smtClean="0"/>
              <a:t>την </a:t>
            </a:r>
            <a:r>
              <a:rPr lang="el-GR" dirty="0"/>
              <a:t>Ελβετία εκδηλώθηκε μεταρρυθμιστική κίνηση από τον εφημέριο του καθεδρικού ναού της Ζυρίχης </a:t>
            </a:r>
            <a:r>
              <a:rPr lang="el-GR" dirty="0" err="1">
                <a:solidFill>
                  <a:srgbClr val="FFFF00"/>
                </a:solidFill>
              </a:rPr>
              <a:t>Ζβίγγλιο</a:t>
            </a:r>
            <a:r>
              <a:rPr lang="el-GR" dirty="0">
                <a:solidFill>
                  <a:srgbClr val="FFFF00"/>
                </a:solidFill>
              </a:rPr>
              <a:t> </a:t>
            </a:r>
            <a:r>
              <a:rPr lang="el-GR" dirty="0"/>
              <a:t>(1484-1531</a:t>
            </a:r>
            <a:r>
              <a:rPr lang="el-GR" dirty="0" smtClean="0"/>
              <a:t>).</a:t>
            </a:r>
          </a:p>
          <a:p>
            <a:endParaRPr lang="el-GR" dirty="0"/>
          </a:p>
          <a:p>
            <a:r>
              <a:rPr lang="el-GR" dirty="0" smtClean="0"/>
              <a:t> </a:t>
            </a:r>
            <a:r>
              <a:rPr lang="el-GR" dirty="0"/>
              <a:t>Η αντίδραση όμως από τους καθολικούς ήταν τόσο σφοδρή, που έφτασε μέχρι την ένοπλη σύγκρουση κατά την οποία σκοτώθηκε ο </a:t>
            </a:r>
            <a:r>
              <a:rPr lang="el-GR" dirty="0" err="1"/>
              <a:t>Ζβίγγλιος</a:t>
            </a:r>
            <a:r>
              <a:rPr lang="el-GR" dirty="0"/>
              <a:t>.</a:t>
            </a:r>
          </a:p>
        </p:txBody>
      </p:sp>
    </p:spTree>
    <p:extLst>
      <p:ext uri="{BB962C8B-B14F-4D97-AF65-F5344CB8AC3E}">
        <p14:creationId xmlns:p14="http://schemas.microsoft.com/office/powerpoint/2010/main" val="2543083931"/>
      </p:ext>
    </p:extLst>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Θέση περιεχομένου 2"/>
          <p:cNvSpPr>
            <a:spLocks noGrp="1"/>
          </p:cNvSpPr>
          <p:nvPr>
            <p:ph idx="1"/>
          </p:nvPr>
        </p:nvSpPr>
        <p:spPr>
          <a:xfrm>
            <a:off x="2648142" y="188640"/>
            <a:ext cx="6038658" cy="5983877"/>
          </a:xfrm>
        </p:spPr>
        <p:txBody>
          <a:bodyPr>
            <a:normAutofit/>
          </a:bodyPr>
          <a:lstStyle/>
          <a:p>
            <a:r>
              <a:rPr lang="el-GR" dirty="0"/>
              <a:t> </a:t>
            </a:r>
            <a:r>
              <a:rPr lang="el-GR" dirty="0" smtClean="0"/>
              <a:t>Στη </a:t>
            </a:r>
            <a:r>
              <a:rPr lang="el-GR" dirty="0"/>
              <a:t>Γενεύη της Ελβετίας </a:t>
            </a:r>
            <a:r>
              <a:rPr lang="el-GR" dirty="0" smtClean="0"/>
              <a:t>διαδίδονται οι θέσεις τους Λούθηρου </a:t>
            </a:r>
            <a:r>
              <a:rPr lang="el-GR" dirty="0" smtClean="0">
                <a:solidFill>
                  <a:srgbClr val="FFFF00"/>
                </a:solidFill>
              </a:rPr>
              <a:t>από </a:t>
            </a:r>
            <a:r>
              <a:rPr lang="el-GR" dirty="0">
                <a:solidFill>
                  <a:srgbClr val="FFFF00"/>
                </a:solidFill>
              </a:rPr>
              <a:t>τον Ιωάννη Καλβίνο </a:t>
            </a:r>
            <a:r>
              <a:rPr lang="el-GR" dirty="0"/>
              <a:t>(</a:t>
            </a:r>
            <a:r>
              <a:rPr lang="el-GR" dirty="0" smtClean="0"/>
              <a:t>1509-1564).</a:t>
            </a:r>
          </a:p>
          <a:p>
            <a:endParaRPr lang="el-GR" dirty="0">
              <a:solidFill>
                <a:srgbClr val="FFFF00"/>
              </a:solidFill>
            </a:endParaRPr>
          </a:p>
          <a:p>
            <a:r>
              <a:rPr lang="el-GR" dirty="0" smtClean="0"/>
              <a:t>Η παραλλαγή αυτή παίρνει το όνομα </a:t>
            </a:r>
            <a:r>
              <a:rPr lang="el-GR" dirty="0" smtClean="0">
                <a:solidFill>
                  <a:srgbClr val="FFC000"/>
                </a:solidFill>
              </a:rPr>
              <a:t>Καλβινισμός</a:t>
            </a:r>
            <a:r>
              <a:rPr lang="el-GR" dirty="0" smtClean="0"/>
              <a:t> και ξεπερνάει τα σύνορα της Ελβετίας , φτάνοντας σε Γερμανία, Κάτω Χώρες και Γαλλία.</a:t>
            </a:r>
          </a:p>
        </p:txBody>
      </p:sp>
      <p:pic>
        <p:nvPicPr>
          <p:cNvPr id="1026"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23528" y="980728"/>
            <a:ext cx="2540638" cy="345526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680637070"/>
      </p:ext>
    </p:extLst>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0" name="Picture 2"/>
          <p:cNvPicPr>
            <a:picLocks noGrp="1" noChangeAspect="1" noChangeArrowheads="1"/>
          </p:cNvPicPr>
          <p:nvPr>
            <p:ph idx="1"/>
          </p:nvPr>
        </p:nvPicPr>
        <p:blipFill>
          <a:blip r:embed="rId2">
            <a:extLst>
              <a:ext uri="{28A0092B-C50C-407E-A947-70E740481C1C}">
                <a14:useLocalDpi xmlns:a14="http://schemas.microsoft.com/office/drawing/2010/main" val="0"/>
              </a:ext>
            </a:extLst>
          </a:blip>
          <a:srcRect/>
          <a:stretch>
            <a:fillRect/>
          </a:stretch>
        </p:blipFill>
        <p:spPr bwMode="auto">
          <a:xfrm>
            <a:off x="323529" y="27143"/>
            <a:ext cx="8424936" cy="512396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5" name="TextBox 4"/>
          <p:cNvSpPr txBox="1"/>
          <p:nvPr/>
        </p:nvSpPr>
        <p:spPr>
          <a:xfrm>
            <a:off x="107504" y="5157192"/>
            <a:ext cx="8784976" cy="1569660"/>
          </a:xfrm>
          <a:prstGeom prst="rect">
            <a:avLst/>
          </a:prstGeom>
          <a:noFill/>
        </p:spPr>
        <p:txBody>
          <a:bodyPr wrap="square" rtlCol="0">
            <a:spAutoFit/>
          </a:bodyPr>
          <a:lstStyle/>
          <a:p>
            <a:r>
              <a:rPr lang="el-GR" sz="2400" dirty="0" smtClean="0"/>
              <a:t>O τοίχος της Μεταρρύθμισης , Γενεύη (100μ μήκος- αγάλματα 5 μ ύψος): </a:t>
            </a:r>
            <a:r>
              <a:rPr lang="el-GR" sz="2400" dirty="0"/>
              <a:t>κατασκευάστηκε για τον εορτασμό της 400ης επετείου από τη γέννηση του Καλβίνου </a:t>
            </a:r>
            <a:r>
              <a:rPr lang="el-GR" sz="2400" dirty="0" smtClean="0"/>
              <a:t>- </a:t>
            </a:r>
            <a:r>
              <a:rPr lang="en-US" sz="2400" dirty="0"/>
              <a:t>Guillaume </a:t>
            </a:r>
            <a:r>
              <a:rPr lang="en-US" sz="2400" dirty="0" err="1"/>
              <a:t>Farel</a:t>
            </a:r>
            <a:r>
              <a:rPr lang="en-US" sz="2400" dirty="0"/>
              <a:t>, Jean </a:t>
            </a:r>
            <a:r>
              <a:rPr lang="en-US" sz="2400" dirty="0" err="1"/>
              <a:t>Calvin,Theodore</a:t>
            </a:r>
            <a:r>
              <a:rPr lang="en-US" sz="2400" dirty="0"/>
              <a:t> de </a:t>
            </a:r>
            <a:r>
              <a:rPr lang="en-US" sz="2400" dirty="0" err="1"/>
              <a:t>B'eze</a:t>
            </a:r>
            <a:r>
              <a:rPr lang="en-US" sz="2400" dirty="0"/>
              <a:t> </a:t>
            </a:r>
            <a:r>
              <a:rPr lang="el-GR" sz="2400" dirty="0"/>
              <a:t>και </a:t>
            </a:r>
            <a:r>
              <a:rPr lang="en-US" sz="2400" dirty="0"/>
              <a:t>John Knox. </a:t>
            </a:r>
            <a:endParaRPr lang="el-GR" sz="2400" dirty="0" smtClean="0"/>
          </a:p>
        </p:txBody>
      </p:sp>
    </p:spTree>
    <p:extLst>
      <p:ext uri="{BB962C8B-B14F-4D97-AF65-F5344CB8AC3E}">
        <p14:creationId xmlns:p14="http://schemas.microsoft.com/office/powerpoint/2010/main" val="2215963331"/>
      </p:ext>
    </p:extLst>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Τίτλος 1"/>
          <p:cNvSpPr>
            <a:spLocks noGrp="1"/>
          </p:cNvSpPr>
          <p:nvPr>
            <p:ph type="title"/>
          </p:nvPr>
        </p:nvSpPr>
        <p:spPr/>
        <p:txBody>
          <a:bodyPr/>
          <a:lstStyle/>
          <a:p>
            <a:r>
              <a:rPr lang="el-GR" dirty="0" smtClean="0"/>
              <a:t>Γαλλία</a:t>
            </a:r>
            <a:endParaRPr lang="el-GR" dirty="0"/>
          </a:p>
        </p:txBody>
      </p:sp>
      <p:sp>
        <p:nvSpPr>
          <p:cNvPr id="3" name="Θέση περιεχομένου 2"/>
          <p:cNvSpPr>
            <a:spLocks noGrp="1"/>
          </p:cNvSpPr>
          <p:nvPr>
            <p:ph idx="1"/>
          </p:nvPr>
        </p:nvSpPr>
        <p:spPr>
          <a:xfrm>
            <a:off x="457200" y="1556792"/>
            <a:ext cx="8229600" cy="4615725"/>
          </a:xfrm>
        </p:spPr>
        <p:txBody>
          <a:bodyPr>
            <a:normAutofit/>
          </a:bodyPr>
          <a:lstStyle/>
          <a:p>
            <a:r>
              <a:rPr lang="el-GR" dirty="0" smtClean="0"/>
              <a:t>Οι βασιλείς της Γαλλίας  στράφηκαν </a:t>
            </a:r>
            <a:r>
              <a:rPr lang="el-GR" dirty="0"/>
              <a:t>με ιδιαίτερη βιαιότητα εναντίον των </a:t>
            </a:r>
            <a:r>
              <a:rPr lang="el-GR" dirty="0">
                <a:solidFill>
                  <a:srgbClr val="FFC000"/>
                </a:solidFill>
              </a:rPr>
              <a:t>Ουγενότων, </a:t>
            </a:r>
            <a:r>
              <a:rPr lang="el-GR" dirty="0"/>
              <a:t>των Γάλλων καλβινιστών</a:t>
            </a:r>
            <a:r>
              <a:rPr lang="el-GR" dirty="0" smtClean="0"/>
              <a:t>,</a:t>
            </a:r>
          </a:p>
          <a:p>
            <a:endParaRPr lang="el-GR" dirty="0"/>
          </a:p>
          <a:p>
            <a:pPr marL="0" indent="0">
              <a:buNone/>
            </a:pPr>
            <a:r>
              <a:rPr lang="el-GR" dirty="0" smtClean="0"/>
              <a:t> </a:t>
            </a:r>
            <a:r>
              <a:rPr lang="el-GR" dirty="0"/>
              <a:t>με αποκορύφωμα τη σφαγή </a:t>
            </a:r>
            <a:r>
              <a:rPr lang="el-GR" b="1" i="1" dirty="0"/>
              <a:t>2 χιλιάδων </a:t>
            </a:r>
            <a:r>
              <a:rPr lang="el-GR" dirty="0"/>
              <a:t>ανθρώπων στο Παρίσι </a:t>
            </a:r>
            <a:r>
              <a:rPr lang="el-GR" b="1" dirty="0"/>
              <a:t>τη Νύχτα του Αγίου Βαρθολομαίου (24 Αυγούστου 1572</a:t>
            </a:r>
            <a:r>
              <a:rPr lang="el-GR" dirty="0" smtClean="0"/>
              <a:t>).</a:t>
            </a:r>
          </a:p>
          <a:p>
            <a:endParaRPr lang="el-GR" dirty="0"/>
          </a:p>
          <a:p>
            <a:endParaRPr lang="el-GR" dirty="0"/>
          </a:p>
        </p:txBody>
      </p:sp>
    </p:spTree>
    <p:extLst>
      <p:ext uri="{BB962C8B-B14F-4D97-AF65-F5344CB8AC3E}">
        <p14:creationId xmlns:p14="http://schemas.microsoft.com/office/powerpoint/2010/main" val="1675150019"/>
      </p:ext>
    </p:extLst>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4" name="Picture 2"/>
          <p:cNvPicPr>
            <a:picLocks noGrp="1" noChangeAspect="1" noChangeArrowheads="1"/>
          </p:cNvPicPr>
          <p:nvPr>
            <p:ph idx="1"/>
          </p:nvPr>
        </p:nvPicPr>
        <p:blipFill>
          <a:blip r:embed="rId2">
            <a:extLst>
              <a:ext uri="{28A0092B-C50C-407E-A947-70E740481C1C}">
                <a14:useLocalDpi xmlns:a14="http://schemas.microsoft.com/office/drawing/2010/main" val="0"/>
              </a:ext>
            </a:extLst>
          </a:blip>
          <a:srcRect/>
          <a:stretch>
            <a:fillRect/>
          </a:stretch>
        </p:blipFill>
        <p:spPr bwMode="auto">
          <a:xfrm>
            <a:off x="107504" y="0"/>
            <a:ext cx="9036496" cy="618281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4" name="TextBox 3"/>
          <p:cNvSpPr txBox="1"/>
          <p:nvPr/>
        </p:nvSpPr>
        <p:spPr>
          <a:xfrm>
            <a:off x="2051720" y="6307351"/>
            <a:ext cx="3600400" cy="369332"/>
          </a:xfrm>
          <a:prstGeom prst="rect">
            <a:avLst/>
          </a:prstGeom>
          <a:noFill/>
        </p:spPr>
        <p:txBody>
          <a:bodyPr wrap="square" rtlCol="0">
            <a:spAutoFit/>
          </a:bodyPr>
          <a:lstStyle/>
          <a:p>
            <a:r>
              <a:rPr lang="el-GR" dirty="0" smtClean="0"/>
              <a:t>Φρανσουά </a:t>
            </a:r>
            <a:r>
              <a:rPr lang="el-GR" dirty="0" err="1" smtClean="0"/>
              <a:t>Ντιμπουά</a:t>
            </a:r>
            <a:endParaRPr lang="el-GR" dirty="0"/>
          </a:p>
        </p:txBody>
      </p:sp>
    </p:spTree>
    <p:extLst>
      <p:ext uri="{BB962C8B-B14F-4D97-AF65-F5344CB8AC3E}">
        <p14:creationId xmlns:p14="http://schemas.microsoft.com/office/powerpoint/2010/main" val="2251475004"/>
      </p:ext>
    </p:extLst>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Θέση περιεχομένου 2"/>
          <p:cNvSpPr>
            <a:spLocks noGrp="1"/>
          </p:cNvSpPr>
          <p:nvPr>
            <p:ph idx="1"/>
          </p:nvPr>
        </p:nvSpPr>
        <p:spPr>
          <a:xfrm>
            <a:off x="457200" y="764704"/>
            <a:ext cx="8229600" cy="5407813"/>
          </a:xfrm>
        </p:spPr>
        <p:txBody>
          <a:bodyPr>
            <a:normAutofit/>
          </a:bodyPr>
          <a:lstStyle/>
          <a:p>
            <a:r>
              <a:rPr lang="el-GR" dirty="0"/>
              <a:t>Την επόμενη ημέρα ανάλογες σφαγές σημειώθηκαν και σε άλλες γαλλικές πόλεις με προτεσταντικό πληθυσμό, όπως η </a:t>
            </a:r>
            <a:r>
              <a:rPr lang="el-GR" dirty="0" err="1"/>
              <a:t>Λιόν</a:t>
            </a:r>
            <a:r>
              <a:rPr lang="el-GR" dirty="0"/>
              <a:t>, η Ρουέν, το Μπορντώ και η Ορλεάνη</a:t>
            </a:r>
            <a:r>
              <a:rPr lang="el-GR" dirty="0" smtClean="0"/>
              <a:t>.</a:t>
            </a:r>
          </a:p>
          <a:p>
            <a:endParaRPr lang="el-GR" dirty="0"/>
          </a:p>
          <a:p>
            <a:r>
              <a:rPr lang="el-GR" dirty="0" smtClean="0"/>
              <a:t> </a:t>
            </a:r>
            <a:r>
              <a:rPr lang="el-GR" dirty="0"/>
              <a:t>Όταν στις </a:t>
            </a:r>
            <a:r>
              <a:rPr lang="el-GR" dirty="0">
                <a:solidFill>
                  <a:srgbClr val="FFC000"/>
                </a:solidFill>
              </a:rPr>
              <a:t>3 Οκτωβρίου 1572 </a:t>
            </a:r>
            <a:r>
              <a:rPr lang="el-GR" dirty="0"/>
              <a:t>με βασιλική διαταγή τερματίστηκαν οι σφαγές, πάνω από </a:t>
            </a:r>
            <a:r>
              <a:rPr lang="el-GR" sz="3600" dirty="0">
                <a:solidFill>
                  <a:srgbClr val="FF0000"/>
                </a:solidFill>
                <a:effectLst>
                  <a:outerShdw blurRad="38100" dist="38100" dir="2700000" algn="tl">
                    <a:srgbClr val="000000">
                      <a:alpha val="43137"/>
                    </a:srgbClr>
                  </a:outerShdw>
                </a:effectLst>
              </a:rPr>
              <a:t>30.000</a:t>
            </a:r>
            <a:r>
              <a:rPr lang="el-GR" dirty="0"/>
              <a:t> διαμαρτυρόμενοι είχαν χάσει τη ζωή τους.</a:t>
            </a:r>
          </a:p>
          <a:p>
            <a:endParaRPr lang="el-GR" dirty="0"/>
          </a:p>
        </p:txBody>
      </p:sp>
    </p:spTree>
    <p:extLst>
      <p:ext uri="{BB962C8B-B14F-4D97-AF65-F5344CB8AC3E}">
        <p14:creationId xmlns:p14="http://schemas.microsoft.com/office/powerpoint/2010/main" val="108399660"/>
      </p:ext>
    </p:extLst>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Θέση περιεχομένου 2"/>
          <p:cNvSpPr>
            <a:spLocks noGrp="1"/>
          </p:cNvSpPr>
          <p:nvPr>
            <p:ph idx="1"/>
          </p:nvPr>
        </p:nvSpPr>
        <p:spPr>
          <a:xfrm>
            <a:off x="457200" y="980728"/>
            <a:ext cx="8229600" cy="5191789"/>
          </a:xfrm>
        </p:spPr>
        <p:txBody>
          <a:bodyPr>
            <a:normAutofit/>
          </a:bodyPr>
          <a:lstStyle/>
          <a:p>
            <a:r>
              <a:rPr lang="el-GR" dirty="0"/>
              <a:t>Ο Πάπας Γρηγόριος ΙΓ’ χαιρέτησε τη σφαγή των Διαμαρτυρομένων και διέταξε δημόσιες </a:t>
            </a:r>
            <a:r>
              <a:rPr lang="el-GR" dirty="0">
                <a:solidFill>
                  <a:srgbClr val="FFC000"/>
                </a:solidFill>
              </a:rPr>
              <a:t>προσευχές ευχαριστίας προς τον Θεό. </a:t>
            </a:r>
            <a:endParaRPr lang="el-GR" dirty="0" smtClean="0">
              <a:solidFill>
                <a:srgbClr val="FFC000"/>
              </a:solidFill>
            </a:endParaRPr>
          </a:p>
          <a:p>
            <a:endParaRPr lang="el-GR" dirty="0"/>
          </a:p>
          <a:p>
            <a:r>
              <a:rPr lang="el-GR" dirty="0" smtClean="0"/>
              <a:t>Η </a:t>
            </a:r>
            <a:r>
              <a:rPr lang="el-GR" dirty="0"/>
              <a:t>Γαλλία, όμως, βγήκε ζημιωμένη από την παράλογη αυτή έκρηξη της θρησκευτικής μισαλλοδοξίας. Ο εμφύλιος θρησκευτικός πόλεμος αναζωπυρώθηκε και η χώρα έχασε τις συμμαχίες της με τις προτεσταντικές χώρες</a:t>
            </a:r>
            <a:r>
              <a:rPr lang="el-GR" dirty="0" smtClean="0"/>
              <a:t>.</a:t>
            </a:r>
            <a:endParaRPr lang="el-GR" dirty="0"/>
          </a:p>
        </p:txBody>
      </p:sp>
    </p:spTree>
    <p:extLst>
      <p:ext uri="{BB962C8B-B14F-4D97-AF65-F5344CB8AC3E}">
        <p14:creationId xmlns:p14="http://schemas.microsoft.com/office/powerpoint/2010/main" val="3622364124"/>
      </p:ext>
    </p:extLst>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Τίτλος 1"/>
          <p:cNvSpPr>
            <a:spLocks noGrp="1"/>
          </p:cNvSpPr>
          <p:nvPr>
            <p:ph type="title"/>
          </p:nvPr>
        </p:nvSpPr>
        <p:spPr>
          <a:xfrm>
            <a:off x="467544" y="116632"/>
            <a:ext cx="8229600" cy="1143000"/>
          </a:xfrm>
        </p:spPr>
        <p:txBody>
          <a:bodyPr/>
          <a:lstStyle/>
          <a:p>
            <a:r>
              <a:rPr lang="el-GR" dirty="0" smtClean="0"/>
              <a:t>Αγγλία</a:t>
            </a:r>
            <a:endParaRPr lang="el-GR" dirty="0"/>
          </a:p>
        </p:txBody>
      </p:sp>
      <p:sp>
        <p:nvSpPr>
          <p:cNvPr id="3" name="Θέση περιεχομένου 2"/>
          <p:cNvSpPr>
            <a:spLocks noGrp="1"/>
          </p:cNvSpPr>
          <p:nvPr>
            <p:ph idx="1"/>
          </p:nvPr>
        </p:nvSpPr>
        <p:spPr>
          <a:xfrm>
            <a:off x="251520" y="1434952"/>
            <a:ext cx="8435280" cy="5400600"/>
          </a:xfrm>
        </p:spPr>
        <p:txBody>
          <a:bodyPr>
            <a:normAutofit fontScale="85000" lnSpcReduction="20000"/>
          </a:bodyPr>
          <a:lstStyle/>
          <a:p>
            <a:pPr>
              <a:spcBef>
                <a:spcPts val="600"/>
              </a:spcBef>
              <a:spcAft>
                <a:spcPts val="600"/>
              </a:spcAft>
            </a:pPr>
            <a:r>
              <a:rPr lang="el-GR" dirty="0" smtClean="0"/>
              <a:t>Αμφισβήτηση της παπικής επιρροής </a:t>
            </a:r>
            <a:r>
              <a:rPr lang="el-GR" dirty="0"/>
              <a:t>χρονολογείται από </a:t>
            </a:r>
            <a:r>
              <a:rPr lang="el-GR" dirty="0" smtClean="0"/>
              <a:t>τις αρχές του 14</a:t>
            </a:r>
            <a:r>
              <a:rPr lang="el-GR" baseline="30000" dirty="0" smtClean="0"/>
              <a:t>ου</a:t>
            </a:r>
            <a:r>
              <a:rPr lang="el-GR" dirty="0" smtClean="0"/>
              <a:t> αι. με τον Ιωάννη </a:t>
            </a:r>
            <a:r>
              <a:rPr lang="el-GR" b="1" dirty="0">
                <a:solidFill>
                  <a:srgbClr val="FFC000"/>
                </a:solidFill>
              </a:rPr>
              <a:t>Ουίκλιφ</a:t>
            </a:r>
            <a:r>
              <a:rPr lang="el-GR" dirty="0"/>
              <a:t> (1320-1384</a:t>
            </a:r>
            <a:r>
              <a:rPr lang="el-GR" dirty="0" smtClean="0"/>
              <a:t>)</a:t>
            </a:r>
          </a:p>
          <a:p>
            <a:pPr>
              <a:spcBef>
                <a:spcPts val="600"/>
              </a:spcBef>
              <a:spcAft>
                <a:spcPts val="600"/>
              </a:spcAft>
            </a:pPr>
            <a:endParaRPr lang="el-GR" dirty="0"/>
          </a:p>
          <a:p>
            <a:pPr>
              <a:spcBef>
                <a:spcPts val="600"/>
              </a:spcBef>
              <a:spcAft>
                <a:spcPts val="600"/>
              </a:spcAft>
            </a:pPr>
            <a:r>
              <a:rPr lang="el-GR" dirty="0" smtClean="0"/>
              <a:t>Η διαμάχη του Ερρίκου Η’ με τον πάπα οδήγησε σε οριστική ρήξη τις δύο πλευρές.</a:t>
            </a:r>
          </a:p>
          <a:p>
            <a:pPr>
              <a:spcBef>
                <a:spcPts val="600"/>
              </a:spcBef>
              <a:spcAft>
                <a:spcPts val="600"/>
              </a:spcAft>
            </a:pPr>
            <a:endParaRPr lang="el-GR" dirty="0"/>
          </a:p>
          <a:p>
            <a:pPr>
              <a:spcBef>
                <a:spcPts val="600"/>
              </a:spcBef>
              <a:spcAft>
                <a:spcPts val="600"/>
              </a:spcAft>
            </a:pPr>
            <a:r>
              <a:rPr lang="el-GR" dirty="0" smtClean="0"/>
              <a:t>Ξεκινά μια θρησκευτική μεταρρύθμιση που συνδύασε στοιχεία </a:t>
            </a:r>
            <a:r>
              <a:rPr lang="el-GR" dirty="0"/>
              <a:t>του Λουθηρανισμού και του Καλβινισμού</a:t>
            </a:r>
            <a:r>
              <a:rPr lang="el-GR" dirty="0" smtClean="0"/>
              <a:t>.</a:t>
            </a:r>
          </a:p>
          <a:p>
            <a:pPr>
              <a:spcBef>
                <a:spcPts val="600"/>
              </a:spcBef>
              <a:spcAft>
                <a:spcPts val="600"/>
              </a:spcAft>
            </a:pPr>
            <a:endParaRPr lang="el-GR" dirty="0"/>
          </a:p>
          <a:p>
            <a:pPr>
              <a:spcBef>
                <a:spcPts val="600"/>
              </a:spcBef>
              <a:spcAft>
                <a:spcPts val="600"/>
              </a:spcAft>
            </a:pPr>
            <a:r>
              <a:rPr lang="el-GR" dirty="0" smtClean="0"/>
              <a:t> </a:t>
            </a:r>
            <a:r>
              <a:rPr lang="el-GR" dirty="0"/>
              <a:t>Αργότερα, στα χρόνια των διαδόχων του Ερρίκου, εδραιώθηκε η </a:t>
            </a:r>
            <a:r>
              <a:rPr lang="el-GR" dirty="0">
                <a:solidFill>
                  <a:srgbClr val="FFC000"/>
                </a:solidFill>
              </a:rPr>
              <a:t>Αγγλικανική </a:t>
            </a:r>
            <a:r>
              <a:rPr lang="el-GR" dirty="0" smtClean="0">
                <a:solidFill>
                  <a:srgbClr val="FFC000"/>
                </a:solidFill>
              </a:rPr>
              <a:t>Εκκλησία.</a:t>
            </a:r>
            <a:endParaRPr lang="el-GR" dirty="0">
              <a:solidFill>
                <a:srgbClr val="FFC000"/>
              </a:solidFill>
            </a:endParaRPr>
          </a:p>
        </p:txBody>
      </p:sp>
    </p:spTree>
    <p:extLst>
      <p:ext uri="{BB962C8B-B14F-4D97-AF65-F5344CB8AC3E}">
        <p14:creationId xmlns:p14="http://schemas.microsoft.com/office/powerpoint/2010/main" val="2959582133"/>
      </p:ext>
    </p:extLst>
  </p:cSld>
  <p:clrMapOvr>
    <a:masterClrMapping/>
  </p:clrMapOvr>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Τίτλος 1"/>
          <p:cNvSpPr>
            <a:spLocks noGrp="1"/>
          </p:cNvSpPr>
          <p:nvPr>
            <p:ph type="title"/>
          </p:nvPr>
        </p:nvSpPr>
        <p:spPr>
          <a:xfrm>
            <a:off x="107504" y="836712"/>
            <a:ext cx="8229600" cy="1143000"/>
          </a:xfrm>
        </p:spPr>
        <p:txBody>
          <a:bodyPr/>
          <a:lstStyle/>
          <a:p>
            <a:r>
              <a:rPr lang="el-GR" dirty="0" smtClean="0"/>
              <a:t>Κουτσομπολιά της ιστορίας</a:t>
            </a:r>
            <a:endParaRPr lang="el-GR" dirty="0"/>
          </a:p>
        </p:txBody>
      </p:sp>
    </p:spTree>
    <p:extLst>
      <p:ext uri="{BB962C8B-B14F-4D97-AF65-F5344CB8AC3E}">
        <p14:creationId xmlns:p14="http://schemas.microsoft.com/office/powerpoint/2010/main" val="2164078452"/>
      </p:ext>
    </p:extLst>
  </p:cSld>
  <p:clrMapOvr>
    <a:masterClrMapping/>
  </p:clrMapOvr>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Θέση περιεχομένου 2"/>
          <p:cNvSpPr>
            <a:spLocks noGrp="1"/>
          </p:cNvSpPr>
          <p:nvPr>
            <p:ph idx="1"/>
          </p:nvPr>
        </p:nvSpPr>
        <p:spPr>
          <a:xfrm>
            <a:off x="906551" y="1484784"/>
            <a:ext cx="8229600" cy="3600400"/>
          </a:xfrm>
        </p:spPr>
        <p:txBody>
          <a:bodyPr>
            <a:normAutofit/>
          </a:bodyPr>
          <a:lstStyle/>
          <a:p>
            <a:pPr marL="0" indent="0">
              <a:buNone/>
            </a:pPr>
            <a:r>
              <a:rPr lang="el-GR" sz="4000" b="1" spc="300" dirty="0"/>
              <a:t>Ερρίκος</a:t>
            </a:r>
            <a:r>
              <a:rPr lang="el-GR" sz="4000" spc="300" dirty="0"/>
              <a:t> </a:t>
            </a:r>
            <a:r>
              <a:rPr lang="el-GR" sz="4000" spc="300" dirty="0">
                <a:effectLst>
                  <a:outerShdw blurRad="38100" dist="38100" dir="2700000" algn="tl">
                    <a:srgbClr val="000000">
                      <a:alpha val="43137"/>
                    </a:srgbClr>
                  </a:outerShdw>
                </a:effectLst>
              </a:rPr>
              <a:t>ο </a:t>
            </a:r>
            <a:r>
              <a:rPr lang="el-GR" sz="4000" spc="300" dirty="0" smtClean="0">
                <a:effectLst>
                  <a:outerShdw blurRad="38100" dist="38100" dir="2700000" algn="tl">
                    <a:srgbClr val="000000">
                      <a:alpha val="43137"/>
                    </a:srgbClr>
                  </a:outerShdw>
                </a:effectLst>
              </a:rPr>
              <a:t>8ος</a:t>
            </a:r>
            <a:endParaRPr lang="el-GR" sz="4000" dirty="0" smtClean="0"/>
          </a:p>
          <a:p>
            <a:endParaRPr lang="el-GR" dirty="0"/>
          </a:p>
          <a:p>
            <a:r>
              <a:rPr lang="el-GR" dirty="0" smtClean="0"/>
              <a:t> </a:t>
            </a:r>
            <a:r>
              <a:rPr lang="el-GR" dirty="0"/>
              <a:t>Ο Άγγλος βασιλιάς που παντρεύτηκε έξι </a:t>
            </a:r>
            <a:r>
              <a:rPr lang="el-GR" dirty="0">
                <a:effectLst>
                  <a:outerShdw blurRad="38100" dist="38100" dir="2700000" algn="tl">
                    <a:srgbClr val="000000">
                      <a:alpha val="43137"/>
                    </a:srgbClr>
                  </a:outerShdw>
                </a:effectLst>
              </a:rPr>
              <a:t>γυναίκες</a:t>
            </a:r>
            <a:r>
              <a:rPr lang="el-GR" dirty="0"/>
              <a:t> και αποκεφάλισε τις δύο. </a:t>
            </a:r>
          </a:p>
        </p:txBody>
      </p:sp>
    </p:spTree>
    <p:extLst>
      <p:ext uri="{BB962C8B-B14F-4D97-AF65-F5344CB8AC3E}">
        <p14:creationId xmlns:p14="http://schemas.microsoft.com/office/powerpoint/2010/main" val="1723683042"/>
      </p:ext>
    </p:extLst>
  </p:cSld>
  <p:clrMapOvr>
    <a:masterClrMapping/>
  </p:clrMapOvr>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Θέση περιεχομένου 2"/>
          <p:cNvSpPr>
            <a:spLocks noGrp="1"/>
          </p:cNvSpPr>
          <p:nvPr>
            <p:ph idx="1"/>
          </p:nvPr>
        </p:nvSpPr>
        <p:spPr>
          <a:xfrm>
            <a:off x="3347864" y="1646237"/>
            <a:ext cx="5338936" cy="4526280"/>
          </a:xfrm>
        </p:spPr>
        <p:txBody>
          <a:bodyPr/>
          <a:lstStyle/>
          <a:p>
            <a:r>
              <a:rPr lang="el-GR" dirty="0" smtClean="0"/>
              <a:t>Αικατερίνη Αραγονίας</a:t>
            </a:r>
          </a:p>
          <a:p>
            <a:endParaRPr lang="el-GR" dirty="0"/>
          </a:p>
          <a:p>
            <a:r>
              <a:rPr lang="el-GR" dirty="0" smtClean="0"/>
              <a:t>Παντρεύεται τον μεγαλύτερο αδερφό του Ερρίκου. Όταν πεθαίνει αυτός παντρεύεται τον Ερρίκο. Ζουν ερωτευμένοι </a:t>
            </a:r>
            <a:r>
              <a:rPr lang="el-GR" dirty="0" err="1" smtClean="0"/>
              <a:t>ομως</a:t>
            </a:r>
            <a:r>
              <a:rPr lang="el-GR" dirty="0" smtClean="0"/>
              <a:t> δεν του δίνει τον διάδοχο.</a:t>
            </a:r>
            <a:endParaRPr lang="el-GR" dirty="0"/>
          </a:p>
        </p:txBody>
      </p:sp>
      <p:pic>
        <p:nvPicPr>
          <p:cNvPr id="4098"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7640"/>
            <a:ext cx="3482975" cy="673372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1032454537"/>
      </p:ext>
    </p:extLst>
  </p:cSld>
  <p:clrMapOvr>
    <a:masterClrMapping/>
  </p:clrMapOvr>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Θέση περιεχομένου 2"/>
          <p:cNvSpPr>
            <a:spLocks noGrp="1"/>
          </p:cNvSpPr>
          <p:nvPr>
            <p:ph idx="1"/>
          </p:nvPr>
        </p:nvSpPr>
        <p:spPr>
          <a:xfrm>
            <a:off x="1947630" y="116632"/>
            <a:ext cx="7016857" cy="6741368"/>
          </a:xfrm>
        </p:spPr>
        <p:txBody>
          <a:bodyPr>
            <a:normAutofit lnSpcReduction="10000"/>
          </a:bodyPr>
          <a:lstStyle/>
          <a:p>
            <a:r>
              <a:rPr lang="el-GR" dirty="0" smtClean="0"/>
              <a:t>Ο Ερρίκος ερωτεύεται την Αν </a:t>
            </a:r>
            <a:r>
              <a:rPr lang="el-GR" dirty="0" err="1" smtClean="0"/>
              <a:t>Μπολίν</a:t>
            </a:r>
            <a:r>
              <a:rPr lang="el-GR" dirty="0" smtClean="0"/>
              <a:t>. Αυτή τον αρνείται για 7 χρόνια λέγοντάς του ότι θα γίνει δική του μόνο εάν την παντρευτεί.</a:t>
            </a:r>
          </a:p>
          <a:p>
            <a:r>
              <a:rPr lang="el-GR" dirty="0" smtClean="0"/>
              <a:t>Ο ρωμαιοκαθολικισμός όμως απαγορεύει το διαζύγιο . Ο Ερρίκος </a:t>
            </a:r>
            <a:r>
              <a:rPr lang="el-GR" b="1" dirty="0" smtClean="0"/>
              <a:t>ακυρώνει</a:t>
            </a:r>
            <a:r>
              <a:rPr lang="el-GR" dirty="0" smtClean="0"/>
              <a:t> τον γάμο με την Αικατερίνη παρά την αντίρρηση του Πάπα, την εξορίζει και παντρεύεται την Αν , η οποία γεννά κι αυτή κορίτσι, την μετέπειτα βασίλισσα Ελισάβετ.</a:t>
            </a:r>
          </a:p>
          <a:p>
            <a:endParaRPr lang="el-GR" dirty="0"/>
          </a:p>
          <a:p>
            <a:r>
              <a:rPr lang="el-GR" dirty="0" smtClean="0"/>
              <a:t>Έτσι, ο Ερρίκος κατηγορεί την Αν για μαγεία και την αποκεφαλίζει.</a:t>
            </a:r>
          </a:p>
          <a:p>
            <a:endParaRPr lang="el-GR" dirty="0"/>
          </a:p>
          <a:p>
            <a:endParaRPr lang="el-GR" dirty="0"/>
          </a:p>
        </p:txBody>
      </p:sp>
      <p:pic>
        <p:nvPicPr>
          <p:cNvPr id="5122"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6756" y="0"/>
            <a:ext cx="1920875" cy="407707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1937589048"/>
      </p:ext>
    </p:extLst>
  </p:cSld>
  <p:clrMapOvr>
    <a:masterClrMapping/>
  </p:clrMapOvr>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Θέση περιεχομένου 2"/>
          <p:cNvSpPr>
            <a:spLocks noGrp="1"/>
          </p:cNvSpPr>
          <p:nvPr>
            <p:ph idx="1"/>
          </p:nvPr>
        </p:nvSpPr>
        <p:spPr>
          <a:xfrm>
            <a:off x="179512" y="1196752"/>
            <a:ext cx="6048672" cy="4526280"/>
          </a:xfrm>
        </p:spPr>
        <p:txBody>
          <a:bodyPr/>
          <a:lstStyle/>
          <a:p>
            <a:r>
              <a:rPr lang="el-GR" dirty="0" smtClean="0"/>
              <a:t>Μια μέρα μετά το θάνατο της Αν , ο Ερρίκος αρραβωνιάζεται την </a:t>
            </a:r>
            <a:r>
              <a:rPr lang="el-GR" dirty="0" err="1" smtClean="0"/>
              <a:t>Τζέιν</a:t>
            </a:r>
            <a:r>
              <a:rPr lang="el-GR" dirty="0" smtClean="0"/>
              <a:t> </a:t>
            </a:r>
            <a:r>
              <a:rPr lang="el-GR" dirty="0" err="1" smtClean="0"/>
              <a:t>Σίμορ</a:t>
            </a:r>
            <a:r>
              <a:rPr lang="el-GR" dirty="0" smtClean="0"/>
              <a:t> </a:t>
            </a:r>
            <a:r>
              <a:rPr lang="el-GR" dirty="0" smtClean="0"/>
              <a:t>που του γεννάει τον πρώτο νόμιμο γιο, Εδουάρδο.</a:t>
            </a:r>
          </a:p>
          <a:p>
            <a:endParaRPr lang="el-GR" dirty="0"/>
          </a:p>
          <a:p>
            <a:r>
              <a:rPr lang="el-GR" dirty="0" smtClean="0"/>
              <a:t>Είναι η μόνη γυναίκα που δεν σκοτώνει ή δεν χωρίζει ο Ερρίκος </a:t>
            </a:r>
            <a:r>
              <a:rPr lang="el-GR" dirty="0" err="1" smtClean="0"/>
              <a:t>γιατί…πεθαίνει</a:t>
            </a:r>
            <a:r>
              <a:rPr lang="el-GR" dirty="0" smtClean="0"/>
              <a:t>.</a:t>
            </a:r>
          </a:p>
          <a:p>
            <a:endParaRPr lang="el-GR" dirty="0"/>
          </a:p>
        </p:txBody>
      </p:sp>
      <p:pic>
        <p:nvPicPr>
          <p:cNvPr id="6146"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300192" y="1340768"/>
            <a:ext cx="2627784" cy="436510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112418085"/>
      </p:ext>
    </p:extLst>
  </p:cSld>
  <p:clrMapOvr>
    <a:masterClrMapping/>
  </p:clrMapOvr>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Θέση περιεχομένου 2"/>
          <p:cNvSpPr>
            <a:spLocks noGrp="1"/>
          </p:cNvSpPr>
          <p:nvPr>
            <p:ph idx="1"/>
          </p:nvPr>
        </p:nvSpPr>
        <p:spPr>
          <a:xfrm>
            <a:off x="323528" y="303994"/>
            <a:ext cx="6120681" cy="6093296"/>
          </a:xfrm>
        </p:spPr>
        <p:txBody>
          <a:bodyPr>
            <a:normAutofit lnSpcReduction="10000"/>
          </a:bodyPr>
          <a:lstStyle/>
          <a:p>
            <a:r>
              <a:rPr lang="el-GR" dirty="0" smtClean="0"/>
              <a:t>Ο Ερρίκος χρειαζόταν κι άλλους διαδόχους.</a:t>
            </a:r>
          </a:p>
          <a:p>
            <a:pPr marL="0" indent="0">
              <a:buNone/>
            </a:pPr>
            <a:r>
              <a:rPr lang="el-GR" dirty="0" smtClean="0"/>
              <a:t>Παντρεύεται την Αν , κόρη του δούκα της </a:t>
            </a:r>
            <a:r>
              <a:rPr lang="el-GR" dirty="0" err="1" smtClean="0"/>
              <a:t>Κλεβ</a:t>
            </a:r>
            <a:r>
              <a:rPr lang="el-GR" dirty="0" smtClean="0"/>
              <a:t> (Γερμανία) την οποία την βλέπει πρώτη φορά λίγες μέρες πριν τον γάμο και απογοητεύεται…!</a:t>
            </a:r>
          </a:p>
          <a:p>
            <a:pPr marL="0" indent="0">
              <a:buNone/>
            </a:pPr>
            <a:endParaRPr lang="el-GR" dirty="0"/>
          </a:p>
          <a:p>
            <a:pPr marL="0" indent="0">
              <a:buNone/>
            </a:pPr>
            <a:r>
              <a:rPr lang="el-GR" dirty="0" smtClean="0"/>
              <a:t>Ο Ερρίκος ακυρώνει μετά από λίγους μήνες τον γάμο τους ισχυριζόμενος ότι δεν ολοκληρώθηκε, γιατί η Αν του …θύμιζε αγελάδα!</a:t>
            </a:r>
          </a:p>
        </p:txBody>
      </p:sp>
      <p:pic>
        <p:nvPicPr>
          <p:cNvPr id="7170"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228184" y="1484784"/>
            <a:ext cx="2915816" cy="493168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402153481"/>
      </p:ext>
    </p:extLst>
  </p:cSld>
  <p:clrMapOvr>
    <a:masterClrMapping/>
  </p:clrMapOvr>
  <p:timing>
    <p:tnLst>
      <p:par>
        <p:cT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194" name="Picture 2"/>
          <p:cNvPicPr>
            <a:picLocks noGrp="1" noChangeAspect="1" noChangeArrowheads="1"/>
          </p:cNvPicPr>
          <p:nvPr>
            <p:ph idx="1"/>
          </p:nvPr>
        </p:nvPicPr>
        <p:blipFill>
          <a:blip r:embed="rId2">
            <a:extLst>
              <a:ext uri="{28A0092B-C50C-407E-A947-70E740481C1C}">
                <a14:useLocalDpi xmlns:a14="http://schemas.microsoft.com/office/drawing/2010/main" val="0"/>
              </a:ext>
            </a:extLst>
          </a:blip>
          <a:srcRect/>
          <a:stretch>
            <a:fillRect/>
          </a:stretch>
        </p:blipFill>
        <p:spPr bwMode="auto">
          <a:xfrm>
            <a:off x="6228184" y="1916832"/>
            <a:ext cx="2784503" cy="494116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4" name="TextBox 3"/>
          <p:cNvSpPr txBox="1"/>
          <p:nvPr/>
        </p:nvSpPr>
        <p:spPr>
          <a:xfrm>
            <a:off x="1115617" y="332656"/>
            <a:ext cx="4896544" cy="5262979"/>
          </a:xfrm>
          <a:prstGeom prst="rect">
            <a:avLst/>
          </a:prstGeom>
          <a:noFill/>
        </p:spPr>
        <p:txBody>
          <a:bodyPr wrap="square" rtlCol="0">
            <a:spAutoFit/>
          </a:bodyPr>
          <a:lstStyle/>
          <a:p>
            <a:r>
              <a:rPr lang="el-GR" sz="2800" b="1" dirty="0" smtClean="0"/>
              <a:t>19 μέρες </a:t>
            </a:r>
            <a:r>
              <a:rPr lang="el-GR" sz="2800" dirty="0" smtClean="0"/>
              <a:t>μετά την ακύρωση του γάμου με την Αν της </a:t>
            </a:r>
            <a:r>
              <a:rPr lang="el-GR" sz="2800" dirty="0" err="1" smtClean="0"/>
              <a:t>Κλεβ</a:t>
            </a:r>
            <a:r>
              <a:rPr lang="el-GR" sz="2800" dirty="0" smtClean="0"/>
              <a:t>, ο Ερρίκος παντρεύεται την </a:t>
            </a:r>
            <a:r>
              <a:rPr lang="el-GR" sz="2800" dirty="0" err="1" smtClean="0"/>
              <a:t>Κάθριν</a:t>
            </a:r>
            <a:r>
              <a:rPr lang="el-GR" sz="2800" dirty="0" smtClean="0"/>
              <a:t> </a:t>
            </a:r>
            <a:r>
              <a:rPr lang="el-GR" sz="2800" dirty="0" err="1" smtClean="0"/>
              <a:t>Χάουαρντ</a:t>
            </a:r>
            <a:r>
              <a:rPr lang="el-GR" sz="2800" dirty="0" smtClean="0"/>
              <a:t>.</a:t>
            </a:r>
          </a:p>
          <a:p>
            <a:endParaRPr lang="el-GR" sz="2800" dirty="0"/>
          </a:p>
          <a:p>
            <a:endParaRPr lang="el-GR" sz="2800" dirty="0" smtClean="0"/>
          </a:p>
          <a:p>
            <a:r>
              <a:rPr lang="el-GR" sz="2800" dirty="0" smtClean="0"/>
              <a:t>Η </a:t>
            </a:r>
            <a:r>
              <a:rPr lang="el-GR" sz="2800" dirty="0" err="1" smtClean="0"/>
              <a:t>Κάθριν</a:t>
            </a:r>
            <a:r>
              <a:rPr lang="el-GR" sz="2800" dirty="0" smtClean="0"/>
              <a:t> όμως ερωτεύεται έναν νεαρό ακόλουθο του βασιλιά κι όταν εκείνος το μαθαίνει την φυλακίζει και στην συνέχεια την </a:t>
            </a:r>
            <a:r>
              <a:rPr lang="el-GR" sz="2800" dirty="0" smtClean="0">
                <a:solidFill>
                  <a:srgbClr val="FFC000"/>
                </a:solidFill>
              </a:rPr>
              <a:t>αποκεφαλίζει.</a:t>
            </a:r>
            <a:endParaRPr lang="el-GR" sz="2800" dirty="0">
              <a:solidFill>
                <a:srgbClr val="FFC000"/>
              </a:solidFill>
            </a:endParaRPr>
          </a:p>
        </p:txBody>
      </p:sp>
    </p:spTree>
    <p:extLst>
      <p:ext uri="{BB962C8B-B14F-4D97-AF65-F5344CB8AC3E}">
        <p14:creationId xmlns:p14="http://schemas.microsoft.com/office/powerpoint/2010/main" val="2758127979"/>
      </p:ext>
    </p:extLst>
  </p:cSld>
  <p:clrMapOvr>
    <a:masterClrMapping/>
  </p:clrMapOvr>
  <p:timing>
    <p:tnLst>
      <p:par>
        <p:cTn id="1" dur="indefinite" restart="never" nodeType="tmRoot"/>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218" name="Picture 2"/>
          <p:cNvPicPr>
            <a:picLocks noGrp="1" noChangeAspect="1" noChangeArrowheads="1"/>
          </p:cNvPicPr>
          <p:nvPr>
            <p:ph idx="1"/>
          </p:nvPr>
        </p:nvPicPr>
        <p:blipFill>
          <a:blip r:embed="rId2">
            <a:extLst>
              <a:ext uri="{28A0092B-C50C-407E-A947-70E740481C1C}">
                <a14:useLocalDpi xmlns:a14="http://schemas.microsoft.com/office/drawing/2010/main" val="0"/>
              </a:ext>
            </a:extLst>
          </a:blip>
          <a:srcRect/>
          <a:stretch>
            <a:fillRect/>
          </a:stretch>
        </p:blipFill>
        <p:spPr bwMode="auto">
          <a:xfrm>
            <a:off x="6444208" y="1124744"/>
            <a:ext cx="2155676" cy="400506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4" name="TextBox 3"/>
          <p:cNvSpPr txBox="1"/>
          <p:nvPr/>
        </p:nvSpPr>
        <p:spPr>
          <a:xfrm>
            <a:off x="328761" y="188640"/>
            <a:ext cx="5755408" cy="7109639"/>
          </a:xfrm>
          <a:prstGeom prst="rect">
            <a:avLst/>
          </a:prstGeom>
          <a:noFill/>
        </p:spPr>
        <p:txBody>
          <a:bodyPr wrap="square" rtlCol="0">
            <a:spAutoFit/>
          </a:bodyPr>
          <a:lstStyle/>
          <a:p>
            <a:r>
              <a:rPr lang="el-GR" sz="2400" dirty="0" smtClean="0"/>
              <a:t>Για 2 χρόνια ο Ερρίκος μένει ανύπαντρος. Πάσχει από παχυσαρκία και αρθρίτιδα.</a:t>
            </a:r>
          </a:p>
          <a:p>
            <a:r>
              <a:rPr lang="el-GR" sz="2400" dirty="0" smtClean="0"/>
              <a:t>Παντρεύεται μια πλούσια χήρα, την </a:t>
            </a:r>
            <a:r>
              <a:rPr lang="el-GR" sz="2400" dirty="0" err="1" smtClean="0"/>
              <a:t>Κάθριν</a:t>
            </a:r>
            <a:r>
              <a:rPr lang="el-GR" sz="2400" dirty="0" smtClean="0"/>
              <a:t> Παρ η οποία αποκαθιστά τις σχέσεις  του με τις δύο κόρες, την Μαίρη και την Ελισάβετ.</a:t>
            </a:r>
          </a:p>
          <a:p>
            <a:r>
              <a:rPr lang="el-GR" sz="2400" dirty="0" smtClean="0"/>
              <a:t>Όταν πεθαίνει μετά από λίγα χρόνια              ο Ερρίκος (1547), αναλαμβάνει βασιλιάς      ο Εδουάρδος (9 ετών τότε),  ο οποίος πεθαίνει κι αυτός σε ηλικία 15 ετών.</a:t>
            </a:r>
          </a:p>
          <a:p>
            <a:endParaRPr lang="el-GR" sz="2400" dirty="0"/>
          </a:p>
          <a:p>
            <a:r>
              <a:rPr lang="el-GR" sz="2400" dirty="0" smtClean="0"/>
              <a:t>Βασίλισσα γίνεται η Μαίρη, η Ματωμένη Μαίρη </a:t>
            </a:r>
            <a:r>
              <a:rPr lang="en-US" sz="2400" dirty="0" smtClean="0"/>
              <a:t>(Bloody Mary) </a:t>
            </a:r>
            <a:r>
              <a:rPr lang="el-GR" sz="2400" dirty="0" smtClean="0"/>
              <a:t>που ονομάζεται έτσι εξαιτίας του διωγμού που εξαπέλυσε εναντίον των Προτεσταντών. Πεθαίνει το 1558  και στη συνέχεια  στέφεται βασίλισσα η Ελισάβετ.</a:t>
            </a:r>
          </a:p>
          <a:p>
            <a:endParaRPr lang="el-GR" sz="2400" dirty="0"/>
          </a:p>
          <a:p>
            <a:endParaRPr lang="el-GR" sz="2400" dirty="0"/>
          </a:p>
        </p:txBody>
      </p:sp>
    </p:spTree>
    <p:extLst>
      <p:ext uri="{BB962C8B-B14F-4D97-AF65-F5344CB8AC3E}">
        <p14:creationId xmlns:p14="http://schemas.microsoft.com/office/powerpoint/2010/main" val="2667976705"/>
      </p:ext>
    </p:extLst>
  </p:cSld>
  <p:clrMapOvr>
    <a:masterClrMapping/>
  </p:clrMapOvr>
  <p:timing>
    <p:tnLst>
      <p:par>
        <p:cTn id="1" dur="indefinite" restart="never" nodeType="tmRoot"/>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Τίτλος 1"/>
          <p:cNvSpPr>
            <a:spLocks noGrp="1"/>
          </p:cNvSpPr>
          <p:nvPr>
            <p:ph type="title"/>
          </p:nvPr>
        </p:nvSpPr>
        <p:spPr>
          <a:xfrm>
            <a:off x="251520" y="1268760"/>
            <a:ext cx="8229600" cy="1143000"/>
          </a:xfrm>
        </p:spPr>
        <p:txBody>
          <a:bodyPr/>
          <a:lstStyle/>
          <a:p>
            <a:r>
              <a:rPr lang="el-GR" dirty="0" smtClean="0"/>
              <a:t>ΑΝΤΙΜΕΤΑΡΡΥΘΜΙΣΗ</a:t>
            </a:r>
            <a:endParaRPr lang="el-GR" dirty="0"/>
          </a:p>
        </p:txBody>
      </p:sp>
    </p:spTree>
    <p:extLst>
      <p:ext uri="{BB962C8B-B14F-4D97-AF65-F5344CB8AC3E}">
        <p14:creationId xmlns:p14="http://schemas.microsoft.com/office/powerpoint/2010/main" val="91976835"/>
      </p:ext>
    </p:extLst>
  </p:cSld>
  <p:clrMapOvr>
    <a:masterClrMapping/>
  </p:clrMapOvr>
  <p:timing>
    <p:tnLst>
      <p:par>
        <p:cTn id="1" dur="indefinite" restart="never" nodeType="tmRoot"/>
      </p:par>
    </p:tn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Τίτλος 1"/>
          <p:cNvSpPr>
            <a:spLocks noGrp="1"/>
          </p:cNvSpPr>
          <p:nvPr>
            <p:ph type="title"/>
          </p:nvPr>
        </p:nvSpPr>
        <p:spPr/>
        <p:txBody>
          <a:bodyPr>
            <a:normAutofit/>
          </a:bodyPr>
          <a:lstStyle/>
          <a:p>
            <a:r>
              <a:rPr lang="el-GR" sz="3200" dirty="0" smtClean="0"/>
              <a:t>Η Καθολική εκκλησία προσπαθεί να ανατρέψει τις δυσμενείς για αυτήν συνθήκες </a:t>
            </a:r>
            <a:endParaRPr lang="el-GR" sz="3200" dirty="0"/>
          </a:p>
        </p:txBody>
      </p:sp>
      <p:sp>
        <p:nvSpPr>
          <p:cNvPr id="3" name="Θέση περιεχομένου 2"/>
          <p:cNvSpPr>
            <a:spLocks noGrp="1"/>
          </p:cNvSpPr>
          <p:nvPr>
            <p:ph idx="1"/>
          </p:nvPr>
        </p:nvSpPr>
        <p:spPr/>
        <p:txBody>
          <a:bodyPr>
            <a:normAutofit/>
          </a:bodyPr>
          <a:lstStyle/>
          <a:p>
            <a:r>
              <a:rPr lang="el-GR" sz="2800" dirty="0" smtClean="0"/>
              <a:t>ΜΟΝΑΧΙΚΑ ΤΑΓΜΑΤΑ: αναδιοργανώνονται και ξεκινούν φιλανθρωπικό έργο </a:t>
            </a:r>
          </a:p>
          <a:p>
            <a:endParaRPr lang="el-GR" sz="2800" dirty="0"/>
          </a:p>
          <a:p>
            <a:r>
              <a:rPr lang="el-GR" sz="2800" dirty="0" smtClean="0"/>
              <a:t>ΙΕΡΑ ΕΞΕΤΑΣΗ: χρησιμοποιεί κάθε μέσο για να κάμψουν το ηθικό των μεταρρυθμιστών , ακόμα και κάψιμο στην πυρά</a:t>
            </a:r>
          </a:p>
          <a:p>
            <a:endParaRPr lang="el-GR" sz="2800" dirty="0" smtClean="0"/>
          </a:p>
          <a:p>
            <a:r>
              <a:rPr lang="el-GR" sz="2800" dirty="0" smtClean="0"/>
              <a:t>ΛΟΓΟΚΡΙΣΙΑ: Στη Ρώμη δημιουργείται Συμβούλιο Λογοκρισίας που συντάσσει τον  </a:t>
            </a:r>
            <a:r>
              <a:rPr lang="en-US" sz="2800" dirty="0" smtClean="0"/>
              <a:t>Index </a:t>
            </a:r>
            <a:r>
              <a:rPr lang="en-US" sz="2800" dirty="0" err="1"/>
              <a:t>Librorum</a:t>
            </a:r>
            <a:r>
              <a:rPr lang="en-US" sz="2800" dirty="0"/>
              <a:t> </a:t>
            </a:r>
            <a:r>
              <a:rPr lang="en-US" sz="2800" dirty="0" err="1" smtClean="0"/>
              <a:t>Prohibitorum</a:t>
            </a:r>
            <a:endParaRPr lang="el-GR" sz="2800" dirty="0"/>
          </a:p>
        </p:txBody>
      </p:sp>
    </p:spTree>
    <p:extLst>
      <p:ext uri="{BB962C8B-B14F-4D97-AF65-F5344CB8AC3E}">
        <p14:creationId xmlns:p14="http://schemas.microsoft.com/office/powerpoint/2010/main" val="2724301839"/>
      </p:ext>
    </p:extLst>
  </p:cSld>
  <p:clrMapOvr>
    <a:masterClrMapping/>
  </p:clrMapOvr>
  <p:timing>
    <p:tnLst>
      <p:par>
        <p:cTn id="1" dur="indefinite" restart="never" nodeType="tmRoot"/>
      </p:par>
    </p:tn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Τίτλος 1"/>
          <p:cNvSpPr>
            <a:spLocks noGrp="1"/>
          </p:cNvSpPr>
          <p:nvPr>
            <p:ph type="title"/>
          </p:nvPr>
        </p:nvSpPr>
        <p:spPr/>
        <p:txBody>
          <a:bodyPr/>
          <a:lstStyle/>
          <a:p>
            <a:r>
              <a:rPr lang="el-GR" dirty="0" smtClean="0"/>
              <a:t>ΣΥΝΟΔΟΣ ΤΡΕΝΤΟ</a:t>
            </a:r>
            <a:endParaRPr lang="el-GR" dirty="0"/>
          </a:p>
        </p:txBody>
      </p:sp>
      <p:sp>
        <p:nvSpPr>
          <p:cNvPr id="3" name="Θέση περιεχομένου 2"/>
          <p:cNvSpPr>
            <a:spLocks noGrp="1"/>
          </p:cNvSpPr>
          <p:nvPr>
            <p:ph idx="1"/>
          </p:nvPr>
        </p:nvSpPr>
        <p:spPr/>
        <p:txBody>
          <a:bodyPr>
            <a:normAutofit lnSpcReduction="10000"/>
          </a:bodyPr>
          <a:lstStyle/>
          <a:p>
            <a:r>
              <a:rPr lang="el-GR" dirty="0" smtClean="0"/>
              <a:t>Σημαντικά </a:t>
            </a:r>
            <a:r>
              <a:rPr lang="el-GR" dirty="0"/>
              <a:t>μέλη της Καθολικής Εκκλησίας συναντήθηκαν στο </a:t>
            </a:r>
            <a:r>
              <a:rPr lang="el-GR" dirty="0" err="1"/>
              <a:t>Τρέντο</a:t>
            </a:r>
            <a:r>
              <a:rPr lang="el-GR" dirty="0"/>
              <a:t> τρεις φορές μεταξύ της 13ης Δεκεμβρίου 1545 και της 4ης Δεκεμβρίου 1563, ως αντίδραση στην Προτεσταντική Μεταρρύθμιση. </a:t>
            </a:r>
            <a:endParaRPr lang="el-GR" dirty="0" smtClean="0"/>
          </a:p>
          <a:p>
            <a:endParaRPr lang="el-GR" dirty="0"/>
          </a:p>
          <a:p>
            <a:r>
              <a:rPr lang="el-GR" dirty="0" smtClean="0"/>
              <a:t>Δήλωσε </a:t>
            </a:r>
            <a:r>
              <a:rPr lang="el-GR" dirty="0"/>
              <a:t>τα τρέχοντα καθολικά δόγματα για τη σωτηρία, τα μυστήρια και τον βιβλικό κανόνα, απάντησε σε όλες τις διαφωνίες των Προτεσταντών.</a:t>
            </a:r>
          </a:p>
        </p:txBody>
      </p:sp>
    </p:spTree>
    <p:extLst>
      <p:ext uri="{BB962C8B-B14F-4D97-AF65-F5344CB8AC3E}">
        <p14:creationId xmlns:p14="http://schemas.microsoft.com/office/powerpoint/2010/main" val="3757435079"/>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Θέση περιεχομένου 2"/>
          <p:cNvSpPr>
            <a:spLocks noGrp="1"/>
          </p:cNvSpPr>
          <p:nvPr>
            <p:ph idx="1"/>
          </p:nvPr>
        </p:nvSpPr>
        <p:spPr>
          <a:xfrm>
            <a:off x="125582" y="332656"/>
            <a:ext cx="9036496" cy="6264696"/>
          </a:xfrm>
        </p:spPr>
        <p:txBody>
          <a:bodyPr>
            <a:normAutofit/>
          </a:bodyPr>
          <a:lstStyle/>
          <a:p>
            <a:pPr marL="0" indent="0">
              <a:buNone/>
            </a:pPr>
            <a:r>
              <a:rPr lang="el-GR" sz="4000" dirty="0" smtClean="0">
                <a:solidFill>
                  <a:srgbClr val="FFFF00"/>
                </a:solidFill>
              </a:rPr>
              <a:t>Θέματα της Συνόδου ήταν</a:t>
            </a:r>
            <a:r>
              <a:rPr lang="el-GR" dirty="0"/>
              <a:t>:</a:t>
            </a:r>
          </a:p>
          <a:p>
            <a:endParaRPr lang="el-GR" dirty="0"/>
          </a:p>
          <a:p>
            <a:r>
              <a:rPr lang="el-GR" dirty="0"/>
              <a:t>Να σταματήσει τις ιδέες και την πρακτική του Προτεσταντισμού και να υποστηρίξει τις ιδέες της Καθολικής Εκκλησίας</a:t>
            </a:r>
            <a:r>
              <a:rPr lang="el-GR" dirty="0" smtClean="0"/>
              <a:t>.</a:t>
            </a:r>
          </a:p>
          <a:p>
            <a:endParaRPr lang="el-GR" dirty="0"/>
          </a:p>
          <a:p>
            <a:r>
              <a:rPr lang="el-GR" dirty="0"/>
              <a:t>Να αλλάξει τα τμήματα της εκκλησίας και τις ενέργειες των εκκλησιαστικών ηγετών που έβλαψαν ή έβλαψαν τις ιδέες και την εικόνα της Καθολικής Εκκλησίας.</a:t>
            </a:r>
          </a:p>
          <a:p>
            <a:endParaRPr lang="el-GR" dirty="0" smtClean="0"/>
          </a:p>
        </p:txBody>
      </p:sp>
    </p:spTree>
    <p:extLst>
      <p:ext uri="{BB962C8B-B14F-4D97-AF65-F5344CB8AC3E}">
        <p14:creationId xmlns:p14="http://schemas.microsoft.com/office/powerpoint/2010/main" val="2094358723"/>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Θέση περιεχομένου 2"/>
          <p:cNvSpPr>
            <a:spLocks noGrp="1"/>
          </p:cNvSpPr>
          <p:nvPr>
            <p:ph idx="1"/>
          </p:nvPr>
        </p:nvSpPr>
        <p:spPr>
          <a:xfrm>
            <a:off x="457200" y="260648"/>
            <a:ext cx="8229600" cy="5911869"/>
          </a:xfrm>
        </p:spPr>
        <p:txBody>
          <a:bodyPr>
            <a:normAutofit fontScale="92500" lnSpcReduction="10000"/>
          </a:bodyPr>
          <a:lstStyle/>
          <a:p>
            <a:pPr marL="0" indent="0">
              <a:buNone/>
            </a:pPr>
            <a:r>
              <a:rPr lang="el-GR" dirty="0">
                <a:solidFill>
                  <a:srgbClr val="FFC000"/>
                </a:solidFill>
              </a:rPr>
              <a:t>Τα αποτελέσματα </a:t>
            </a:r>
            <a:r>
              <a:rPr lang="el-GR" dirty="0" smtClean="0">
                <a:solidFill>
                  <a:srgbClr val="FFC000"/>
                </a:solidFill>
              </a:rPr>
              <a:t>:</a:t>
            </a:r>
            <a:endParaRPr lang="el-GR" dirty="0">
              <a:solidFill>
                <a:srgbClr val="FFC000"/>
              </a:solidFill>
            </a:endParaRPr>
          </a:p>
          <a:p>
            <a:endParaRPr lang="el-GR" dirty="0"/>
          </a:p>
          <a:p>
            <a:r>
              <a:rPr lang="el-GR" dirty="0"/>
              <a:t>Η ερμηνεία της Βίβλου από την εκκλησία ήταν οριστική. Κάθε χριστιανός που δεν συμφωνούσε με την ερμηνεία </a:t>
            </a:r>
            <a:r>
              <a:rPr lang="el-GR" dirty="0">
                <a:solidFill>
                  <a:srgbClr val="FFC000"/>
                </a:solidFill>
              </a:rPr>
              <a:t>ήταν αιρετικός</a:t>
            </a:r>
            <a:r>
              <a:rPr lang="el-GR" dirty="0"/>
              <a:t>. </a:t>
            </a:r>
          </a:p>
          <a:p>
            <a:endParaRPr lang="el-GR" dirty="0"/>
          </a:p>
          <a:p>
            <a:endParaRPr lang="el-GR" dirty="0"/>
          </a:p>
          <a:p>
            <a:r>
              <a:rPr lang="el-GR" dirty="0"/>
              <a:t>Καθολικές πρακτικές όπως τα προσκυνήματα, η προσκύνηση των αγίων και των λειψάνων και η λατρεία της Παναγίας </a:t>
            </a:r>
            <a:r>
              <a:rPr lang="el-GR" dirty="0">
                <a:solidFill>
                  <a:srgbClr val="FFC000"/>
                </a:solidFill>
              </a:rPr>
              <a:t>επαναβεβαιώθηκαν</a:t>
            </a:r>
            <a:r>
              <a:rPr lang="el-GR" dirty="0"/>
              <a:t> έντονα.</a:t>
            </a:r>
          </a:p>
          <a:p>
            <a:endParaRPr lang="el-GR" dirty="0"/>
          </a:p>
          <a:p>
            <a:r>
              <a:rPr lang="el-GR" dirty="0">
                <a:solidFill>
                  <a:srgbClr val="FFC000"/>
                </a:solidFill>
              </a:rPr>
              <a:t>Απαγορεύτηκε</a:t>
            </a:r>
            <a:r>
              <a:rPr lang="el-GR" dirty="0"/>
              <a:t> η πώληση και η αγορά ψεύτικων </a:t>
            </a:r>
            <a:r>
              <a:rPr lang="el-GR" dirty="0" err="1"/>
              <a:t>συγχωροχαρτιών</a:t>
            </a:r>
            <a:r>
              <a:rPr lang="el-GR" dirty="0"/>
              <a:t>.</a:t>
            </a:r>
          </a:p>
          <a:p>
            <a:endParaRPr lang="el-GR" dirty="0"/>
          </a:p>
        </p:txBody>
      </p:sp>
    </p:spTree>
    <p:extLst>
      <p:ext uri="{BB962C8B-B14F-4D97-AF65-F5344CB8AC3E}">
        <p14:creationId xmlns:p14="http://schemas.microsoft.com/office/powerpoint/2010/main" val="341248248"/>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Τίτλος 1"/>
          <p:cNvSpPr>
            <a:spLocks noGrp="1"/>
          </p:cNvSpPr>
          <p:nvPr>
            <p:ph type="title"/>
          </p:nvPr>
        </p:nvSpPr>
        <p:spPr>
          <a:xfrm>
            <a:off x="5148064" y="116632"/>
            <a:ext cx="3466728" cy="775848"/>
          </a:xfrm>
        </p:spPr>
        <p:txBody>
          <a:bodyPr>
            <a:normAutofit fontScale="90000"/>
          </a:bodyPr>
          <a:lstStyle/>
          <a:p>
            <a:r>
              <a:rPr lang="el-GR" dirty="0" smtClean="0"/>
              <a:t>ΣΥΝΕΠΕΙΕΣ</a:t>
            </a:r>
            <a:endParaRPr lang="el-GR" dirty="0"/>
          </a:p>
        </p:txBody>
      </p:sp>
      <p:sp>
        <p:nvSpPr>
          <p:cNvPr id="3" name="Θέση περιεχομένου 2"/>
          <p:cNvSpPr>
            <a:spLocks noGrp="1"/>
          </p:cNvSpPr>
          <p:nvPr>
            <p:ph idx="1"/>
          </p:nvPr>
        </p:nvSpPr>
        <p:spPr>
          <a:xfrm>
            <a:off x="395536" y="836712"/>
            <a:ext cx="8291264" cy="6021287"/>
          </a:xfrm>
        </p:spPr>
        <p:txBody>
          <a:bodyPr>
            <a:normAutofit fontScale="92500" lnSpcReduction="10000"/>
          </a:bodyPr>
          <a:lstStyle/>
          <a:p>
            <a:r>
              <a:rPr lang="el-GR" dirty="0" smtClean="0"/>
              <a:t>Η </a:t>
            </a:r>
            <a:r>
              <a:rPr lang="el-GR" dirty="0"/>
              <a:t>Ε</a:t>
            </a:r>
            <a:r>
              <a:rPr lang="el-GR" dirty="0" smtClean="0"/>
              <a:t>υρώπη χωρίστηκε σε κομμάτια με διαφορετικό θρησκευτικό αλλά και πολιτικό προσανατολισμό.</a:t>
            </a:r>
          </a:p>
          <a:p>
            <a:endParaRPr lang="el-GR" dirty="0" smtClean="0"/>
          </a:p>
          <a:p>
            <a:r>
              <a:rPr lang="el-GR" dirty="0" smtClean="0"/>
              <a:t>Στο </a:t>
            </a:r>
            <a:r>
              <a:rPr lang="el-GR" dirty="0"/>
              <a:t>δεύτερο μισό του 16ου αιώνα η Γαλλία κλονίζεται από θρησκευτικές </a:t>
            </a:r>
            <a:r>
              <a:rPr lang="el-GR" dirty="0" smtClean="0"/>
              <a:t>διαμάχες</a:t>
            </a:r>
          </a:p>
          <a:p>
            <a:endParaRPr lang="el-GR" dirty="0"/>
          </a:p>
          <a:p>
            <a:r>
              <a:rPr lang="el-GR" dirty="0" smtClean="0"/>
              <a:t>Η </a:t>
            </a:r>
            <a:r>
              <a:rPr lang="el-GR" dirty="0" err="1" smtClean="0"/>
              <a:t>καλβινιστική</a:t>
            </a:r>
            <a:r>
              <a:rPr lang="el-GR" dirty="0" smtClean="0"/>
              <a:t> Ολλανδία </a:t>
            </a:r>
            <a:r>
              <a:rPr lang="el-GR" dirty="0"/>
              <a:t>αποσπάται από την καθολική </a:t>
            </a:r>
            <a:r>
              <a:rPr lang="el-GR" dirty="0" smtClean="0"/>
              <a:t>Ισπανία</a:t>
            </a:r>
          </a:p>
          <a:p>
            <a:endParaRPr lang="el-GR" dirty="0"/>
          </a:p>
          <a:p>
            <a:r>
              <a:rPr lang="el-GR" dirty="0" smtClean="0"/>
              <a:t>Τον </a:t>
            </a:r>
            <a:r>
              <a:rPr lang="el-GR" dirty="0"/>
              <a:t>17ο αιώνα η προσπάθεια των γερμανών αυτοκρατόρων </a:t>
            </a:r>
            <a:r>
              <a:rPr lang="el-GR" dirty="0" smtClean="0"/>
              <a:t>να επιβάλουν τον Καθολικισμό, </a:t>
            </a:r>
            <a:r>
              <a:rPr lang="el-GR" dirty="0"/>
              <a:t>προκάλεσε πανευρωπαϊκό πόλεμο, </a:t>
            </a:r>
            <a:r>
              <a:rPr lang="el-GR" dirty="0">
                <a:solidFill>
                  <a:srgbClr val="FFFF00"/>
                </a:solidFill>
              </a:rPr>
              <a:t>τον Τριακονταετή (1618-1648)</a:t>
            </a:r>
            <a:endParaRPr lang="el-GR" dirty="0" smtClean="0">
              <a:solidFill>
                <a:srgbClr val="FFFF00"/>
              </a:solidFill>
            </a:endParaRPr>
          </a:p>
          <a:p>
            <a:endParaRPr lang="el-GR" dirty="0" smtClean="0"/>
          </a:p>
        </p:txBody>
      </p:sp>
    </p:spTree>
    <p:extLst>
      <p:ext uri="{BB962C8B-B14F-4D97-AF65-F5344CB8AC3E}">
        <p14:creationId xmlns:p14="http://schemas.microsoft.com/office/powerpoint/2010/main" val="2935460249"/>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Θέση περιεχομένου 2"/>
          <p:cNvSpPr>
            <a:spLocks noGrp="1"/>
          </p:cNvSpPr>
          <p:nvPr>
            <p:ph idx="1"/>
          </p:nvPr>
        </p:nvSpPr>
        <p:spPr>
          <a:xfrm>
            <a:off x="251520" y="260648"/>
            <a:ext cx="8712968" cy="6597352"/>
          </a:xfrm>
        </p:spPr>
        <p:txBody>
          <a:bodyPr>
            <a:noAutofit/>
          </a:bodyPr>
          <a:lstStyle/>
          <a:p>
            <a:r>
              <a:rPr lang="el-GR" sz="2400" dirty="0"/>
              <a:t>Ο Τριακονταετής Πόλεμος </a:t>
            </a:r>
            <a:r>
              <a:rPr lang="el-GR" sz="2400" dirty="0" smtClean="0"/>
              <a:t> 1618 </a:t>
            </a:r>
            <a:r>
              <a:rPr lang="el-GR" sz="2400" dirty="0"/>
              <a:t>και </a:t>
            </a:r>
            <a:r>
              <a:rPr lang="el-GR" sz="2400" dirty="0" smtClean="0"/>
              <a:t>1648</a:t>
            </a:r>
          </a:p>
          <a:p>
            <a:pPr marL="0" indent="0">
              <a:buNone/>
            </a:pPr>
            <a:r>
              <a:rPr lang="el-GR" sz="2400" dirty="0" smtClean="0"/>
              <a:t> </a:t>
            </a:r>
            <a:r>
              <a:rPr lang="el-GR" sz="2400" dirty="0"/>
              <a:t>στην κεντρική Ευρώπη, κυρίως στα εδάφη της Αγίας Ρωμαϊκής Αυτοκρατορίας (σημερινής Γερμανίας). </a:t>
            </a:r>
            <a:endParaRPr lang="el-GR" sz="2400" dirty="0" smtClean="0"/>
          </a:p>
          <a:p>
            <a:endParaRPr lang="el-GR" sz="2400" dirty="0"/>
          </a:p>
          <a:p>
            <a:r>
              <a:rPr lang="el-GR" sz="2400" dirty="0" smtClean="0"/>
              <a:t>Μια  από </a:t>
            </a:r>
            <a:r>
              <a:rPr lang="el-GR" sz="2400" dirty="0"/>
              <a:t>τις πιο μακροχρόνιες και καταστροφικές συγκρούσεις στην ευρωπαϊκή ιστορία. Άρχισε ως πόλεμος μεταξύ των καθολικών </a:t>
            </a:r>
            <a:r>
              <a:rPr lang="el-GR" sz="2400" dirty="0" smtClean="0"/>
              <a:t>και διαμαρτυρομένων </a:t>
            </a:r>
            <a:r>
              <a:rPr lang="el-GR" sz="2400" dirty="0"/>
              <a:t>κρατών της αυτοκρατορίας και </a:t>
            </a:r>
            <a:r>
              <a:rPr lang="el-GR" sz="2400" dirty="0" smtClean="0"/>
              <a:t>εξελίχθηκε </a:t>
            </a:r>
            <a:r>
              <a:rPr lang="el-GR" sz="2400" dirty="0"/>
              <a:t>σε μια γενικευμένη διαμάχη στην οποία ενεπλάκησαν οι περισσότερες από τις μεγάλες δυνάμεις της Ευρώπης. </a:t>
            </a:r>
            <a:endParaRPr lang="el-GR" sz="2400" dirty="0" smtClean="0"/>
          </a:p>
          <a:p>
            <a:endParaRPr lang="el-GR" sz="2400" dirty="0"/>
          </a:p>
          <a:p>
            <a:r>
              <a:rPr lang="el-GR" sz="2400" dirty="0" smtClean="0"/>
              <a:t>Και </a:t>
            </a:r>
            <a:r>
              <a:rPr lang="el-GR" sz="2400" dirty="0"/>
              <a:t>ενώ στον πόλεμο αυτό οδήγησαν θρησκευτικά αίτια, σύντομα οι εμπλεκόμενες δυνάμεις κατέληξαν να αγωνίζονται για την πολιτική επικράτηση στην Ευρώπη με προεξάρχουσα τη διαμάχη για το σκοπό αυτό μεταξύ Αψβούργων και Γαλλίας.</a:t>
            </a:r>
          </a:p>
        </p:txBody>
      </p:sp>
    </p:spTree>
    <p:extLst>
      <p:ext uri="{BB962C8B-B14F-4D97-AF65-F5344CB8AC3E}">
        <p14:creationId xmlns:p14="http://schemas.microsoft.com/office/powerpoint/2010/main" val="112707479"/>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Θέση περιεχομένου 2"/>
          <p:cNvSpPr>
            <a:spLocks noGrp="1"/>
          </p:cNvSpPr>
          <p:nvPr>
            <p:ph idx="1"/>
          </p:nvPr>
        </p:nvSpPr>
        <p:spPr/>
        <p:txBody>
          <a:bodyPr/>
          <a:lstStyle/>
          <a:p>
            <a:r>
              <a:rPr lang="el-GR" dirty="0"/>
              <a:t>Η Μεταρρύθμιση συνέβαλε στη διαμόρφωση εθνικής συνείδησης υποστηρίζοντας την ατομική ελευθερία</a:t>
            </a:r>
          </a:p>
          <a:p>
            <a:endParaRPr lang="el-GR" dirty="0" smtClean="0"/>
          </a:p>
          <a:p>
            <a:r>
              <a:rPr lang="el-GR" dirty="0" smtClean="0"/>
              <a:t>*</a:t>
            </a:r>
            <a:r>
              <a:rPr lang="el-GR" dirty="0"/>
              <a:t>διαφορές ανάμεσα σε χώρες που ασπάστηκαν την Μεταρρύθμιση ή τον Καλβινισμό και την Καθολική Μεσόγειο</a:t>
            </a:r>
          </a:p>
          <a:p>
            <a:endParaRPr lang="el-GR" dirty="0"/>
          </a:p>
          <a:p>
            <a:endParaRPr lang="el-GR" dirty="0"/>
          </a:p>
        </p:txBody>
      </p:sp>
    </p:spTree>
    <p:extLst>
      <p:ext uri="{BB962C8B-B14F-4D97-AF65-F5344CB8AC3E}">
        <p14:creationId xmlns:p14="http://schemas.microsoft.com/office/powerpoint/2010/main" val="4139063034"/>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Τίτλος 1"/>
          <p:cNvSpPr>
            <a:spLocks noGrp="1"/>
          </p:cNvSpPr>
          <p:nvPr>
            <p:ph type="title"/>
          </p:nvPr>
        </p:nvSpPr>
        <p:spPr/>
        <p:txBody>
          <a:bodyPr/>
          <a:lstStyle/>
          <a:p>
            <a:endParaRPr lang="el-GR" dirty="0"/>
          </a:p>
        </p:txBody>
      </p:sp>
      <p:sp>
        <p:nvSpPr>
          <p:cNvPr id="3" name="Θέση περιεχομένου 2"/>
          <p:cNvSpPr>
            <a:spLocks noGrp="1"/>
          </p:cNvSpPr>
          <p:nvPr>
            <p:ph idx="1"/>
          </p:nvPr>
        </p:nvSpPr>
        <p:spPr/>
        <p:txBody>
          <a:bodyPr/>
          <a:lstStyle/>
          <a:p>
            <a:endParaRPr lang="el-GR"/>
          </a:p>
        </p:txBody>
      </p:sp>
    </p:spTree>
    <p:extLst>
      <p:ext uri="{BB962C8B-B14F-4D97-AF65-F5344CB8AC3E}">
        <p14:creationId xmlns:p14="http://schemas.microsoft.com/office/powerpoint/2010/main" val="4286692524"/>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Τίτλος 1"/>
          <p:cNvSpPr>
            <a:spLocks noGrp="1"/>
          </p:cNvSpPr>
          <p:nvPr>
            <p:ph type="title"/>
          </p:nvPr>
        </p:nvSpPr>
        <p:spPr>
          <a:xfrm>
            <a:off x="611560" y="3501008"/>
            <a:ext cx="8229600" cy="1143000"/>
          </a:xfrm>
        </p:spPr>
        <p:txBody>
          <a:bodyPr>
            <a:normAutofit fontScale="90000"/>
          </a:bodyPr>
          <a:lstStyle/>
          <a:p>
            <a:pPr algn="ctr"/>
            <a:r>
              <a:rPr lang="el-GR" b="1" dirty="0" smtClean="0"/>
              <a:t>Μάγισσες </a:t>
            </a:r>
            <a:br>
              <a:rPr lang="el-GR" b="1" dirty="0" smtClean="0"/>
            </a:br>
            <a:r>
              <a:rPr lang="el-GR" b="1" dirty="0"/>
              <a:t/>
            </a:r>
            <a:br>
              <a:rPr lang="el-GR" b="1" dirty="0"/>
            </a:br>
            <a:r>
              <a:rPr lang="el-GR" b="1" dirty="0" smtClean="0"/>
              <a:t>και </a:t>
            </a:r>
            <a:br>
              <a:rPr lang="el-GR" b="1" dirty="0" smtClean="0"/>
            </a:br>
            <a:r>
              <a:rPr lang="el-GR" b="1" dirty="0"/>
              <a:t/>
            </a:r>
            <a:br>
              <a:rPr lang="el-GR" b="1" dirty="0"/>
            </a:br>
            <a:r>
              <a:rPr lang="el-GR" b="1" dirty="0" smtClean="0"/>
              <a:t>απαγορευμένα βιβλία</a:t>
            </a:r>
            <a:endParaRPr lang="el-GR" b="1" dirty="0"/>
          </a:p>
        </p:txBody>
      </p:sp>
    </p:spTree>
    <p:extLst>
      <p:ext uri="{BB962C8B-B14F-4D97-AF65-F5344CB8AC3E}">
        <p14:creationId xmlns:p14="http://schemas.microsoft.com/office/powerpoint/2010/main" val="103892213"/>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Θέση περιεχομένου 2"/>
          <p:cNvSpPr>
            <a:spLocks noGrp="1"/>
          </p:cNvSpPr>
          <p:nvPr>
            <p:ph idx="1"/>
          </p:nvPr>
        </p:nvSpPr>
        <p:spPr>
          <a:xfrm>
            <a:off x="457200" y="620688"/>
            <a:ext cx="8229600" cy="5551829"/>
          </a:xfrm>
        </p:spPr>
        <p:txBody>
          <a:bodyPr>
            <a:normAutofit lnSpcReduction="10000"/>
          </a:bodyPr>
          <a:lstStyle/>
          <a:p>
            <a:r>
              <a:rPr lang="el-GR" dirty="0" smtClean="0"/>
              <a:t>Είναι </a:t>
            </a:r>
            <a:r>
              <a:rPr lang="el-GR" dirty="0"/>
              <a:t>δύσκολο να πιστέψει κανείς πως η τελευταία «μάγισσα» στη Βρετανία οδηγήθηκε στην πυρά στα τέλη του 17ου αιώνα και ότι στη Γερμανία έκαιγαν «μάγισσες» ακόμη και την εποχή του </a:t>
            </a:r>
            <a:r>
              <a:rPr lang="el-GR" dirty="0" smtClean="0"/>
              <a:t>Μπαχ (1685-1750)</a:t>
            </a:r>
          </a:p>
          <a:p>
            <a:endParaRPr lang="el-GR" dirty="0" smtClean="0"/>
          </a:p>
          <a:p>
            <a:r>
              <a:rPr lang="el-GR" dirty="0" smtClean="0"/>
              <a:t>Στη </a:t>
            </a:r>
            <a:r>
              <a:rPr lang="el-GR" dirty="0"/>
              <a:t>Ρωσία μάλιστα η τελευταία «μάγισσα» κάηκε το 1813</a:t>
            </a:r>
            <a:r>
              <a:rPr lang="el-GR" dirty="0" smtClean="0"/>
              <a:t>!</a:t>
            </a:r>
          </a:p>
          <a:p>
            <a:endParaRPr lang="el-GR" dirty="0"/>
          </a:p>
          <a:p>
            <a:r>
              <a:rPr lang="el-GR" dirty="0"/>
              <a:t>Τα θύματα της Ιεράς Εξέτασης </a:t>
            </a:r>
            <a:r>
              <a:rPr lang="el-GR" dirty="0" smtClean="0"/>
              <a:t> υπολογίζονται σε </a:t>
            </a:r>
            <a:r>
              <a:rPr lang="el-GR" sz="3600" dirty="0">
                <a:solidFill>
                  <a:srgbClr val="FF0000"/>
                </a:solidFill>
              </a:rPr>
              <a:t>60</a:t>
            </a:r>
            <a:r>
              <a:rPr lang="el-GR" sz="4000" dirty="0">
                <a:solidFill>
                  <a:srgbClr val="FF0000"/>
                </a:solidFill>
              </a:rPr>
              <a:t>.</a:t>
            </a:r>
            <a:r>
              <a:rPr lang="el-GR" sz="3600" dirty="0">
                <a:solidFill>
                  <a:srgbClr val="FF0000"/>
                </a:solidFill>
              </a:rPr>
              <a:t>000.</a:t>
            </a:r>
          </a:p>
        </p:txBody>
      </p:sp>
    </p:spTree>
    <p:extLst>
      <p:ext uri="{BB962C8B-B14F-4D97-AF65-F5344CB8AC3E}">
        <p14:creationId xmlns:p14="http://schemas.microsoft.com/office/powerpoint/2010/main" val="1812057110"/>
      </p:ext>
    </p:extLst>
  </p:cSld>
  <p:clrMapOvr>
    <a:masterClrMapping/>
  </p:clrMapOvr>
  <p:timing>
    <p:tnLst>
      <p:par>
        <p:cTn id="1" dur="indefinite" restart="never" nodeType="tmRoot"/>
      </p:par>
    </p:tnLst>
  </p:timing>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23528" y="985989"/>
            <a:ext cx="8697355" cy="417120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419729447"/>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0" name="Picture 2"/>
          <p:cNvPicPr>
            <a:picLocks noGrp="1" noChangeAspect="1" noChangeArrowheads="1"/>
          </p:cNvPicPr>
          <p:nvPr>
            <p:ph idx="1"/>
          </p:nvPr>
        </p:nvPicPr>
        <p:blipFill>
          <a:blip r:embed="rId2">
            <a:extLst>
              <a:ext uri="{28A0092B-C50C-407E-A947-70E740481C1C}">
                <a14:useLocalDpi xmlns:a14="http://schemas.microsoft.com/office/drawing/2010/main" val="0"/>
              </a:ext>
            </a:extLst>
          </a:blip>
          <a:srcRect/>
          <a:stretch>
            <a:fillRect/>
          </a:stretch>
        </p:blipFill>
        <p:spPr bwMode="auto">
          <a:xfrm>
            <a:off x="200619" y="548680"/>
            <a:ext cx="8928992" cy="547449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540572917"/>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Τίτλος 1"/>
          <p:cNvSpPr>
            <a:spLocks noGrp="1"/>
          </p:cNvSpPr>
          <p:nvPr>
            <p:ph type="title"/>
          </p:nvPr>
        </p:nvSpPr>
        <p:spPr/>
        <p:txBody>
          <a:bodyPr>
            <a:normAutofit fontScale="90000"/>
          </a:bodyPr>
          <a:lstStyle/>
          <a:p>
            <a:r>
              <a:rPr lang="el-GR" dirty="0"/>
              <a:t/>
            </a:r>
            <a:br>
              <a:rPr lang="el-GR" dirty="0"/>
            </a:br>
            <a:r>
              <a:rPr lang="el-GR" dirty="0" smtClean="0"/>
              <a:t/>
            </a:r>
            <a:br>
              <a:rPr lang="el-GR" dirty="0" smtClean="0"/>
            </a:br>
            <a:endParaRPr lang="el-GR" dirty="0"/>
          </a:p>
        </p:txBody>
      </p:sp>
      <p:sp>
        <p:nvSpPr>
          <p:cNvPr id="3" name="Θέση περιεχομένου 2"/>
          <p:cNvSpPr>
            <a:spLocks noGrp="1"/>
          </p:cNvSpPr>
          <p:nvPr>
            <p:ph idx="1"/>
          </p:nvPr>
        </p:nvSpPr>
        <p:spPr/>
        <p:txBody>
          <a:bodyPr/>
          <a:lstStyle/>
          <a:p>
            <a:pPr marL="0" indent="0">
              <a:buNone/>
            </a:pPr>
            <a:endParaRPr lang="el-GR" dirty="0" smtClean="0"/>
          </a:p>
          <a:p>
            <a:pPr marL="0" indent="0">
              <a:buNone/>
            </a:pPr>
            <a:endParaRPr lang="el-GR" dirty="0"/>
          </a:p>
        </p:txBody>
      </p:sp>
      <p:pic>
        <p:nvPicPr>
          <p:cNvPr id="3074"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79512" y="548680"/>
            <a:ext cx="8712403" cy="439248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311286842"/>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p:cNvPicPr>
            <a:picLocks noGrp="1" noChangeAspect="1" noChangeArrowheads="1"/>
          </p:cNvPicPr>
          <p:nvPr>
            <p:ph idx="1"/>
          </p:nvPr>
        </p:nvPicPr>
        <p:blipFill>
          <a:blip r:embed="rId2">
            <a:extLst>
              <a:ext uri="{28A0092B-C50C-407E-A947-70E740481C1C}">
                <a14:useLocalDpi xmlns:a14="http://schemas.microsoft.com/office/drawing/2010/main" val="0"/>
              </a:ext>
            </a:extLst>
          </a:blip>
          <a:srcRect/>
          <a:stretch>
            <a:fillRect/>
          </a:stretch>
        </p:blipFill>
        <p:spPr bwMode="auto">
          <a:xfrm>
            <a:off x="2123728" y="188640"/>
            <a:ext cx="5070100" cy="633670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1027414080"/>
      </p:ext>
    </p:extLst>
  </p:cSld>
  <p:clrMapOvr>
    <a:masterClrMapping/>
  </p:clrMapOvr>
  <p:timing>
    <p:tnLst>
      <p:par>
        <p:cTn id="1" dur="indefinite" restart="never" nodeType="tmRoot"/>
      </p:par>
    </p:tnLst>
  </p:timing>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Τίτλος 1"/>
          <p:cNvSpPr>
            <a:spLocks noGrp="1"/>
          </p:cNvSpPr>
          <p:nvPr>
            <p:ph type="title"/>
          </p:nvPr>
        </p:nvSpPr>
        <p:spPr/>
        <p:txBody>
          <a:bodyPr>
            <a:normAutofit fontScale="90000"/>
          </a:bodyPr>
          <a:lstStyle/>
          <a:p>
            <a:r>
              <a:rPr lang="en-US" dirty="0" smtClean="0"/>
              <a:t>INDEX |</a:t>
            </a:r>
            <a:r>
              <a:rPr lang="en-US" dirty="0" err="1" smtClean="0"/>
              <a:t>Librorum</a:t>
            </a:r>
            <a:r>
              <a:rPr lang="en-US" dirty="0" smtClean="0"/>
              <a:t> </a:t>
            </a:r>
            <a:r>
              <a:rPr lang="en-US" dirty="0" err="1" smtClean="0"/>
              <a:t>prohibitorum</a:t>
            </a:r>
            <a:endParaRPr lang="el-GR" dirty="0"/>
          </a:p>
        </p:txBody>
      </p:sp>
      <p:sp>
        <p:nvSpPr>
          <p:cNvPr id="3" name="Θέση περιεχομένου 2"/>
          <p:cNvSpPr>
            <a:spLocks noGrp="1"/>
          </p:cNvSpPr>
          <p:nvPr>
            <p:ph idx="1"/>
          </p:nvPr>
        </p:nvSpPr>
        <p:spPr/>
        <p:txBody>
          <a:bodyPr>
            <a:normAutofit fontScale="92500" lnSpcReduction="20000"/>
          </a:bodyPr>
          <a:lstStyle/>
          <a:p>
            <a:r>
              <a:rPr lang="el-GR" dirty="0"/>
              <a:t>Η πρώτη έκδοση που δημοσιεύθηκε στη Ρώμη (το </a:t>
            </a:r>
            <a:r>
              <a:rPr lang="el-GR" dirty="0" err="1"/>
              <a:t>Παυλικό</a:t>
            </a:r>
            <a:r>
              <a:rPr lang="el-GR" dirty="0"/>
              <a:t> Ευρετήριο) εκδόθηκε από τον Πάπα Παύλο Δ' το</a:t>
            </a:r>
            <a:r>
              <a:rPr lang="el-GR" dirty="0">
                <a:solidFill>
                  <a:srgbClr val="FFFF00"/>
                </a:solidFill>
              </a:rPr>
              <a:t> 1559</a:t>
            </a:r>
            <a:r>
              <a:rPr lang="el-GR" dirty="0" smtClean="0"/>
              <a:t>.</a:t>
            </a:r>
            <a:endParaRPr lang="en-US" dirty="0" smtClean="0"/>
          </a:p>
          <a:p>
            <a:endParaRPr lang="en-US" dirty="0"/>
          </a:p>
          <a:p>
            <a:r>
              <a:rPr lang="el-GR" dirty="0" smtClean="0"/>
              <a:t> </a:t>
            </a:r>
            <a:r>
              <a:rPr lang="el-GR" dirty="0"/>
              <a:t>Από το 1571 έως το 1917 η Ιερά Σύνοδος του Ευρετηρίου ήταν υπεύθυνη για την ενημέρωση του καταλόγου. </a:t>
            </a:r>
            <a:endParaRPr lang="en-US" dirty="0" smtClean="0"/>
          </a:p>
          <a:p>
            <a:endParaRPr lang="en-US" dirty="0"/>
          </a:p>
          <a:p>
            <a:r>
              <a:rPr lang="el-GR" dirty="0" smtClean="0"/>
              <a:t>Η </a:t>
            </a:r>
            <a:r>
              <a:rPr lang="el-GR" dirty="0"/>
              <a:t>20ή και τελευταία έκδοση κυκλοφόρησε το 1948 και το Ευρετήριο καταργήθηκε επίσημα στις </a:t>
            </a:r>
            <a:r>
              <a:rPr lang="el-GR" dirty="0">
                <a:solidFill>
                  <a:srgbClr val="FFFF00"/>
                </a:solidFill>
              </a:rPr>
              <a:t>14 Ιουνίου 1966 </a:t>
            </a:r>
            <a:r>
              <a:rPr lang="el-GR" dirty="0"/>
              <a:t>από τον Πάπα Παύλο ΣΤ'.</a:t>
            </a:r>
          </a:p>
        </p:txBody>
      </p:sp>
    </p:spTree>
    <p:extLst>
      <p:ext uri="{BB962C8B-B14F-4D97-AF65-F5344CB8AC3E}">
        <p14:creationId xmlns:p14="http://schemas.microsoft.com/office/powerpoint/2010/main" val="3845525309"/>
      </p:ext>
    </p:extLst>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Θέση περιεχομένου 2"/>
          <p:cNvSpPr>
            <a:spLocks noGrp="1"/>
          </p:cNvSpPr>
          <p:nvPr>
            <p:ph idx="1"/>
          </p:nvPr>
        </p:nvSpPr>
        <p:spPr/>
        <p:txBody>
          <a:bodyPr>
            <a:normAutofit fontScale="92500" lnSpcReduction="20000"/>
          </a:bodyPr>
          <a:lstStyle/>
          <a:p>
            <a:r>
              <a:rPr lang="el-GR" dirty="0"/>
              <a:t>Κάθε βασίλειο είχε το δικό του κατάλογο απαγορευμένων βιβλίων, που ορίζονταν ανεξάρτητα από το Βατικανό.</a:t>
            </a:r>
          </a:p>
          <a:p>
            <a:endParaRPr lang="el-GR" dirty="0"/>
          </a:p>
          <a:p>
            <a:r>
              <a:rPr lang="el-GR" dirty="0"/>
              <a:t>Στη Γαλλία, περισσότεροι από </a:t>
            </a:r>
            <a:r>
              <a:rPr lang="el-GR" sz="3500" dirty="0">
                <a:solidFill>
                  <a:srgbClr val="FFFF00"/>
                </a:solidFill>
              </a:rPr>
              <a:t>800 </a:t>
            </a:r>
            <a:r>
              <a:rPr lang="el-GR" dirty="0"/>
              <a:t>συγγραφείς και εκδότες φυλακίστηκαν στη Βαστίλη μέχρι την έναρξη της Γαλλικής Επανάστασης, το 1789.</a:t>
            </a:r>
          </a:p>
          <a:p>
            <a:endParaRPr lang="el-GR" dirty="0"/>
          </a:p>
          <a:p>
            <a:r>
              <a:rPr lang="el-GR" dirty="0"/>
              <a:t>Ο πρώτος κατάλογος απαγόρευε όλα τα έργα του Λούθηρου και των υπόλοιπων προτεσταντών μεταρρυθμιστών.</a:t>
            </a:r>
          </a:p>
        </p:txBody>
      </p:sp>
    </p:spTree>
    <p:extLst>
      <p:ext uri="{BB962C8B-B14F-4D97-AF65-F5344CB8AC3E}">
        <p14:creationId xmlns:p14="http://schemas.microsoft.com/office/powerpoint/2010/main" val="1047806853"/>
      </p:ext>
    </p:extLst>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Θέση περιεχομένου 2"/>
          <p:cNvSpPr>
            <a:spLocks noGrp="1"/>
          </p:cNvSpPr>
          <p:nvPr>
            <p:ph idx="1"/>
          </p:nvPr>
        </p:nvSpPr>
        <p:spPr>
          <a:xfrm>
            <a:off x="457200" y="836712"/>
            <a:ext cx="8229600" cy="5335805"/>
          </a:xfrm>
        </p:spPr>
        <p:txBody>
          <a:bodyPr>
            <a:normAutofit fontScale="92500"/>
          </a:bodyPr>
          <a:lstStyle/>
          <a:p>
            <a:r>
              <a:rPr lang="el-GR" dirty="0"/>
              <a:t>Απαγορεύτηκαν σχεδόν όλοι οι σύγχρονοι φιλόσοφοι, όπως ο Καρτέσιος, ο Σπινόζα, ο Λοκ, ο </a:t>
            </a:r>
            <a:r>
              <a:rPr lang="el-GR" dirty="0" err="1"/>
              <a:t>Ρουσό</a:t>
            </a:r>
            <a:r>
              <a:rPr lang="el-GR" dirty="0"/>
              <a:t>, ο Βολταίρος και ο Καντ.</a:t>
            </a:r>
          </a:p>
          <a:p>
            <a:endParaRPr lang="el-GR" dirty="0"/>
          </a:p>
          <a:p>
            <a:r>
              <a:rPr lang="el-GR" dirty="0"/>
              <a:t>Δηλαδή απαγορεύτηκαν οι διανοούμενοι, πάνω στα έργα των οποίων βασίστηκε ο σύγχρονος ευρωπαϊκός πολιτισμός.</a:t>
            </a:r>
          </a:p>
          <a:p>
            <a:endParaRPr lang="el-GR" dirty="0"/>
          </a:p>
          <a:p>
            <a:r>
              <a:rPr lang="el-GR" dirty="0"/>
              <a:t>Συμπεριλαμβάνονταν και συγγραφείς όπως οι </a:t>
            </a:r>
            <a:r>
              <a:rPr lang="el-GR" dirty="0" err="1"/>
              <a:t>Μπαλζάκ</a:t>
            </a:r>
            <a:r>
              <a:rPr lang="el-GR" dirty="0"/>
              <a:t>, </a:t>
            </a:r>
            <a:r>
              <a:rPr lang="el-GR" dirty="0" err="1"/>
              <a:t>Φλωμπέρ</a:t>
            </a:r>
            <a:r>
              <a:rPr lang="el-GR" dirty="0"/>
              <a:t>, </a:t>
            </a:r>
            <a:r>
              <a:rPr lang="el-GR" dirty="0" err="1"/>
              <a:t>Ουγκό</a:t>
            </a:r>
            <a:r>
              <a:rPr lang="el-GR" dirty="0"/>
              <a:t>, ο Ζολά, ακόμα και τα απομνημονεύματα του «εραστή» Καζανόβα.</a:t>
            </a:r>
          </a:p>
        </p:txBody>
      </p:sp>
    </p:spTree>
    <p:extLst>
      <p:ext uri="{BB962C8B-B14F-4D97-AF65-F5344CB8AC3E}">
        <p14:creationId xmlns:p14="http://schemas.microsoft.com/office/powerpoint/2010/main" val="3736527904"/>
      </p:ext>
    </p:extLst>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Θέση περιεχομένου 2"/>
          <p:cNvSpPr>
            <a:spLocks noGrp="1"/>
          </p:cNvSpPr>
          <p:nvPr>
            <p:ph idx="1"/>
          </p:nvPr>
        </p:nvSpPr>
        <p:spPr/>
        <p:txBody>
          <a:bodyPr/>
          <a:lstStyle/>
          <a:p>
            <a:r>
              <a:rPr lang="el-GR" dirty="0" smtClean="0"/>
              <a:t> </a:t>
            </a:r>
            <a:endParaRPr lang="el-GR" dirty="0"/>
          </a:p>
        </p:txBody>
      </p:sp>
      <p:sp>
        <p:nvSpPr>
          <p:cNvPr id="5" name="Ορθογώνιο 4"/>
          <p:cNvSpPr/>
          <p:nvPr/>
        </p:nvSpPr>
        <p:spPr>
          <a:xfrm>
            <a:off x="395536" y="197346"/>
            <a:ext cx="8640960" cy="6740307"/>
          </a:xfrm>
          <a:prstGeom prst="rect">
            <a:avLst/>
          </a:prstGeom>
        </p:spPr>
        <p:txBody>
          <a:bodyPr wrap="square">
            <a:spAutoFit/>
          </a:bodyPr>
          <a:lstStyle/>
          <a:p>
            <a:r>
              <a:rPr lang="el-GR" sz="2400" b="1" dirty="0"/>
              <a:t>Καζαντζάκης</a:t>
            </a:r>
            <a:endParaRPr lang="el-GR" sz="2400" dirty="0"/>
          </a:p>
          <a:p>
            <a:r>
              <a:rPr lang="el-GR" sz="2400" dirty="0"/>
              <a:t>Το 1954, το Βατικανό απαγόρευσε το βιβλίο του Νίκου Καζαντζάκη, </a:t>
            </a:r>
            <a:r>
              <a:rPr lang="el-GR" sz="2400" b="1" dirty="0"/>
              <a:t>«Ο τελευταίος πειρασμός».</a:t>
            </a:r>
          </a:p>
          <a:p>
            <a:r>
              <a:rPr lang="el-GR" sz="2400" dirty="0"/>
              <a:t>Ο συγγραφέας έστειλε τηλεγράφημα στον Πάπα </a:t>
            </a:r>
            <a:r>
              <a:rPr lang="el-GR" sz="2400" dirty="0" err="1"/>
              <a:t>Πίου</a:t>
            </a:r>
            <a:r>
              <a:rPr lang="el-GR" sz="2400" dirty="0"/>
              <a:t> ΙΒ΄, με τη λατινική ρήση του «πατέρα» της </a:t>
            </a:r>
            <a:r>
              <a:rPr lang="el-GR" sz="2400" dirty="0" err="1"/>
              <a:t>λατινόφωνης</a:t>
            </a:r>
            <a:r>
              <a:rPr lang="el-GR" sz="2400" dirty="0"/>
              <a:t> εκκλησίας, Τερτυλλιανού: «</a:t>
            </a:r>
            <a:r>
              <a:rPr lang="el-GR" sz="2400" dirty="0" err="1"/>
              <a:t>Ad</a:t>
            </a:r>
            <a:r>
              <a:rPr lang="el-GR" sz="2400" dirty="0"/>
              <a:t> </a:t>
            </a:r>
            <a:r>
              <a:rPr lang="el-GR" sz="2400" dirty="0" err="1"/>
              <a:t>tuum</a:t>
            </a:r>
            <a:r>
              <a:rPr lang="el-GR" sz="2400" dirty="0"/>
              <a:t>, </a:t>
            </a:r>
            <a:r>
              <a:rPr lang="el-GR" sz="2400" dirty="0" err="1"/>
              <a:t>Domine</a:t>
            </a:r>
            <a:r>
              <a:rPr lang="el-GR" sz="2400" dirty="0"/>
              <a:t>, </a:t>
            </a:r>
            <a:r>
              <a:rPr lang="el-GR" sz="2400" dirty="0" err="1"/>
              <a:t>tribual</a:t>
            </a:r>
            <a:r>
              <a:rPr lang="el-GR" sz="2400" dirty="0"/>
              <a:t> </a:t>
            </a:r>
            <a:r>
              <a:rPr lang="el-GR" sz="2400" dirty="0" err="1"/>
              <a:t>appelo</a:t>
            </a:r>
            <a:r>
              <a:rPr lang="el-GR" sz="2400" dirty="0"/>
              <a:t>», δηλαδή «Στο δικαστήριό σας, κύριε, κάνω έφεση</a:t>
            </a:r>
            <a:r>
              <a:rPr lang="el-GR" sz="2400" dirty="0" smtClean="0"/>
              <a:t>».</a:t>
            </a:r>
          </a:p>
          <a:p>
            <a:endParaRPr lang="el-GR" sz="2400" dirty="0"/>
          </a:p>
          <a:p>
            <a:r>
              <a:rPr lang="el-GR" sz="2400" dirty="0"/>
              <a:t>Η ελληνική Εκκλησία, με τη σειρά της, χαρακτήρισε το έργο ως </a:t>
            </a:r>
            <a:r>
              <a:rPr lang="el-GR" sz="2400" b="1" dirty="0"/>
              <a:t>«σκανδαλώδες και </a:t>
            </a:r>
            <a:r>
              <a:rPr lang="el-GR" sz="2400" b="1" dirty="0" err="1"/>
              <a:t>επικίνδυνον</a:t>
            </a:r>
            <a:r>
              <a:rPr lang="el-GR" sz="2400" b="1" dirty="0"/>
              <a:t> διά κάθε χριστιανό» </a:t>
            </a:r>
            <a:r>
              <a:rPr lang="el-GR" sz="2400" dirty="0"/>
              <a:t>και απαίτησε να απαγορευθεί η κυκλοφορία του βιβλίου και στην Ελλάδα</a:t>
            </a:r>
            <a:r>
              <a:rPr lang="el-GR" sz="2400" dirty="0" smtClean="0"/>
              <a:t>.</a:t>
            </a:r>
          </a:p>
          <a:p>
            <a:endParaRPr lang="el-GR" sz="2400" dirty="0"/>
          </a:p>
          <a:p>
            <a:r>
              <a:rPr lang="el-GR" sz="2400" dirty="0"/>
              <a:t>Η απάντηση του συγγραφέα ήταν η εξής:</a:t>
            </a:r>
          </a:p>
          <a:p>
            <a:r>
              <a:rPr lang="el-GR" sz="2400" dirty="0"/>
              <a:t>«</a:t>
            </a:r>
            <a:r>
              <a:rPr lang="el-GR" sz="2400" b="1" dirty="0"/>
              <a:t>Μου δώσατε μια κατάρα, Άγιοι Πατέρες, σας δίνω μια ευχή: Σας εύχομαι να ’ναι η συνείδησή σας τόσο καθαρή, όσο είναι η δική μου και να ’στε τόσο ηθικοί και θρήσκοι όσο είμαι εγώ».</a:t>
            </a:r>
          </a:p>
        </p:txBody>
      </p:sp>
    </p:spTree>
    <p:extLst>
      <p:ext uri="{BB962C8B-B14F-4D97-AF65-F5344CB8AC3E}">
        <p14:creationId xmlns:p14="http://schemas.microsoft.com/office/powerpoint/2010/main" val="327071821"/>
      </p:ext>
    </p:extLst>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Θέση περιεχομένου 2"/>
          <p:cNvSpPr>
            <a:spLocks noGrp="1"/>
          </p:cNvSpPr>
          <p:nvPr>
            <p:ph idx="1"/>
          </p:nvPr>
        </p:nvSpPr>
        <p:spPr>
          <a:xfrm>
            <a:off x="457200" y="476672"/>
            <a:ext cx="8229600" cy="5695845"/>
          </a:xfrm>
        </p:spPr>
        <p:txBody>
          <a:bodyPr>
            <a:normAutofit fontScale="85000" lnSpcReduction="10000"/>
          </a:bodyPr>
          <a:lstStyle/>
          <a:p>
            <a:pPr marL="0" indent="0">
              <a:buNone/>
            </a:pPr>
            <a:r>
              <a:rPr lang="el-GR" b="1" dirty="0"/>
              <a:t>Ο Αγών Μου</a:t>
            </a:r>
          </a:p>
          <a:p>
            <a:endParaRPr lang="el-GR" dirty="0"/>
          </a:p>
          <a:p>
            <a:r>
              <a:rPr lang="el-GR" dirty="0"/>
              <a:t>Ένα βιβλίο που δεν συμπεριλήφθηκε ποτέ στον κατάλογο ήταν «Ο Αγών μου» του Αδόλφου Χίτλερ.</a:t>
            </a:r>
          </a:p>
          <a:p>
            <a:endParaRPr lang="el-GR" dirty="0"/>
          </a:p>
          <a:p>
            <a:r>
              <a:rPr lang="el-GR" dirty="0"/>
              <a:t>Το Βατικανό, υπό την επιτήρηση του φασιστικού καθεστώτος του </a:t>
            </a:r>
            <a:r>
              <a:rPr lang="el-GR" dirty="0" err="1"/>
              <a:t>Μπενίτο</a:t>
            </a:r>
            <a:r>
              <a:rPr lang="el-GR" dirty="0"/>
              <a:t> Μουσολίνι, δεν τόλμησε να εναντιωθεί στον </a:t>
            </a:r>
            <a:r>
              <a:rPr lang="el-GR" dirty="0" err="1"/>
              <a:t>Φύρερ</a:t>
            </a:r>
            <a:r>
              <a:rPr lang="el-GR" dirty="0"/>
              <a:t> του Τρίτου Ράιχ.</a:t>
            </a:r>
          </a:p>
          <a:p>
            <a:endParaRPr lang="el-GR" dirty="0"/>
          </a:p>
          <a:p>
            <a:r>
              <a:rPr lang="el-GR" dirty="0"/>
              <a:t>Χρησιμοποίησε ως δικαιολογία το απόσπασμα από την επιστολή του Αποστόλου Παύλου προς τους Ρωμαίους, που έλεγε ότι η κρατική εξουσία προέρχεται από το Θεό και πρέπει να την υπακούν.</a:t>
            </a:r>
          </a:p>
        </p:txBody>
      </p:sp>
    </p:spTree>
    <p:extLst>
      <p:ext uri="{BB962C8B-B14F-4D97-AF65-F5344CB8AC3E}">
        <p14:creationId xmlns:p14="http://schemas.microsoft.com/office/powerpoint/2010/main" val="3326525517"/>
      </p:ext>
    </p:extLst>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Τήξη">
  <a:themeElements>
    <a:clrScheme name="Τήξη">
      <a:dk1>
        <a:sysClr val="windowText" lastClr="000000"/>
      </a:dk1>
      <a:lt1>
        <a:sysClr val="window" lastClr="FFFFFF"/>
      </a:lt1>
      <a:dk2>
        <a:srgbClr val="676A55"/>
      </a:dk2>
      <a:lt2>
        <a:srgbClr val="EAEBDE"/>
      </a:lt2>
      <a:accent1>
        <a:srgbClr val="72A376"/>
      </a:accent1>
      <a:accent2>
        <a:srgbClr val="B0CCB0"/>
      </a:accent2>
      <a:accent3>
        <a:srgbClr val="A8CDD7"/>
      </a:accent3>
      <a:accent4>
        <a:srgbClr val="C0BEAF"/>
      </a:accent4>
      <a:accent5>
        <a:srgbClr val="CEC597"/>
      </a:accent5>
      <a:accent6>
        <a:srgbClr val="E8B7B7"/>
      </a:accent6>
      <a:hlink>
        <a:srgbClr val="DB5353"/>
      </a:hlink>
      <a:folHlink>
        <a:srgbClr val="903638"/>
      </a:folHlink>
    </a:clrScheme>
    <a:fontScheme name="Τήξη">
      <a:majorFont>
        <a:latin typeface="Rockwell"/>
        <a:ea typeface=""/>
        <a:cs typeface=""/>
        <a:font script="Grek" typeface="Cambria"/>
        <a:font script="Cyrl" typeface="Cambria"/>
        <a:font script="Jpan" typeface="HG明朝B"/>
        <a:font script="Hang" typeface="바탕"/>
        <a:font script="Hans" typeface="方正姚体"/>
        <a:font script="Hant" typeface="微軟正黑體"/>
        <a:font script="Arab" typeface="Times New Roman"/>
        <a:font script="Hebr" typeface="David"/>
        <a:font script="Thai" typeface="JasmineUPC"/>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Rockwell"/>
        <a:ea typeface=""/>
        <a:cs typeface=""/>
        <a:font script="Grek" typeface="Cambria"/>
        <a:font script="Cyrl" typeface="Cambria"/>
        <a:font script="Jpan" typeface="HG明朝B"/>
        <a:font script="Hang" typeface="바탕"/>
        <a:font script="Hans" typeface="方正姚体"/>
        <a:font script="Hant" typeface="標楷體"/>
        <a:font script="Arab" typeface="Times New Roman"/>
        <a:font script="Hebr" typeface="David"/>
        <a:font script="Thai" typeface="JasmineUPC"/>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inorFont>
    </a:fontScheme>
    <a:fmtScheme name="Τήξη">
      <a:fillStyleLst>
        <a:solidFill>
          <a:schemeClr val="phClr"/>
        </a:solidFill>
        <a:gradFill rotWithShape="1">
          <a:gsLst>
            <a:gs pos="0">
              <a:schemeClr val="phClr">
                <a:tint val="70000"/>
                <a:satMod val="180000"/>
              </a:schemeClr>
            </a:gs>
            <a:gs pos="62000">
              <a:schemeClr val="phClr">
                <a:tint val="30000"/>
                <a:satMod val="180000"/>
              </a:schemeClr>
            </a:gs>
            <a:gs pos="100000">
              <a:schemeClr val="phClr">
                <a:tint val="22000"/>
                <a:satMod val="180000"/>
              </a:schemeClr>
            </a:gs>
          </a:gsLst>
          <a:lin ang="16200000" scaled="0"/>
        </a:gradFill>
        <a:gradFill rotWithShape="1">
          <a:gsLst>
            <a:gs pos="0">
              <a:schemeClr val="phClr">
                <a:shade val="58000"/>
                <a:satMod val="150000"/>
              </a:schemeClr>
            </a:gs>
            <a:gs pos="72000">
              <a:schemeClr val="phClr">
                <a:tint val="90000"/>
                <a:satMod val="135000"/>
              </a:schemeClr>
            </a:gs>
            <a:gs pos="100000">
              <a:schemeClr val="phClr">
                <a:tint val="80000"/>
                <a:satMod val="155000"/>
              </a:schemeClr>
            </a:gs>
          </a:gsLst>
          <a:lin ang="16200000" scaled="0"/>
        </a:gradFill>
      </a:fillStyleLst>
      <a:lnStyleLst>
        <a:ln w="9525" cap="flat" cmpd="sng" algn="ctr">
          <a:solidFill>
            <a:schemeClr val="phClr">
              <a:shade val="80000"/>
            </a:schemeClr>
          </a:solidFill>
          <a:prstDash val="solid"/>
        </a:ln>
        <a:ln w="38100" cap="flat" cmpd="sng" algn="ctr">
          <a:solidFill>
            <a:schemeClr val="phClr"/>
          </a:solidFill>
          <a:prstDash val="solid"/>
        </a:ln>
        <a:ln w="38100" cap="flat" cmpd="sng" algn="ctr">
          <a:solidFill>
            <a:schemeClr val="phClr"/>
          </a:solidFill>
          <a:prstDash val="solid"/>
        </a:ln>
      </a:lnStyleLst>
      <a:effectStyleLst>
        <a:effectStyle>
          <a:effectLst>
            <a:outerShdw blurRad="50800" dist="38100" dir="5400000" rotWithShape="0">
              <a:srgbClr val="000000">
                <a:alpha val="43137"/>
              </a:srgbClr>
            </a:outerShdw>
          </a:effectLst>
        </a:effectStyle>
        <a:effectStyle>
          <a:effectLst>
            <a:outerShdw blurRad="50800" dist="38100" dir="5400000" rotWithShape="0">
              <a:srgbClr val="000000">
                <a:alpha val="43137"/>
              </a:srgbClr>
            </a:outerShdw>
          </a:effectLst>
        </a:effectStyle>
        <a:effectStyle>
          <a:effectLst>
            <a:outerShdw blurRad="50800" dist="38100" dir="5400000" rotWithShape="0">
              <a:srgbClr val="000000">
                <a:alpha val="43137"/>
              </a:srgbClr>
            </a:outerShdw>
          </a:effectLst>
          <a:scene3d>
            <a:camera prst="orthographicFront" fov="0">
              <a:rot lat="0" lon="0" rev="0"/>
            </a:camera>
            <a:lightRig rig="soft" dir="tl">
              <a:rot lat="0" lon="0" rev="20000000"/>
            </a:lightRig>
          </a:scene3d>
          <a:sp3d prstMaterial="matte">
            <a:bevelT w="63500" h="63500" prst="coolSlant"/>
          </a:sp3d>
        </a:effectStyle>
      </a:effectStyleLst>
      <a:bgFillStyleLst>
        <a:solidFill>
          <a:schemeClr val="phClr"/>
        </a:solidFill>
        <a:gradFill rotWithShape="1">
          <a:gsLst>
            <a:gs pos="0">
              <a:schemeClr val="phClr">
                <a:tint val="75000"/>
                <a:satMod val="400000"/>
              </a:schemeClr>
            </a:gs>
            <a:gs pos="20000">
              <a:schemeClr val="phClr">
                <a:tint val="80000"/>
                <a:satMod val="355000"/>
              </a:schemeClr>
            </a:gs>
            <a:gs pos="100000">
              <a:schemeClr val="phClr">
                <a:tint val="95000"/>
                <a:shade val="55000"/>
                <a:satMod val="355000"/>
              </a:schemeClr>
            </a:gs>
          </a:gsLst>
          <a:path path="circle">
            <a:fillToRect l="67500" t="35000" r="32500" b="65000"/>
          </a:path>
        </a:gradFill>
        <a:blipFill>
          <a:blip xmlns:r="http://schemas.openxmlformats.org/officeDocument/2006/relationships" r:embed="rId1">
            <a:duotone>
              <a:schemeClr val="phClr">
                <a:shade val="30000"/>
                <a:satMod val="120000"/>
              </a:schemeClr>
              <a:schemeClr val="phClr">
                <a:tint val="70000"/>
                <a:satMod val="250000"/>
              </a:schemeClr>
            </a:duotone>
          </a:blip>
          <a:tile tx="0" ty="0" sx="50000" sy="50000" flip="none" algn="t"/>
        </a:blip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Foundry</Template>
  <TotalTime>836</TotalTime>
  <Words>2200</Words>
  <Application>Microsoft Office PowerPoint</Application>
  <PresentationFormat>Προβολή στην οθόνη (4:3)</PresentationFormat>
  <Paragraphs>188</Paragraphs>
  <Slides>59</Slides>
  <Notes>0</Notes>
  <HiddenSlides>0</HiddenSlides>
  <MMClips>0</MMClips>
  <ScaleCrop>false</ScaleCrop>
  <HeadingPairs>
    <vt:vector size="4" baseType="variant">
      <vt:variant>
        <vt:lpstr>Θέμα</vt:lpstr>
      </vt:variant>
      <vt:variant>
        <vt:i4>1</vt:i4>
      </vt:variant>
      <vt:variant>
        <vt:lpstr>Τίτλοι διαφανειών</vt:lpstr>
      </vt:variant>
      <vt:variant>
        <vt:i4>59</vt:i4>
      </vt:variant>
    </vt:vector>
  </HeadingPairs>
  <TitlesOfParts>
    <vt:vector size="60" baseType="lpstr">
      <vt:lpstr>Τήξη</vt:lpstr>
      <vt:lpstr>ΘΡΗΣΚΕΥΤΙΚΗ ΜΕΤΑΡΡΥΘΜΙΣΗ</vt:lpstr>
      <vt:lpstr>Παρουσίαση του PowerPoint</vt:lpstr>
      <vt:lpstr>Παρουσίαση του PowerPoint</vt:lpstr>
      <vt:lpstr>Παρουσίαση του PowerPoint</vt:lpstr>
      <vt:lpstr>Παρουσίαση του PowerPoint</vt:lpstr>
      <vt:lpstr>Παρουσίαση του PowerPoint</vt:lpstr>
      <vt:lpstr>Παρουσίαση του PowerPoint</vt:lpstr>
      <vt:lpstr>Παρουσίαση του PowerPoint</vt:lpstr>
      <vt:lpstr>Παρουσίαση του PowerPoint</vt:lpstr>
      <vt:lpstr>Παρουσίαση του PowerPoint</vt:lpstr>
      <vt:lpstr>Παρουσίαση του PowerPoint</vt:lpstr>
      <vt:lpstr>Παρουσίαση του PowerPoint</vt:lpstr>
      <vt:lpstr>Παρουσίαση του PowerPoint</vt:lpstr>
      <vt:lpstr>Παρουσίαση του PowerPoint</vt:lpstr>
      <vt:lpstr>Παρουσίαση του PowerPoint</vt:lpstr>
      <vt:lpstr>Παρουσίαση του PowerPoint</vt:lpstr>
      <vt:lpstr>Παρουσίαση του PowerPoint</vt:lpstr>
      <vt:lpstr>Παρουσίαση του PowerPoint</vt:lpstr>
      <vt:lpstr>Παρουσίαση του PowerPoint</vt:lpstr>
      <vt:lpstr>Παρουσίαση του PowerPoint</vt:lpstr>
      <vt:lpstr>Παρουσίαση του PowerPoint</vt:lpstr>
      <vt:lpstr>Βασικές θέσεις του Προτεσταντισμού</vt:lpstr>
      <vt:lpstr>Η διάδοση της Μεταρρύθμισης</vt:lpstr>
      <vt:lpstr>Ελβετία </vt:lpstr>
      <vt:lpstr>Παρουσίαση του PowerPoint</vt:lpstr>
      <vt:lpstr>Παρουσίαση του PowerPoint</vt:lpstr>
      <vt:lpstr>Γαλλία</vt:lpstr>
      <vt:lpstr>Παρουσίαση του PowerPoint</vt:lpstr>
      <vt:lpstr>Παρουσίαση του PowerPoint</vt:lpstr>
      <vt:lpstr>Παρουσίαση του PowerPoint</vt:lpstr>
      <vt:lpstr>Αγγλία</vt:lpstr>
      <vt:lpstr>Κουτσομπολιά της ιστορίας</vt:lpstr>
      <vt:lpstr>Παρουσίαση του PowerPoint</vt:lpstr>
      <vt:lpstr>Παρουσίαση του PowerPoint</vt:lpstr>
      <vt:lpstr>Παρουσίαση του PowerPoint</vt:lpstr>
      <vt:lpstr>Παρουσίαση του PowerPoint</vt:lpstr>
      <vt:lpstr>Παρουσίαση του PowerPoint</vt:lpstr>
      <vt:lpstr>Παρουσίαση του PowerPoint</vt:lpstr>
      <vt:lpstr>Παρουσίαση του PowerPoint</vt:lpstr>
      <vt:lpstr>ΑΝΤΙΜΕΤΑΡΡΥΘΜΙΣΗ</vt:lpstr>
      <vt:lpstr>Η Καθολική εκκλησία προσπαθεί να ανατρέψει τις δυσμενείς για αυτήν συνθήκες </vt:lpstr>
      <vt:lpstr>ΣΥΝΟΔΟΣ ΤΡΕΝΤΟ</vt:lpstr>
      <vt:lpstr>Παρουσίαση του PowerPoint</vt:lpstr>
      <vt:lpstr>Παρουσίαση του PowerPoint</vt:lpstr>
      <vt:lpstr>ΣΥΝΕΠΕΙΕΣ</vt:lpstr>
      <vt:lpstr>Παρουσίαση του PowerPoint</vt:lpstr>
      <vt:lpstr>Παρουσίαση του PowerPoint</vt:lpstr>
      <vt:lpstr>Παρουσίαση του PowerPoint</vt:lpstr>
      <vt:lpstr>Μάγισσες   και   απαγορευμένα βιβλία</vt:lpstr>
      <vt:lpstr>Παρουσίαση του PowerPoint</vt:lpstr>
      <vt:lpstr>Παρουσίαση του PowerPoint</vt:lpstr>
      <vt:lpstr>Παρουσίαση του PowerPoint</vt:lpstr>
      <vt:lpstr>  </vt:lpstr>
      <vt:lpstr>Παρουσίαση του PowerPoint</vt:lpstr>
      <vt:lpstr>INDEX |Librorum prohibitorum</vt:lpstr>
      <vt:lpstr>Παρουσίαση του PowerPoint</vt:lpstr>
      <vt:lpstr>Παρουσίαση του PowerPoint</vt:lpstr>
      <vt:lpstr>Παρουσίαση του PowerPoint</vt:lpstr>
      <vt:lpstr>Παρουσίαση του PowerPoint</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ΘΡΗΣΚΕΥΤΙΚΗ ΜΕΤΑΡΡΥΘΜΙΣΗ</dc:title>
  <dc:creator>S. L.</dc:creator>
  <cp:lastModifiedBy>S. L.</cp:lastModifiedBy>
  <cp:revision>28</cp:revision>
  <dcterms:created xsi:type="dcterms:W3CDTF">2023-03-13T14:39:19Z</dcterms:created>
  <dcterms:modified xsi:type="dcterms:W3CDTF">2023-03-17T16:12:02Z</dcterms:modified>
</cp:coreProperties>
</file>