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81813" cy="95885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Στυλ με θέμα 1 - Έμφαση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Μεσαίο στυλ 2 - Έμφαση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Στυλ με θέμα 2 - Έμφαση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Φωτεινό στυλ 2 - Έμφαση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Φωτεινό στυλ 2 - Έμφαση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82119" cy="479425"/>
          </a:xfrm>
          <a:prstGeom prst="rect">
            <a:avLst/>
          </a:prstGeom>
        </p:spPr>
        <p:txBody>
          <a:bodyPr vert="horz" lIns="94110" tIns="47055" rIns="94110" bIns="47055" rtlCol="0"/>
          <a:lstStyle>
            <a:lvl1pPr algn="l">
              <a:defRPr sz="1200"/>
            </a:lvl1pPr>
          </a:lstStyle>
          <a:p>
            <a:r>
              <a:rPr lang="el-GR" smtClean="0"/>
              <a:t>ΔΕΙΓΜΑΤΙΚΗ ΔΙΔΑΣΚΑΛΙΑ</a:t>
            </a:r>
            <a:endParaRPr lang="el-GR"/>
          </a:p>
        </p:txBody>
      </p:sp>
      <p:sp>
        <p:nvSpPr>
          <p:cNvPr id="3" name="2 - Θέση ημερομηνίας"/>
          <p:cNvSpPr>
            <a:spLocks noGrp="1"/>
          </p:cNvSpPr>
          <p:nvPr>
            <p:ph type="dt" sz="quarter" idx="1"/>
          </p:nvPr>
        </p:nvSpPr>
        <p:spPr>
          <a:xfrm>
            <a:off x="3898102" y="0"/>
            <a:ext cx="2982119" cy="479425"/>
          </a:xfrm>
          <a:prstGeom prst="rect">
            <a:avLst/>
          </a:prstGeom>
        </p:spPr>
        <p:txBody>
          <a:bodyPr vert="horz" lIns="94110" tIns="47055" rIns="94110" bIns="47055" rtlCol="0"/>
          <a:lstStyle>
            <a:lvl1pPr algn="r">
              <a:defRPr sz="1200"/>
            </a:lvl1pPr>
          </a:lstStyle>
          <a:p>
            <a:r>
              <a:rPr lang="el-GR" smtClean="0"/>
              <a:t>Ι.Π.ΑΜΠΕΛΑΣ</a:t>
            </a:r>
            <a:endParaRPr lang="el-GR"/>
          </a:p>
        </p:txBody>
      </p:sp>
      <p:sp>
        <p:nvSpPr>
          <p:cNvPr id="4" name="3 - Θέση υποσέλιδου"/>
          <p:cNvSpPr>
            <a:spLocks noGrp="1"/>
          </p:cNvSpPr>
          <p:nvPr>
            <p:ph type="ftr" sz="quarter" idx="2"/>
          </p:nvPr>
        </p:nvSpPr>
        <p:spPr>
          <a:xfrm>
            <a:off x="0" y="9107411"/>
            <a:ext cx="2982119" cy="479425"/>
          </a:xfrm>
          <a:prstGeom prst="rect">
            <a:avLst/>
          </a:prstGeom>
        </p:spPr>
        <p:txBody>
          <a:bodyPr vert="horz" lIns="94110" tIns="47055" rIns="94110" bIns="47055"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98102" y="9107411"/>
            <a:ext cx="2982119" cy="479425"/>
          </a:xfrm>
          <a:prstGeom prst="rect">
            <a:avLst/>
          </a:prstGeom>
        </p:spPr>
        <p:txBody>
          <a:bodyPr vert="horz" lIns="94110" tIns="47055" rIns="94110" bIns="47055" rtlCol="0" anchor="b"/>
          <a:lstStyle>
            <a:lvl1pPr algn="r">
              <a:defRPr sz="1200"/>
            </a:lvl1pPr>
          </a:lstStyle>
          <a:p>
            <a:fld id="{DE0D6362-86BB-4F25-8B63-F40890BDCA03}" type="slidenum">
              <a:rPr lang="el-GR" smtClean="0"/>
              <a:t>‹#›</a:t>
            </a:fld>
            <a:endParaRPr lang="el-GR"/>
          </a:p>
        </p:txBody>
      </p:sp>
    </p:spTree>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82119" cy="479425"/>
          </a:xfrm>
          <a:prstGeom prst="rect">
            <a:avLst/>
          </a:prstGeom>
        </p:spPr>
        <p:txBody>
          <a:bodyPr vert="horz" lIns="94110" tIns="47055" rIns="94110" bIns="47055" rtlCol="0"/>
          <a:lstStyle>
            <a:lvl1pPr algn="l">
              <a:defRPr sz="1200"/>
            </a:lvl1pPr>
          </a:lstStyle>
          <a:p>
            <a:r>
              <a:rPr lang="el-GR" smtClean="0"/>
              <a:t>ΔΕΙΓΜΑΤΙΚΗ ΔΙΔΑΣΚΑΛΙΑ</a:t>
            </a:r>
            <a:endParaRPr lang="el-GR"/>
          </a:p>
        </p:txBody>
      </p:sp>
      <p:sp>
        <p:nvSpPr>
          <p:cNvPr id="3" name="2 - Θέση ημερομηνίας"/>
          <p:cNvSpPr>
            <a:spLocks noGrp="1"/>
          </p:cNvSpPr>
          <p:nvPr>
            <p:ph type="dt" idx="1"/>
          </p:nvPr>
        </p:nvSpPr>
        <p:spPr>
          <a:xfrm>
            <a:off x="3898102" y="0"/>
            <a:ext cx="2982119" cy="479425"/>
          </a:xfrm>
          <a:prstGeom prst="rect">
            <a:avLst/>
          </a:prstGeom>
        </p:spPr>
        <p:txBody>
          <a:bodyPr vert="horz" lIns="94110" tIns="47055" rIns="94110" bIns="47055" rtlCol="0"/>
          <a:lstStyle>
            <a:lvl1pPr algn="r">
              <a:defRPr sz="1200"/>
            </a:lvl1pPr>
          </a:lstStyle>
          <a:p>
            <a:r>
              <a:rPr lang="el-GR" smtClean="0"/>
              <a:t>Ι.Π.ΑΜΠΕΛΑΣ</a:t>
            </a:r>
            <a:endParaRPr lang="el-GR"/>
          </a:p>
        </p:txBody>
      </p:sp>
      <p:sp>
        <p:nvSpPr>
          <p:cNvPr id="4" name="3 - Θέση εικόνας διαφάνειας"/>
          <p:cNvSpPr>
            <a:spLocks noGrp="1" noRot="1" noChangeAspect="1"/>
          </p:cNvSpPr>
          <p:nvPr>
            <p:ph type="sldImg" idx="2"/>
          </p:nvPr>
        </p:nvSpPr>
        <p:spPr>
          <a:xfrm>
            <a:off x="1044575" y="719138"/>
            <a:ext cx="4794250" cy="3595687"/>
          </a:xfrm>
          <a:prstGeom prst="rect">
            <a:avLst/>
          </a:prstGeom>
          <a:noFill/>
          <a:ln w="12700">
            <a:solidFill>
              <a:prstClr val="black"/>
            </a:solidFill>
          </a:ln>
        </p:spPr>
        <p:txBody>
          <a:bodyPr vert="horz" lIns="94110" tIns="47055" rIns="94110" bIns="47055" rtlCol="0" anchor="ctr"/>
          <a:lstStyle/>
          <a:p>
            <a:endParaRPr lang="el-GR"/>
          </a:p>
        </p:txBody>
      </p:sp>
      <p:sp>
        <p:nvSpPr>
          <p:cNvPr id="5" name="4 - Θέση σημειώσεων"/>
          <p:cNvSpPr>
            <a:spLocks noGrp="1"/>
          </p:cNvSpPr>
          <p:nvPr>
            <p:ph type="body" sz="quarter" idx="3"/>
          </p:nvPr>
        </p:nvSpPr>
        <p:spPr>
          <a:xfrm>
            <a:off x="688182" y="4554538"/>
            <a:ext cx="5505450" cy="4314825"/>
          </a:xfrm>
          <a:prstGeom prst="rect">
            <a:avLst/>
          </a:prstGeom>
        </p:spPr>
        <p:txBody>
          <a:bodyPr vert="horz" lIns="94110" tIns="47055" rIns="94110" bIns="47055"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9107411"/>
            <a:ext cx="2982119" cy="479425"/>
          </a:xfrm>
          <a:prstGeom prst="rect">
            <a:avLst/>
          </a:prstGeom>
        </p:spPr>
        <p:txBody>
          <a:bodyPr vert="horz" lIns="94110" tIns="47055" rIns="94110" bIns="47055"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98102" y="9107411"/>
            <a:ext cx="2982119" cy="479425"/>
          </a:xfrm>
          <a:prstGeom prst="rect">
            <a:avLst/>
          </a:prstGeom>
        </p:spPr>
        <p:txBody>
          <a:bodyPr vert="horz" lIns="94110" tIns="47055" rIns="94110" bIns="47055" rtlCol="0" anchor="b"/>
          <a:lstStyle>
            <a:lvl1pPr algn="r">
              <a:defRPr sz="1200"/>
            </a:lvl1pPr>
          </a:lstStyle>
          <a:p>
            <a:fld id="{3AD9A0D1-71C6-497F-ADC1-D8F948D3E49C}" type="slidenum">
              <a:rPr lang="el-GR" smtClean="0"/>
              <a:pPr/>
              <a:t>‹#›</a:t>
            </a:fld>
            <a:endParaRPr lang="el-GR"/>
          </a:p>
        </p:txBody>
      </p:sp>
    </p:spTree>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AD9A0D1-71C6-497F-ADC1-D8F948D3E49C}" type="slidenum">
              <a:rPr lang="el-GR" smtClean="0"/>
              <a:pPr/>
              <a:t>1</a:t>
            </a:fld>
            <a:endParaRPr lang="el-GR"/>
          </a:p>
        </p:txBody>
      </p:sp>
      <p:sp>
        <p:nvSpPr>
          <p:cNvPr id="5" name="4 - Θέση ημερομηνίας"/>
          <p:cNvSpPr>
            <a:spLocks noGrp="1"/>
          </p:cNvSpPr>
          <p:nvPr>
            <p:ph type="dt" idx="11"/>
          </p:nvPr>
        </p:nvSpPr>
        <p:spPr/>
        <p:txBody>
          <a:bodyPr/>
          <a:lstStyle/>
          <a:p>
            <a:r>
              <a:rPr lang="el-GR" smtClean="0"/>
              <a:t>Ι.Π.ΑΜΠΕΛΑΣ</a:t>
            </a:r>
            <a:endParaRPr lang="el-GR"/>
          </a:p>
        </p:txBody>
      </p:sp>
      <p:sp>
        <p:nvSpPr>
          <p:cNvPr id="6" name="5 - Θέση κεφαλίδας"/>
          <p:cNvSpPr>
            <a:spLocks noGrp="1"/>
          </p:cNvSpPr>
          <p:nvPr>
            <p:ph type="hdr" sz="quarter" idx="12"/>
          </p:nvPr>
        </p:nvSpPr>
        <p:spPr/>
        <p:txBody>
          <a:bodyPr/>
          <a:lstStyle/>
          <a:p>
            <a:r>
              <a:rPr lang="el-GR" smtClean="0"/>
              <a:t>ΔΕΙΓΜΑΤΙΚΗ ΔΙΔΑΣΚΑΛΙΑ</a:t>
            </a:r>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6" name="Rectangle 20"/>
          <p:cNvSpPr>
            <a:spLocks noGrp="1"/>
          </p:cNvSpPr>
          <p:nvPr>
            <p:ph type="ctrTitle"/>
          </p:nvPr>
        </p:nvSpPr>
        <p:spPr>
          <a:xfrm>
            <a:off x="685800" y="990601"/>
            <a:ext cx="7772400" cy="2609850"/>
          </a:xfrm>
        </p:spPr>
        <p:txBody>
          <a:bodyPr anchor="b" anchorCtr="0">
            <a:noAutofit/>
            <a:scene3d>
              <a:camera prst="orthographicFront"/>
              <a:lightRig rig="soft" dir="t">
                <a:rot lat="0" lon="0" rev="2100000"/>
              </a:lightRig>
            </a:scene3d>
            <a:sp3d prstMaterial="matte">
              <a:bevelT w="38100" h="38100"/>
              <a:contourClr>
                <a:srgbClr val="FFFFFF"/>
              </a:contourClr>
            </a:sp3d>
          </a:bodyPr>
          <a:lstStyle>
            <a:lvl1pPr algn="ctr">
              <a:defRPr lang="en-US" sz="5800" dirty="0" smtClean="0">
                <a:ln w="9525">
                  <a:noFill/>
                </a:ln>
                <a:effectLst>
                  <a:outerShdw blurRad="50800" dist="38100" dir="8220000" algn="tl" rotWithShape="0">
                    <a:srgbClr val="000000">
                      <a:alpha val="40000"/>
                    </a:srgbClr>
                  </a:outerShdw>
                </a:effectLst>
              </a:defRPr>
            </a:lvl1pPr>
          </a:lstStyle>
          <a:p>
            <a:r>
              <a:rPr lang="el-GR" smtClean="0"/>
              <a:t>Kλικ για επεξεργασία του τίτλου</a:t>
            </a:r>
            <a:endParaRPr lang="en-US" dirty="0"/>
          </a:p>
        </p:txBody>
      </p:sp>
      <p:sp>
        <p:nvSpPr>
          <p:cNvPr id="24" name="Rectangle 26"/>
          <p:cNvSpPr>
            <a:spLocks noGrp="1"/>
          </p:cNvSpPr>
          <p:nvPr>
            <p:ph type="subTitle" idx="1"/>
          </p:nvPr>
        </p:nvSpPr>
        <p:spPr>
          <a:xfrm>
            <a:off x="1371600" y="3657600"/>
            <a:ext cx="6400800" cy="1967089"/>
          </a:xfrm>
        </p:spPr>
        <p:txBody>
          <a:bodyPr>
            <a:normAutofit/>
          </a:bodyPr>
          <a:lstStyle>
            <a:lvl1pPr marL="0" indent="0" algn="ctr">
              <a:buNone/>
              <a:defRPr lang="en-US" sz="3000" b="0">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Κάντε κλικ για να επεξεργαστείτε τον υπότιτλο του υποδείγματος</a:t>
            </a:r>
            <a:endParaRPr lang="en-US" dirty="0"/>
          </a:p>
        </p:txBody>
      </p:sp>
      <p:sp>
        <p:nvSpPr>
          <p:cNvPr id="18" name="Rectangle 6"/>
          <p:cNvSpPr>
            <a:spLocks noGrp="1"/>
          </p:cNvSpPr>
          <p:nvPr>
            <p:ph type="dt" sz="half" idx="10"/>
          </p:nvPr>
        </p:nvSpPr>
        <p:spPr/>
        <p:txBody>
          <a:bodyPr/>
          <a:lstStyle>
            <a:lvl1pPr>
              <a:defRPr lang="en-US" smtClean="0"/>
            </a:lvl1pPr>
          </a:lstStyle>
          <a:p>
            <a:r>
              <a:rPr lang="el-GR" smtClean="0"/>
              <a:t>Ι.Π. ΑΜΠΕΛΑΣ</a:t>
            </a:r>
            <a:endParaRPr lang="el-GR"/>
          </a:p>
        </p:txBody>
      </p:sp>
      <p:sp>
        <p:nvSpPr>
          <p:cNvPr id="9" name="Rectangle 14"/>
          <p:cNvSpPr>
            <a:spLocks noGrp="1"/>
          </p:cNvSpPr>
          <p:nvPr>
            <p:ph type="sldNum" sz="quarter" idx="11"/>
          </p:nvPr>
        </p:nvSpPr>
        <p:spPr/>
        <p:txBody>
          <a:bodyPr/>
          <a:lstStyle>
            <a:lvl1pPr>
              <a:defRPr lang="en-US" smtClean="0"/>
            </a:lvl1pPr>
          </a:lstStyle>
          <a:p>
            <a:fld id="{6A2E376F-9819-4E72-9AEC-ECAB368DDD7F}" type="slidenum">
              <a:rPr lang="el-GR" smtClean="0"/>
              <a:pPr/>
              <a:t>‹#›</a:t>
            </a:fld>
            <a:endParaRPr lang="el-GR"/>
          </a:p>
        </p:txBody>
      </p:sp>
      <p:sp>
        <p:nvSpPr>
          <p:cNvPr id="25" name="Rectangle 27"/>
          <p:cNvSpPr>
            <a:spLocks noGrp="1"/>
          </p:cNvSpPr>
          <p:nvPr>
            <p:ph type="ftr" sz="quarter" idx="12"/>
          </p:nvPr>
        </p:nvSpPr>
        <p:spPr/>
        <p:txBody>
          <a:bodyPr/>
          <a:lstStyle>
            <a:lvl1pPr>
              <a:defRPr lang="en-US" smtClean="0"/>
            </a:lvl1pPr>
          </a:lstStyle>
          <a:p>
            <a:r>
              <a:rPr lang="el-GR" smtClean="0"/>
              <a:t>ΠΕΙΡΑΜΑΤΙΚΟ ΛΥΚΕΙΟ ΕΥΑΓΓΕΛΙΚΗΣ ΣΧΟΛΗΣ</a:t>
            </a:r>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l-GR" smtClean="0"/>
              <a:t>Kλικ για επεξεργασία του τίτλου</a:t>
            </a:r>
            <a:endParaRPr lang="en-US"/>
          </a:p>
        </p:txBody>
      </p:sp>
      <p:sp>
        <p:nvSpPr>
          <p:cNvPr id="3" name="Rectangle 3"/>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Rectangle 4"/>
          <p:cNvSpPr>
            <a:spLocks noGrp="1"/>
          </p:cNvSpPr>
          <p:nvPr>
            <p:ph type="dt" sz="half" idx="10"/>
          </p:nvPr>
        </p:nvSpPr>
        <p:spPr/>
        <p:txBody>
          <a:bodyPr/>
          <a:lstStyle/>
          <a:p>
            <a:r>
              <a:rPr lang="el-GR" smtClean="0"/>
              <a:t>Ι.Π. ΑΜΠΕΛΑΣ</a:t>
            </a:r>
            <a:endParaRPr lang="el-GR"/>
          </a:p>
        </p:txBody>
      </p:sp>
      <p:sp>
        <p:nvSpPr>
          <p:cNvPr id="5" name="Rectangle 5"/>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6" name="Rectangle 6"/>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Rectangle 2"/>
          <p:cNvSpPr>
            <a:spLocks noGrp="1"/>
          </p:cNvSpPr>
          <p:nvPr>
            <p:ph type="title"/>
          </p:nvPr>
        </p:nvSpPr>
        <p:spPr>
          <a:xfrm>
            <a:off x="722313" y="2685391"/>
            <a:ext cx="7772400" cy="3112843"/>
          </a:xfrm>
        </p:spPr>
        <p:txBody>
          <a:bodyPr anchor="t">
            <a:normAutofit/>
          </a:bodyPr>
          <a:lstStyle>
            <a:lvl1pPr algn="ctr">
              <a:buNone/>
              <a:defRPr lang="en-US" sz="6000" b="1" dirty="0">
                <a:solidFill>
                  <a:schemeClr val="tx2">
                    <a:shade val="85000"/>
                    <a:satMod val="150000"/>
                  </a:schemeClr>
                </a:solidFill>
              </a:defRPr>
            </a:lvl1pPr>
          </a:lstStyle>
          <a:p>
            <a:r>
              <a:rPr lang="el-GR" smtClean="0"/>
              <a:t>Kλικ για επεξεργασία του τίτλου</a:t>
            </a:r>
            <a:endParaRPr lang="en-US" dirty="0"/>
          </a:p>
        </p:txBody>
      </p:sp>
      <p:sp>
        <p:nvSpPr>
          <p:cNvPr id="3" name="Rectangle 3"/>
          <p:cNvSpPr>
            <a:spLocks noGrp="1"/>
          </p:cNvSpPr>
          <p:nvPr>
            <p:ph type="body" idx="1"/>
          </p:nvPr>
        </p:nvSpPr>
        <p:spPr>
          <a:xfrm>
            <a:off x="722313" y="1128932"/>
            <a:ext cx="7772400" cy="1509712"/>
          </a:xfrm>
        </p:spPr>
        <p:txBody>
          <a:bodyPr anchor="b">
            <a:normAutofit/>
          </a:bodyPr>
          <a:lstStyle>
            <a:lvl1pPr algn="ctr">
              <a:buNone/>
              <a:defRPr lang="en-US" sz="2400" b="0" smtClean="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smtClean="0"/>
              <a:t>Kλικ για επεξεργασία των στυλ του υποδείγματος</a:t>
            </a:r>
          </a:p>
        </p:txBody>
      </p:sp>
      <p:sp>
        <p:nvSpPr>
          <p:cNvPr id="4" name="Rectangle 4"/>
          <p:cNvSpPr>
            <a:spLocks noGrp="1"/>
          </p:cNvSpPr>
          <p:nvPr>
            <p:ph type="dt" sz="half" idx="10"/>
          </p:nvPr>
        </p:nvSpPr>
        <p:spPr/>
        <p:txBody>
          <a:bodyPr/>
          <a:lstStyle/>
          <a:p>
            <a:r>
              <a:rPr lang="el-GR" smtClean="0"/>
              <a:t>Ι.Π. ΑΜΠΕΛΑΣ</a:t>
            </a:r>
            <a:endParaRPr lang="el-GR"/>
          </a:p>
        </p:txBody>
      </p:sp>
      <p:sp>
        <p:nvSpPr>
          <p:cNvPr id="5" name="Rectangle 5"/>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6" name="Rectangle 6"/>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l-GR" smtClean="0"/>
              <a:t>Kλικ για επεξεργασία του τίτλου</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Rectangle 4"/>
          <p:cNvSpPr>
            <a:spLocks noGrp="1"/>
          </p:cNvSpPr>
          <p:nvPr>
            <p:ph type="dt" sz="half" idx="10"/>
          </p:nvPr>
        </p:nvSpPr>
        <p:spPr/>
        <p:txBody>
          <a:bodyPr/>
          <a:lstStyle/>
          <a:p>
            <a:r>
              <a:rPr lang="el-GR" smtClean="0"/>
              <a:t>Ι.Π. ΑΜΠΕΛΑΣ</a:t>
            </a:r>
            <a:endParaRPr lang="el-GR"/>
          </a:p>
        </p:txBody>
      </p:sp>
      <p:sp>
        <p:nvSpPr>
          <p:cNvPr id="6" name="Rectangle 5"/>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7" name="Rectangle 6"/>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lgn="l">
              <a:defRPr/>
            </a:lvl1pPr>
          </a:lstStyle>
          <a:p>
            <a:r>
              <a:rPr lang="el-GR" smtClean="0"/>
              <a:t>Kλικ για επεξεργασία του τίτλου</a:t>
            </a:r>
            <a:endParaRPr lang="en-US"/>
          </a:p>
        </p:txBody>
      </p:sp>
      <p:sp>
        <p:nvSpPr>
          <p:cNvPr id="3" name="Rectangle 2"/>
          <p:cNvSpPr>
            <a:spLocks noGrp="1"/>
          </p:cNvSpPr>
          <p:nvPr>
            <p:ph type="body" idx="1"/>
          </p:nvPr>
        </p:nvSpPr>
        <p:spPr>
          <a:xfrm>
            <a:off x="457200" y="1535113"/>
            <a:ext cx="4040188"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Rectangle 4"/>
          <p:cNvSpPr>
            <a:spLocks noGrp="1"/>
          </p:cNvSpPr>
          <p:nvPr>
            <p:ph type="body" sz="quarter" idx="3"/>
          </p:nvPr>
        </p:nvSpPr>
        <p:spPr>
          <a:xfrm>
            <a:off x="4645025" y="1535113"/>
            <a:ext cx="4041775" cy="639762"/>
          </a:xfrm>
        </p:spPr>
        <p:txBody>
          <a:bodyPr anchor="b">
            <a:noAutofit/>
          </a:bodyPr>
          <a:lstStyle>
            <a:lvl1pPr marL="0" indent="0" algn="l">
              <a:buNone/>
              <a:defRPr sz="22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Rectangle 6"/>
          <p:cNvSpPr>
            <a:spLocks noGrp="1"/>
          </p:cNvSpPr>
          <p:nvPr>
            <p:ph type="dt" sz="half" idx="10"/>
          </p:nvPr>
        </p:nvSpPr>
        <p:spPr/>
        <p:txBody>
          <a:bodyPr/>
          <a:lstStyle/>
          <a:p>
            <a:r>
              <a:rPr lang="el-GR" smtClean="0"/>
              <a:t>Ι.Π. ΑΜΠΕΛΑΣ</a:t>
            </a:r>
            <a:endParaRPr lang="el-GR"/>
          </a:p>
        </p:txBody>
      </p:sp>
      <p:sp>
        <p:nvSpPr>
          <p:cNvPr id="8" name="Rectangle 7"/>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9" name="Rectangle 8"/>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lvl1pPr>
              <a:defRPr lang="en-US"/>
            </a:lvl1pPr>
          </a:lstStyle>
          <a:p>
            <a:r>
              <a:rPr lang="el-GR" smtClean="0"/>
              <a:t>Kλικ για επεξεργασία του τίτλου</a:t>
            </a:r>
            <a:endParaRPr lang="en-US"/>
          </a:p>
        </p:txBody>
      </p:sp>
      <p:sp>
        <p:nvSpPr>
          <p:cNvPr id="3" name="Rectangle 3"/>
          <p:cNvSpPr>
            <a:spLocks noGrp="1"/>
          </p:cNvSpPr>
          <p:nvPr>
            <p:ph type="dt" sz="half" idx="10"/>
          </p:nvPr>
        </p:nvSpPr>
        <p:spPr/>
        <p:txBody>
          <a:bodyPr/>
          <a:lstStyle/>
          <a:p>
            <a:r>
              <a:rPr lang="el-GR" smtClean="0"/>
              <a:t>Ι.Π. ΑΜΠΕΛΑΣ</a:t>
            </a:r>
            <a:endParaRPr lang="el-GR"/>
          </a:p>
        </p:txBody>
      </p:sp>
      <p:sp>
        <p:nvSpPr>
          <p:cNvPr id="4" name="Rectangle 4"/>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5" name="Rectangle 5"/>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2"/>
          <p:cNvSpPr>
            <a:spLocks noGrp="1"/>
          </p:cNvSpPr>
          <p:nvPr>
            <p:ph type="dt" sz="half" idx="10"/>
          </p:nvPr>
        </p:nvSpPr>
        <p:spPr/>
        <p:txBody>
          <a:bodyPr/>
          <a:lstStyle/>
          <a:p>
            <a:r>
              <a:rPr lang="el-GR" smtClean="0"/>
              <a:t>Ι.Π. ΑΜΠΕΛΑΣ</a:t>
            </a:r>
            <a:endParaRPr lang="el-GR"/>
          </a:p>
        </p:txBody>
      </p:sp>
      <p:sp>
        <p:nvSpPr>
          <p:cNvPr id="3" name="Rectangle 3"/>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4" name="Rectangle 4"/>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nchor="b">
            <a:normAutofit/>
          </a:bodyPr>
          <a:lstStyle>
            <a:lvl1pPr algn="ctr">
              <a:defRPr sz="2400" b="1">
                <a:solidFill>
                  <a:schemeClr val="tx2"/>
                </a:solidFill>
                <a:effectLst>
                  <a:outerShdw blurRad="38100" dist="25400" dir="8220000" algn="tr" rotWithShape="0">
                    <a:prstClr val="black">
                      <a:alpha val="35000"/>
                    </a:prstClr>
                  </a:outerShdw>
                </a:effectLst>
              </a:defRPr>
            </a:lvl1pPr>
          </a:lstStyle>
          <a:p>
            <a:r>
              <a:rPr lang="el-GR" smtClean="0"/>
              <a:t>Kλικ για επεξεργασία του τίτλου</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p:cNvSpPr>
          <p:nvPr>
            <p:ph type="dt" sz="half" idx="10"/>
          </p:nvPr>
        </p:nvSpPr>
        <p:spPr/>
        <p:txBody>
          <a:bodyPr/>
          <a:lstStyle/>
          <a:p>
            <a:r>
              <a:rPr lang="el-GR" smtClean="0"/>
              <a:t>Ι.Π. ΑΜΠΕΛΑΣ</a:t>
            </a:r>
            <a:endParaRPr lang="el-GR"/>
          </a:p>
        </p:txBody>
      </p:sp>
      <p:sp>
        <p:nvSpPr>
          <p:cNvPr id="6" name="Rectangle 5"/>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7" name="Rectangle 6"/>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727729" y="1062637"/>
            <a:ext cx="4599432" cy="3977640"/>
          </a:xfrm>
          <a:prstGeom prst="rect">
            <a:avLst/>
          </a:prstGeom>
          <a:solidFill>
            <a:schemeClr val="tx2">
              <a:shade val="15000"/>
            </a:schemeClr>
          </a:solidFill>
          <a:ln w="63500">
            <a:noFill/>
            <a:miter lim="800000"/>
          </a:ln>
          <a:effectLst>
            <a:outerShdw blurRad="63500" dist="25400" dir="7200000" algn="t" rotWithShape="0">
              <a:prstClr val="black">
                <a:alpha val="45000"/>
              </a:prstClr>
            </a:outerShdw>
          </a:effectLst>
        </p:spPr>
        <p:style>
          <a:lnRef idx="3">
            <a:schemeClr val="lt1"/>
          </a:lnRef>
          <a:fillRef idx="1">
            <a:schemeClr val="accent6"/>
          </a:fillRef>
          <a:effectRef idx="1">
            <a:schemeClr val="accent6"/>
          </a:effectRef>
          <a:fontRef idx="minor">
            <a:schemeClr val="lt1"/>
          </a:fontRef>
        </p:style>
        <p:txBody>
          <a:bodyPr lIns="45720" rIns="45720" rtlCol="0" anchor="ctr">
            <a:normAutofit/>
          </a:bodyPr>
          <a:lstStyle/>
          <a:p>
            <a:pPr marL="0" indent="-274320" algn="l">
              <a:buClr>
                <a:schemeClr val="accent1"/>
              </a:buClr>
              <a:buSzPct val="80000"/>
              <a:buFont typeface="Wingdings 2" pitchFamily="18" charset="2"/>
              <a:buNone/>
            </a:pPr>
            <a:endParaRPr lang="en-US" sz="2000">
              <a:solidFill>
                <a:schemeClr val="lt1"/>
              </a:solidFill>
              <a:latin typeface="+mn-lt"/>
              <a:ea typeface="+mn-ea"/>
              <a:cs typeface="+mn-cs"/>
            </a:endParaRPr>
          </a:p>
        </p:txBody>
      </p:sp>
      <p:sp>
        <p:nvSpPr>
          <p:cNvPr id="2" name="Rectangle 2"/>
          <p:cNvSpPr>
            <a:spLocks noGrp="1"/>
          </p:cNvSpPr>
          <p:nvPr>
            <p:ph type="title"/>
          </p:nvPr>
        </p:nvSpPr>
        <p:spPr>
          <a:xfrm>
            <a:off x="5514536" y="4343400"/>
            <a:ext cx="3048000" cy="709858"/>
          </a:xfrm>
        </p:spPr>
        <p:txBody>
          <a:bodyPr anchor="t">
            <a:noAutofit/>
          </a:bodyPr>
          <a:lstStyle>
            <a:lvl1pPr algn="l">
              <a:buNone/>
              <a:defRPr sz="2200" b="1">
                <a:solidFill>
                  <a:schemeClr val="tx2"/>
                </a:solidFill>
                <a:effectLst>
                  <a:outerShdw blurRad="38100" dist="25400" dir="8220000" algn="tr" rotWithShape="0">
                    <a:prstClr val="black">
                      <a:alpha val="35000"/>
                    </a:prstClr>
                  </a:outerShdw>
                </a:effectLst>
              </a:defRPr>
            </a:lvl1pPr>
          </a:lstStyle>
          <a:p>
            <a:r>
              <a:rPr lang="el-GR" smtClean="0"/>
              <a:t>Kλικ για επεξεργασία του τίτλου</a:t>
            </a:r>
            <a:endParaRPr lang="en-US" dirty="0"/>
          </a:p>
        </p:txBody>
      </p:sp>
      <p:sp>
        <p:nvSpPr>
          <p:cNvPr id="3" name="Rectangle 3"/>
          <p:cNvSpPr>
            <a:spLocks noGrp="1"/>
          </p:cNvSpPr>
          <p:nvPr>
            <p:ph type="pic" idx="1"/>
          </p:nvPr>
        </p:nvSpPr>
        <p:spPr>
          <a:xfrm>
            <a:off x="739645" y="1222657"/>
            <a:ext cx="4575601" cy="3657600"/>
          </a:xfrm>
          <a:solidFill>
            <a:schemeClr val="tx2">
              <a:shade val="75000"/>
            </a:schemeClr>
          </a:solidFill>
          <a:ln w="63500">
            <a:noFill/>
            <a:miter lim="800000"/>
          </a:ln>
          <a:effectLst/>
        </p:spPr>
        <p:style>
          <a:lnRef idx="3">
            <a:schemeClr val="lt1"/>
          </a:lnRef>
          <a:fillRef idx="1">
            <a:schemeClr val="accent6"/>
          </a:fillRef>
          <a:effectRef idx="1">
            <a:schemeClr val="accent6"/>
          </a:effectRef>
          <a:fontRef idx="minor">
            <a:schemeClr val="lt1"/>
          </a:fontRef>
        </p:style>
        <p:txBody>
          <a:bodyPr/>
          <a:lstStyle>
            <a:lvl1pPr>
              <a:buNone/>
              <a:defRPr sz="3200"/>
            </a:lvl1pPr>
          </a:lstStyle>
          <a:p>
            <a:r>
              <a:rPr lang="el-GR" sz="2000" smtClean="0"/>
              <a:t>Κάντε κλικ στο εικονίδιο για να προσθέσετε μια εικόνα</a:t>
            </a:r>
            <a:endParaRPr lang="en-US" sz="2000" dirty="0"/>
          </a:p>
        </p:txBody>
      </p:sp>
      <p:sp>
        <p:nvSpPr>
          <p:cNvPr id="4" name="Rectangle 4"/>
          <p:cNvSpPr>
            <a:spLocks noGrp="1"/>
          </p:cNvSpPr>
          <p:nvPr>
            <p:ph type="body" sz="half" idx="2"/>
          </p:nvPr>
        </p:nvSpPr>
        <p:spPr>
          <a:xfrm>
            <a:off x="5514536" y="1371600"/>
            <a:ext cx="3044952" cy="2930086"/>
          </a:xfrm>
        </p:spPr>
        <p:txBody>
          <a:bodyPr bIns="0" anchor="b">
            <a:normAutofit/>
          </a:bodyPr>
          <a:lstStyle>
            <a:lvl1pPr marL="0" marR="0" indent="0" algn="l">
              <a:buFontTx/>
              <a:buNone/>
              <a:defRPr sz="1300">
                <a:solidFill>
                  <a:schemeClr val="tx1">
                    <a:tint val="95000"/>
                  </a:schemeClr>
                </a:solidFill>
              </a:defRPr>
            </a:lvl1pPr>
            <a:lvl2pPr marL="460375" marR="0" indent="-112713">
              <a:buFontTx/>
              <a:buNone/>
              <a:defRPr sz="1200"/>
            </a:lvl2pPr>
            <a:lvl3pPr marL="914400" marR="0" indent="-117475">
              <a:buFontTx/>
              <a:buNone/>
              <a:defRPr sz="1000"/>
            </a:lvl3pPr>
            <a:lvl4pPr marL="1316038" marR="0" indent="-112713">
              <a:buFontTx/>
              <a:buNone/>
              <a:defRPr sz="900"/>
            </a:lvl4pPr>
            <a:lvl5pPr marL="1711325" marR="0" indent="-117475">
              <a:buFontTx/>
              <a:buNone/>
              <a:defRPr sz="900"/>
            </a:lvl5pPr>
          </a:lstStyle>
          <a:p>
            <a:pPr lvl="0"/>
            <a:r>
              <a:rPr lang="el-GR" smtClean="0"/>
              <a:t>Kλικ για επεξεργασία των στυλ του υποδείγματος</a:t>
            </a:r>
          </a:p>
        </p:txBody>
      </p:sp>
      <p:sp>
        <p:nvSpPr>
          <p:cNvPr id="5" name="Rectangle 5"/>
          <p:cNvSpPr>
            <a:spLocks noGrp="1"/>
          </p:cNvSpPr>
          <p:nvPr>
            <p:ph type="dt" sz="half" idx="10"/>
          </p:nvPr>
        </p:nvSpPr>
        <p:spPr/>
        <p:txBody>
          <a:bodyPr/>
          <a:lstStyle/>
          <a:p>
            <a:r>
              <a:rPr lang="el-GR" smtClean="0"/>
              <a:t>Ι.Π. ΑΜΠΕΛΑΣ</a:t>
            </a:r>
            <a:endParaRPr lang="el-GR"/>
          </a:p>
        </p:txBody>
      </p:sp>
      <p:sp>
        <p:nvSpPr>
          <p:cNvPr id="6" name="Rectangle 6"/>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7" name="Rectangle 7"/>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Kλικ για επεξεργασία του τίτλου</a:t>
            </a:r>
            <a:endParaRPr lang="en-US"/>
          </a:p>
        </p:txBody>
      </p:sp>
      <p:sp>
        <p:nvSpPr>
          <p:cNvPr id="3" name="Vertical Text Placeholder 2"/>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r>
              <a:rPr lang="el-GR" smtClean="0"/>
              <a:t>Ι.Π. ΑΜΠΕΛΑΣ</a:t>
            </a:r>
            <a:endParaRPr lang="el-GR"/>
          </a:p>
        </p:txBody>
      </p:sp>
      <p:sp>
        <p:nvSpPr>
          <p:cNvPr id="5" name="Footer Placeholder 4"/>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6" name="Slide Number Placeholder 5"/>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r>
              <a:rPr lang="el-GR" smtClean="0"/>
              <a:t>Ι.Π. ΑΜΠΕΛΑΣ</a:t>
            </a:r>
            <a:endParaRPr lang="el-GR"/>
          </a:p>
        </p:txBody>
      </p:sp>
      <p:sp>
        <p:nvSpPr>
          <p:cNvPr id="5" name="Footer Placeholder 4"/>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6" name="Slide Number Placeholder 5"/>
          <p:cNvSpPr>
            <a:spLocks noGrp="1"/>
          </p:cNvSpPr>
          <p:nvPr>
            <p:ph type="sldNum" sz="quarter" idx="12"/>
          </p:nvPr>
        </p:nvSpPr>
        <p:spPr/>
        <p:txBody>
          <a:bodyPr/>
          <a:lstStyle/>
          <a:p>
            <a:fld id="{6A2E376F-9819-4E72-9AEC-ECAB368DDD7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Rectangle 10"/>
          <p:cNvSpPr>
            <a:spLocks noGrp="1"/>
          </p:cNvSpPr>
          <p:nvPr>
            <p:ph type="title"/>
          </p:nvPr>
        </p:nvSpPr>
        <p:spPr>
          <a:xfrm>
            <a:off x="457200" y="304800"/>
            <a:ext cx="8229600" cy="1143000"/>
          </a:xfrm>
          <a:prstGeom prst="rect">
            <a:avLst/>
          </a:prstGeom>
        </p:spPr>
        <p:txBody>
          <a:bodyPr anchor="b" anchorCtr="0">
            <a:normAutofit/>
            <a:scene3d>
              <a:camera prst="orthographicFront"/>
              <a:lightRig rig="soft" dir="t">
                <a:rot lat="0" lon="0" rev="2100000"/>
              </a:lightRig>
            </a:scene3d>
            <a:sp3d prstMaterial="matte">
              <a:bevelT w="38100" h="38100"/>
            </a:sp3d>
          </a:bodyPr>
          <a:lstStyle/>
          <a:p>
            <a:r>
              <a:rPr lang="el-GR" smtClean="0"/>
              <a:t>Kλικ για επεξεργασία του τίτλου</a:t>
            </a:r>
            <a:endParaRPr lang="en-US" dirty="0"/>
          </a:p>
        </p:txBody>
      </p:sp>
      <p:sp>
        <p:nvSpPr>
          <p:cNvPr id="5" name="Rectangle 11"/>
          <p:cNvSpPr>
            <a:spLocks noGrp="1"/>
          </p:cNvSpPr>
          <p:nvPr>
            <p:ph type="body" idx="1"/>
          </p:nvPr>
        </p:nvSpPr>
        <p:spPr>
          <a:xfrm>
            <a:off x="457200" y="1600200"/>
            <a:ext cx="8229600" cy="4525963"/>
          </a:xfrm>
          <a:prstGeom prst="rect">
            <a:avLst/>
          </a:prstGeom>
        </p:spPr>
        <p:txBody>
          <a:bodyPr lIns="45720" rIns="4572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smtClean="0"/>
          </a:p>
        </p:txBody>
      </p:sp>
      <p:sp>
        <p:nvSpPr>
          <p:cNvPr id="27" name="Rectangle 22"/>
          <p:cNvSpPr>
            <a:spLocks noGrp="1"/>
          </p:cNvSpPr>
          <p:nvPr>
            <p:ph type="dt" sz="half" idx="2"/>
          </p:nvPr>
        </p:nvSpPr>
        <p:spPr>
          <a:xfrm>
            <a:off x="457200" y="6245225"/>
            <a:ext cx="2133600" cy="476250"/>
          </a:xfrm>
          <a:prstGeom prst="rect">
            <a:avLst/>
          </a:prstGeom>
        </p:spPr>
        <p:txBody>
          <a:bodyPr anchor="b" anchorCtr="0"/>
          <a:lstStyle>
            <a:lvl1pPr>
              <a:defRPr lang="en-US" sz="1200" smtClean="0">
                <a:solidFill>
                  <a:schemeClr val="tx2"/>
                </a:solidFill>
                <a:latin typeface="+mn-lt"/>
                <a:ea typeface="+mn-lt"/>
                <a:cs typeface="+mn-lt"/>
              </a:defRPr>
            </a:lvl1pPr>
          </a:lstStyle>
          <a:p>
            <a:r>
              <a:rPr lang="el-GR" smtClean="0"/>
              <a:t>Ι.Π. ΑΜΠΕΛΑΣ</a:t>
            </a:r>
            <a:endParaRPr lang="el-GR"/>
          </a:p>
        </p:txBody>
      </p:sp>
      <p:sp>
        <p:nvSpPr>
          <p:cNvPr id="18" name="Rectangle 18"/>
          <p:cNvSpPr>
            <a:spLocks noGrp="1"/>
          </p:cNvSpPr>
          <p:nvPr>
            <p:ph type="ftr" sz="quarter" idx="3"/>
          </p:nvPr>
        </p:nvSpPr>
        <p:spPr>
          <a:xfrm>
            <a:off x="3124200" y="6245225"/>
            <a:ext cx="2895600" cy="476250"/>
          </a:xfrm>
          <a:prstGeom prst="rect">
            <a:avLst/>
          </a:prstGeom>
        </p:spPr>
        <p:txBody>
          <a:bodyPr anchor="b" anchorCtr="0"/>
          <a:lstStyle>
            <a:lvl1pPr algn="ctr">
              <a:defRPr lang="en-US" sz="1200" smtClean="0">
                <a:solidFill>
                  <a:schemeClr val="tx2"/>
                </a:solidFill>
                <a:latin typeface="+mn-lt"/>
                <a:ea typeface="+mn-lt"/>
                <a:cs typeface="+mn-lt"/>
              </a:defRPr>
            </a:lvl1pPr>
          </a:lstStyle>
          <a:p>
            <a:r>
              <a:rPr lang="el-GR" smtClean="0"/>
              <a:t>ΠΕΙΡΑΜΑΤΙΚΟ ΛΥΚΕΙΟ ΕΥΑΓΓΕΛΙΚΗΣ ΣΧΟΛΗΣ</a:t>
            </a:r>
            <a:endParaRPr lang="el-GR"/>
          </a:p>
        </p:txBody>
      </p:sp>
      <p:sp>
        <p:nvSpPr>
          <p:cNvPr id="13" name="Rectangle 15"/>
          <p:cNvSpPr>
            <a:spLocks noGrp="1"/>
          </p:cNvSpPr>
          <p:nvPr>
            <p:ph type="sldNum" sz="quarter" idx="4"/>
          </p:nvPr>
        </p:nvSpPr>
        <p:spPr>
          <a:xfrm>
            <a:off x="6553200" y="6245225"/>
            <a:ext cx="2133600" cy="476250"/>
          </a:xfrm>
          <a:prstGeom prst="rect">
            <a:avLst/>
          </a:prstGeom>
        </p:spPr>
        <p:txBody>
          <a:bodyPr anchor="b" anchorCtr="0"/>
          <a:lstStyle>
            <a:lvl1pPr algn="r">
              <a:defRPr lang="en-US" sz="1200" smtClean="0">
                <a:solidFill>
                  <a:schemeClr val="tx2"/>
                </a:solidFill>
                <a:latin typeface="+mn-lt"/>
                <a:ea typeface="+mn-lt"/>
                <a:cs typeface="+mn-lt"/>
              </a:defRPr>
            </a:lvl1pPr>
          </a:lstStyle>
          <a:p>
            <a:fld id="{6A2E376F-9819-4E72-9AEC-ECAB368DDD7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defPPr>
        <a:defRPr sz="4400">
          <a:solidFill>
            <a:schemeClr val="tx2">
              <a:shade val="85000"/>
              <a:satMod val="150000"/>
            </a:schemeClr>
          </a:solidFill>
          <a:latin typeface="+mj-lt"/>
          <a:ea typeface="+mj-ea"/>
          <a:cs typeface="+mj-cs"/>
        </a:defRPr>
      </a:defPPr>
      <a:lvl1pPr algn="ctr" eaLnBrk="1" hangingPunct="1">
        <a:buNone/>
        <a:defRPr lang="en-US" sz="4800" b="1" strike="noStrike" kern="1200" baseline="0" dirty="0" smtClean="0">
          <a:solidFill>
            <a:schemeClr val="tx2">
              <a:shade val="85000"/>
              <a:satMod val="150000"/>
            </a:schemeClr>
          </a:solidFill>
          <a:effectLst>
            <a:outerShdw blurRad="63500" dist="38100" dir="8220000" algn="tl" rotWithShape="0">
              <a:srgbClr val="000000">
                <a:alpha val="30000"/>
              </a:srgbClr>
            </a:outerShdw>
          </a:effectLst>
          <a:latin typeface="+mj-lt"/>
          <a:ea typeface="+mj-lt"/>
          <a:cs typeface="+mj-lt"/>
        </a:defRPr>
      </a:lvl1pPr>
    </p:titleStyle>
    <p:bodyStyle>
      <a:defPPr>
        <a:defRPr>
          <a:solidFill>
            <a:schemeClr val="tx1"/>
          </a:solidFill>
          <a:latin typeface="+mn-lt"/>
          <a:ea typeface="+mn-ea"/>
          <a:cs typeface="+mn-cs"/>
        </a:defRPr>
      </a:defPPr>
      <a:lvl1pPr marL="0" indent="-274320" algn="l" eaLnBrk="1" hangingPunct="1">
        <a:buClr>
          <a:schemeClr val="accent1"/>
        </a:buClr>
        <a:buSzPct val="80000"/>
        <a:buFont typeface="Wingdings 2" pitchFamily="18" charset="2"/>
        <a:buChar char=""/>
        <a:defRPr sz="2800">
          <a:solidFill>
            <a:schemeClr val="tx1"/>
          </a:solidFill>
          <a:latin typeface="+mn-lt"/>
          <a:ea typeface="+mn-lt"/>
          <a:cs typeface="+mn-lt"/>
        </a:defRPr>
      </a:lvl1pPr>
      <a:lvl2pPr marL="557784" indent="-228600" algn="l" eaLnBrk="1" hangingPunct="1">
        <a:buClr>
          <a:schemeClr val="tx2"/>
        </a:buClr>
        <a:buFont typeface="Wingdings 2" pitchFamily="18" charset="2"/>
        <a:buChar char=""/>
        <a:defRPr sz="2200">
          <a:solidFill>
            <a:schemeClr val="tx1"/>
          </a:solidFill>
          <a:latin typeface="+mn-lt"/>
          <a:ea typeface="+mn-lt"/>
          <a:cs typeface="+mn-lt"/>
        </a:defRPr>
      </a:lvl2pPr>
      <a:lvl3pPr marL="813816" indent="-228600" algn="l" eaLnBrk="1" hangingPunct="1">
        <a:buClr>
          <a:schemeClr val="accent1"/>
        </a:buClr>
        <a:buFont typeface="Wingdings 2" pitchFamily="18" charset="2"/>
        <a:buChar char=""/>
        <a:defRPr sz="2000">
          <a:solidFill>
            <a:schemeClr val="tx1"/>
          </a:solidFill>
          <a:latin typeface="+mn-lt"/>
          <a:ea typeface="+mn-lt"/>
          <a:cs typeface="+mn-lt"/>
        </a:defRPr>
      </a:lvl3pPr>
      <a:lvl4pPr marL="1069848" indent="-228600" algn="l" eaLnBrk="1" hangingPunct="1">
        <a:buClr>
          <a:schemeClr val="tx2"/>
        </a:buClr>
        <a:buFont typeface="Wingdings 2" pitchFamily="18" charset="2"/>
        <a:buChar char=""/>
        <a:defRPr sz="1800">
          <a:solidFill>
            <a:schemeClr val="tx1"/>
          </a:solidFill>
          <a:latin typeface="+mn-lt"/>
          <a:ea typeface="+mn-lt"/>
          <a:cs typeface="+mn-lt"/>
        </a:defRPr>
      </a:lvl4pPr>
      <a:lvl5pPr marL="1316736" indent="-228600" algn="l" eaLnBrk="1" hangingPunct="1">
        <a:buClr>
          <a:schemeClr val="accent1"/>
        </a:buClr>
        <a:buFont typeface="Wingdings 2" pitchFamily="18" charset="2"/>
        <a:buChar char=""/>
        <a:defRPr sz="1800">
          <a:solidFill>
            <a:schemeClr val="tx1"/>
          </a:solidFill>
          <a:latin typeface="+mn-lt"/>
          <a:ea typeface="+mn-lt"/>
          <a:cs typeface="+mn-lt"/>
        </a:defRPr>
      </a:lvl5pPr>
      <a:lvl6pPr marL="1572768" indent="-228600" algn="l" eaLnBrk="1" hangingPunct="1">
        <a:buClr>
          <a:schemeClr val="tx2"/>
        </a:buClr>
        <a:buFont typeface="Wingdings 2" pitchFamily="18" charset="2"/>
        <a:buChar char=""/>
        <a:defRPr lang="en-US" sz="1600" baseline="0" smtClean="0">
          <a:latin typeface="+mn-lt"/>
        </a:defRPr>
      </a:lvl6pPr>
      <a:lvl7pPr marL="1819656" indent="-228600" algn="l" eaLnBrk="1" hangingPunct="1">
        <a:buClr>
          <a:schemeClr val="accent1"/>
        </a:buClr>
        <a:buFont typeface="Wingdings 2" pitchFamily="18" charset="2"/>
        <a:buChar char=""/>
        <a:defRPr lang="en-US" sz="1600" baseline="0" smtClean="0">
          <a:latin typeface="+mn-lt"/>
        </a:defRPr>
      </a:lvl7pPr>
      <a:lvl8pPr marL="2066544" indent="-228600" algn="l" eaLnBrk="1" hangingPunct="1">
        <a:buClr>
          <a:schemeClr val="tx2"/>
        </a:buClr>
        <a:buFont typeface="Wingdings 2" pitchFamily="18" charset="2"/>
        <a:buChar char=""/>
        <a:defRPr sz="1600" baseline="0">
          <a:latin typeface="+mn-lt"/>
        </a:defRPr>
      </a:lvl8pPr>
      <a:lvl9pPr marL="2313432" indent="-228600" algn="l" eaLnBrk="1" hangingPunct="1">
        <a:buClr>
          <a:schemeClr val="accent1"/>
        </a:buClr>
        <a:buFont typeface="Wingdings 2" pitchFamily="18" charset="2"/>
        <a:buChar char=""/>
        <a:defRPr sz="1400" baseline="0">
          <a:latin typeface="+mn-lt"/>
        </a:defRPr>
      </a:lvl9pPr>
    </p:bodyStyle>
    <p:otherStyle>
      <a:defPPr>
        <a:defRPr>
          <a:solidFill>
            <a:schemeClr val="tx1"/>
          </a:solidFill>
          <a:latin typeface="+mn-lt"/>
          <a:ea typeface="+mn-ea"/>
          <a:cs typeface="+mn-cs"/>
        </a:defRPr>
      </a:defPPr>
      <a:lvl1pPr marL="0" eaLnBrk="1" hangingPunct="1"/>
      <a:lvl2pPr marL="457200" eaLnBrk="1" hangingPunct="1"/>
      <a:lvl3pPr marL="914400" eaLnBrk="1" hangingPunct="1"/>
      <a:lvl4pPr marL="1371600" eaLnBrk="1" hangingPunct="1"/>
      <a:lvl5pPr marL="1828800" eaLnBrk="1" hangingPunct="1"/>
      <a:lvl6pPr marL="2286000" eaLnBrk="1" hangingPunct="1"/>
      <a:lvl7pPr marL="2743200" eaLnBrk="1" hangingPunct="1"/>
      <a:lvl8pPr marL="3200400" eaLnBrk="1" hangingPunct="1"/>
      <a:lvl9pPr marL="3657600" eaLnBrk="1" hangingPunct="1"/>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340768"/>
            <a:ext cx="7772400" cy="1440160"/>
          </a:xfrm>
        </p:spPr>
        <p:txBody>
          <a:bodyPr anchor="ctr"/>
          <a:lstStyle/>
          <a:p>
            <a:r>
              <a:rPr lang="el-GR" dirty="0" smtClean="0"/>
              <a:t>Αρχές Φιλοσοφίας</a:t>
            </a:r>
            <a:endParaRPr lang="el-GR" dirty="0"/>
          </a:p>
        </p:txBody>
      </p:sp>
      <p:sp>
        <p:nvSpPr>
          <p:cNvPr id="3" name="2 - Υπότιτλος"/>
          <p:cNvSpPr>
            <a:spLocks noGrp="1"/>
          </p:cNvSpPr>
          <p:nvPr>
            <p:ph type="subTitle" idx="1"/>
          </p:nvPr>
        </p:nvSpPr>
        <p:spPr/>
        <p:txBody>
          <a:bodyPr anchor="ctr"/>
          <a:lstStyle/>
          <a:p>
            <a:r>
              <a:rPr lang="el-GR" dirty="0" smtClean="0"/>
              <a:t>Κεφάλαιο 2</a:t>
            </a:r>
            <a:r>
              <a:rPr lang="el-GR" baseline="30000" dirty="0" smtClean="0"/>
              <a:t>ο</a:t>
            </a:r>
            <a:r>
              <a:rPr lang="el-GR" dirty="0" smtClean="0"/>
              <a:t> </a:t>
            </a:r>
          </a:p>
          <a:p>
            <a:r>
              <a:rPr lang="el-GR" dirty="0" smtClean="0"/>
              <a:t>Διδακτικές ενότητες 1</a:t>
            </a:r>
            <a:r>
              <a:rPr lang="el-GR" baseline="30000" dirty="0" smtClean="0"/>
              <a:t>η</a:t>
            </a:r>
            <a:r>
              <a:rPr lang="el-GR" dirty="0" smtClean="0"/>
              <a:t>  &amp; 2</a:t>
            </a:r>
            <a:r>
              <a:rPr lang="el-GR" baseline="30000" dirty="0" smtClean="0"/>
              <a:t>η</a:t>
            </a:r>
            <a:r>
              <a:rPr lang="el-GR" dirty="0" smtClean="0"/>
              <a:t> </a:t>
            </a:r>
          </a:p>
          <a:p>
            <a:r>
              <a:rPr lang="el-GR" dirty="0" smtClean="0"/>
              <a:t>Γλώσσα, Λόγος, Λέξεις, Νόημα</a:t>
            </a:r>
            <a:endParaRPr lang="el-GR" dirty="0"/>
          </a:p>
        </p:txBody>
      </p:sp>
      <p:sp>
        <p:nvSpPr>
          <p:cNvPr id="4" name="3 - Θέση ημερομηνίας"/>
          <p:cNvSpPr>
            <a:spLocks noGrp="1"/>
          </p:cNvSpPr>
          <p:nvPr>
            <p:ph type="dt" sz="half" idx="10"/>
          </p:nvPr>
        </p:nvSpPr>
        <p:spPr/>
        <p:txBody>
          <a:bodyPr/>
          <a:lstStyle/>
          <a:p>
            <a:r>
              <a:rPr lang="el-GR" smtClean="0"/>
              <a:t>Ι.Π. ΑΜΠΕΛΑΣ</a:t>
            </a:r>
            <a:endParaRPr lang="el-GR"/>
          </a:p>
        </p:txBody>
      </p:sp>
      <p:sp>
        <p:nvSpPr>
          <p:cNvPr id="5" name="4 - Θέση αριθμού διαφάνειας"/>
          <p:cNvSpPr>
            <a:spLocks noGrp="1"/>
          </p:cNvSpPr>
          <p:nvPr>
            <p:ph type="sldNum" sz="quarter" idx="11"/>
          </p:nvPr>
        </p:nvSpPr>
        <p:spPr/>
        <p:txBody>
          <a:bodyPr/>
          <a:lstStyle/>
          <a:p>
            <a:fld id="{6A2E376F-9819-4E72-9AEC-ECAB368DDD7F}" type="slidenum">
              <a:rPr lang="el-GR" smtClean="0"/>
              <a:pPr/>
              <a:t>1</a:t>
            </a:fld>
            <a:endParaRPr lang="el-GR"/>
          </a:p>
        </p:txBody>
      </p:sp>
      <p:sp>
        <p:nvSpPr>
          <p:cNvPr id="6" name="5 - Θέση υποσέλιδου"/>
          <p:cNvSpPr>
            <a:spLocks noGrp="1"/>
          </p:cNvSpPr>
          <p:nvPr>
            <p:ph type="ftr" sz="quarter" idx="12"/>
          </p:nvPr>
        </p:nvSpPr>
        <p:spPr/>
        <p:txBody>
          <a:bodyPr/>
          <a:lstStyle/>
          <a:p>
            <a:r>
              <a:rPr lang="el-GR" smtClean="0"/>
              <a:t>ΠΕΙΡΑΜΑΤΙΚΟ ΛΥΚΕΙΟ ΕΥΑΓΓΕΛΙΚΗΣ ΣΧΟΛΗΣ</a:t>
            </a:r>
            <a:endParaRPr lang="el-G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Η πολλαπλή χρήση του όρου «γλώσσα»</a:t>
            </a:r>
            <a:endParaRPr lang="el-GR" sz="3600" dirty="0"/>
          </a:p>
        </p:txBody>
      </p:sp>
      <p:sp>
        <p:nvSpPr>
          <p:cNvPr id="3" name="2 - Θέση περιεχομένου"/>
          <p:cNvSpPr>
            <a:spLocks noGrp="1"/>
          </p:cNvSpPr>
          <p:nvPr>
            <p:ph idx="1"/>
          </p:nvPr>
        </p:nvSpPr>
        <p:spPr/>
        <p:txBody>
          <a:bodyPr anchor="ctr"/>
          <a:lstStyle/>
          <a:p>
            <a:pPr algn="just">
              <a:buNone/>
            </a:pPr>
            <a:r>
              <a:rPr lang="el-GR" dirty="0" smtClean="0">
                <a:latin typeface="Calibri" pitchFamily="34" charset="0"/>
              </a:rPr>
              <a:t>Οι άνθρωποι επικοινωνούν μεταξύ τους κυρίως μέσω της γλώσσας. Επομένως, βασικός σκοπός της γλώσσας είναι </a:t>
            </a:r>
            <a:r>
              <a:rPr lang="el-GR" dirty="0" smtClean="0">
                <a:solidFill>
                  <a:srgbClr val="FF0000"/>
                </a:solidFill>
                <a:latin typeface="Calibri" pitchFamily="34" charset="0"/>
              </a:rPr>
              <a:t>η επικοινωνία</a:t>
            </a:r>
            <a:r>
              <a:rPr lang="el-GR" dirty="0" smtClean="0">
                <a:latin typeface="Calibri" pitchFamily="34" charset="0"/>
              </a:rPr>
              <a:t>.</a:t>
            </a:r>
          </a:p>
          <a:p>
            <a:pPr algn="just">
              <a:buNone/>
            </a:pPr>
            <a:endParaRPr lang="el-GR" dirty="0" smtClean="0">
              <a:latin typeface="Calibri" pitchFamily="34" charset="0"/>
            </a:endParaRPr>
          </a:p>
          <a:p>
            <a:pPr algn="just">
              <a:buNone/>
            </a:pPr>
            <a:r>
              <a:rPr lang="el-GR" dirty="0" smtClean="0">
                <a:latin typeface="Calibri" pitchFamily="34" charset="0"/>
              </a:rPr>
              <a:t>Η λέξη «γλώσσα» όμως χρησιμοποιείται με διάφορες σημασίες. Προσπαθήστε λοιπόν να αντιστοιχίσετε τα δεδομένα της στήλης Α΄ με τα δεδομένα της στήλης Β΄ διακρίνοντας τις διαφορετικές σημασίες του όρου «γλώσσα».</a:t>
            </a:r>
          </a:p>
          <a:p>
            <a:pPr>
              <a:buNone/>
            </a:pPr>
            <a:endParaRPr lang="el-GR" dirty="0"/>
          </a:p>
        </p:txBody>
      </p:sp>
      <p:sp>
        <p:nvSpPr>
          <p:cNvPr id="5" name="4 - Θέση ημερομηνίας"/>
          <p:cNvSpPr>
            <a:spLocks noGrp="1"/>
          </p:cNvSpPr>
          <p:nvPr>
            <p:ph type="dt" sz="half" idx="10"/>
          </p:nvPr>
        </p:nvSpPr>
        <p:spPr/>
        <p:txBody>
          <a:bodyPr anchor="ctr"/>
          <a:lstStyle/>
          <a:p>
            <a:r>
              <a:rPr lang="el-GR" dirty="0" smtClean="0"/>
              <a:t>Ι.Π. ΑΜΠΕΛΑΣ,</a:t>
            </a:r>
            <a:endParaRPr lang="el-GR" dirty="0"/>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2</a:t>
            </a:fld>
            <a:endParaRPr lang="el-GR"/>
          </a:p>
        </p:txBody>
      </p:sp>
      <p:sp>
        <p:nvSpPr>
          <p:cNvPr id="7" name="6 - Θέση υποσέλιδου"/>
          <p:cNvSpPr>
            <a:spLocks noGrp="1"/>
          </p:cNvSpPr>
          <p:nvPr>
            <p:ph type="ftr" sz="quarter" idx="11"/>
          </p:nvPr>
        </p:nvSpPr>
        <p:spPr/>
        <p:txBody>
          <a:bodyPr anchor="ctr"/>
          <a:lstStyle/>
          <a:p>
            <a:r>
              <a:rPr lang="el-GR" dirty="0" smtClean="0"/>
              <a:t>ΠΕΙΡΑΜΑΤΙΚΟ ΛΥΚΕΙΟ ΕΥΑΓΓΕΛΙΚΗΣ ΣΧΟΛΗΣ</a:t>
            </a:r>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 Θέση περιεχομένου"/>
          <p:cNvGraphicFramePr>
            <a:graphicFrameLocks noGrp="1"/>
          </p:cNvGraphicFramePr>
          <p:nvPr>
            <p:ph idx="1"/>
          </p:nvPr>
        </p:nvGraphicFramePr>
        <p:xfrm>
          <a:off x="457200" y="332656"/>
          <a:ext cx="8229600" cy="5839325"/>
        </p:xfrm>
        <a:graphic>
          <a:graphicData uri="http://schemas.openxmlformats.org/drawingml/2006/table">
            <a:tbl>
              <a:tblPr firstRow="1" bandRow="1">
                <a:tableStyleId>{5A111915-BE36-4E01-A7E5-04B1672EAD32}</a:tableStyleId>
              </a:tblPr>
              <a:tblGrid>
                <a:gridCol w="3682752"/>
                <a:gridCol w="4546848"/>
              </a:tblGrid>
              <a:tr h="694363">
                <a:tc>
                  <a:txBody>
                    <a:bodyPr/>
                    <a:lstStyle/>
                    <a:p>
                      <a:pPr algn="ctr"/>
                      <a:r>
                        <a:rPr lang="el-GR" sz="4000" dirty="0" smtClean="0"/>
                        <a:t>Α΄</a:t>
                      </a:r>
                      <a:endParaRPr lang="el-GR" sz="4000" b="1" dirty="0"/>
                    </a:p>
                  </a:txBody>
                  <a:tcPr/>
                </a:tc>
                <a:tc>
                  <a:txBody>
                    <a:bodyPr/>
                    <a:lstStyle/>
                    <a:p>
                      <a:pPr algn="ctr"/>
                      <a:r>
                        <a:rPr lang="el-GR" sz="4000" dirty="0" smtClean="0"/>
                        <a:t>Β΄</a:t>
                      </a:r>
                      <a:endParaRPr lang="el-GR" sz="4000" b="1" dirty="0"/>
                    </a:p>
                  </a:txBody>
                  <a:tcPr/>
                </a:tc>
              </a:tr>
              <a:tr h="5138285">
                <a:tc>
                  <a:txBody>
                    <a:bodyPr/>
                    <a:lstStyle/>
                    <a:p>
                      <a:pPr algn="l"/>
                      <a:endParaRPr lang="el-GR" sz="2000" dirty="0" smtClean="0">
                        <a:latin typeface="Calibri" pitchFamily="34" charset="0"/>
                      </a:endParaRPr>
                    </a:p>
                    <a:p>
                      <a:pPr algn="l"/>
                      <a:r>
                        <a:rPr lang="el-GR" sz="2000" dirty="0" smtClean="0">
                          <a:latin typeface="Calibri" pitchFamily="34" charset="0"/>
                        </a:rPr>
                        <a:t>α. φυσικό όργανο ομιλίας</a:t>
                      </a:r>
                    </a:p>
                    <a:p>
                      <a:pPr algn="l"/>
                      <a:r>
                        <a:rPr lang="el-GR" sz="2000" dirty="0" smtClean="0">
                          <a:latin typeface="Calibri" pitchFamily="34" charset="0"/>
                        </a:rPr>
                        <a:t>β. σύστημα επικοινωνίας των ανθρώπων</a:t>
                      </a:r>
                    </a:p>
                    <a:p>
                      <a:pPr algn="l"/>
                      <a:r>
                        <a:rPr lang="el-GR" sz="2000" dirty="0" smtClean="0">
                          <a:latin typeface="Calibri" pitchFamily="34" charset="0"/>
                        </a:rPr>
                        <a:t>γ. κάθε άλλο μέσο, εκτός του λόγου, που βοηθάει στη συνεννόηση</a:t>
                      </a:r>
                    </a:p>
                    <a:p>
                      <a:pPr algn="l"/>
                      <a:r>
                        <a:rPr lang="el-GR" sz="2000" dirty="0" smtClean="0">
                          <a:latin typeface="Calibri" pitchFamily="34" charset="0"/>
                        </a:rPr>
                        <a:t>δ. ο ιδιαίτερος τρόπος γραφής ή ομιλίας ενός λογοτέχνη</a:t>
                      </a:r>
                    </a:p>
                    <a:p>
                      <a:pPr algn="l"/>
                      <a:r>
                        <a:rPr lang="el-GR" sz="2000" dirty="0" smtClean="0">
                          <a:latin typeface="Calibri" pitchFamily="34" charset="0"/>
                        </a:rPr>
                        <a:t>ε. το σύνολο των εκφραστικών μέσων μίας τέχνης</a:t>
                      </a:r>
                    </a:p>
                    <a:p>
                      <a:pPr algn="l"/>
                      <a:r>
                        <a:rPr lang="el-GR" sz="2000" dirty="0" smtClean="0">
                          <a:latin typeface="Calibri" pitchFamily="34" charset="0"/>
                        </a:rPr>
                        <a:t>στ. κοινωνική διάλεκτος</a:t>
                      </a:r>
                      <a:endParaRPr lang="el-GR" sz="2000" dirty="0">
                        <a:latin typeface="Calibri" pitchFamily="34" charset="0"/>
                      </a:endParaRPr>
                    </a:p>
                  </a:txBody>
                  <a:tcPr anchor="ctr"/>
                </a:tc>
                <a:tc>
                  <a:txBody>
                    <a:bodyPr/>
                    <a:lstStyle/>
                    <a:p>
                      <a:pPr marL="342900" lvl="0" indent="-342900" algn="l">
                        <a:buFont typeface="+mj-lt"/>
                        <a:buNone/>
                      </a:pPr>
                      <a:endParaRPr lang="el-GR" sz="1800" dirty="0" smtClean="0">
                        <a:latin typeface="Calibri" pitchFamily="34" charset="0"/>
                      </a:endParaRPr>
                    </a:p>
                    <a:p>
                      <a:pPr marL="342900" lvl="0" indent="-342900" algn="l">
                        <a:buFont typeface="+mj-lt"/>
                        <a:buAutoNum type="arabicPeriod"/>
                      </a:pPr>
                      <a:r>
                        <a:rPr lang="el-GR" sz="2000" dirty="0" smtClean="0">
                          <a:latin typeface="Calibri" pitchFamily="34" charset="0"/>
                        </a:rPr>
                        <a:t>Στέγνωσε η γλώσσα μου από τη δίψα.</a:t>
                      </a:r>
                    </a:p>
                    <a:p>
                      <a:pPr marL="342900" lvl="0" indent="-342900" algn="l">
                        <a:buFont typeface="+mj-lt"/>
                        <a:buAutoNum type="arabicPeriod"/>
                      </a:pPr>
                      <a:r>
                        <a:rPr lang="el-GR" sz="2000" dirty="0" err="1" smtClean="0">
                          <a:latin typeface="Calibri" pitchFamily="34" charset="0"/>
                        </a:rPr>
                        <a:t>Mιλάει</a:t>
                      </a:r>
                      <a:r>
                        <a:rPr lang="el-GR" sz="2000" dirty="0" smtClean="0">
                          <a:latin typeface="Calibri" pitchFamily="34" charset="0"/>
                        </a:rPr>
                        <a:t> δύο ξένες γλώσσες.</a:t>
                      </a:r>
                    </a:p>
                    <a:p>
                      <a:pPr marL="342900" lvl="0" indent="-342900" algn="l">
                        <a:buFont typeface="+mj-lt"/>
                        <a:buAutoNum type="arabicPeriod"/>
                      </a:pPr>
                      <a:r>
                        <a:rPr lang="el-GR" sz="1900" dirty="0" err="1" smtClean="0">
                          <a:latin typeface="Calibri" pitchFamily="34" charset="0"/>
                        </a:rPr>
                        <a:t>Γλῶσσα</a:t>
                      </a:r>
                      <a:r>
                        <a:rPr lang="el-GR" sz="1900" dirty="0" smtClean="0">
                          <a:latin typeface="Calibri" pitchFamily="34" charset="0"/>
                        </a:rPr>
                        <a:t> λανθάνουσα </a:t>
                      </a:r>
                      <a:r>
                        <a:rPr lang="el-GR" sz="1900" dirty="0" err="1" smtClean="0">
                          <a:latin typeface="Calibri" pitchFamily="34" charset="0"/>
                        </a:rPr>
                        <a:t>τὰ</a:t>
                      </a:r>
                      <a:r>
                        <a:rPr lang="el-GR" sz="1900" dirty="0" smtClean="0">
                          <a:latin typeface="Calibri" pitchFamily="34" charset="0"/>
                        </a:rPr>
                        <a:t> </a:t>
                      </a:r>
                      <a:r>
                        <a:rPr lang="el-GR" sz="1900" dirty="0" err="1" smtClean="0">
                          <a:latin typeface="Calibri" pitchFamily="34" charset="0"/>
                        </a:rPr>
                        <a:t>ἀληθῆ</a:t>
                      </a:r>
                      <a:r>
                        <a:rPr lang="el-GR" sz="1900" dirty="0" smtClean="0">
                          <a:latin typeface="Calibri" pitchFamily="34" charset="0"/>
                        </a:rPr>
                        <a:t> λέγει.</a:t>
                      </a:r>
                    </a:p>
                    <a:p>
                      <a:pPr marL="342900" lvl="0" indent="-342900" algn="l">
                        <a:buFont typeface="+mj-lt"/>
                        <a:buAutoNum type="arabicPeriod"/>
                      </a:pPr>
                      <a:r>
                        <a:rPr lang="el-GR" sz="2000" dirty="0" smtClean="0">
                          <a:latin typeface="Calibri" pitchFamily="34" charset="0"/>
                        </a:rPr>
                        <a:t>H γλώσσα του Παλαμά</a:t>
                      </a:r>
                    </a:p>
                    <a:p>
                      <a:pPr marL="342900" lvl="0" indent="-342900" algn="l">
                        <a:buFont typeface="+mj-lt"/>
                        <a:buAutoNum type="arabicPeriod"/>
                      </a:pPr>
                      <a:r>
                        <a:rPr lang="el-GR" sz="2000" dirty="0" smtClean="0">
                          <a:latin typeface="Calibri" pitchFamily="34" charset="0"/>
                        </a:rPr>
                        <a:t>H γλώσσα παίζει βασικό ρόλο στην άρθρωση των φθόγγων. </a:t>
                      </a:r>
                    </a:p>
                    <a:p>
                      <a:pPr marL="342900" lvl="0" indent="-342900" algn="l">
                        <a:buFont typeface="+mj-lt"/>
                        <a:buAutoNum type="arabicPeriod"/>
                      </a:pPr>
                      <a:r>
                        <a:rPr lang="el-GR" sz="2000" dirty="0" smtClean="0">
                          <a:latin typeface="Calibri" pitchFamily="34" charset="0"/>
                        </a:rPr>
                        <a:t>H γλώσσα των κωφαλάλων.</a:t>
                      </a:r>
                    </a:p>
                    <a:p>
                      <a:pPr marL="342900" lvl="0" indent="-342900" algn="l">
                        <a:buFont typeface="+mj-lt"/>
                        <a:buAutoNum type="arabicPeriod"/>
                      </a:pPr>
                      <a:r>
                        <a:rPr lang="el-GR" sz="2000" dirty="0" smtClean="0">
                          <a:latin typeface="Calibri" pitchFamily="34" charset="0"/>
                        </a:rPr>
                        <a:t>Γλώσσες των ηλεκτρονικών υπολογιστών.</a:t>
                      </a:r>
                    </a:p>
                    <a:p>
                      <a:pPr marL="342900" lvl="0" indent="-342900" algn="l">
                        <a:buFont typeface="+mj-lt"/>
                        <a:buAutoNum type="arabicPeriod"/>
                      </a:pPr>
                      <a:r>
                        <a:rPr lang="el-GR" sz="2000" dirty="0" smtClean="0">
                          <a:latin typeface="Calibri" pitchFamily="34" charset="0"/>
                        </a:rPr>
                        <a:t>Μάλλιασε η γλώσσα μου.</a:t>
                      </a:r>
                    </a:p>
                    <a:p>
                      <a:pPr marL="342900" lvl="0" indent="-342900" algn="l">
                        <a:buFont typeface="+mj-lt"/>
                        <a:buAutoNum type="arabicPeriod"/>
                      </a:pPr>
                      <a:r>
                        <a:rPr lang="el-GR" sz="2000" dirty="0" smtClean="0">
                          <a:latin typeface="Calibri" pitchFamily="34" charset="0"/>
                        </a:rPr>
                        <a:t>H γλώσσα της μουσικής</a:t>
                      </a:r>
                    </a:p>
                    <a:p>
                      <a:pPr marL="342900" lvl="0" indent="-342900" algn="l">
                        <a:buFont typeface="+mj-lt"/>
                        <a:buAutoNum type="arabicPeriod"/>
                      </a:pPr>
                      <a:r>
                        <a:rPr lang="el-GR" sz="2000" dirty="0" err="1" smtClean="0">
                          <a:latin typeface="Calibri" pitchFamily="34" charset="0"/>
                        </a:rPr>
                        <a:t>Mιλάει</a:t>
                      </a:r>
                      <a:r>
                        <a:rPr lang="el-GR" sz="2000" dirty="0" smtClean="0">
                          <a:latin typeface="Calibri" pitchFamily="34" charset="0"/>
                        </a:rPr>
                        <a:t> δύο ξένες γλώσσες</a:t>
                      </a:r>
                    </a:p>
                    <a:p>
                      <a:pPr marL="342900" indent="-342900" algn="l">
                        <a:buFont typeface="+mj-lt"/>
                        <a:buAutoNum type="arabicPeriod"/>
                      </a:pPr>
                      <a:r>
                        <a:rPr lang="el-GR" sz="2000" dirty="0" smtClean="0">
                          <a:latin typeface="Calibri" pitchFamily="34" charset="0"/>
                        </a:rPr>
                        <a:t>Η γλώσσα των νέων.</a:t>
                      </a:r>
                      <a:endParaRPr lang="el-GR" sz="2000" dirty="0">
                        <a:latin typeface="Calibri" pitchFamily="34" charset="0"/>
                      </a:endParaRPr>
                    </a:p>
                  </a:txBody>
                  <a:tcPr anchor="ctr"/>
                </a:tc>
              </a:tr>
            </a:tbl>
          </a:graphicData>
        </a:graphic>
      </p:graphicFrame>
      <p:sp>
        <p:nvSpPr>
          <p:cNvPr id="5" name="4 - Θέση ημερομηνίας"/>
          <p:cNvSpPr>
            <a:spLocks noGrp="1"/>
          </p:cNvSpPr>
          <p:nvPr>
            <p:ph type="dt" sz="half" idx="10"/>
          </p:nvPr>
        </p:nvSpPr>
        <p:spPr/>
        <p:txBody>
          <a:bodyPr/>
          <a:lstStyle/>
          <a:p>
            <a:r>
              <a:rPr lang="el-GR" smtClean="0"/>
              <a:t>Ι.Π. ΑΜΠΕΛΑΣ</a:t>
            </a:r>
            <a:endParaRPr lang="el-GR"/>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3</a:t>
            </a:fld>
            <a:endParaRPr lang="el-GR"/>
          </a:p>
        </p:txBody>
      </p:sp>
      <p:sp>
        <p:nvSpPr>
          <p:cNvPr id="7" name="6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t>Γλώσσα και Σκέψη, Λόγος</a:t>
            </a:r>
            <a:endParaRPr lang="el-GR" sz="3600" dirty="0"/>
          </a:p>
        </p:txBody>
      </p:sp>
      <p:sp>
        <p:nvSpPr>
          <p:cNvPr id="3" name="2 - Θέση περιεχομένου"/>
          <p:cNvSpPr>
            <a:spLocks noGrp="1"/>
          </p:cNvSpPr>
          <p:nvPr>
            <p:ph idx="1"/>
          </p:nvPr>
        </p:nvSpPr>
        <p:spPr/>
        <p:txBody>
          <a:bodyPr>
            <a:normAutofit fontScale="92500" lnSpcReduction="10000"/>
          </a:bodyPr>
          <a:lstStyle/>
          <a:p>
            <a:pPr algn="just">
              <a:buNone/>
            </a:pPr>
            <a:r>
              <a:rPr lang="el-GR" sz="3000" dirty="0" smtClean="0">
                <a:latin typeface="Calibri" pitchFamily="34" charset="0"/>
              </a:rPr>
              <a:t>Με τη γλώσσα μπορούμε να εκφράζουμε τις σκέψεις μας και να επικοινωνούμε με τους άλλους. </a:t>
            </a:r>
            <a:r>
              <a:rPr lang="el-GR" sz="3000" dirty="0" smtClean="0">
                <a:solidFill>
                  <a:srgbClr val="C00000"/>
                </a:solidFill>
                <a:latin typeface="Calibri" pitchFamily="34" charset="0"/>
              </a:rPr>
              <a:t>Είναι όμως δυνατόν να σκεφτόμαστε χωρίς να χρησιμοποιούμε τη γλώσσα</a:t>
            </a:r>
            <a:r>
              <a:rPr lang="el-GR" sz="3000" dirty="0" smtClean="0">
                <a:latin typeface="Calibri" pitchFamily="34" charset="0"/>
              </a:rPr>
              <a:t>;</a:t>
            </a:r>
          </a:p>
          <a:p>
            <a:pPr algn="just">
              <a:buNone/>
            </a:pPr>
            <a:endParaRPr lang="el-GR" sz="3000" dirty="0" smtClean="0">
              <a:latin typeface="Calibri" pitchFamily="34" charset="0"/>
            </a:endParaRPr>
          </a:p>
          <a:p>
            <a:pPr algn="just">
              <a:buNone/>
            </a:pPr>
            <a:r>
              <a:rPr lang="el-GR" sz="3000" dirty="0" smtClean="0">
                <a:latin typeface="Calibri" pitchFamily="34" charset="0"/>
              </a:rPr>
              <a:t>Διαβάστε προσεκτικά τα παρακάτω κείμενα και προσπαθήστε να δώσετε (προφορικά) σύντομες απαντήσεις στα ερωτήματα που ακολουθούν:</a:t>
            </a:r>
          </a:p>
          <a:p>
            <a:pPr algn="just">
              <a:buNone/>
            </a:pPr>
            <a:endParaRPr lang="el-GR" b="1" dirty="0" smtClean="0">
              <a:latin typeface="Calibri" pitchFamily="34" charset="0"/>
            </a:endParaRPr>
          </a:p>
          <a:p>
            <a:pPr algn="just">
              <a:buNone/>
            </a:pPr>
            <a:r>
              <a:rPr lang="el-GR" sz="2600" i="1" dirty="0" smtClean="0">
                <a:latin typeface="Calibri" pitchFamily="34" charset="0"/>
              </a:rPr>
              <a:t>Κείμενο 1</a:t>
            </a:r>
            <a:r>
              <a:rPr lang="el-GR" sz="2600" i="1" baseline="30000" dirty="0" smtClean="0">
                <a:latin typeface="Calibri" pitchFamily="34" charset="0"/>
              </a:rPr>
              <a:t>ο</a:t>
            </a:r>
            <a:r>
              <a:rPr lang="el-GR" sz="2600" i="1" dirty="0" smtClean="0">
                <a:latin typeface="Calibri" pitchFamily="34" charset="0"/>
              </a:rPr>
              <a:t>  Πλάτων, Σοφιστής, 263e-264a</a:t>
            </a:r>
          </a:p>
          <a:p>
            <a:pPr algn="just">
              <a:buNone/>
            </a:pPr>
            <a:r>
              <a:rPr lang="el-GR" sz="2600" i="1" dirty="0" smtClean="0">
                <a:latin typeface="Calibri" pitchFamily="34" charset="0"/>
              </a:rPr>
              <a:t>Κείμενο 2</a:t>
            </a:r>
            <a:r>
              <a:rPr lang="el-GR" sz="2600" i="1" baseline="30000" dirty="0" smtClean="0">
                <a:latin typeface="Calibri" pitchFamily="34" charset="0"/>
              </a:rPr>
              <a:t>ο</a:t>
            </a:r>
            <a:r>
              <a:rPr lang="el-GR" sz="2600" i="1" dirty="0" smtClean="0">
                <a:latin typeface="Calibri" pitchFamily="34" charset="0"/>
              </a:rPr>
              <a:t> Νόαμ </a:t>
            </a:r>
            <a:r>
              <a:rPr lang="el-GR" sz="2600" i="1" dirty="0" err="1" smtClean="0">
                <a:latin typeface="Calibri" pitchFamily="34" charset="0"/>
              </a:rPr>
              <a:t>Τσόμσκυ</a:t>
            </a:r>
            <a:r>
              <a:rPr lang="el-GR" sz="2600" i="1" dirty="0" smtClean="0">
                <a:latin typeface="Calibri" pitchFamily="34" charset="0"/>
              </a:rPr>
              <a:t>, Μορφή και νόημα στις φυσικές γλώσσες, </a:t>
            </a:r>
            <a:r>
              <a:rPr lang="el-GR" sz="2600" i="1" dirty="0" err="1" smtClean="0">
                <a:latin typeface="Calibri" pitchFamily="34" charset="0"/>
              </a:rPr>
              <a:t>μτφρ</a:t>
            </a:r>
            <a:r>
              <a:rPr lang="el-GR" sz="2600" i="1" dirty="0" smtClean="0">
                <a:latin typeface="Calibri" pitchFamily="34" charset="0"/>
              </a:rPr>
              <a:t>. Μ. </a:t>
            </a:r>
            <a:r>
              <a:rPr lang="el-GR" sz="2600" i="1" dirty="0" err="1" smtClean="0">
                <a:latin typeface="Calibri" pitchFamily="34" charset="0"/>
              </a:rPr>
              <a:t>Μαρκίδης</a:t>
            </a:r>
            <a:r>
              <a:rPr lang="el-GR" sz="2600" i="1" dirty="0" smtClean="0">
                <a:latin typeface="Calibri" pitchFamily="34" charset="0"/>
              </a:rPr>
              <a:t>, Αθήνα 1977, σ. 16</a:t>
            </a:r>
          </a:p>
          <a:p>
            <a:pPr algn="just">
              <a:buNone/>
            </a:pPr>
            <a:endParaRPr lang="el-GR" dirty="0" smtClean="0">
              <a:latin typeface="Calibri" pitchFamily="34" charset="0"/>
            </a:endParaRPr>
          </a:p>
          <a:p>
            <a:pPr algn="just">
              <a:buNone/>
            </a:pPr>
            <a:endParaRPr lang="el-GR" dirty="0"/>
          </a:p>
        </p:txBody>
      </p:sp>
      <p:sp>
        <p:nvSpPr>
          <p:cNvPr id="4" name="3 - Θέση ημερομηνίας"/>
          <p:cNvSpPr>
            <a:spLocks noGrp="1"/>
          </p:cNvSpPr>
          <p:nvPr>
            <p:ph type="dt" sz="half" idx="10"/>
          </p:nvPr>
        </p:nvSpPr>
        <p:spPr/>
        <p:txBody>
          <a:bodyPr/>
          <a:lstStyle/>
          <a:p>
            <a:r>
              <a:rPr lang="el-GR" smtClean="0"/>
              <a:t>Ι.Π. ΑΜΠΕΛΑΣ</a:t>
            </a:r>
            <a:endParaRPr lang="el-GR"/>
          </a:p>
        </p:txBody>
      </p:sp>
      <p:sp>
        <p:nvSpPr>
          <p:cNvPr id="5" name="4 - Θέση αριθμού διαφάνειας"/>
          <p:cNvSpPr>
            <a:spLocks noGrp="1"/>
          </p:cNvSpPr>
          <p:nvPr>
            <p:ph type="sldNum" sz="quarter" idx="12"/>
          </p:nvPr>
        </p:nvSpPr>
        <p:spPr/>
        <p:txBody>
          <a:bodyPr/>
          <a:lstStyle/>
          <a:p>
            <a:fld id="{6A2E376F-9819-4E72-9AEC-ECAB368DDD7F}" type="slidenum">
              <a:rPr lang="el-GR" smtClean="0"/>
              <a:pPr/>
              <a:t>4</a:t>
            </a:fld>
            <a:endParaRPr lang="el-GR"/>
          </a:p>
        </p:txBody>
      </p:sp>
      <p:sp>
        <p:nvSpPr>
          <p:cNvPr id="6" name="5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 Θέση περιεχομένου"/>
          <p:cNvGraphicFramePr>
            <a:graphicFrameLocks noGrp="1"/>
          </p:cNvGraphicFramePr>
          <p:nvPr>
            <p:ph idx="1"/>
          </p:nvPr>
        </p:nvGraphicFramePr>
        <p:xfrm>
          <a:off x="251520" y="260648"/>
          <a:ext cx="8435280" cy="6187440"/>
        </p:xfrm>
        <a:graphic>
          <a:graphicData uri="http://schemas.openxmlformats.org/drawingml/2006/table">
            <a:tbl>
              <a:tblPr firstRow="1" bandRow="1">
                <a:tableStyleId>{2D5ABB26-0587-4C30-8999-92F81FD0307C}</a:tableStyleId>
              </a:tblPr>
              <a:tblGrid>
                <a:gridCol w="4032448"/>
                <a:gridCol w="4402832"/>
              </a:tblGrid>
              <a:tr h="6120680">
                <a:tc>
                  <a:txBody>
                    <a:bodyPr/>
                    <a:lstStyle/>
                    <a:p>
                      <a:pPr algn="just"/>
                      <a:r>
                        <a:rPr lang="el-GR" sz="1600" b="1" dirty="0" smtClean="0">
                          <a:solidFill>
                            <a:schemeClr val="tx1"/>
                          </a:solidFill>
                          <a:latin typeface="Palatino Linotype" pitchFamily="18" charset="0"/>
                          <a:ea typeface="+mn-ea"/>
                          <a:cs typeface="+mn-cs"/>
                        </a:rPr>
                        <a:t>Ξένος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Οὐκοῦν</a:t>
                      </a:r>
                      <a:r>
                        <a:rPr lang="el-GR" sz="1600" dirty="0" smtClean="0">
                          <a:solidFill>
                            <a:schemeClr val="tx1"/>
                          </a:solidFill>
                          <a:latin typeface="Palatino Linotype" pitchFamily="18" charset="0"/>
                          <a:ea typeface="+mn-ea"/>
                          <a:cs typeface="+mn-cs"/>
                        </a:rPr>
                        <a:t> διάνοια </a:t>
                      </a:r>
                      <a:r>
                        <a:rPr lang="el-GR" sz="1600" dirty="0" err="1" smtClean="0">
                          <a:solidFill>
                            <a:schemeClr val="tx1"/>
                          </a:solidFill>
                          <a:latin typeface="Palatino Linotype" pitchFamily="18" charset="0"/>
                          <a:ea typeface="+mn-ea"/>
                          <a:cs typeface="+mn-cs"/>
                        </a:rPr>
                        <a:t>μὲν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καὶ</a:t>
                      </a:r>
                      <a:r>
                        <a:rPr lang="el-GR" sz="1600" dirty="0" smtClean="0">
                          <a:solidFill>
                            <a:schemeClr val="tx1"/>
                          </a:solidFill>
                          <a:latin typeface="Palatino Linotype" pitchFamily="18" charset="0"/>
                          <a:ea typeface="+mn-ea"/>
                          <a:cs typeface="+mn-cs"/>
                        </a:rPr>
                        <a:t> λόγος </a:t>
                      </a:r>
                      <a:r>
                        <a:rPr lang="el-GR" sz="1600" dirty="0" err="1" smtClean="0">
                          <a:solidFill>
                            <a:schemeClr val="tx1"/>
                          </a:solidFill>
                          <a:latin typeface="Palatino Linotype" pitchFamily="18" charset="0"/>
                          <a:ea typeface="+mn-ea"/>
                          <a:cs typeface="+mn-cs"/>
                        </a:rPr>
                        <a:t>ταὐτόν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πλὴν</a:t>
                      </a:r>
                      <a:r>
                        <a:rPr lang="el-GR" sz="1600" dirty="0" smtClean="0">
                          <a:solidFill>
                            <a:schemeClr val="tx1"/>
                          </a:solidFill>
                          <a:latin typeface="Palatino Linotype" pitchFamily="18" charset="0"/>
                          <a:ea typeface="+mn-ea"/>
                          <a:cs typeface="+mn-cs"/>
                        </a:rPr>
                        <a:t> ὁ </a:t>
                      </a:r>
                      <a:r>
                        <a:rPr lang="el-GR" sz="1600" dirty="0" err="1" smtClean="0">
                          <a:solidFill>
                            <a:schemeClr val="tx1"/>
                          </a:solidFill>
                          <a:latin typeface="Palatino Linotype" pitchFamily="18" charset="0"/>
                          <a:ea typeface="+mn-ea"/>
                          <a:cs typeface="+mn-cs"/>
                        </a:rPr>
                        <a:t>μὲν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ἐντὸς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τῆς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ψυχῆς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πρὸς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αὑτὴν</a:t>
                      </a:r>
                      <a:r>
                        <a:rPr lang="el-GR" sz="1600" dirty="0" smtClean="0">
                          <a:solidFill>
                            <a:schemeClr val="tx1"/>
                          </a:solidFill>
                          <a:latin typeface="Palatino Linotype" pitchFamily="18" charset="0"/>
                          <a:ea typeface="+mn-ea"/>
                          <a:cs typeface="+mn-cs"/>
                        </a:rPr>
                        <a:t> διάλογος </a:t>
                      </a:r>
                      <a:r>
                        <a:rPr lang="el-GR" sz="1600" dirty="0" err="1" smtClean="0">
                          <a:solidFill>
                            <a:schemeClr val="tx1"/>
                          </a:solidFill>
                          <a:latin typeface="Palatino Linotype" pitchFamily="18" charset="0"/>
                          <a:ea typeface="+mn-ea"/>
                          <a:cs typeface="+mn-cs"/>
                        </a:rPr>
                        <a:t>ἄνευ</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φωνῆς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γιγνόμενος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τοῦτ᾽</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αὐτὸ</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ἡμῖν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ἐπωνομάσθη</a:t>
                      </a:r>
                      <a:r>
                        <a:rPr lang="el-GR" sz="1600" dirty="0" smtClean="0">
                          <a:solidFill>
                            <a:schemeClr val="tx1"/>
                          </a:solidFill>
                          <a:latin typeface="Palatino Linotype" pitchFamily="18" charset="0"/>
                          <a:ea typeface="+mn-ea"/>
                          <a:cs typeface="+mn-cs"/>
                        </a:rPr>
                        <a:t>, διάνοια;</a:t>
                      </a:r>
                    </a:p>
                    <a:p>
                      <a:pPr algn="just"/>
                      <a:r>
                        <a:rPr lang="el-GR" sz="1600" b="1" dirty="0" smtClean="0">
                          <a:solidFill>
                            <a:schemeClr val="tx1"/>
                          </a:solidFill>
                          <a:latin typeface="Palatino Linotype" pitchFamily="18" charset="0"/>
                          <a:ea typeface="+mn-ea"/>
                          <a:cs typeface="+mn-cs"/>
                        </a:rPr>
                        <a:t>Θεαίτητος</a:t>
                      </a:r>
                      <a:endParaRPr lang="el-GR" sz="1600" dirty="0" smtClean="0">
                        <a:solidFill>
                          <a:schemeClr val="tx1"/>
                        </a:solidFill>
                        <a:latin typeface="Palatino Linotype" pitchFamily="18" charset="0"/>
                        <a:ea typeface="+mn-ea"/>
                        <a:cs typeface="+mn-cs"/>
                      </a:endParaRPr>
                    </a:p>
                    <a:p>
                      <a:pPr algn="just"/>
                      <a:r>
                        <a:rPr lang="el-GR" sz="1600" dirty="0" smtClean="0">
                          <a:solidFill>
                            <a:schemeClr val="tx1"/>
                          </a:solidFill>
                          <a:latin typeface="Palatino Linotype" pitchFamily="18" charset="0"/>
                          <a:ea typeface="+mn-ea"/>
                          <a:cs typeface="+mn-cs"/>
                        </a:rPr>
                        <a:t>Πάνυ </a:t>
                      </a:r>
                      <a:r>
                        <a:rPr lang="el-GR" sz="1600" dirty="0" err="1" smtClean="0">
                          <a:solidFill>
                            <a:schemeClr val="tx1"/>
                          </a:solidFill>
                          <a:latin typeface="Palatino Linotype" pitchFamily="18" charset="0"/>
                          <a:ea typeface="+mn-ea"/>
                          <a:cs typeface="+mn-cs"/>
                        </a:rPr>
                        <a:t>μὲν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οὖν</a:t>
                      </a:r>
                      <a:r>
                        <a:rPr lang="el-GR" sz="1600" dirty="0" smtClean="0">
                          <a:solidFill>
                            <a:schemeClr val="tx1"/>
                          </a:solidFill>
                          <a:latin typeface="Palatino Linotype" pitchFamily="18" charset="0"/>
                          <a:ea typeface="+mn-ea"/>
                          <a:cs typeface="+mn-cs"/>
                        </a:rPr>
                        <a:t>.</a:t>
                      </a:r>
                    </a:p>
                    <a:p>
                      <a:pPr algn="just"/>
                      <a:r>
                        <a:rPr lang="el-GR" sz="1600" b="1" dirty="0" smtClean="0">
                          <a:solidFill>
                            <a:schemeClr val="tx1"/>
                          </a:solidFill>
                          <a:latin typeface="Palatino Linotype" pitchFamily="18" charset="0"/>
                          <a:ea typeface="+mn-ea"/>
                          <a:cs typeface="+mn-cs"/>
                        </a:rPr>
                        <a:t>Ξένος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Τὸ</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δέ</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γ᾽</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ἀπ᾽</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ἐκείνης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ῥεῦμα</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διὰ</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τοῦ</a:t>
                      </a:r>
                      <a:r>
                        <a:rPr lang="el-GR" sz="1600" dirty="0" smtClean="0">
                          <a:solidFill>
                            <a:schemeClr val="tx1"/>
                          </a:solidFill>
                          <a:latin typeface="Palatino Linotype" pitchFamily="18" charset="0"/>
                          <a:ea typeface="+mn-ea"/>
                          <a:cs typeface="+mn-cs"/>
                        </a:rPr>
                        <a:t> στόματος </a:t>
                      </a:r>
                      <a:r>
                        <a:rPr lang="el-GR" sz="1600" dirty="0" err="1" smtClean="0">
                          <a:solidFill>
                            <a:schemeClr val="tx1"/>
                          </a:solidFill>
                          <a:latin typeface="Palatino Linotype" pitchFamily="18" charset="0"/>
                          <a:ea typeface="+mn-ea"/>
                          <a:cs typeface="+mn-cs"/>
                        </a:rPr>
                        <a:t>ἰὸν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μετὰ</a:t>
                      </a:r>
                      <a:r>
                        <a:rPr lang="el-GR" sz="1600" dirty="0" smtClean="0">
                          <a:solidFill>
                            <a:schemeClr val="tx1"/>
                          </a:solidFill>
                          <a:latin typeface="Palatino Linotype" pitchFamily="18" charset="0"/>
                          <a:ea typeface="+mn-ea"/>
                          <a:cs typeface="+mn-cs"/>
                        </a:rPr>
                        <a:t> φθόγγου </a:t>
                      </a:r>
                      <a:r>
                        <a:rPr lang="el-GR" sz="1600" dirty="0" err="1" smtClean="0">
                          <a:solidFill>
                            <a:schemeClr val="tx1"/>
                          </a:solidFill>
                          <a:latin typeface="Palatino Linotype" pitchFamily="18" charset="0"/>
                          <a:ea typeface="+mn-ea"/>
                          <a:cs typeface="+mn-cs"/>
                        </a:rPr>
                        <a:t>κέκληται</a:t>
                      </a:r>
                      <a:r>
                        <a:rPr lang="el-GR" sz="1600" dirty="0" smtClean="0">
                          <a:solidFill>
                            <a:schemeClr val="tx1"/>
                          </a:solidFill>
                          <a:latin typeface="Palatino Linotype" pitchFamily="18" charset="0"/>
                          <a:ea typeface="+mn-ea"/>
                          <a:cs typeface="+mn-cs"/>
                        </a:rPr>
                        <a:t> λόγος;</a:t>
                      </a:r>
                    </a:p>
                    <a:p>
                      <a:pPr algn="just"/>
                      <a:r>
                        <a:rPr lang="el-GR" sz="1600" b="1" dirty="0" smtClean="0">
                          <a:solidFill>
                            <a:schemeClr val="tx1"/>
                          </a:solidFill>
                          <a:latin typeface="Palatino Linotype" pitchFamily="18" charset="0"/>
                          <a:ea typeface="+mn-ea"/>
                          <a:cs typeface="+mn-cs"/>
                        </a:rPr>
                        <a:t>Θεαίτητος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Ἀληθῆ</a:t>
                      </a:r>
                      <a:r>
                        <a:rPr lang="el-GR" sz="1600" dirty="0" smtClean="0">
                          <a:solidFill>
                            <a:schemeClr val="tx1"/>
                          </a:solidFill>
                          <a:latin typeface="Palatino Linotype" pitchFamily="18" charset="0"/>
                          <a:ea typeface="+mn-ea"/>
                          <a:cs typeface="+mn-cs"/>
                        </a:rPr>
                        <a:t>.</a:t>
                      </a:r>
                    </a:p>
                    <a:p>
                      <a:pPr algn="just"/>
                      <a:r>
                        <a:rPr lang="el-GR" sz="1600" b="1" dirty="0" smtClean="0">
                          <a:solidFill>
                            <a:schemeClr val="tx1"/>
                          </a:solidFill>
                          <a:latin typeface="Palatino Linotype" pitchFamily="18" charset="0"/>
                          <a:ea typeface="+mn-ea"/>
                          <a:cs typeface="+mn-cs"/>
                        </a:rPr>
                        <a:t>Ξένος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Καὶ</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μὴν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ἐν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λόγοις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γε</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αὖ</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ἴσμεν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ἐνὸν</a:t>
                      </a:r>
                      <a:r>
                        <a:rPr lang="el-GR" sz="1600" dirty="0" smtClean="0">
                          <a:solidFill>
                            <a:schemeClr val="tx1"/>
                          </a:solidFill>
                          <a:latin typeface="Palatino Linotype" pitchFamily="18" charset="0"/>
                          <a:ea typeface="+mn-ea"/>
                          <a:cs typeface="+mn-cs"/>
                        </a:rPr>
                        <a:t>—</a:t>
                      </a:r>
                    </a:p>
                    <a:p>
                      <a:pPr algn="just"/>
                      <a:r>
                        <a:rPr lang="el-GR" sz="1600" b="1" dirty="0" smtClean="0">
                          <a:solidFill>
                            <a:schemeClr val="tx1"/>
                          </a:solidFill>
                          <a:latin typeface="Palatino Linotype" pitchFamily="18" charset="0"/>
                          <a:ea typeface="+mn-ea"/>
                          <a:cs typeface="+mn-cs"/>
                        </a:rPr>
                        <a:t>Θεαίτητος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Τὸ</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ποῖον</a:t>
                      </a:r>
                      <a:r>
                        <a:rPr lang="el-GR" sz="1600" dirty="0" smtClean="0">
                          <a:solidFill>
                            <a:schemeClr val="tx1"/>
                          </a:solidFill>
                          <a:latin typeface="Palatino Linotype" pitchFamily="18" charset="0"/>
                          <a:ea typeface="+mn-ea"/>
                          <a:cs typeface="+mn-cs"/>
                        </a:rPr>
                        <a:t>;</a:t>
                      </a:r>
                    </a:p>
                    <a:p>
                      <a:pPr algn="just"/>
                      <a:r>
                        <a:rPr lang="el-GR" sz="1600" b="1" dirty="0" smtClean="0">
                          <a:solidFill>
                            <a:schemeClr val="tx1"/>
                          </a:solidFill>
                          <a:latin typeface="Palatino Linotype" pitchFamily="18" charset="0"/>
                          <a:ea typeface="+mn-ea"/>
                          <a:cs typeface="+mn-cs"/>
                        </a:rPr>
                        <a:t>Ξένος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Φάσιν</a:t>
                      </a:r>
                      <a:r>
                        <a:rPr lang="el-GR" sz="1600" dirty="0" smtClean="0">
                          <a:solidFill>
                            <a:schemeClr val="tx1"/>
                          </a:solidFill>
                          <a:latin typeface="Palatino Linotype" pitchFamily="18" charset="0"/>
                          <a:ea typeface="+mn-ea"/>
                          <a:cs typeface="+mn-cs"/>
                        </a:rPr>
                        <a:t> τε </a:t>
                      </a:r>
                      <a:r>
                        <a:rPr lang="el-GR" sz="1600" dirty="0" err="1" smtClean="0">
                          <a:solidFill>
                            <a:schemeClr val="tx1"/>
                          </a:solidFill>
                          <a:latin typeface="Palatino Linotype" pitchFamily="18" charset="0"/>
                          <a:ea typeface="+mn-ea"/>
                          <a:cs typeface="+mn-cs"/>
                        </a:rPr>
                        <a:t>καὶ</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ἀπόφασιν</a:t>
                      </a:r>
                      <a:r>
                        <a:rPr lang="el-GR" sz="1600" dirty="0" smtClean="0">
                          <a:solidFill>
                            <a:schemeClr val="tx1"/>
                          </a:solidFill>
                          <a:latin typeface="Palatino Linotype" pitchFamily="18" charset="0"/>
                          <a:ea typeface="+mn-ea"/>
                          <a:cs typeface="+mn-cs"/>
                        </a:rPr>
                        <a:t>.</a:t>
                      </a:r>
                    </a:p>
                    <a:p>
                      <a:pPr algn="just"/>
                      <a:r>
                        <a:rPr lang="el-GR" sz="1600" b="1" dirty="0" smtClean="0">
                          <a:solidFill>
                            <a:schemeClr val="tx1"/>
                          </a:solidFill>
                          <a:latin typeface="Palatino Linotype" pitchFamily="18" charset="0"/>
                          <a:ea typeface="+mn-ea"/>
                          <a:cs typeface="+mn-cs"/>
                        </a:rPr>
                        <a:t>Θεαίτητος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Ἴσμεν</a:t>
                      </a:r>
                      <a:r>
                        <a:rPr lang="el-GR" sz="1600" dirty="0" smtClean="0">
                          <a:solidFill>
                            <a:schemeClr val="tx1"/>
                          </a:solidFill>
                          <a:latin typeface="Palatino Linotype" pitchFamily="18" charset="0"/>
                          <a:ea typeface="+mn-ea"/>
                          <a:cs typeface="+mn-cs"/>
                        </a:rPr>
                        <a:t>.</a:t>
                      </a:r>
                    </a:p>
                    <a:p>
                      <a:pPr algn="just"/>
                      <a:r>
                        <a:rPr lang="el-GR" sz="1600" b="1" dirty="0" smtClean="0">
                          <a:solidFill>
                            <a:schemeClr val="tx1"/>
                          </a:solidFill>
                          <a:latin typeface="Palatino Linotype" pitchFamily="18" charset="0"/>
                          <a:ea typeface="+mn-ea"/>
                          <a:cs typeface="+mn-cs"/>
                        </a:rPr>
                        <a:t>Ξένος</a:t>
                      </a:r>
                      <a:endParaRPr lang="el-GR" sz="1600" dirty="0" smtClean="0">
                        <a:solidFill>
                          <a:schemeClr val="tx1"/>
                        </a:solidFill>
                        <a:latin typeface="Palatino Linotype" pitchFamily="18" charset="0"/>
                        <a:ea typeface="+mn-ea"/>
                        <a:cs typeface="+mn-cs"/>
                      </a:endParaRPr>
                    </a:p>
                    <a:p>
                      <a:pPr algn="just"/>
                      <a:r>
                        <a:rPr lang="el-GR" sz="1600" dirty="0" err="1" smtClean="0">
                          <a:solidFill>
                            <a:schemeClr val="tx1"/>
                          </a:solidFill>
                          <a:latin typeface="Palatino Linotype" pitchFamily="18" charset="0"/>
                          <a:ea typeface="+mn-ea"/>
                          <a:cs typeface="+mn-cs"/>
                        </a:rPr>
                        <a:t>Ὅταν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οὖν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τοῦτο</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ἐν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ψυχῇ</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κατὰ</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διάνοιαν</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ἐγγίγνηται</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μετὰ</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σιγῆς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πλὴν</a:t>
                      </a:r>
                      <a:r>
                        <a:rPr lang="el-GR" sz="1600" dirty="0" smtClean="0">
                          <a:solidFill>
                            <a:schemeClr val="tx1"/>
                          </a:solidFill>
                          <a:latin typeface="Palatino Linotype" pitchFamily="18" charset="0"/>
                          <a:ea typeface="+mn-ea"/>
                          <a:cs typeface="+mn-cs"/>
                        </a:rPr>
                        <a:t> δόξης </a:t>
                      </a:r>
                      <a:r>
                        <a:rPr lang="el-GR" sz="1600" dirty="0" err="1" smtClean="0">
                          <a:solidFill>
                            <a:schemeClr val="tx1"/>
                          </a:solidFill>
                          <a:latin typeface="Palatino Linotype" pitchFamily="18" charset="0"/>
                          <a:ea typeface="+mn-ea"/>
                          <a:cs typeface="+mn-cs"/>
                        </a:rPr>
                        <a:t>ἔχεις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ὅτι</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προσείπῃς</a:t>
                      </a:r>
                      <a:r>
                        <a:rPr lang="el-GR" sz="1600" dirty="0" smtClean="0">
                          <a:solidFill>
                            <a:schemeClr val="tx1"/>
                          </a:solidFill>
                          <a:latin typeface="Palatino Linotype" pitchFamily="18" charset="0"/>
                          <a:ea typeface="+mn-ea"/>
                          <a:cs typeface="+mn-cs"/>
                        </a:rPr>
                        <a:t> </a:t>
                      </a:r>
                      <a:r>
                        <a:rPr lang="el-GR" sz="1600" dirty="0" err="1" smtClean="0">
                          <a:solidFill>
                            <a:schemeClr val="tx1"/>
                          </a:solidFill>
                          <a:latin typeface="Palatino Linotype" pitchFamily="18" charset="0"/>
                          <a:ea typeface="+mn-ea"/>
                          <a:cs typeface="+mn-cs"/>
                        </a:rPr>
                        <a:t>αὐτό</a:t>
                      </a:r>
                      <a:r>
                        <a:rPr lang="el-GR" sz="1600" dirty="0" smtClean="0">
                          <a:solidFill>
                            <a:schemeClr val="tx1"/>
                          </a:solidFill>
                          <a:latin typeface="Palatino Linotype" pitchFamily="18" charset="0"/>
                          <a:ea typeface="+mn-ea"/>
                          <a:cs typeface="+mn-cs"/>
                        </a:rPr>
                        <a:t>;</a:t>
                      </a:r>
                      <a:endParaRPr lang="el-GR" sz="1600" dirty="0">
                        <a:latin typeface="Palatino Linotype" pitchFamily="18" charset="0"/>
                      </a:endParaRPr>
                    </a:p>
                  </a:txBody>
                  <a:tcPr/>
                </a:tc>
                <a:tc>
                  <a:txBody>
                    <a:bodyPr/>
                    <a:lstStyle/>
                    <a:p>
                      <a:r>
                        <a:rPr lang="el-GR" sz="2000" dirty="0" smtClean="0">
                          <a:solidFill>
                            <a:schemeClr val="tx1"/>
                          </a:solidFill>
                          <a:latin typeface="Calibri" pitchFamily="34" charset="0"/>
                          <a:ea typeface="+mn-ea"/>
                          <a:cs typeface="+mn-cs"/>
                        </a:rPr>
                        <a:t>ΞΕΝΟΣ: Λοιπόν, σκέψη και λόγος είναι το ίδιο πράγμα. Μόνο που ο διάλογος που γίνεται χωρίς φωνή, μέσα στην ψυχή με τον εαυτό της, ονομάστηκε σκέψη. </a:t>
                      </a:r>
                    </a:p>
                    <a:p>
                      <a:r>
                        <a:rPr lang="el-GR" sz="2000" dirty="0" smtClean="0">
                          <a:solidFill>
                            <a:schemeClr val="tx1"/>
                          </a:solidFill>
                          <a:latin typeface="Calibri" pitchFamily="34" charset="0"/>
                          <a:ea typeface="+mn-ea"/>
                          <a:cs typeface="+mn-cs"/>
                        </a:rPr>
                        <a:t>ΘΕΑΙΤΗΤΟΣ: Βέβαια. </a:t>
                      </a:r>
                    </a:p>
                    <a:p>
                      <a:r>
                        <a:rPr lang="el-GR" sz="2000" dirty="0" smtClean="0">
                          <a:solidFill>
                            <a:schemeClr val="tx1"/>
                          </a:solidFill>
                          <a:latin typeface="Calibri" pitchFamily="34" charset="0"/>
                          <a:ea typeface="+mn-ea"/>
                          <a:cs typeface="+mn-cs"/>
                        </a:rPr>
                        <a:t>ΞΕΝΟΣ: Ενώ το ρεύμα που βγαίνει από την ψυχή και περνά από το στόμα μαζί με ήχο, αυτό δεν καλείται λόγος; </a:t>
                      </a:r>
                    </a:p>
                    <a:p>
                      <a:r>
                        <a:rPr lang="el-GR" sz="2000" dirty="0" smtClean="0">
                          <a:solidFill>
                            <a:schemeClr val="tx1"/>
                          </a:solidFill>
                          <a:latin typeface="Calibri" pitchFamily="34" charset="0"/>
                          <a:ea typeface="+mn-ea"/>
                          <a:cs typeface="+mn-cs"/>
                        </a:rPr>
                        <a:t>ΘΕΑΙΤΗΤΟΣ: Αλήθεια λες. </a:t>
                      </a:r>
                    </a:p>
                    <a:p>
                      <a:r>
                        <a:rPr lang="el-GR" sz="2000" dirty="0" smtClean="0">
                          <a:solidFill>
                            <a:schemeClr val="tx1"/>
                          </a:solidFill>
                          <a:latin typeface="Calibri" pitchFamily="34" charset="0"/>
                          <a:ea typeface="+mn-ea"/>
                          <a:cs typeface="+mn-cs"/>
                        </a:rPr>
                        <a:t>ΞΕΝΟΣ: Και ακόμα ξέρουμε ότι μέσα στους λόγους υπάρχει και αυτό. </a:t>
                      </a:r>
                    </a:p>
                    <a:p>
                      <a:r>
                        <a:rPr lang="el-GR" sz="2000" dirty="0" smtClean="0">
                          <a:solidFill>
                            <a:schemeClr val="tx1"/>
                          </a:solidFill>
                          <a:latin typeface="Calibri" pitchFamily="34" charset="0"/>
                          <a:ea typeface="+mn-ea"/>
                          <a:cs typeface="+mn-cs"/>
                        </a:rPr>
                        <a:t>ΘΕΑΙΤΗΤΟΣ: Ποιο; </a:t>
                      </a:r>
                    </a:p>
                    <a:p>
                      <a:r>
                        <a:rPr lang="el-GR" sz="2000" dirty="0" smtClean="0">
                          <a:solidFill>
                            <a:schemeClr val="tx1"/>
                          </a:solidFill>
                          <a:latin typeface="Calibri" pitchFamily="34" charset="0"/>
                          <a:ea typeface="+mn-ea"/>
                          <a:cs typeface="+mn-cs"/>
                        </a:rPr>
                        <a:t>ΞΕΝΟΣ: Η κατάφαση και η άρνηση. </a:t>
                      </a:r>
                    </a:p>
                    <a:p>
                      <a:r>
                        <a:rPr lang="el-GR" sz="2000" dirty="0" smtClean="0">
                          <a:solidFill>
                            <a:schemeClr val="tx1"/>
                          </a:solidFill>
                          <a:latin typeface="Calibri" pitchFamily="34" charset="0"/>
                          <a:ea typeface="+mn-ea"/>
                          <a:cs typeface="+mn-cs"/>
                        </a:rPr>
                        <a:t>ΘΕΑΙΤΗΤΟΣ: Το ξέρουμε.</a:t>
                      </a:r>
                    </a:p>
                    <a:p>
                      <a:r>
                        <a:rPr lang="el-GR" sz="2000" dirty="0" smtClean="0">
                          <a:solidFill>
                            <a:schemeClr val="tx1"/>
                          </a:solidFill>
                          <a:latin typeface="Calibri" pitchFamily="34" charset="0"/>
                          <a:ea typeface="+mn-ea"/>
                          <a:cs typeface="+mn-cs"/>
                        </a:rPr>
                        <a:t>ΞΕΝΟΣ: Όταν λοιπόν τούτο (κατάφαση και άρνηση) γίνεται μέσα στην ψυχή με τη σιωπηλή σκέψη, πώς αλλιώς παρά κρίση θα το ονόμαζες;</a:t>
                      </a:r>
                    </a:p>
                    <a:p>
                      <a:endParaRPr lang="el-GR" sz="2000" dirty="0"/>
                    </a:p>
                  </a:txBody>
                  <a:tcPr/>
                </a:tc>
              </a:tr>
            </a:tbl>
          </a:graphicData>
        </a:graphic>
      </p:graphicFrame>
      <p:sp>
        <p:nvSpPr>
          <p:cNvPr id="5" name="4 - Θέση ημερομηνίας"/>
          <p:cNvSpPr>
            <a:spLocks noGrp="1"/>
          </p:cNvSpPr>
          <p:nvPr>
            <p:ph type="dt" sz="half" idx="10"/>
          </p:nvPr>
        </p:nvSpPr>
        <p:spPr/>
        <p:txBody>
          <a:bodyPr/>
          <a:lstStyle/>
          <a:p>
            <a:r>
              <a:rPr lang="el-GR" smtClean="0"/>
              <a:t>Ι.Π. ΑΜΠΕΛΑΣ</a:t>
            </a:r>
            <a:endParaRPr lang="el-GR"/>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5</a:t>
            </a:fld>
            <a:endParaRPr lang="el-GR"/>
          </a:p>
        </p:txBody>
      </p:sp>
      <p:sp>
        <p:nvSpPr>
          <p:cNvPr id="7" name="6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332656"/>
            <a:ext cx="8229600" cy="5760640"/>
          </a:xfrm>
        </p:spPr>
        <p:txBody>
          <a:bodyPr anchor="ctr">
            <a:normAutofit fontScale="92500" lnSpcReduction="20000"/>
          </a:bodyPr>
          <a:lstStyle/>
          <a:p>
            <a:pPr lvl="0" algn="just"/>
            <a:r>
              <a:rPr lang="el-GR" sz="3000" dirty="0" smtClean="0">
                <a:latin typeface="Calibri" pitchFamily="34" charset="0"/>
              </a:rPr>
              <a:t>Με ποιο συλλογισμό ο Ξένος αποδεικνύει ότι «</a:t>
            </a:r>
            <a:r>
              <a:rPr lang="el-GR" sz="3000" i="1" dirty="0" smtClean="0">
                <a:latin typeface="Calibri" pitchFamily="34" charset="0"/>
              </a:rPr>
              <a:t>σκέψη και γλώσσα είναι το ίδιο πράγμα</a:t>
            </a:r>
            <a:r>
              <a:rPr lang="el-GR" sz="3000" dirty="0" smtClean="0">
                <a:latin typeface="Calibri" pitchFamily="34" charset="0"/>
              </a:rPr>
              <a:t>»; </a:t>
            </a:r>
          </a:p>
          <a:p>
            <a:pPr lvl="0" algn="just">
              <a:buNone/>
            </a:pPr>
            <a:endParaRPr lang="el-GR" sz="3000" dirty="0" smtClean="0">
              <a:latin typeface="Calibri" pitchFamily="34" charset="0"/>
            </a:endParaRPr>
          </a:p>
          <a:p>
            <a:pPr lvl="0" algn="just"/>
            <a:r>
              <a:rPr lang="el-GR" sz="3000" dirty="0" smtClean="0">
                <a:latin typeface="Calibri" pitchFamily="34" charset="0"/>
              </a:rPr>
              <a:t>Τι δηλώνουν μέσα στο κείμενο οι όροι: διάνοια, λόγος, δόξα</a:t>
            </a:r>
          </a:p>
          <a:p>
            <a:pPr lvl="0" algn="just">
              <a:buNone/>
            </a:pPr>
            <a:endParaRPr lang="el-GR" sz="3000" dirty="0" smtClean="0">
              <a:latin typeface="Calibri" pitchFamily="34" charset="0"/>
            </a:endParaRPr>
          </a:p>
          <a:p>
            <a:pPr lvl="0" algn="just"/>
            <a:r>
              <a:rPr lang="el-GR" sz="3000" dirty="0" smtClean="0">
                <a:latin typeface="Calibri" pitchFamily="34" charset="0"/>
              </a:rPr>
              <a:t>Ποια διττή σημασία έχει γενικότερα η λέξη «λόγος» στην αρχαία και στη νέα ελληνική γλώσσα; </a:t>
            </a:r>
          </a:p>
          <a:p>
            <a:pPr lvl="0" algn="just"/>
            <a:endParaRPr lang="el-GR" sz="3000" dirty="0" smtClean="0">
              <a:latin typeface="Calibri" pitchFamily="34" charset="0"/>
            </a:endParaRPr>
          </a:p>
          <a:p>
            <a:pPr algn="ctr">
              <a:buNone/>
            </a:pPr>
            <a:endParaRPr lang="el-GR" sz="3000" dirty="0" smtClean="0">
              <a:latin typeface="Calibri" pitchFamily="34" charset="0"/>
            </a:endParaRPr>
          </a:p>
          <a:p>
            <a:pPr algn="ctr">
              <a:buNone/>
            </a:pPr>
            <a:r>
              <a:rPr lang="el-GR" sz="3000" b="1" dirty="0" smtClean="0">
                <a:latin typeface="Calibri" pitchFamily="34" charset="0"/>
              </a:rPr>
              <a:t>ΛΟΓΟΣ</a:t>
            </a:r>
          </a:p>
          <a:p>
            <a:pPr algn="ctr">
              <a:buNone/>
            </a:pPr>
            <a:r>
              <a:rPr lang="el-GR" sz="3000" dirty="0" smtClean="0">
                <a:latin typeface="Calibri" pitchFamily="34" charset="0"/>
              </a:rPr>
              <a:t>Α. Ο ΕΚΦΕΡΟΜΕΝΟΣ ΛΟΓΟΣ </a:t>
            </a:r>
          </a:p>
          <a:p>
            <a:pPr algn="ctr">
              <a:buNone/>
            </a:pPr>
            <a:r>
              <a:rPr lang="el-GR" sz="3000" dirty="0" smtClean="0">
                <a:latin typeface="Calibri" pitchFamily="34" charset="0"/>
              </a:rPr>
              <a:t>(ΠΡΟΦΟΡΙΚΟΣ και ΓΡΑΠΤΟΣ)</a:t>
            </a:r>
          </a:p>
          <a:p>
            <a:pPr algn="ctr">
              <a:buNone/>
            </a:pPr>
            <a:endParaRPr lang="el-GR" sz="3000" dirty="0" smtClean="0">
              <a:latin typeface="Calibri" pitchFamily="34" charset="0"/>
            </a:endParaRPr>
          </a:p>
          <a:p>
            <a:pPr algn="ctr">
              <a:buNone/>
            </a:pPr>
            <a:r>
              <a:rPr lang="el-GR" sz="3000" dirty="0" smtClean="0">
                <a:latin typeface="Calibri" pitchFamily="34" charset="0"/>
              </a:rPr>
              <a:t>Β. Ο ΕΝΔΙΑΘΕΤΟΣ ΛΟΓΟΣ </a:t>
            </a:r>
          </a:p>
          <a:p>
            <a:pPr algn="ctr">
              <a:buNone/>
            </a:pPr>
            <a:r>
              <a:rPr lang="el-GR" sz="3000" dirty="0" smtClean="0">
                <a:latin typeface="Calibri" pitchFamily="34" charset="0"/>
              </a:rPr>
              <a:t>(ΛΟΓΙΚΗ ΣΚΕΨΗ)</a:t>
            </a:r>
          </a:p>
          <a:p>
            <a:pPr>
              <a:buNone/>
            </a:pPr>
            <a:endParaRPr lang="el-GR" dirty="0"/>
          </a:p>
        </p:txBody>
      </p:sp>
      <p:sp>
        <p:nvSpPr>
          <p:cNvPr id="10" name="9 - Θέση ημερομηνίας"/>
          <p:cNvSpPr>
            <a:spLocks noGrp="1"/>
          </p:cNvSpPr>
          <p:nvPr>
            <p:ph type="dt" sz="half" idx="10"/>
          </p:nvPr>
        </p:nvSpPr>
        <p:spPr/>
        <p:txBody>
          <a:bodyPr/>
          <a:lstStyle/>
          <a:p>
            <a:r>
              <a:rPr lang="el-GR" smtClean="0"/>
              <a:t>Ι.Π. ΑΜΠΕΛΑΣ</a:t>
            </a:r>
            <a:endParaRPr lang="el-GR"/>
          </a:p>
        </p:txBody>
      </p:sp>
      <p:sp>
        <p:nvSpPr>
          <p:cNvPr id="11" name="10 - Θέση αριθμού διαφάνειας"/>
          <p:cNvSpPr>
            <a:spLocks noGrp="1"/>
          </p:cNvSpPr>
          <p:nvPr>
            <p:ph type="sldNum" sz="quarter" idx="12"/>
          </p:nvPr>
        </p:nvSpPr>
        <p:spPr/>
        <p:txBody>
          <a:bodyPr/>
          <a:lstStyle/>
          <a:p>
            <a:fld id="{6A2E376F-9819-4E72-9AEC-ECAB368DDD7F}" type="slidenum">
              <a:rPr lang="el-GR" smtClean="0"/>
              <a:pPr/>
              <a:t>6</a:t>
            </a:fld>
            <a:endParaRPr lang="el-GR"/>
          </a:p>
        </p:txBody>
      </p:sp>
      <p:sp>
        <p:nvSpPr>
          <p:cNvPr id="12" name="11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 calcmode="lin" valueType="num">
                                      <p:cBhvr additive="base">
                                        <p:cTn id="1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 calcmode="lin" valueType="num">
                                      <p:cBhvr additive="base">
                                        <p:cTn id="1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anim calcmode="lin" valueType="num">
                                      <p:cBhvr additive="base">
                                        <p:cTn id="2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0"/>
            <a:ext cx="9144000" cy="6381328"/>
          </a:xfrm>
        </p:spPr>
        <p:txBody>
          <a:bodyPr anchor="ctr">
            <a:normAutofit fontScale="77500" lnSpcReduction="20000"/>
          </a:bodyPr>
          <a:lstStyle/>
          <a:p>
            <a:pPr algn="just">
              <a:lnSpc>
                <a:spcPct val="120000"/>
              </a:lnSpc>
              <a:buNone/>
            </a:pPr>
            <a:r>
              <a:rPr lang="el-GR" sz="3400" dirty="0" smtClean="0">
                <a:latin typeface="Calibri" pitchFamily="34" charset="0"/>
              </a:rPr>
              <a:t>«</a:t>
            </a:r>
            <a:r>
              <a:rPr lang="el-GR" sz="3400" i="1" dirty="0" smtClean="0">
                <a:latin typeface="Calibri" pitchFamily="34" charset="0"/>
              </a:rPr>
              <a:t>Προσωπικά γοητεύομαι από την πιθανότητα να μάθω κάτι απ’ αυτή τη μελέτη [της γλώσσας], που θα φέρει στο φως εγγενείς ιδιότητες του ανθρώπινου νου. Προς το παρόν, δεν μπορούμε να πούμε τίποτα ιδιαίτερα διαφωτιστικό σχετικά με τη φυσική, δημιουργική χρήση της γλώσσας καθ’ αυτήν. Αλλά νομίζω πως σιγά σιγά αρχίζουμε να καταλαβαίνουμε τους μηχανισμούς που κάνουν δυνατή αυτή τη δημιουργική χρήση της γλώσσας ως εργαλείου της ελεύθερης σκέψης και της έκφρασης. Μιλώντας πάλι προσωπικά, για μένα, οι πιο ενδιαφέρουσες απόψεις των σύγχρονων ερευνών στη γραμματική είναι οι προσπάθειες να διατυπωθούν οι αρχές της οργάνωσης της γλώσσας, που, όπως λέγεται, είναι παγκόσμιες αντανακλάσεις των ιδιοτήτων του νου. Κι ακόμη, με συγκινεί η προσπάθεια να δειχτεί πως, στη βάση αυτής της υπόθεσης, μερικά γεγονότα σχετικά με τις ιδιαίτερες γλώσσες μπορούν να εξηγηθούν</a:t>
            </a:r>
            <a:r>
              <a:rPr lang="el-GR" sz="3400" dirty="0" smtClean="0">
                <a:latin typeface="Calibri" pitchFamily="34" charset="0"/>
              </a:rPr>
              <a:t>».</a:t>
            </a:r>
          </a:p>
          <a:p>
            <a:pPr algn="r">
              <a:buNone/>
            </a:pPr>
            <a:r>
              <a:rPr lang="el-GR" sz="2300" b="1" dirty="0" smtClean="0">
                <a:latin typeface="Calibri" pitchFamily="34" charset="0"/>
              </a:rPr>
              <a:t>Νόαμ </a:t>
            </a:r>
            <a:r>
              <a:rPr lang="el-GR" sz="2300" b="1" dirty="0" err="1" smtClean="0">
                <a:latin typeface="Calibri" pitchFamily="34" charset="0"/>
              </a:rPr>
              <a:t>Τσόμσκυ</a:t>
            </a:r>
            <a:r>
              <a:rPr lang="el-GR" sz="2300" b="1" dirty="0" smtClean="0">
                <a:latin typeface="Calibri" pitchFamily="34" charset="0"/>
              </a:rPr>
              <a:t>, </a:t>
            </a:r>
            <a:r>
              <a:rPr lang="el-GR" sz="2300" b="1" i="1" dirty="0" smtClean="0">
                <a:latin typeface="Calibri" pitchFamily="34" charset="0"/>
              </a:rPr>
              <a:t>Μορφή και νόημα στις φυσικές γλώσσες</a:t>
            </a:r>
            <a:endParaRPr lang="el-GR" sz="2300" dirty="0">
              <a:latin typeface="Calibri" pitchFamily="34" charset="0"/>
            </a:endParaRPr>
          </a:p>
        </p:txBody>
      </p:sp>
      <p:sp>
        <p:nvSpPr>
          <p:cNvPr id="4" name="3 - Θέση ημερομηνίας"/>
          <p:cNvSpPr>
            <a:spLocks noGrp="1"/>
          </p:cNvSpPr>
          <p:nvPr>
            <p:ph type="dt" sz="half" idx="10"/>
          </p:nvPr>
        </p:nvSpPr>
        <p:spPr/>
        <p:txBody>
          <a:bodyPr/>
          <a:lstStyle/>
          <a:p>
            <a:r>
              <a:rPr lang="el-GR" smtClean="0"/>
              <a:t>Ι.Π. ΑΜΠΕΛΑΣ</a:t>
            </a:r>
            <a:endParaRPr lang="el-GR"/>
          </a:p>
        </p:txBody>
      </p:sp>
      <p:sp>
        <p:nvSpPr>
          <p:cNvPr id="5" name="4 - Θέση αριθμού διαφάνειας"/>
          <p:cNvSpPr>
            <a:spLocks noGrp="1"/>
          </p:cNvSpPr>
          <p:nvPr>
            <p:ph type="sldNum" sz="quarter" idx="12"/>
          </p:nvPr>
        </p:nvSpPr>
        <p:spPr/>
        <p:txBody>
          <a:bodyPr/>
          <a:lstStyle/>
          <a:p>
            <a:fld id="{6A2E376F-9819-4E72-9AEC-ECAB368DDD7F}" type="slidenum">
              <a:rPr lang="el-GR" smtClean="0"/>
              <a:pPr/>
              <a:t>7</a:t>
            </a:fld>
            <a:endParaRPr lang="el-GR"/>
          </a:p>
        </p:txBody>
      </p:sp>
      <p:sp>
        <p:nvSpPr>
          <p:cNvPr id="6" name="5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764704"/>
            <a:ext cx="8229600" cy="5361459"/>
          </a:xfrm>
        </p:spPr>
        <p:txBody>
          <a:bodyPr>
            <a:normAutofit/>
          </a:bodyPr>
          <a:lstStyle/>
          <a:p>
            <a:pPr lvl="0" algn="just"/>
            <a:r>
              <a:rPr lang="el-GR" dirty="0" smtClean="0">
                <a:latin typeface="Calibri" pitchFamily="34" charset="0"/>
              </a:rPr>
              <a:t>Ποιο είναι το κύριο αντικείμενο της μελέτης του </a:t>
            </a:r>
            <a:r>
              <a:rPr lang="el-GR" dirty="0" err="1" smtClean="0">
                <a:latin typeface="Calibri" pitchFamily="34" charset="0"/>
              </a:rPr>
              <a:t>Τσόμσκυ</a:t>
            </a:r>
            <a:r>
              <a:rPr lang="el-GR" dirty="0" smtClean="0">
                <a:latin typeface="Calibri" pitchFamily="34" charset="0"/>
              </a:rPr>
              <a:t>; </a:t>
            </a:r>
          </a:p>
          <a:p>
            <a:pPr lvl="0" algn="just"/>
            <a:r>
              <a:rPr lang="el-GR" dirty="0" smtClean="0">
                <a:latin typeface="Calibri" pitchFamily="34" charset="0"/>
              </a:rPr>
              <a:t>Τι ακριβώς προσπαθεί να διερευνήσει; </a:t>
            </a:r>
          </a:p>
          <a:p>
            <a:pPr lvl="0" algn="just"/>
            <a:r>
              <a:rPr lang="el-GR" dirty="0" smtClean="0">
                <a:latin typeface="Calibri" pitchFamily="34" charset="0"/>
              </a:rPr>
              <a:t>Ποιο θα είναι το τελικό αποτέλεσμα της έρευνάς του; </a:t>
            </a:r>
          </a:p>
          <a:p>
            <a:pPr algn="ctr">
              <a:buNone/>
            </a:pPr>
            <a:r>
              <a:rPr lang="el-GR" sz="4800" dirty="0" smtClean="0">
                <a:latin typeface="Calibri" pitchFamily="34" charset="0"/>
                <a:cs typeface="Lucida Sans Unicode"/>
              </a:rPr>
              <a:t>⇩</a:t>
            </a:r>
            <a:endParaRPr lang="el-GR" sz="4800" dirty="0" smtClean="0">
              <a:latin typeface="Calibri" pitchFamily="34" charset="0"/>
            </a:endParaRPr>
          </a:p>
          <a:p>
            <a:pPr algn="just">
              <a:buNone/>
            </a:pPr>
            <a:r>
              <a:rPr lang="el-GR" dirty="0" smtClean="0">
                <a:latin typeface="Calibri" pitchFamily="34" charset="0"/>
                <a:sym typeface="Wingdings"/>
              </a:rPr>
              <a:t>Ο λόγος δεν είναι ένα απλό άθροισμα λέξεων, αλλά αποτελείται από λέξεις δομημένες βάσει κανόνων, ώστε από τον συνδυασμό τους να προκύπτει κάποιο νόημα.</a:t>
            </a:r>
            <a:endParaRPr lang="el-GR" dirty="0">
              <a:latin typeface="Calibri" pitchFamily="34" charset="0"/>
            </a:endParaRPr>
          </a:p>
        </p:txBody>
      </p:sp>
      <p:sp>
        <p:nvSpPr>
          <p:cNvPr id="4" name="3 - Θέση ημερομηνίας"/>
          <p:cNvSpPr>
            <a:spLocks noGrp="1"/>
          </p:cNvSpPr>
          <p:nvPr>
            <p:ph type="dt" sz="half" idx="10"/>
          </p:nvPr>
        </p:nvSpPr>
        <p:spPr/>
        <p:txBody>
          <a:bodyPr/>
          <a:lstStyle/>
          <a:p>
            <a:r>
              <a:rPr lang="el-GR" smtClean="0"/>
              <a:t>Ι.Π. ΑΜΠΕΛΑΣ</a:t>
            </a:r>
            <a:endParaRPr lang="el-GR"/>
          </a:p>
        </p:txBody>
      </p:sp>
      <p:sp>
        <p:nvSpPr>
          <p:cNvPr id="5" name="4 - Θέση αριθμού διαφάνειας"/>
          <p:cNvSpPr>
            <a:spLocks noGrp="1"/>
          </p:cNvSpPr>
          <p:nvPr>
            <p:ph type="sldNum" sz="quarter" idx="12"/>
          </p:nvPr>
        </p:nvSpPr>
        <p:spPr/>
        <p:txBody>
          <a:bodyPr/>
          <a:lstStyle/>
          <a:p>
            <a:fld id="{6A2E376F-9819-4E72-9AEC-ECAB368DDD7F}" type="slidenum">
              <a:rPr lang="el-GR" smtClean="0"/>
              <a:pPr/>
              <a:t>8</a:t>
            </a:fld>
            <a:endParaRPr lang="el-GR"/>
          </a:p>
        </p:txBody>
      </p:sp>
      <p:sp>
        <p:nvSpPr>
          <p:cNvPr id="6" name="5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effectLst/>
              </a:rPr>
              <a:t>Λέξη - Νόημα</a:t>
            </a:r>
            <a:endParaRPr lang="el-GR" sz="3600" dirty="0">
              <a:effectLst/>
            </a:endParaRPr>
          </a:p>
        </p:txBody>
      </p:sp>
      <p:sp>
        <p:nvSpPr>
          <p:cNvPr id="3" name="2 - Θέση περιεχομένου"/>
          <p:cNvSpPr>
            <a:spLocks noGrp="1"/>
          </p:cNvSpPr>
          <p:nvPr>
            <p:ph idx="1"/>
          </p:nvPr>
        </p:nvSpPr>
        <p:spPr/>
        <p:txBody>
          <a:bodyPr/>
          <a:lstStyle/>
          <a:p>
            <a:pPr algn="just">
              <a:buNone/>
            </a:pPr>
            <a:r>
              <a:rPr lang="el-GR" dirty="0" smtClean="0">
                <a:latin typeface="Calibri" pitchFamily="34" charset="0"/>
              </a:rPr>
              <a:t>Έχετε αναρωτηθεί τι είναι λέξη; Πριν απαντήσετε διαβάστε το παρακάτω αριστοτελικό κείμενο:</a:t>
            </a:r>
          </a:p>
          <a:p>
            <a:pPr algn="just">
              <a:buNone/>
            </a:pPr>
            <a:endParaRPr lang="el-GR" dirty="0" smtClean="0">
              <a:latin typeface="Calibri" pitchFamily="34" charset="0"/>
            </a:endParaRPr>
          </a:p>
          <a:p>
            <a:pPr algn="just">
              <a:buNone/>
            </a:pPr>
            <a:r>
              <a:rPr lang="el-GR" dirty="0" smtClean="0">
                <a:latin typeface="Calibri" pitchFamily="34" charset="0"/>
              </a:rPr>
              <a:t>«</a:t>
            </a:r>
            <a:r>
              <a:rPr lang="el-GR" i="1" dirty="0" smtClean="0">
                <a:latin typeface="Calibri" pitchFamily="34" charset="0"/>
              </a:rPr>
              <a:t>Όνομα είναι ένας ήχος της φωνής που έχει κάποια σημασία </a:t>
            </a:r>
            <a:r>
              <a:rPr lang="el-GR" i="1" dirty="0" smtClean="0">
                <a:solidFill>
                  <a:srgbClr val="C00000"/>
                </a:solidFill>
                <a:latin typeface="Calibri" pitchFamily="34" charset="0"/>
              </a:rPr>
              <a:t>κατά συνθήκη</a:t>
            </a:r>
            <a:r>
              <a:rPr lang="el-GR" i="1" dirty="0" smtClean="0">
                <a:latin typeface="Calibri" pitchFamily="34" charset="0"/>
              </a:rPr>
              <a:t>, χωρίς αναφορά σε χρόνο. Τα μέρη αυτού (δηλαδή οι ήχοι των γραμμάτων ή συλλαβών) ξεχωριστά από μόνα τους δεν έχουν καμιά σημασία</a:t>
            </a:r>
            <a:r>
              <a:rPr lang="el-GR" dirty="0" smtClean="0">
                <a:latin typeface="Calibri" pitchFamily="34" charset="0"/>
              </a:rPr>
              <a:t>».</a:t>
            </a:r>
          </a:p>
          <a:p>
            <a:pPr algn="r">
              <a:buNone/>
            </a:pPr>
            <a:r>
              <a:rPr lang="el-GR" sz="2400" dirty="0" err="1" smtClean="0">
                <a:latin typeface="Palatino Linotype" pitchFamily="18" charset="0"/>
              </a:rPr>
              <a:t>Ἀριστοτέλης</a:t>
            </a:r>
            <a:r>
              <a:rPr lang="el-GR" sz="2400" dirty="0" smtClean="0">
                <a:latin typeface="Palatino Linotype" pitchFamily="18" charset="0"/>
              </a:rPr>
              <a:t>, Περί </a:t>
            </a:r>
            <a:r>
              <a:rPr lang="el-GR" sz="2400" dirty="0" err="1" smtClean="0">
                <a:latin typeface="Palatino Linotype" pitchFamily="18" charset="0"/>
              </a:rPr>
              <a:t>ἑρμηνείας</a:t>
            </a:r>
            <a:r>
              <a:rPr lang="el-GR" sz="2400" dirty="0" smtClean="0">
                <a:latin typeface="Palatino Linotype" pitchFamily="18" charset="0"/>
              </a:rPr>
              <a:t>, 16a19-21</a:t>
            </a:r>
          </a:p>
          <a:p>
            <a:pPr>
              <a:buNone/>
            </a:pPr>
            <a:endParaRPr lang="el-GR" dirty="0"/>
          </a:p>
        </p:txBody>
      </p:sp>
      <p:sp>
        <p:nvSpPr>
          <p:cNvPr id="4" name="3 - Θέση ημερομηνίας"/>
          <p:cNvSpPr>
            <a:spLocks noGrp="1"/>
          </p:cNvSpPr>
          <p:nvPr>
            <p:ph type="dt" sz="half" idx="10"/>
          </p:nvPr>
        </p:nvSpPr>
        <p:spPr/>
        <p:txBody>
          <a:bodyPr/>
          <a:lstStyle/>
          <a:p>
            <a:r>
              <a:rPr lang="el-GR" smtClean="0"/>
              <a:t>Ι.Π. ΑΜΠΕΛΑΣ</a:t>
            </a:r>
            <a:endParaRPr lang="el-GR"/>
          </a:p>
        </p:txBody>
      </p:sp>
      <p:sp>
        <p:nvSpPr>
          <p:cNvPr id="5" name="4 - Θέση αριθμού διαφάνειας"/>
          <p:cNvSpPr>
            <a:spLocks noGrp="1"/>
          </p:cNvSpPr>
          <p:nvPr>
            <p:ph type="sldNum" sz="quarter" idx="12"/>
          </p:nvPr>
        </p:nvSpPr>
        <p:spPr/>
        <p:txBody>
          <a:bodyPr/>
          <a:lstStyle/>
          <a:p>
            <a:fld id="{6A2E376F-9819-4E72-9AEC-ECAB368DDD7F}" type="slidenum">
              <a:rPr lang="el-GR" smtClean="0"/>
              <a:pPr/>
              <a:t>9</a:t>
            </a:fld>
            <a:endParaRPr lang="el-GR"/>
          </a:p>
        </p:txBody>
      </p:sp>
      <p:sp>
        <p:nvSpPr>
          <p:cNvPr id="6" name="5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04664"/>
            <a:ext cx="8229600" cy="5721499"/>
          </a:xfrm>
        </p:spPr>
        <p:txBody>
          <a:bodyPr/>
          <a:lstStyle/>
          <a:p>
            <a:pPr algn="just">
              <a:buNone/>
            </a:pPr>
            <a:r>
              <a:rPr lang="el-GR" dirty="0" smtClean="0">
                <a:latin typeface="Calibri" pitchFamily="34" charset="0"/>
              </a:rPr>
              <a:t>Προσπαθήστε να διερευνήσετε τα παρακάτω ερωτήματα. Μπορείτε να δώσετε κάποια απάντηση;</a:t>
            </a:r>
          </a:p>
          <a:p>
            <a:pPr lvl="0" algn="just"/>
            <a:r>
              <a:rPr lang="el-GR" dirty="0" smtClean="0">
                <a:latin typeface="Calibri" pitchFamily="34" charset="0"/>
              </a:rPr>
              <a:t>Τι εννοεί ο Αριστοτέλης με την έκφραση «</a:t>
            </a:r>
            <a:r>
              <a:rPr lang="el-GR" i="1" dirty="0" smtClean="0">
                <a:latin typeface="Calibri" pitchFamily="34" charset="0"/>
              </a:rPr>
              <a:t>κατά συνθήκη</a:t>
            </a:r>
            <a:r>
              <a:rPr lang="el-GR" dirty="0" smtClean="0">
                <a:latin typeface="Calibri" pitchFamily="34" charset="0"/>
              </a:rPr>
              <a:t>»; </a:t>
            </a:r>
          </a:p>
          <a:p>
            <a:pPr lvl="0" algn="just"/>
            <a:r>
              <a:rPr lang="el-GR" dirty="0" smtClean="0">
                <a:latin typeface="Calibri" pitchFamily="34" charset="0"/>
              </a:rPr>
              <a:t>Πώς μια λέξη αποκτά σημασία, νόημα; Ο ορισμός μιας λέξης είναι επαρκής για να συλλάβουμε το νόημα μιας λέξης;</a:t>
            </a:r>
          </a:p>
          <a:p>
            <a:pPr lvl="0" algn="just"/>
            <a:r>
              <a:rPr lang="el-GR" dirty="0" smtClean="0">
                <a:latin typeface="Calibri" pitchFamily="34" charset="0"/>
              </a:rPr>
              <a:t>Ποια είναι η σχέση που υπάρχει ανάμεσα στις λέξεις και τα πράγματα; Πριν απαντήσετε να λάβετε υπόψη σας α) το γεγονός ότι για το ίδιο πράγμα χρησιμοποιούνται διαφορετικές λέξεις σε κάθε φυσική γλώσσα (αγγλικά, γαλλικά, ελληνικά …) και β) το ακόλουθο σχήμα:</a:t>
            </a:r>
          </a:p>
          <a:p>
            <a:pPr>
              <a:buNone/>
            </a:pPr>
            <a:endParaRPr lang="el-GR" dirty="0"/>
          </a:p>
        </p:txBody>
      </p:sp>
      <p:sp>
        <p:nvSpPr>
          <p:cNvPr id="4" name="3 - Θέση ημερομηνίας"/>
          <p:cNvSpPr>
            <a:spLocks noGrp="1"/>
          </p:cNvSpPr>
          <p:nvPr>
            <p:ph type="dt" sz="half" idx="10"/>
          </p:nvPr>
        </p:nvSpPr>
        <p:spPr/>
        <p:txBody>
          <a:bodyPr/>
          <a:lstStyle/>
          <a:p>
            <a:r>
              <a:rPr lang="el-GR" smtClean="0"/>
              <a:t>Ι.Π. ΑΜΠΕΛΑΣ</a:t>
            </a:r>
            <a:endParaRPr lang="el-GR"/>
          </a:p>
        </p:txBody>
      </p:sp>
      <p:sp>
        <p:nvSpPr>
          <p:cNvPr id="5" name="4 - Θέση αριθμού διαφάνειας"/>
          <p:cNvSpPr>
            <a:spLocks noGrp="1"/>
          </p:cNvSpPr>
          <p:nvPr>
            <p:ph type="sldNum" sz="quarter" idx="12"/>
          </p:nvPr>
        </p:nvSpPr>
        <p:spPr/>
        <p:txBody>
          <a:bodyPr/>
          <a:lstStyle/>
          <a:p>
            <a:fld id="{6A2E376F-9819-4E72-9AEC-ECAB368DDD7F}" type="slidenum">
              <a:rPr lang="el-GR" smtClean="0"/>
              <a:pPr/>
              <a:t>10</a:t>
            </a:fld>
            <a:endParaRPr lang="el-GR"/>
          </a:p>
        </p:txBody>
      </p:sp>
      <p:sp>
        <p:nvSpPr>
          <p:cNvPr id="6" name="5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effectLst/>
              </a:rPr>
              <a:t>Το σημειακό τρίγωνο</a:t>
            </a:r>
            <a:endParaRPr lang="el-GR" sz="3600" dirty="0">
              <a:effectLst/>
            </a:endParaRPr>
          </a:p>
        </p:txBody>
      </p:sp>
      <p:sp>
        <p:nvSpPr>
          <p:cNvPr id="3" name="2 - Θέση περιεχομένου"/>
          <p:cNvSpPr>
            <a:spLocks noGrp="1"/>
          </p:cNvSpPr>
          <p:nvPr>
            <p:ph idx="1"/>
          </p:nvPr>
        </p:nvSpPr>
        <p:spPr>
          <a:xfrm>
            <a:off x="457200" y="1600200"/>
            <a:ext cx="8363272" cy="4525963"/>
          </a:xfrm>
        </p:spPr>
        <p:txBody>
          <a:bodyPr>
            <a:normAutofit/>
          </a:bodyPr>
          <a:lstStyle/>
          <a:p>
            <a:pPr algn="ctr">
              <a:buNone/>
            </a:pPr>
            <a:endParaRPr lang="el-GR" sz="2000" i="1" dirty="0" smtClean="0"/>
          </a:p>
          <a:p>
            <a:pPr algn="ctr">
              <a:buNone/>
            </a:pPr>
            <a:r>
              <a:rPr lang="el-GR" sz="2000" i="1" dirty="0" smtClean="0"/>
              <a:t>     Λέξη (</a:t>
            </a:r>
            <a:r>
              <a:rPr lang="el-GR" sz="1800" dirty="0" err="1" smtClean="0">
                <a:latin typeface="Palatino Linotype" pitchFamily="18" charset="0"/>
              </a:rPr>
              <a:t>σημαῖνον</a:t>
            </a:r>
            <a:r>
              <a:rPr lang="el-GR" sz="2000" i="1" dirty="0" smtClean="0"/>
              <a:t>)</a:t>
            </a:r>
          </a:p>
          <a:p>
            <a:pPr algn="ctr">
              <a:buNone/>
            </a:pPr>
            <a:endParaRPr lang="el-GR" i="1" dirty="0" smtClean="0"/>
          </a:p>
          <a:p>
            <a:pPr algn="ctr">
              <a:buNone/>
            </a:pPr>
            <a:endParaRPr lang="el-GR" i="1" dirty="0" smtClean="0"/>
          </a:p>
          <a:p>
            <a:pPr algn="ctr">
              <a:buNone/>
            </a:pPr>
            <a:endParaRPr lang="el-GR" i="1" dirty="0" smtClean="0"/>
          </a:p>
          <a:p>
            <a:pPr algn="ctr">
              <a:buNone/>
            </a:pPr>
            <a:endParaRPr lang="el-GR" i="1" dirty="0" smtClean="0"/>
          </a:p>
          <a:p>
            <a:pPr algn="ctr">
              <a:buNone/>
            </a:pPr>
            <a:endParaRPr lang="el-GR" i="1" dirty="0" smtClean="0"/>
          </a:p>
          <a:p>
            <a:pPr algn="just">
              <a:buNone/>
            </a:pPr>
            <a:r>
              <a:rPr lang="el-GR" sz="2000" i="1" dirty="0" smtClean="0"/>
              <a:t>Έννοια (</a:t>
            </a:r>
            <a:r>
              <a:rPr lang="el-GR" sz="1800" dirty="0" err="1" smtClean="0">
                <a:latin typeface="Palatino Linotype" pitchFamily="18" charset="0"/>
              </a:rPr>
              <a:t>σημαινόμενον</a:t>
            </a:r>
            <a:r>
              <a:rPr lang="el-GR" sz="2000" i="1" dirty="0" smtClean="0"/>
              <a:t>)                                                       Πράγμα (</a:t>
            </a:r>
            <a:r>
              <a:rPr lang="el-GR" sz="1800" dirty="0" err="1" smtClean="0">
                <a:latin typeface="Palatino Linotype" pitchFamily="18" charset="0"/>
              </a:rPr>
              <a:t>ἀναφερόμενον</a:t>
            </a:r>
            <a:r>
              <a:rPr lang="el-GR" sz="2000" i="1" dirty="0" smtClean="0"/>
              <a:t>)</a:t>
            </a:r>
            <a:endParaRPr lang="el-GR" sz="2000" dirty="0" smtClean="0"/>
          </a:p>
          <a:p>
            <a:pPr algn="ctr">
              <a:buNone/>
            </a:pPr>
            <a:endParaRPr lang="el-GR" dirty="0" smtClean="0"/>
          </a:p>
          <a:p>
            <a:pPr algn="ctr">
              <a:buNone/>
            </a:pPr>
            <a:endParaRPr lang="el-GR" dirty="0" smtClean="0"/>
          </a:p>
          <a:p>
            <a:pPr algn="ctr">
              <a:buNone/>
            </a:pPr>
            <a:endParaRPr lang="el-GR" dirty="0" smtClean="0"/>
          </a:p>
          <a:p>
            <a:pPr algn="ctr">
              <a:buNone/>
            </a:pPr>
            <a:endParaRPr lang="el-GR" dirty="0" smtClean="0"/>
          </a:p>
          <a:p>
            <a:pPr algn="ctr">
              <a:buNone/>
            </a:pPr>
            <a:endParaRPr lang="el-GR" dirty="0" smtClean="0"/>
          </a:p>
          <a:p>
            <a:pPr algn="ctr">
              <a:buNone/>
            </a:pPr>
            <a:endParaRPr lang="el-GR" dirty="0" smtClean="0"/>
          </a:p>
          <a:p>
            <a:pPr algn="ctr">
              <a:buNone/>
            </a:pPr>
            <a:endParaRPr lang="el-GR" dirty="0" smtClean="0"/>
          </a:p>
          <a:p>
            <a:pPr algn="ctr">
              <a:buNone/>
            </a:pPr>
            <a:endParaRPr lang="el-GR" dirty="0" smtClean="0"/>
          </a:p>
          <a:p>
            <a:pPr algn="ctr">
              <a:buNone/>
            </a:pPr>
            <a:endParaRPr lang="el-GR" dirty="0" smtClean="0"/>
          </a:p>
        </p:txBody>
      </p:sp>
      <p:sp>
        <p:nvSpPr>
          <p:cNvPr id="4" name="3 - Ισοσκελές τρίγωνο"/>
          <p:cNvSpPr/>
          <p:nvPr/>
        </p:nvSpPr>
        <p:spPr>
          <a:xfrm>
            <a:off x="2339752" y="2492896"/>
            <a:ext cx="4752528" cy="1800200"/>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4 - Θέση ημερομηνίας"/>
          <p:cNvSpPr>
            <a:spLocks noGrp="1"/>
          </p:cNvSpPr>
          <p:nvPr>
            <p:ph type="dt" sz="half" idx="10"/>
          </p:nvPr>
        </p:nvSpPr>
        <p:spPr/>
        <p:txBody>
          <a:bodyPr/>
          <a:lstStyle/>
          <a:p>
            <a:r>
              <a:rPr lang="el-GR" smtClean="0"/>
              <a:t>Ι.Π. ΑΜΠΕΛΑΣ</a:t>
            </a:r>
            <a:endParaRPr lang="el-GR"/>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11</a:t>
            </a:fld>
            <a:endParaRPr lang="el-GR"/>
          </a:p>
        </p:txBody>
      </p:sp>
      <p:sp>
        <p:nvSpPr>
          <p:cNvPr id="7" name="6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Άκης\AppData\Local\Microsoft\Windows\Temporary Internet Files\Content.IE5\X76VR3X2\MC900382574[1].jpg"/>
          <p:cNvPicPr>
            <a:picLocks noChangeAspect="1" noChangeArrowheads="1"/>
          </p:cNvPicPr>
          <p:nvPr/>
        </p:nvPicPr>
        <p:blipFill>
          <a:blip r:embed="rId2" cstate="print"/>
          <a:srcRect/>
          <a:stretch>
            <a:fillRect/>
          </a:stretch>
        </p:blipFill>
        <p:spPr bwMode="auto">
          <a:xfrm>
            <a:off x="3203848" y="1844824"/>
            <a:ext cx="2664296" cy="2664296"/>
          </a:xfrm>
          <a:prstGeom prst="rect">
            <a:avLst/>
          </a:prstGeom>
          <a:noFill/>
        </p:spPr>
      </p:pic>
      <p:sp>
        <p:nvSpPr>
          <p:cNvPr id="3" name="2 - Θέση περιεχομένου"/>
          <p:cNvSpPr>
            <a:spLocks noGrp="1"/>
          </p:cNvSpPr>
          <p:nvPr>
            <p:ph idx="1"/>
          </p:nvPr>
        </p:nvSpPr>
        <p:spPr>
          <a:xfrm>
            <a:off x="457200" y="476672"/>
            <a:ext cx="8229600" cy="5649491"/>
          </a:xfrm>
        </p:spPr>
        <p:txBody>
          <a:bodyPr/>
          <a:lstStyle/>
          <a:p>
            <a:pPr algn="ctr">
              <a:buNone/>
            </a:pPr>
            <a:endParaRPr lang="el-GR" b="1" i="1" dirty="0" smtClean="0"/>
          </a:p>
          <a:p>
            <a:pPr algn="ctr">
              <a:buNone/>
            </a:pPr>
            <a:r>
              <a:rPr lang="el-GR" b="1" i="1" dirty="0" smtClean="0">
                <a:latin typeface="Calibri" pitchFamily="34" charset="0"/>
              </a:rPr>
              <a:t>Πράγμα</a:t>
            </a:r>
            <a:endParaRPr lang="el-GR" dirty="0" smtClean="0">
              <a:latin typeface="Calibri" pitchFamily="34" charset="0"/>
            </a:endParaRPr>
          </a:p>
          <a:p>
            <a:pPr>
              <a:buNone/>
            </a:pPr>
            <a:endParaRPr lang="el-GR" b="1" i="1" dirty="0" smtClean="0">
              <a:latin typeface="Calibri" pitchFamily="34" charset="0"/>
            </a:endParaRPr>
          </a:p>
          <a:p>
            <a:pPr>
              <a:buNone/>
            </a:pPr>
            <a:endParaRPr lang="el-GR" b="1" i="1" dirty="0" smtClean="0">
              <a:latin typeface="Calibri" pitchFamily="34" charset="0"/>
            </a:endParaRPr>
          </a:p>
          <a:p>
            <a:pPr>
              <a:buNone/>
            </a:pPr>
            <a:endParaRPr lang="el-GR" b="1" i="1" dirty="0" smtClean="0">
              <a:latin typeface="Calibri" pitchFamily="34" charset="0"/>
            </a:endParaRPr>
          </a:p>
          <a:p>
            <a:pPr>
              <a:buNone/>
            </a:pPr>
            <a:endParaRPr lang="el-GR" b="1" i="1" dirty="0" smtClean="0">
              <a:latin typeface="Calibri" pitchFamily="34" charset="0"/>
            </a:endParaRPr>
          </a:p>
          <a:p>
            <a:pPr>
              <a:buNone/>
            </a:pPr>
            <a:endParaRPr lang="el-GR" b="1" i="1" dirty="0" smtClean="0">
              <a:latin typeface="Calibri" pitchFamily="34" charset="0"/>
            </a:endParaRPr>
          </a:p>
          <a:p>
            <a:pPr>
              <a:buNone/>
            </a:pPr>
            <a:endParaRPr lang="el-GR" b="1" i="1" dirty="0" smtClean="0">
              <a:latin typeface="Calibri" pitchFamily="34" charset="0"/>
            </a:endParaRPr>
          </a:p>
          <a:p>
            <a:pPr>
              <a:buNone/>
            </a:pPr>
            <a:endParaRPr lang="el-GR" b="1" i="1" dirty="0" smtClean="0">
              <a:latin typeface="Calibri" pitchFamily="34" charset="0"/>
            </a:endParaRPr>
          </a:p>
          <a:p>
            <a:pPr>
              <a:buNone/>
            </a:pPr>
            <a:endParaRPr lang="el-GR" b="1" i="1" dirty="0" smtClean="0">
              <a:latin typeface="Calibri" pitchFamily="34" charset="0"/>
            </a:endParaRPr>
          </a:p>
          <a:p>
            <a:pPr>
              <a:buNone/>
            </a:pPr>
            <a:r>
              <a:rPr lang="el-GR" b="1" i="1" dirty="0" smtClean="0">
                <a:latin typeface="Calibri" pitchFamily="34" charset="0"/>
              </a:rPr>
              <a:t>Λέξη</a:t>
            </a:r>
            <a:r>
              <a:rPr lang="en-GB" dirty="0" smtClean="0">
                <a:latin typeface="Calibri" pitchFamily="34" charset="0"/>
              </a:rPr>
              <a:t>: </a:t>
            </a:r>
            <a:r>
              <a:rPr lang="el-GR" dirty="0" smtClean="0">
                <a:latin typeface="Calibri" pitchFamily="34" charset="0"/>
              </a:rPr>
              <a:t>βιβλίο</a:t>
            </a:r>
            <a:r>
              <a:rPr lang="en-GB" dirty="0" smtClean="0">
                <a:latin typeface="Calibri" pitchFamily="34" charset="0"/>
              </a:rPr>
              <a:t>, </a:t>
            </a:r>
            <a:r>
              <a:rPr lang="en-US" dirty="0" smtClean="0">
                <a:latin typeface="Calibri" pitchFamily="34" charset="0"/>
              </a:rPr>
              <a:t>book, </a:t>
            </a:r>
            <a:r>
              <a:rPr lang="en-GB" dirty="0" err="1" smtClean="0">
                <a:latin typeface="Calibri" pitchFamily="34" charset="0"/>
              </a:rPr>
              <a:t>Buch</a:t>
            </a:r>
            <a:r>
              <a:rPr lang="en-GB" dirty="0" smtClean="0">
                <a:latin typeface="Calibri" pitchFamily="34" charset="0"/>
              </a:rPr>
              <a:t>, </a:t>
            </a:r>
            <a:r>
              <a:rPr lang="en-US" dirty="0" err="1" smtClean="0">
                <a:latin typeface="Calibri" pitchFamily="34" charset="0"/>
              </a:rPr>
              <a:t>livre</a:t>
            </a:r>
            <a:r>
              <a:rPr lang="en-US" dirty="0" smtClean="0">
                <a:latin typeface="Calibri" pitchFamily="34" charset="0"/>
              </a:rPr>
              <a:t>, </a:t>
            </a:r>
            <a:r>
              <a:rPr lang="en-US" dirty="0" err="1" smtClean="0">
                <a:latin typeface="Calibri" pitchFamily="34" charset="0"/>
              </a:rPr>
              <a:t>libro,书</a:t>
            </a:r>
            <a:endParaRPr lang="el-GR" dirty="0" smtClean="0">
              <a:latin typeface="Calibri" pitchFamily="34" charset="0"/>
            </a:endParaRPr>
          </a:p>
          <a:p>
            <a:pPr>
              <a:buNone/>
            </a:pPr>
            <a:r>
              <a:rPr lang="el-GR" b="1" i="1" dirty="0" smtClean="0">
                <a:latin typeface="Calibri" pitchFamily="34" charset="0"/>
              </a:rPr>
              <a:t>Έννοια</a:t>
            </a:r>
            <a:r>
              <a:rPr lang="el-GR" dirty="0" smtClean="0">
                <a:latin typeface="Calibri" pitchFamily="34" charset="0"/>
              </a:rPr>
              <a:t>: «βιβλίο» σε όλες τις παραπάνω γλώσσες</a:t>
            </a:r>
          </a:p>
          <a:p>
            <a:endParaRPr lang="el-GR" dirty="0">
              <a:latin typeface="Calibri" pitchFamily="34" charset="0"/>
            </a:endParaRPr>
          </a:p>
        </p:txBody>
      </p:sp>
      <p:sp>
        <p:nvSpPr>
          <p:cNvPr id="5" name="4 - Θέση ημερομηνίας"/>
          <p:cNvSpPr>
            <a:spLocks noGrp="1"/>
          </p:cNvSpPr>
          <p:nvPr>
            <p:ph type="dt" sz="half" idx="10"/>
          </p:nvPr>
        </p:nvSpPr>
        <p:spPr/>
        <p:txBody>
          <a:bodyPr/>
          <a:lstStyle/>
          <a:p>
            <a:r>
              <a:rPr lang="el-GR" smtClean="0"/>
              <a:t>Ι.Π. ΑΜΠΕΛΑΣ</a:t>
            </a:r>
            <a:endParaRPr lang="el-GR"/>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12</a:t>
            </a:fld>
            <a:endParaRPr lang="el-GR"/>
          </a:p>
        </p:txBody>
      </p:sp>
      <p:sp>
        <p:nvSpPr>
          <p:cNvPr id="7" name="6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76672"/>
            <a:ext cx="8229600" cy="971128"/>
          </a:xfrm>
        </p:spPr>
        <p:txBody>
          <a:bodyPr anchor="t">
            <a:normAutofit fontScale="90000"/>
          </a:bodyPr>
          <a:lstStyle/>
          <a:p>
            <a:pPr algn="just"/>
            <a:r>
              <a:rPr lang="el-GR" sz="2000" dirty="0">
                <a:effectLst/>
              </a:rPr>
              <a:t>Προσπαθείστε τώρα να κατηγοριοποιήσετε τα παρακάτω δεδομένα (ιδιότητες) στις δύο στήλες που σας δίνονται: </a:t>
            </a:r>
            <a:r>
              <a:rPr lang="el-GR" sz="2000" i="1" dirty="0">
                <a:effectLst/>
              </a:rPr>
              <a:t>σταθερότητα, υλικότητα, αιωνιότητα, παροδικότητα, μεταβλητότητα, φθαρτός, άφθαρτος, αισθητός, νοητός</a:t>
            </a:r>
            <a:r>
              <a:rPr lang="el-GR" sz="2000" dirty="0">
                <a:effectLst/>
              </a:rPr>
              <a:t>.</a:t>
            </a:r>
            <a:r>
              <a:rPr lang="el-GR" dirty="0"/>
              <a:t/>
            </a:r>
            <a:br>
              <a:rPr lang="el-GR" dirty="0"/>
            </a:br>
            <a:endParaRPr lang="el-GR" dirty="0"/>
          </a:p>
        </p:txBody>
      </p:sp>
      <p:graphicFrame>
        <p:nvGraphicFramePr>
          <p:cNvPr id="4" name="3 - Θέση περιεχομένου"/>
          <p:cNvGraphicFramePr>
            <a:graphicFrameLocks noGrp="1"/>
          </p:cNvGraphicFramePr>
          <p:nvPr>
            <p:ph idx="1"/>
          </p:nvPr>
        </p:nvGraphicFramePr>
        <p:xfrm>
          <a:off x="395536" y="1700807"/>
          <a:ext cx="8229600" cy="4392489"/>
        </p:xfrm>
        <a:graphic>
          <a:graphicData uri="http://schemas.openxmlformats.org/drawingml/2006/table">
            <a:tbl>
              <a:tblPr firstRow="1" bandRow="1">
                <a:tableStyleId>{912C8C85-51F0-491E-9774-3900AFEF0FD7}</a:tableStyleId>
              </a:tblPr>
              <a:tblGrid>
                <a:gridCol w="4114800"/>
                <a:gridCol w="4114800"/>
              </a:tblGrid>
              <a:tr h="474758">
                <a:tc>
                  <a:txBody>
                    <a:bodyPr/>
                    <a:lstStyle/>
                    <a:p>
                      <a:pPr algn="ctr"/>
                      <a:r>
                        <a:rPr lang="el-GR" sz="2400" dirty="0" smtClean="0"/>
                        <a:t>Έννοια</a:t>
                      </a:r>
                      <a:endParaRPr lang="el-GR" sz="2400" dirty="0"/>
                    </a:p>
                  </a:txBody>
                  <a:tcPr/>
                </a:tc>
                <a:tc>
                  <a:txBody>
                    <a:bodyPr/>
                    <a:lstStyle/>
                    <a:p>
                      <a:pPr algn="ctr"/>
                      <a:r>
                        <a:rPr lang="el-GR" sz="2400" dirty="0" smtClean="0"/>
                        <a:t>Πράγμα</a:t>
                      </a:r>
                      <a:endParaRPr lang="el-GR" sz="2400" dirty="0"/>
                    </a:p>
                  </a:txBody>
                  <a:tcPr/>
                </a:tc>
              </a:tr>
              <a:tr h="3917731">
                <a:tc>
                  <a:txBody>
                    <a:bodyPr/>
                    <a:lstStyle/>
                    <a:p>
                      <a:pPr algn="ctr"/>
                      <a:r>
                        <a:rPr lang="el-GR" sz="2400" dirty="0" smtClean="0">
                          <a:effectLst/>
                          <a:latin typeface="Calibri" pitchFamily="34" charset="0"/>
                        </a:rPr>
                        <a:t>Σταθερότητα</a:t>
                      </a:r>
                    </a:p>
                    <a:p>
                      <a:pPr algn="ctr"/>
                      <a:endParaRPr lang="el-GR" sz="2400" dirty="0" smtClean="0">
                        <a:effectLst/>
                        <a:latin typeface="Calibri" pitchFamily="34" charset="0"/>
                      </a:endParaRPr>
                    </a:p>
                    <a:p>
                      <a:pPr algn="ctr"/>
                      <a:r>
                        <a:rPr lang="el-GR" sz="2400" dirty="0" smtClean="0">
                          <a:effectLst/>
                          <a:latin typeface="Calibri" pitchFamily="34" charset="0"/>
                        </a:rPr>
                        <a:t>Αιωνιότητα</a:t>
                      </a:r>
                    </a:p>
                    <a:p>
                      <a:pPr algn="ctr"/>
                      <a:endParaRPr lang="el-GR" sz="2400" dirty="0" smtClean="0">
                        <a:effectLst/>
                        <a:latin typeface="Calibri" pitchFamily="34" charset="0"/>
                      </a:endParaRPr>
                    </a:p>
                    <a:p>
                      <a:pPr algn="ctr"/>
                      <a:r>
                        <a:rPr lang="el-GR" sz="2400" dirty="0" smtClean="0">
                          <a:effectLst/>
                          <a:latin typeface="Calibri" pitchFamily="34" charset="0"/>
                        </a:rPr>
                        <a:t>Άφθαρτος</a:t>
                      </a:r>
                    </a:p>
                    <a:p>
                      <a:pPr algn="ctr"/>
                      <a:endParaRPr lang="el-GR" sz="2400" dirty="0" smtClean="0">
                        <a:effectLst/>
                        <a:latin typeface="Calibri" pitchFamily="34" charset="0"/>
                      </a:endParaRPr>
                    </a:p>
                    <a:p>
                      <a:pPr algn="ctr"/>
                      <a:r>
                        <a:rPr lang="el-GR" sz="2400" dirty="0" smtClean="0">
                          <a:effectLst/>
                          <a:latin typeface="Calibri" pitchFamily="34" charset="0"/>
                        </a:rPr>
                        <a:t>Νοητός</a:t>
                      </a:r>
                    </a:p>
                    <a:p>
                      <a:endParaRPr lang="el-GR" sz="2400" dirty="0" smtClean="0">
                        <a:effectLst/>
                        <a:latin typeface="Calibri" pitchFamily="34" charset="0"/>
                      </a:endParaRPr>
                    </a:p>
                    <a:p>
                      <a:endParaRPr lang="el-GR" sz="2400" i="1" dirty="0" smtClean="0">
                        <a:effectLst/>
                        <a:latin typeface="Calibri" pitchFamily="34" charset="0"/>
                      </a:endParaRPr>
                    </a:p>
                  </a:txBody>
                  <a:tcPr/>
                </a:tc>
                <a:tc>
                  <a:txBody>
                    <a:bodyPr/>
                    <a:lstStyle/>
                    <a:p>
                      <a:pPr algn="ctr"/>
                      <a:r>
                        <a:rPr lang="el-GR" sz="2400" dirty="0" smtClean="0">
                          <a:effectLst/>
                          <a:latin typeface="Calibri" pitchFamily="34" charset="0"/>
                        </a:rPr>
                        <a:t>Υλικότητα</a:t>
                      </a:r>
                    </a:p>
                    <a:p>
                      <a:pPr algn="ctr"/>
                      <a:endParaRPr lang="el-GR" sz="2400" dirty="0" smtClean="0">
                        <a:effectLst/>
                        <a:latin typeface="Calibri" pitchFamily="34" charset="0"/>
                      </a:endParaRPr>
                    </a:p>
                    <a:p>
                      <a:pPr algn="ctr"/>
                      <a:r>
                        <a:rPr lang="el-GR" sz="2400" dirty="0" smtClean="0">
                          <a:effectLst/>
                          <a:latin typeface="Calibri" pitchFamily="34" charset="0"/>
                        </a:rPr>
                        <a:t>Παροδικότητα</a:t>
                      </a:r>
                    </a:p>
                    <a:p>
                      <a:pPr algn="ctr"/>
                      <a:endParaRPr lang="el-GR" sz="2400" dirty="0" smtClean="0">
                        <a:effectLst/>
                        <a:latin typeface="Calibri" pitchFamily="34" charset="0"/>
                      </a:endParaRPr>
                    </a:p>
                    <a:p>
                      <a:pPr algn="ctr"/>
                      <a:r>
                        <a:rPr lang="el-GR" sz="2400" dirty="0" smtClean="0">
                          <a:effectLst/>
                          <a:latin typeface="Calibri" pitchFamily="34" charset="0"/>
                        </a:rPr>
                        <a:t>Μεταβλητότητα</a:t>
                      </a:r>
                    </a:p>
                    <a:p>
                      <a:pPr algn="ctr"/>
                      <a:endParaRPr lang="el-GR" sz="2400" dirty="0" smtClean="0">
                        <a:effectLst/>
                        <a:latin typeface="Calibri" pitchFamily="34" charset="0"/>
                      </a:endParaRPr>
                    </a:p>
                    <a:p>
                      <a:pPr algn="ctr"/>
                      <a:r>
                        <a:rPr lang="el-GR" sz="2400" dirty="0" smtClean="0">
                          <a:effectLst/>
                          <a:latin typeface="Calibri" pitchFamily="34" charset="0"/>
                        </a:rPr>
                        <a:t>Φθαρτός</a:t>
                      </a:r>
                    </a:p>
                    <a:p>
                      <a:pPr algn="ctr"/>
                      <a:endParaRPr lang="el-GR" sz="2400" dirty="0" smtClean="0">
                        <a:effectLst/>
                        <a:latin typeface="Calibri" pitchFamily="34" charset="0"/>
                      </a:endParaRPr>
                    </a:p>
                    <a:p>
                      <a:pPr algn="ctr"/>
                      <a:r>
                        <a:rPr lang="el-GR" sz="2400" dirty="0" smtClean="0">
                          <a:effectLst/>
                          <a:latin typeface="Calibri" pitchFamily="34" charset="0"/>
                        </a:rPr>
                        <a:t>Αισθητός</a:t>
                      </a:r>
                    </a:p>
                  </a:txBody>
                  <a:tcPr/>
                </a:tc>
              </a:tr>
            </a:tbl>
          </a:graphicData>
        </a:graphic>
      </p:graphicFrame>
      <p:sp>
        <p:nvSpPr>
          <p:cNvPr id="5" name="4 - Θέση ημερομηνίας"/>
          <p:cNvSpPr>
            <a:spLocks noGrp="1"/>
          </p:cNvSpPr>
          <p:nvPr>
            <p:ph type="dt" sz="half" idx="10"/>
          </p:nvPr>
        </p:nvSpPr>
        <p:spPr/>
        <p:txBody>
          <a:bodyPr/>
          <a:lstStyle/>
          <a:p>
            <a:r>
              <a:rPr lang="el-GR" smtClean="0"/>
              <a:t>Ι.Π. ΑΜΠΕΛΑΣ</a:t>
            </a:r>
            <a:endParaRPr lang="el-GR"/>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13</a:t>
            </a:fld>
            <a:endParaRPr lang="el-GR" dirty="0"/>
          </a:p>
        </p:txBody>
      </p:sp>
      <p:sp>
        <p:nvSpPr>
          <p:cNvPr id="7" name="6 - Θέση υποσέλιδου"/>
          <p:cNvSpPr>
            <a:spLocks noGrp="1"/>
          </p:cNvSpPr>
          <p:nvPr>
            <p:ph type="ftr" sz="quarter" idx="11"/>
          </p:nvPr>
        </p:nvSpPr>
        <p:spPr/>
        <p:txBody>
          <a:bodyPr/>
          <a:lstStyle/>
          <a:p>
            <a:r>
              <a:rPr lang="el-GR" dirty="0" smtClean="0"/>
              <a:t>ΠΕΙΡΑΜΑΤΙΚΟ ΛΥΚΕΙΟ ΕΥΑΓΓΕΛΙΚΗΣ ΣΧΟΛΗΣ</a:t>
            </a: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effectLst/>
              </a:rPr>
              <a:t>Ο μύθος του Σπηλαίου</a:t>
            </a:r>
            <a:endParaRPr lang="el-GR" sz="3600" dirty="0">
              <a:effectLst/>
            </a:endParaRPr>
          </a:p>
        </p:txBody>
      </p:sp>
      <p:sp>
        <p:nvSpPr>
          <p:cNvPr id="3" name="2 - Θέση περιεχομένου"/>
          <p:cNvSpPr>
            <a:spLocks noGrp="1"/>
          </p:cNvSpPr>
          <p:nvPr>
            <p:ph idx="1"/>
          </p:nvPr>
        </p:nvSpPr>
        <p:spPr>
          <a:xfrm>
            <a:off x="0" y="1600200"/>
            <a:ext cx="9144000" cy="4709120"/>
          </a:xfrm>
        </p:spPr>
        <p:txBody>
          <a:bodyPr anchor="ctr">
            <a:normAutofit fontScale="92500" lnSpcReduction="10000"/>
          </a:bodyPr>
          <a:lstStyle/>
          <a:p>
            <a:pPr algn="just">
              <a:buNone/>
            </a:pPr>
            <a:r>
              <a:rPr lang="el-GR" sz="3000" dirty="0" smtClean="0">
                <a:latin typeface="Calibri" pitchFamily="34" charset="0"/>
              </a:rPr>
              <a:t>Ο «</a:t>
            </a:r>
            <a:r>
              <a:rPr lang="el-GR" sz="3000" i="1" dirty="0" smtClean="0">
                <a:latin typeface="Calibri" pitchFamily="34" charset="0"/>
              </a:rPr>
              <a:t>μύθος του Σπηλαίου</a:t>
            </a:r>
            <a:r>
              <a:rPr lang="el-GR" sz="3000" dirty="0" smtClean="0">
                <a:latin typeface="Calibri" pitchFamily="34" charset="0"/>
              </a:rPr>
              <a:t>» έχει αλληγορική σημασία, δηλαδή υπάρχουν συμβολισμοί με ιδιαίτερη φιλοσοφική σημασία. </a:t>
            </a:r>
          </a:p>
          <a:p>
            <a:pPr algn="just">
              <a:buNone/>
            </a:pPr>
            <a:endParaRPr lang="el-GR" sz="3000" dirty="0" smtClean="0">
              <a:latin typeface="Calibri" pitchFamily="34" charset="0"/>
            </a:endParaRPr>
          </a:p>
          <a:p>
            <a:pPr lvl="0" algn="just"/>
            <a:r>
              <a:rPr lang="el-GR" sz="3000" dirty="0" smtClean="0">
                <a:latin typeface="Calibri" pitchFamily="34" charset="0"/>
              </a:rPr>
              <a:t>Στον συγκεκριμένο μύθο υπάρχει καταρχάς μία βασική αντίθεση. Με ποιο τρόπο συνδέεται αυτή η αντίθεση με το θέμα της σχέσης ανάμεσα στις έννοιες και τα πράγματα;</a:t>
            </a:r>
          </a:p>
          <a:p>
            <a:pPr algn="just">
              <a:buNone/>
            </a:pPr>
            <a:endParaRPr lang="el-GR" sz="3000" dirty="0" smtClean="0">
              <a:latin typeface="Calibri" pitchFamily="34" charset="0"/>
            </a:endParaRPr>
          </a:p>
          <a:p>
            <a:pPr lvl="0" algn="just"/>
            <a:r>
              <a:rPr lang="el-GR" sz="3000" dirty="0" smtClean="0">
                <a:latin typeface="Calibri" pitchFamily="34" charset="0"/>
              </a:rPr>
              <a:t>Με τη βοήθεια των παρακάτω απεικονίσεων μπορείτε να εντοπίσετε τους επιμέρους συμβολισμούς που κρύβονται στον μύθο και να τους συσχετίσετε με το απόσπασμα που ακολουθεί; </a:t>
            </a:r>
          </a:p>
          <a:p>
            <a:pPr>
              <a:buNone/>
            </a:pPr>
            <a:endParaRPr lang="el-GR" dirty="0"/>
          </a:p>
        </p:txBody>
      </p:sp>
      <p:sp>
        <p:nvSpPr>
          <p:cNvPr id="5" name="4 - Θέση ημερομηνίας"/>
          <p:cNvSpPr>
            <a:spLocks noGrp="1"/>
          </p:cNvSpPr>
          <p:nvPr>
            <p:ph type="dt" sz="half" idx="10"/>
          </p:nvPr>
        </p:nvSpPr>
        <p:spPr/>
        <p:txBody>
          <a:bodyPr/>
          <a:lstStyle/>
          <a:p>
            <a:r>
              <a:rPr lang="el-GR" smtClean="0"/>
              <a:t>Ι.Π. ΑΜΠΕΛΑΣ</a:t>
            </a:r>
            <a:endParaRPr lang="el-GR"/>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14</a:t>
            </a:fld>
            <a:endParaRPr lang="el-GR"/>
          </a:p>
        </p:txBody>
      </p:sp>
      <p:sp>
        <p:nvSpPr>
          <p:cNvPr id="7" name="6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 Θέση περιεχομένου" descr="Cave.jpg"/>
          <p:cNvPicPr>
            <a:picLocks noGrp="1" noChangeAspect="1"/>
          </p:cNvPicPr>
          <p:nvPr>
            <p:ph sz="half" idx="1"/>
          </p:nvPr>
        </p:nvPicPr>
        <p:blipFill>
          <a:blip r:embed="rId2" cstate="print"/>
          <a:srcRect r="2818" b="13454"/>
          <a:stretch>
            <a:fillRect/>
          </a:stretch>
        </p:blipFill>
        <p:spPr>
          <a:xfrm>
            <a:off x="179513" y="260648"/>
            <a:ext cx="4392488" cy="6192688"/>
          </a:xfrm>
          <a:prstGeom prst="rect">
            <a:avLst/>
          </a:prstGeom>
          <a:ln>
            <a:noFill/>
          </a:ln>
          <a:effectLst>
            <a:softEdge rad="112500"/>
          </a:effectLst>
        </p:spPr>
      </p:pic>
      <p:pic>
        <p:nvPicPr>
          <p:cNvPr id="8" name="7 - Θέση περιεχομένου" descr="PlatoForms.jpg"/>
          <p:cNvPicPr>
            <a:picLocks noGrp="1" noChangeAspect="1"/>
          </p:cNvPicPr>
          <p:nvPr>
            <p:ph sz="half" idx="2"/>
          </p:nvPr>
        </p:nvPicPr>
        <p:blipFill>
          <a:blip r:embed="rId3" cstate="print"/>
          <a:srcRect t="4878" r="1724" b="32927"/>
          <a:stretch>
            <a:fillRect/>
          </a:stretch>
        </p:blipFill>
        <p:spPr>
          <a:xfrm>
            <a:off x="4644008" y="332656"/>
            <a:ext cx="4248472" cy="6048672"/>
          </a:xfrm>
          <a:prstGeom prst="rect">
            <a:avLst/>
          </a:prstGeom>
          <a:ln>
            <a:noFill/>
          </a:ln>
          <a:effectLst>
            <a:softEdge rad="112500"/>
          </a:effectLst>
        </p:spPr>
      </p:pic>
      <p:sp>
        <p:nvSpPr>
          <p:cNvPr id="9" name="8 - Θέση ημερομηνίας"/>
          <p:cNvSpPr>
            <a:spLocks noGrp="1"/>
          </p:cNvSpPr>
          <p:nvPr>
            <p:ph type="dt" sz="half" idx="10"/>
          </p:nvPr>
        </p:nvSpPr>
        <p:spPr/>
        <p:txBody>
          <a:bodyPr/>
          <a:lstStyle/>
          <a:p>
            <a:r>
              <a:rPr lang="el-GR" smtClean="0"/>
              <a:t>Ι.Π. ΑΜΠΕΛΑΣ</a:t>
            </a:r>
            <a:endParaRPr lang="el-GR"/>
          </a:p>
        </p:txBody>
      </p:sp>
      <p:sp>
        <p:nvSpPr>
          <p:cNvPr id="10" name="9 - Θέση αριθμού διαφάνειας"/>
          <p:cNvSpPr>
            <a:spLocks noGrp="1"/>
          </p:cNvSpPr>
          <p:nvPr>
            <p:ph type="sldNum" sz="quarter" idx="12"/>
          </p:nvPr>
        </p:nvSpPr>
        <p:spPr/>
        <p:txBody>
          <a:bodyPr/>
          <a:lstStyle/>
          <a:p>
            <a:fld id="{6A2E376F-9819-4E72-9AEC-ECAB368DDD7F}" type="slidenum">
              <a:rPr lang="el-GR" smtClean="0"/>
              <a:pPr/>
              <a:t>15</a:t>
            </a:fld>
            <a:endParaRPr lang="el-GR"/>
          </a:p>
        </p:txBody>
      </p:sp>
      <p:sp>
        <p:nvSpPr>
          <p:cNvPr id="11" name="10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Θέση περιεχομένου"/>
          <p:cNvSpPr>
            <a:spLocks noGrp="1"/>
          </p:cNvSpPr>
          <p:nvPr>
            <p:ph idx="1"/>
          </p:nvPr>
        </p:nvSpPr>
        <p:spPr>
          <a:xfrm>
            <a:off x="0" y="0"/>
            <a:ext cx="9144000" cy="6858000"/>
          </a:xfrm>
        </p:spPr>
        <p:txBody>
          <a:bodyPr anchor="ctr">
            <a:normAutofit fontScale="70000" lnSpcReduction="20000"/>
          </a:bodyPr>
          <a:lstStyle/>
          <a:p>
            <a:pPr algn="just">
              <a:buNone/>
            </a:pPr>
            <a:r>
              <a:rPr lang="el-GR" sz="3200" dirty="0" smtClean="0">
                <a:latin typeface="Calibri" pitchFamily="34" charset="0"/>
              </a:rPr>
              <a:t>«Αυτή η ουσία του Είναι (η ιδέα), για την οποία δίνουμε λόγο με ερωτήσεις και απαντήσεις, τι από τα δύο είναι; Είναι αιωνίως η ίδια με τον εαυτό της και σταθερή ή άλλοτε έτσι κι άλλοτε αλλιώς; Μήπως το καθαυτό Ίσο, το καθαυτό Ωραίο, το καθένα από τα καθαυτό πράγματα (ιδέες), το Ον, υφίσταται καμιά μεταβολή και ποια; Ή μήπως καθένα από αυτά τα όντα έχει καθαυτό μία και μόνη μορφή, είναι πάντα ίδιο με τον εαυτό του και ποτέ δε δέχεται καμιά αλλαγή;</a:t>
            </a:r>
          </a:p>
          <a:p>
            <a:pPr algn="just">
              <a:buNone/>
            </a:pPr>
            <a:r>
              <a:rPr lang="el-GR" sz="3200" dirty="0" smtClean="0">
                <a:latin typeface="Calibri" pitchFamily="34" charset="0"/>
              </a:rPr>
              <a:t>- Αναγκαστικά, Σωκράτη, απάντησε ο </a:t>
            </a:r>
            <a:r>
              <a:rPr lang="el-GR" sz="3200" dirty="0" err="1" smtClean="0">
                <a:latin typeface="Calibri" pitchFamily="34" charset="0"/>
              </a:rPr>
              <a:t>Κέβης</a:t>
            </a:r>
            <a:r>
              <a:rPr lang="el-GR" sz="3200" dirty="0" smtClean="0">
                <a:latin typeface="Calibri" pitchFamily="34" charset="0"/>
              </a:rPr>
              <a:t>, πρέπει να είναι αναλλοίωτα και σταθερά.</a:t>
            </a:r>
          </a:p>
          <a:p>
            <a:pPr algn="just">
              <a:buNone/>
            </a:pPr>
            <a:r>
              <a:rPr lang="el-GR" sz="3200" dirty="0" smtClean="0">
                <a:latin typeface="Calibri" pitchFamily="34" charset="0"/>
              </a:rPr>
              <a:t>-Τι συμβαίνει όμως με τα πολλά ωραία αντικείμενα, όπως άνθρωποι, άλογα ή φορέματα ή άλλα παρόμοια, ή με τα ίσα, τα ωραία και τα ομώνυμα μ' αυτά; Διατηρούν πάντα την ταυτότητά τους ή συμβαίνει το τελείως αντίθετο απ' </a:t>
            </a:r>
            <a:r>
              <a:rPr lang="el-GR" sz="3200" dirty="0" err="1" smtClean="0">
                <a:latin typeface="Calibri" pitchFamily="34" charset="0"/>
              </a:rPr>
              <a:t>ό,τι</a:t>
            </a:r>
            <a:r>
              <a:rPr lang="el-GR" sz="3200" dirty="0" smtClean="0">
                <a:latin typeface="Calibri" pitchFamily="34" charset="0"/>
              </a:rPr>
              <a:t> μ' εκείνα (τις ιδέες), ούτε δηλαδή είναι τα ίδια με τον εαυτό τους ούτε το ένα με το άλλο, και, για να το πούμε καθαρά, ποτέ και πουθενά δε διατηρούν την ταυτότητά τους;</a:t>
            </a:r>
          </a:p>
          <a:p>
            <a:pPr algn="just">
              <a:buNone/>
            </a:pPr>
            <a:r>
              <a:rPr lang="el-GR" sz="3200" dirty="0" smtClean="0">
                <a:latin typeface="Calibri" pitchFamily="34" charset="0"/>
              </a:rPr>
              <a:t>- Έτσι είναι πάλι, είπε ο </a:t>
            </a:r>
            <a:r>
              <a:rPr lang="el-GR" sz="3200" dirty="0" err="1" smtClean="0">
                <a:latin typeface="Calibri" pitchFamily="34" charset="0"/>
              </a:rPr>
              <a:t>Κέβης</a:t>
            </a:r>
            <a:r>
              <a:rPr lang="el-GR" sz="3200" dirty="0" smtClean="0">
                <a:latin typeface="Calibri" pitchFamily="34" charset="0"/>
              </a:rPr>
              <a:t>, ποτέ δε μένουν τα ίδια.</a:t>
            </a:r>
          </a:p>
          <a:p>
            <a:pPr algn="just">
              <a:buNone/>
            </a:pPr>
            <a:r>
              <a:rPr lang="el-GR" sz="3200" dirty="0" smtClean="0">
                <a:latin typeface="Calibri" pitchFamily="34" charset="0"/>
              </a:rPr>
              <a:t>- Και αυτά μεν μπορείς να τα πιάσεις, να τα δεις ή να τα αισθανθείς με τις άλλες αισθήσεις, εκείνα όμως που είναι πάντοτε τα ίδια δεν μπορείς με κανέναν άλλο τρόπο να τα συλλάβεις παρά μόνο με τη σκέψη, γιατί αυτά είναι αόρατα και όχι ορατά.</a:t>
            </a:r>
          </a:p>
          <a:p>
            <a:pPr algn="just">
              <a:buNone/>
            </a:pPr>
            <a:r>
              <a:rPr lang="el-GR" sz="3200" dirty="0" smtClean="0">
                <a:latin typeface="Calibri" pitchFamily="34" charset="0"/>
              </a:rPr>
              <a:t>- Λέγεις απόλυτα την αλήθεια, είπε ο </a:t>
            </a:r>
            <a:r>
              <a:rPr lang="el-GR" sz="3200" dirty="0" err="1" smtClean="0">
                <a:latin typeface="Calibri" pitchFamily="34" charset="0"/>
              </a:rPr>
              <a:t>Κέβης</a:t>
            </a:r>
            <a:r>
              <a:rPr lang="el-GR" sz="3200" dirty="0" smtClean="0">
                <a:latin typeface="Calibri" pitchFamily="34" charset="0"/>
              </a:rPr>
              <a:t>».</a:t>
            </a:r>
          </a:p>
          <a:p>
            <a:pPr>
              <a:buNone/>
            </a:pPr>
            <a:r>
              <a:rPr lang="el-GR" dirty="0" smtClean="0"/>
              <a:t> </a:t>
            </a:r>
          </a:p>
          <a:p>
            <a:pPr algn="r">
              <a:buNone/>
            </a:pPr>
            <a:r>
              <a:rPr lang="el-GR" dirty="0" smtClean="0">
                <a:latin typeface="Palatino Linotype" pitchFamily="18" charset="0"/>
              </a:rPr>
              <a:t>Πλάτων, Φαίδων 78d-79a</a:t>
            </a:r>
          </a:p>
          <a:p>
            <a:pPr algn="r">
              <a:buNone/>
            </a:pPr>
            <a:endParaRPr lang="el-GR" dirty="0"/>
          </a:p>
        </p:txBody>
      </p:sp>
      <p:sp>
        <p:nvSpPr>
          <p:cNvPr id="7" name="6 - Θέση ημερομηνίας"/>
          <p:cNvSpPr>
            <a:spLocks noGrp="1"/>
          </p:cNvSpPr>
          <p:nvPr>
            <p:ph type="dt" sz="half" idx="10"/>
          </p:nvPr>
        </p:nvSpPr>
        <p:spPr/>
        <p:txBody>
          <a:bodyPr/>
          <a:lstStyle/>
          <a:p>
            <a:r>
              <a:rPr lang="el-GR" smtClean="0"/>
              <a:t>Ι.Π. ΑΜΠΕΛΑΣ</a:t>
            </a:r>
            <a:endParaRPr lang="el-GR"/>
          </a:p>
        </p:txBody>
      </p:sp>
      <p:sp>
        <p:nvSpPr>
          <p:cNvPr id="8" name="7 - Θέση αριθμού διαφάνειας"/>
          <p:cNvSpPr>
            <a:spLocks noGrp="1"/>
          </p:cNvSpPr>
          <p:nvPr>
            <p:ph type="sldNum" sz="quarter" idx="12"/>
          </p:nvPr>
        </p:nvSpPr>
        <p:spPr/>
        <p:txBody>
          <a:bodyPr/>
          <a:lstStyle/>
          <a:p>
            <a:fld id="{6A2E376F-9819-4E72-9AEC-ECAB368DDD7F}" type="slidenum">
              <a:rPr lang="el-GR" smtClean="0"/>
              <a:pPr/>
              <a:t>16</a:t>
            </a:fld>
            <a:endParaRPr lang="el-GR"/>
          </a:p>
        </p:txBody>
      </p:sp>
      <p:sp>
        <p:nvSpPr>
          <p:cNvPr id="9" name="8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 Θέση περιεχομένου" descr="773px-Sanzio_01.jpg"/>
          <p:cNvPicPr>
            <a:picLocks noGrp="1" noChangeAspect="1"/>
          </p:cNvPicPr>
          <p:nvPr>
            <p:ph idx="1"/>
          </p:nvPr>
        </p:nvPicPr>
        <p:blipFill>
          <a:blip r:embed="rId2" cstate="print"/>
          <a:stretch>
            <a:fillRect/>
          </a:stretch>
        </p:blipFill>
        <p:spPr>
          <a:xfrm>
            <a:off x="0" y="0"/>
            <a:ext cx="9144000" cy="6858000"/>
          </a:xfrm>
          <a:prstGeom prst="rect">
            <a:avLst/>
          </a:prstGeom>
          <a:ln>
            <a:noFill/>
          </a:ln>
          <a:effectLst>
            <a:softEdge rad="112500"/>
          </a:effectLst>
        </p:spPr>
      </p:pic>
      <p:sp>
        <p:nvSpPr>
          <p:cNvPr id="4" name="3 - Θέση ημερομηνίας"/>
          <p:cNvSpPr>
            <a:spLocks noGrp="1"/>
          </p:cNvSpPr>
          <p:nvPr>
            <p:ph type="dt" sz="half" idx="10"/>
          </p:nvPr>
        </p:nvSpPr>
        <p:spPr/>
        <p:txBody>
          <a:bodyPr/>
          <a:lstStyle/>
          <a:p>
            <a:r>
              <a:rPr lang="el-GR" smtClean="0"/>
              <a:t>Ι.Π. ΑΜΠΕΛΑΣ</a:t>
            </a:r>
            <a:endParaRPr lang="el-GR"/>
          </a:p>
        </p:txBody>
      </p:sp>
      <p:sp>
        <p:nvSpPr>
          <p:cNvPr id="5" name="4 - Θέση υποσέλιδου"/>
          <p:cNvSpPr>
            <a:spLocks noGrp="1"/>
          </p:cNvSpPr>
          <p:nvPr>
            <p:ph type="ftr" sz="quarter" idx="11"/>
          </p:nvPr>
        </p:nvSpPr>
        <p:spPr/>
        <p:txBody>
          <a:bodyPr/>
          <a:lstStyle/>
          <a:p>
            <a:r>
              <a:rPr lang="el-GR" smtClean="0"/>
              <a:t>ΠΕΙΡΑΜΑΤΙΚΟ ΛΥΚΕΙΟ ΕΥΑΓΓΕΛΙΚΗΣ ΣΧΟΛΗΣ</a:t>
            </a:r>
            <a:endParaRPr lang="el-GR"/>
          </a:p>
        </p:txBody>
      </p:sp>
      <p:sp>
        <p:nvSpPr>
          <p:cNvPr id="6" name="5 - Θέση αριθμού διαφάνειας"/>
          <p:cNvSpPr>
            <a:spLocks noGrp="1"/>
          </p:cNvSpPr>
          <p:nvPr>
            <p:ph type="sldNum" sz="quarter" idx="12"/>
          </p:nvPr>
        </p:nvSpPr>
        <p:spPr/>
        <p:txBody>
          <a:bodyPr/>
          <a:lstStyle/>
          <a:p>
            <a:fld id="{6A2E376F-9819-4E72-9AEC-ECAB368DDD7F}" type="slidenum">
              <a:rPr lang="el-GR" smtClean="0"/>
              <a:pPr/>
              <a:t>17</a:t>
            </a:fld>
            <a:endParaRPr lang="el-G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1">
  <a:themeElements>
    <a:clrScheme name="Human">
      <a:dk1>
        <a:sysClr val="windowText" lastClr="000000"/>
      </a:dk1>
      <a:lt1>
        <a:sysClr val="window" lastClr="FFFFFF"/>
      </a:lt1>
      <a:dk2>
        <a:srgbClr val="795339"/>
      </a:dk2>
      <a:lt2>
        <a:srgbClr val="F7EEDD"/>
      </a:lt2>
      <a:accent1>
        <a:srgbClr val="AD2E27"/>
      </a:accent1>
      <a:accent2>
        <a:srgbClr val="3F3D66"/>
      </a:accent2>
      <a:accent3>
        <a:srgbClr val="17517A"/>
      </a:accent3>
      <a:accent4>
        <a:srgbClr val="877E48"/>
      </a:accent4>
      <a:accent5>
        <a:srgbClr val="AF8B1E"/>
      </a:accent5>
      <a:accent6>
        <a:srgbClr val="A35E21"/>
      </a:accent6>
      <a:hlink>
        <a:srgbClr val="9B7300"/>
      </a:hlink>
      <a:folHlink>
        <a:srgbClr val="D6A73B"/>
      </a:folHlink>
    </a:clrScheme>
    <a:fontScheme name="Human">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Human">
      <a:fillStyleLst>
        <a:solidFill>
          <a:schemeClr val="phClr">
            <a:tint val="100000"/>
          </a:schemeClr>
        </a:solidFill>
        <a:gradFill>
          <a:gsLst>
            <a:gs pos="0">
              <a:schemeClr val="phClr">
                <a:tint val="30000"/>
                <a:satMod val="175000"/>
              </a:schemeClr>
            </a:gs>
            <a:gs pos="50000">
              <a:schemeClr val="phClr">
                <a:tint val="55000"/>
                <a:satMod val="200000"/>
              </a:schemeClr>
            </a:gs>
            <a:gs pos="70000">
              <a:schemeClr val="phClr">
                <a:tint val="70000"/>
                <a:satMod val="175000"/>
              </a:schemeClr>
            </a:gs>
            <a:gs pos="100000">
              <a:schemeClr val="phClr">
                <a:tint val="85000"/>
                <a:satMod val="175000"/>
              </a:schemeClr>
            </a:gs>
          </a:gsLst>
          <a:lin ang="8000000" scaled="1"/>
        </a:gradFill>
        <a:gradFill>
          <a:gsLst>
            <a:gs pos="0">
              <a:schemeClr val="phClr">
                <a:shade val="100000"/>
                <a:satMod val="140000"/>
              </a:schemeClr>
            </a:gs>
            <a:gs pos="40000">
              <a:schemeClr val="phClr">
                <a:shade val="65000"/>
                <a:satMod val="140000"/>
              </a:schemeClr>
            </a:gs>
            <a:gs pos="70000">
              <a:schemeClr val="phClr">
                <a:shade val="40000"/>
                <a:satMod val="115000"/>
              </a:schemeClr>
            </a:gs>
            <a:gs pos="100000">
              <a:schemeClr val="phClr">
                <a:shade val="20000"/>
                <a:satMod val="115000"/>
              </a:schemeClr>
            </a:gs>
          </a:gsLst>
          <a:lin ang="8000000" scaled="1"/>
        </a:gradFill>
      </a:fillStyleLst>
      <a:lnStyleLst>
        <a:ln w="5000">
          <a:solidFill>
            <a:schemeClr val="phClr"/>
          </a:solidFill>
          <a:prstDash val="solid"/>
        </a:ln>
        <a:ln w="12700">
          <a:solidFill>
            <a:schemeClr val="phClr"/>
          </a:solidFill>
          <a:prstDash val="solid"/>
        </a:ln>
        <a:ln w="28100">
          <a:solidFill>
            <a:schemeClr val="phClr"/>
          </a:solidFill>
          <a:prstDash val="solid"/>
        </a:ln>
      </a:lnStyleLst>
      <a:effectStyleLst>
        <a:effectStyle>
          <a:effectLst>
            <a:outerShdw blurRad="39000" dist="25400" dir="9000000">
              <a:srgbClr val="1A0000">
                <a:alpha val="35000"/>
              </a:srgbClr>
            </a:outerShdw>
          </a:effectLst>
        </a:effectStyle>
        <a:effectStyle>
          <a:effectLst>
            <a:outerShdw blurRad="39000" dist="25400" dir="9000000">
              <a:srgbClr val="1A0000">
                <a:alpha val="40000"/>
              </a:srgbClr>
            </a:outerShdw>
          </a:effectLst>
        </a:effectStyle>
        <a:effectStyle>
          <a:effectLst>
            <a:outerShdw blurRad="39000" dist="25400" dir="9000000">
              <a:srgbClr val="000000">
                <a:alpha val="40000"/>
              </a:srgbClr>
            </a:outerShdw>
          </a:effectLst>
          <a:scene3d>
            <a:camera prst="perspectiveFront">
              <a:rot lat="0" lon="0" rev="0"/>
            </a:camera>
            <a:lightRig rig="brightRoom" dir="tr">
              <a:rot lat="0" lon="0" rev="3540000"/>
            </a:lightRig>
          </a:scene3d>
          <a:sp3d prstMaterial="matte">
            <a:bevelT w="190500" h="44450" prst="cross"/>
          </a:sp3d>
        </a:effectStyle>
      </a:effectStyleLst>
      <a:bgFillStyleLst>
        <a:solidFill>
          <a:schemeClr val="phClr">
            <a:tint val="100000"/>
          </a:schemeClr>
        </a:solidFill>
        <a:gradFill flip="none" rotWithShape="1">
          <a:gsLst>
            <a:gs pos="0">
              <a:schemeClr val="phClr">
                <a:tint val="85000"/>
                <a:satMod val="275000"/>
              </a:schemeClr>
            </a:gs>
            <a:gs pos="3000">
              <a:schemeClr val="phClr">
                <a:tint val="87000"/>
                <a:satMod val="275000"/>
              </a:schemeClr>
            </a:gs>
            <a:gs pos="10000">
              <a:schemeClr val="phClr">
                <a:tint val="90000"/>
                <a:satMod val="275000"/>
              </a:schemeClr>
            </a:gs>
            <a:gs pos="70000">
              <a:schemeClr val="phClr">
                <a:shade val="38000"/>
                <a:satMod val="275000"/>
              </a:schemeClr>
            </a:gs>
            <a:gs pos="90000">
              <a:schemeClr val="phClr">
                <a:shade val="25000"/>
                <a:satMod val="300000"/>
              </a:schemeClr>
            </a:gs>
            <a:gs pos="100000">
              <a:schemeClr val="phClr">
                <a:shade val="22000"/>
                <a:satMod val="300000"/>
              </a:schemeClr>
            </a:gs>
          </a:gsLst>
          <a:path path="circle">
            <a:fillToRect l="60000" t="-3300" b="200000"/>
          </a:path>
          <a:tileRect/>
        </a:gradFill>
        <a:gradFill rotWithShape="1">
          <a:gsLst>
            <a:gs pos="0">
              <a:schemeClr val="phClr">
                <a:tint val="57000"/>
                <a:satMod val="400000"/>
              </a:schemeClr>
            </a:gs>
            <a:gs pos="100000">
              <a:schemeClr val="phClr">
                <a:tint val="87000"/>
                <a:shade val="40000"/>
                <a:satMod val="5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Θέμα1</Template>
  <TotalTime>137</TotalTime>
  <Words>1512</Words>
  <Application>Microsoft Office PowerPoint</Application>
  <PresentationFormat>Προβολή στην οθόνη (4:3)</PresentationFormat>
  <Paragraphs>207</Paragraphs>
  <Slides>17</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17</vt:i4>
      </vt:variant>
    </vt:vector>
  </HeadingPairs>
  <TitlesOfParts>
    <vt:vector size="18" baseType="lpstr">
      <vt:lpstr>Θέμα1</vt:lpstr>
      <vt:lpstr>Αρχές Φιλοσοφίας</vt:lpstr>
      <vt:lpstr>Η πολλαπλή χρήση του όρου «γλώσσα»</vt:lpstr>
      <vt:lpstr>Διαφάνεια 3</vt:lpstr>
      <vt:lpstr>Γλώσσα και Σκέψη, Λόγος</vt:lpstr>
      <vt:lpstr>Διαφάνεια 5</vt:lpstr>
      <vt:lpstr>Διαφάνεια 6</vt:lpstr>
      <vt:lpstr>Διαφάνεια 7</vt:lpstr>
      <vt:lpstr>Διαφάνεια 8</vt:lpstr>
      <vt:lpstr>Λέξη - Νόημα</vt:lpstr>
      <vt:lpstr>Διαφάνεια 10</vt:lpstr>
      <vt:lpstr>Το σημειακό τρίγωνο</vt:lpstr>
      <vt:lpstr>Διαφάνεια 12</vt:lpstr>
      <vt:lpstr>Προσπαθείστε τώρα να κατηγοριοποιήσετε τα παρακάτω δεδομένα (ιδιότητες) στις δύο στήλες που σας δίνονται: σταθερότητα, υλικότητα, αιωνιότητα, παροδικότητα, μεταβλητότητα, φθαρτός, άφθαρτος, αισθητός, νοητός. </vt:lpstr>
      <vt:lpstr>Ο μύθος του Σπηλαίου</vt:lpstr>
      <vt:lpstr>Διαφάνεια 15</vt:lpstr>
      <vt:lpstr>Διαφάνεια 16</vt:lpstr>
      <vt:lpstr>Διαφάνεια 17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Αρχές Φιλοσοφίας</dc:title>
  <dc:creator>Άκης Αμπελάς</dc:creator>
  <cp:lastModifiedBy>Άκης Αμπελάς</cp:lastModifiedBy>
  <cp:revision>49</cp:revision>
  <dcterms:created xsi:type="dcterms:W3CDTF">2011-12-11T11:36:35Z</dcterms:created>
  <dcterms:modified xsi:type="dcterms:W3CDTF">2012-05-05T11:47:49Z</dcterms:modified>
</cp:coreProperties>
</file>