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8" r:id="rId7"/>
    <p:sldId id="261" r:id="rId8"/>
    <p:sldId id="263" r:id="rId9"/>
    <p:sldId id="264" r:id="rId10"/>
    <p:sldId id="265" r:id="rId11"/>
    <p:sldId id="266" r:id="rId12"/>
    <p:sldId id="262" r:id="rId13"/>
    <p:sldId id="274" r:id="rId14"/>
    <p:sldId id="267" r:id="rId15"/>
    <p:sldId id="271" r:id="rId16"/>
    <p:sldId id="269" r:id="rId17"/>
    <p:sldId id="270" r:id="rId18"/>
    <p:sldId id="272" r:id="rId19"/>
    <p:sldId id="273" r:id="rId20"/>
    <p:sldId id="275" r:id="rId21"/>
    <p:sldId id="276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CD7E69-78B0-40FC-A8A8-A7626BE22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35B2F0A-0852-43FD-8EA3-8A82DEBB8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FD02AC2-A809-4D4A-8CCC-2C7FB42F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048FF99-5B17-465C-9093-BB01F4D3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3A504C5-BF7C-4E42-B5AF-A1EACBFCD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007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2F76D6-3F35-409E-886A-5A017F13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1765D4C-A484-4DFB-9DD1-0500756CB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C78F81B-5FEC-4AE2-943F-2F0B84F8F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EDD5B47-235F-453E-BDF3-56587AFE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0C1967-8795-4AA4-B333-430E579BA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8421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A1AE6AE0-65AD-4856-96C6-54B9FAEE16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49B71E8-7339-411D-A636-3B490C4BE4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0469A0F-CBEE-4FF9-B342-86783210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2570040-E465-47E9-AEBD-06581481D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F81DAD2-171B-46F1-8F38-47FACBDA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15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E912E0-6B7C-42CA-ACE6-E05D1A035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FC958F-7294-4D6D-865B-EDE563929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A986B86-A8F6-4325-9433-8E6C2EA28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57EB5C6-72C5-49C9-BE20-58FB0341E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CA53EA7-231A-4254-AEB6-4C6277C7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921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ED9644-9204-47E6-8D6B-7B184809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A7353DE-205C-47C6-91B7-D7D01F94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BBC7A19-41B6-4D2D-B096-F29A105FD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C26B984-102C-4F73-8CB7-9E349847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CA6B724-DE18-4596-AC77-A71D8314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059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26F63D2-D8C6-401A-86B5-65DB0E455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48070A-F4CB-4610-93DE-2553BD0B9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105A592-264E-4C0C-8220-3322C3E40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EB409B3-478B-4144-B1EA-DC4A2BFE8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B41F028-BCB0-4830-B83E-05955298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1E2C973-9DB1-4444-A6B0-7D7FC3416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59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3CCA2B-9A3A-4542-A710-4A14D2BE2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59F3827-A149-4F9F-844A-16376A241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459800-B901-49BC-81CB-23734436D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33F6BAB-B858-40DA-89FF-3B7993D6D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5A5574A-DC7B-4143-A335-3C7A0036B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E38365B4-A904-42AA-A0E9-95193BCD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27FB8F59-3DFD-42BC-A10B-E40A7A958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6F74728-DB35-4884-AC1C-E0F81B531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06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B92FEA0-969F-4AC7-AA3F-6E5BB9F9E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074E04C-ADCA-44F1-AE10-A4B0F25A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9641E78-8BBF-4485-B1F7-A0864ED77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2EF7008-3538-41C2-BF95-BE7A3023C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572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4F208AD-B998-4841-8135-93739BC3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1621DAB-1E66-40B1-B220-C26DE943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1078857-EE91-4146-BB98-9A0A2F4E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356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E03C1D-09C9-4E33-925D-C18EC4303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476A45-913A-4541-A1B9-9B77C164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2C9EC96-7DE7-4447-909F-3C5B172B7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5C2EDE5-60E0-491D-92BC-E756AB4E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1549BB3-CEC9-4DE5-8578-A8074682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377FC27-2918-4552-89F1-9DE8440C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169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7BE044-4579-4C0A-93C1-96CC655AF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E5B0E16-1AFC-4B64-86EC-FD5B98711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F9C13A7-D32D-4B65-B584-9625E56D43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FC2E188B-E155-44C5-BC7D-1AD13EF6E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3911EB8-A4DA-4247-A9A6-1B4A73A7F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17393E0-EB0F-4878-B9D1-D107ADEB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88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0FE8318B-3DCB-4174-B091-A7C257962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658FE80-64C3-4ED6-A795-C35CFF2A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107116-4432-4FBA-9CB9-72D1FA500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0E857-3040-40DC-8AD8-56F470372C66}" type="datetimeFigureOut">
              <a:rPr lang="el-GR" smtClean="0"/>
              <a:t>30/10/2022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3A5EC68-1946-4FA7-81C5-0B897E520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C9CC875-A266-4DDD-AB48-E11A331AA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2F620-9DD6-4110-8306-8C0E63E44F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732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0B1243-40A2-432F-8CAA-0BD7488EDA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ΕΡΓΑΛΕΙΑ</a:t>
            </a:r>
            <a:br>
              <a:rPr lang="el-GR" dirty="0"/>
            </a:br>
            <a:r>
              <a:rPr lang="el-GR" dirty="0"/>
              <a:t>[ΤΟΜΕΙΣ ΤΕΧΝΟΛΟΓΙΑΣ]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EEE0F7E-9C3B-462A-84AB-D69712160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6123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58A61F8-E60B-4471-A6F4-D74344C4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ΛΥΣΙΜΟ ΚΟΧΛΙΩΝ (κοχλίας = βίδα)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C4D820E0-9C74-4E7E-905A-2D6FF505F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9358" y="1690688"/>
            <a:ext cx="2007912" cy="2007912"/>
          </a:xfr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8C547F0-4C8B-43B5-A6B1-38FF2A05B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875" y="1473846"/>
            <a:ext cx="2353901" cy="175637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8AED6F5-4EB2-4911-8CF9-ED0347EF3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358" y="4358554"/>
            <a:ext cx="2064190" cy="203703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3342B93-7FC0-4B66-8316-FA3D1DE13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875" y="4124623"/>
            <a:ext cx="2519061" cy="25190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227585-88BE-4382-AC10-9525165CFFF6}"/>
              </a:ext>
            </a:extLst>
          </p:cNvPr>
          <p:cNvSpPr txBox="1"/>
          <p:nvPr/>
        </p:nvSpPr>
        <p:spPr>
          <a:xfrm>
            <a:off x="767277" y="3810000"/>
            <a:ext cx="2792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Κατσαβίδι</a:t>
            </a:r>
          </a:p>
          <a:p>
            <a:r>
              <a:rPr lang="el-GR" sz="2400" dirty="0"/>
              <a:t>Ίσιο ή σταυρωτό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A320F0-82AE-4116-A6FE-F1B3A9AB2489}"/>
              </a:ext>
            </a:extLst>
          </p:cNvPr>
          <p:cNvSpPr txBox="1"/>
          <p:nvPr/>
        </p:nvSpPr>
        <p:spPr>
          <a:xfrm>
            <a:off x="8020776" y="3013501"/>
            <a:ext cx="2007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Κλειδί  γερμανικό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A24A5-219B-4863-BA86-F731F39F2D62}"/>
              </a:ext>
            </a:extLst>
          </p:cNvPr>
          <p:cNvSpPr txBox="1"/>
          <p:nvPr/>
        </p:nvSpPr>
        <p:spPr>
          <a:xfrm>
            <a:off x="3303925" y="5559287"/>
            <a:ext cx="1639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Κλειδί γαλλικό</a:t>
            </a:r>
          </a:p>
          <a:p>
            <a:r>
              <a:rPr lang="el-GR" b="1" dirty="0"/>
              <a:t>(μεταβλητού ανοίγματος)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D74824-F5E7-40E0-A084-04C79F0AEB1F}"/>
              </a:ext>
            </a:extLst>
          </p:cNvPr>
          <p:cNvSpPr txBox="1"/>
          <p:nvPr/>
        </p:nvSpPr>
        <p:spPr>
          <a:xfrm>
            <a:off x="5786701" y="5651620"/>
            <a:ext cx="230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Κλειδί πολύγωνο</a:t>
            </a:r>
          </a:p>
        </p:txBody>
      </p:sp>
    </p:spTree>
    <p:extLst>
      <p:ext uri="{BB962C8B-B14F-4D97-AF65-F5344CB8AC3E}">
        <p14:creationId xmlns:p14="http://schemas.microsoft.com/office/powerpoint/2010/main" val="1194252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F9F733-08D2-4EEF-AE9A-C6DC075B5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Ειδικά κλειδιά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CDC7E88-8021-46D1-84EC-3695891BF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Σετ καρυδάκια                       τύπου </a:t>
            </a:r>
            <a:r>
              <a:rPr lang="el-GR" dirty="0" err="1"/>
              <a:t>Αλλεν</a:t>
            </a:r>
            <a:r>
              <a:rPr lang="el-GR" dirty="0"/>
              <a:t>               *  κάβουρας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    κλειδί </a:t>
            </a:r>
            <a:r>
              <a:rPr lang="el-GR" dirty="0" err="1"/>
              <a:t>τσοκ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     (για </a:t>
            </a:r>
            <a:r>
              <a:rPr lang="el-GR" dirty="0" err="1"/>
              <a:t>δράπανο</a:t>
            </a:r>
            <a:r>
              <a:rPr lang="el-GR" dirty="0"/>
              <a:t>)</a:t>
            </a:r>
          </a:p>
        </p:txBody>
      </p:sp>
      <p:sp>
        <p:nvSpPr>
          <p:cNvPr id="4" name="AutoShape 2" descr="Καρύδι κλειδί Φωτογραφίες Αρχείου, Royalty Free Καρύδι κλειδί Εικόνες -  Σελίδα 10 | Depositphotos">
            <a:extLst>
              <a:ext uri="{FF2B5EF4-FFF2-40B4-BE49-F238E27FC236}">
                <a16:creationId xmlns:a16="http://schemas.microsoft.com/office/drawing/2014/main" id="{2F8BC448-666D-4C28-B87A-667981F2C2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AutoShape 4" descr="Καρύδι κλειδί Φωτογραφίες Αρχείου, Royalty Free Καρύδι κλειδί Εικόνες -  Σελίδα 10 | Depositphotos">
            <a:extLst>
              <a:ext uri="{FF2B5EF4-FFF2-40B4-BE49-F238E27FC236}">
                <a16:creationId xmlns:a16="http://schemas.microsoft.com/office/drawing/2014/main" id="{B22F7D8B-6D14-430E-9D71-4EA7824717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18F05EE-37D7-4D21-AC43-CD63476A2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76500"/>
            <a:ext cx="2857500" cy="1905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5D279F77-3556-4252-A222-9CBD54B3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707" y="2337680"/>
            <a:ext cx="3316585" cy="2487439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8CCE3F5-4A58-4B4D-893B-CF3062891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6692" y="2780299"/>
            <a:ext cx="2907967" cy="266506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9685869-EBD5-4F78-B43D-C0E21C7FB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9962" y="4964106"/>
            <a:ext cx="2739134" cy="125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1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599ADD-9AA4-4280-8BCE-19F32E7E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Άνοιγμα οπής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EDBBF8-7009-4F50-9E7F-65515F444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Τρυπάνια                                                                         * ζουμπάς</a:t>
            </a:r>
          </a:p>
          <a:p>
            <a:endParaRPr lang="el-GR" dirty="0"/>
          </a:p>
          <a:p>
            <a:endParaRPr lang="el-GR" dirty="0"/>
          </a:p>
          <a:p>
            <a:pPr lvl="8"/>
            <a:r>
              <a:rPr lang="el-GR" sz="2400" dirty="0" err="1"/>
              <a:t>δράπανο</a:t>
            </a:r>
            <a:endParaRPr lang="el-GR" sz="2400" dirty="0"/>
          </a:p>
          <a:p>
            <a:pPr marL="0" indent="0">
              <a:buNone/>
            </a:pPr>
            <a:r>
              <a:rPr lang="el-GR" dirty="0"/>
              <a:t> </a:t>
            </a:r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A0102BB-EE3E-4742-9590-FAF29C2BF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670" y="3079813"/>
            <a:ext cx="2788467" cy="323208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3E9543F-5D5C-43EE-8821-3EE0A20DD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649" y="2213191"/>
            <a:ext cx="2699439" cy="268749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0E10558-D20C-43AE-932B-DEB3C287A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1766" y="3808990"/>
            <a:ext cx="2788467" cy="29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87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E8BF097-E5F2-4688-A660-19C7B84F6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Για οπές τοίχου και </a:t>
            </a:r>
            <a:r>
              <a:rPr lang="el-GR" dirty="0" err="1"/>
              <a:t>μπετού</a:t>
            </a:r>
            <a:br>
              <a:rPr lang="el-GR" dirty="0"/>
            </a:br>
            <a:r>
              <a:rPr lang="el-GR" dirty="0"/>
              <a:t>(τρυπάνια και καλέμια)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4154DCB-D22F-4BF7-8A02-4EFE71AA5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824" y="1825625"/>
            <a:ext cx="75063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60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BD5BBD-5EBC-4D13-8055-6208D986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Κοπή σκληρού (μέταλλο) ή μαλακού (πχ ξύλο) υλικού.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6B4476-54A1-411B-ACBA-CDBC41C24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Πριόνι                         * </a:t>
            </a:r>
            <a:r>
              <a:rPr lang="el-GR" dirty="0" err="1"/>
              <a:t>κοφτης</a:t>
            </a:r>
            <a:r>
              <a:rPr lang="el-GR" dirty="0"/>
              <a:t> –τανάλια           *ψαλίδια  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Κοπίδι  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F288B81-DF52-4594-AD6B-DD5551374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5037"/>
            <a:ext cx="3432313" cy="170777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C0DCD451-F63F-4B52-A008-83706077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137" y="2448339"/>
            <a:ext cx="2782959" cy="238263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D8E4B6E7-B34F-49E7-8F49-1F31923A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920" y="2533586"/>
            <a:ext cx="4489682" cy="179082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EB666593-12DD-4D80-B431-00D423962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625" y="4492225"/>
            <a:ext cx="2164149" cy="21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83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D10230-220A-4592-8E57-4F5E40135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Δισκοπρίονα</a:t>
            </a:r>
            <a:r>
              <a:rPr lang="el-GR" dirty="0"/>
              <a:t>, πάγκου ή </a:t>
            </a:r>
            <a:r>
              <a:rPr lang="el-GR" dirty="0" err="1"/>
              <a:t>χειρος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252D3BC-BF52-43FE-8B75-5F67FFCDF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 descr="Makita HS0600 Δισκοπρίονο 2000W | Skroutz.gr">
            <a:extLst>
              <a:ext uri="{FF2B5EF4-FFF2-40B4-BE49-F238E27FC236}">
                <a16:creationId xmlns:a16="http://schemas.microsoft.com/office/drawing/2014/main" id="{086AA4D8-1C5A-40B4-8D89-74B4D5BBD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65" y="2677821"/>
            <a:ext cx="3808137" cy="28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view: Δισκοπρίονο σιδήρου PARKSIDE PMTS 180 (φαλτσοκόφτης) -  SuperEverything">
            <a:extLst>
              <a:ext uri="{FF2B5EF4-FFF2-40B4-BE49-F238E27FC236}">
                <a16:creationId xmlns:a16="http://schemas.microsoft.com/office/drawing/2014/main" id="{4FC47AC3-B328-4A2F-9838-6C72F70EB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34" y="2283644"/>
            <a:ext cx="4848566" cy="36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8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D0484FB-A40D-4221-925D-8DA3B8073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Κατασκευή σπειρώματος (βόλτες βίδας)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365E71B-1FB1-459D-82FE-10FDBC642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116" y="3600486"/>
            <a:ext cx="2108546" cy="2108546"/>
          </a:xfrm>
          <a:prstGeom prst="rect">
            <a:avLst/>
          </a:prstGeom>
        </p:spPr>
      </p:pic>
      <p:pic>
        <p:nvPicPr>
          <p:cNvPr id="4098" name="Picture 2" descr="ΒΙΔΟΛΟΓΟΙ VOLKEL - InTool - Intool.gr">
            <a:extLst>
              <a:ext uri="{FF2B5EF4-FFF2-40B4-BE49-F238E27FC236}">
                <a16:creationId xmlns:a16="http://schemas.microsoft.com/office/drawing/2014/main" id="{571C76A5-4180-46A5-B26D-8C553D772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838" y="3873672"/>
            <a:ext cx="2397295" cy="260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ΜΑΝΕΛΑ ΒΙΔΟΛΟΓΩΝ - InTool - Intool.gr">
            <a:extLst>
              <a:ext uri="{FF2B5EF4-FFF2-40B4-BE49-F238E27FC236}">
                <a16:creationId xmlns:a16="http://schemas.microsoft.com/office/drawing/2014/main" id="{8A0917D0-B5FD-447E-9C7D-D6A8957D4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671" y="3788815"/>
            <a:ext cx="2397295" cy="239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ΣΠΕΙΡΟΤΟΜΟΙ ΣΕΤ S&amp;B - InTool - Intool.gr">
            <a:extLst>
              <a:ext uri="{FF2B5EF4-FFF2-40B4-BE49-F238E27FC236}">
                <a16:creationId xmlns:a16="http://schemas.microsoft.com/office/drawing/2014/main" id="{B13D7BAA-B332-49B3-B1E9-C0C8CAE6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50" y="3873672"/>
            <a:ext cx="2108546" cy="21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289A22-ABDD-4535-A3C3-CF1C4E6FDA02}"/>
              </a:ext>
            </a:extLst>
          </p:cNvPr>
          <p:cNvSpPr txBox="1"/>
          <p:nvPr/>
        </p:nvSpPr>
        <p:spPr>
          <a:xfrm>
            <a:off x="145774" y="2975113"/>
            <a:ext cx="11648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Θηλυκός </a:t>
            </a:r>
            <a:r>
              <a:rPr lang="el-GR" sz="2800" dirty="0" err="1"/>
              <a:t>σπειροτόμος</a:t>
            </a:r>
            <a:r>
              <a:rPr lang="el-GR" sz="2800" dirty="0"/>
              <a:t> (κολαούζο) με </a:t>
            </a:r>
            <a:r>
              <a:rPr lang="el-GR" sz="2800" dirty="0" err="1"/>
              <a:t>μανέλλα</a:t>
            </a:r>
            <a:endParaRPr lang="el-GR" sz="2800" dirty="0"/>
          </a:p>
          <a:p>
            <a:pPr algn="r"/>
            <a:r>
              <a:rPr lang="el-GR" sz="2800" dirty="0"/>
              <a:t>Αρσενικός </a:t>
            </a:r>
            <a:r>
              <a:rPr lang="el-GR" sz="2800" dirty="0" err="1"/>
              <a:t>σπειροτόμος</a:t>
            </a:r>
            <a:r>
              <a:rPr lang="el-GR" sz="2800" dirty="0"/>
              <a:t>(βιδολόγος) με </a:t>
            </a:r>
            <a:r>
              <a:rPr lang="el-GR" sz="2800" dirty="0" err="1"/>
              <a:t>μανέλλα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84146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F15EB9-FA1B-427E-908D-7E3777F7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Απογυμνωτές καλωδίων (ηλεκτρολογικά- ηλεκτρονικά έργα)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159A239-6D81-4E72-9D45-B08D1B108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162" y="2029619"/>
            <a:ext cx="80676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49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E03A8A-CF8A-4438-8CF4-ADFF4C121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ΠΟΛΥΜΕΤΡΟ</a:t>
            </a:r>
          </a:p>
        </p:txBody>
      </p:sp>
      <p:pic>
        <p:nvPicPr>
          <p:cNvPr id="6146" name="Picture 2" descr="Επαγγελματικό Πολύμετρο VC 61 ΟΕΜ">
            <a:extLst>
              <a:ext uri="{FF2B5EF4-FFF2-40B4-BE49-F238E27FC236}">
                <a16:creationId xmlns:a16="http://schemas.microsoft.com/office/drawing/2014/main" id="{6B393901-B9D1-48C6-BFAD-33E3DBDBB2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64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C97E40-AB7E-4C09-8D63-6E3254555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   [οικοδομικά έργα]</a:t>
            </a:r>
            <a:br>
              <a:rPr lang="el-GR" dirty="0"/>
            </a:br>
            <a:r>
              <a:rPr lang="el-GR" dirty="0"/>
              <a:t>Αναδευτήρας                                 μυστρί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8E73B84-0F36-4380-AF9A-430ADB50CE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80" y="2024408"/>
            <a:ext cx="52602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gco HBT61 Μυστρί με Μεταλλική Λάμα 160mm και Πλαστική Λαβή | Skroutz.gr">
            <a:extLst>
              <a:ext uri="{FF2B5EF4-FFF2-40B4-BE49-F238E27FC236}">
                <a16:creationId xmlns:a16="http://schemas.microsoft.com/office/drawing/2014/main" id="{5B75C8DC-B0B0-4B52-9476-AF2FCB1D7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331" y="303516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213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610641-2C8D-45B3-BB2C-FB62C058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ΕΡΓΑΛΕΙΑ-ΟΡΓΑΝΑ ΜΕΤΡΗΣΗΣ ΜΗΚΩΝ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4A8238A-B1BA-4881-B98F-C2D5017F5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Μετρητική ταινία</a:t>
            </a:r>
          </a:p>
          <a:p>
            <a:r>
              <a:rPr lang="el-GR" dirty="0"/>
              <a:t>Μετρητικός κανόνας</a:t>
            </a:r>
          </a:p>
          <a:p>
            <a:r>
              <a:rPr lang="el-GR" dirty="0"/>
              <a:t>Μέτρο σπαστό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0922326-E427-4655-822B-E4C59AB40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053" y="1296018"/>
            <a:ext cx="2100404" cy="196460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4B2A336-0C01-43A8-8420-2141C6C44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60620"/>
            <a:ext cx="2064190" cy="2000816"/>
          </a:xfrm>
          <a:prstGeom prst="rect">
            <a:avLst/>
          </a:prstGeom>
        </p:spPr>
      </p:pic>
      <p:pic>
        <p:nvPicPr>
          <p:cNvPr id="1026" name="Picture 2" descr="Μέτρο Ξύλινο Σπαστό">
            <a:extLst>
              <a:ext uri="{FF2B5EF4-FFF2-40B4-BE49-F238E27FC236}">
                <a16:creationId xmlns:a16="http://schemas.microsoft.com/office/drawing/2014/main" id="{D0348EB9-7C05-4768-ADAB-2370F4BB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88" y="4120118"/>
            <a:ext cx="2435087" cy="243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00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B7893B-CE8B-4DFB-AE7C-3171E313A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Κολλητήρι καλωδίων ( για ηλεκτρονικά) με εύτηκτο σύρμα </a:t>
            </a:r>
            <a:r>
              <a:rPr lang="el-GR" dirty="0" err="1"/>
              <a:t>καλάι</a:t>
            </a:r>
            <a:r>
              <a:rPr lang="el-GR" dirty="0"/>
              <a:t>.</a:t>
            </a:r>
          </a:p>
        </p:txBody>
      </p:sp>
      <p:pic>
        <p:nvPicPr>
          <p:cNvPr id="8194" name="Picture 2" descr="Κολλητήρι FZBD21ZDN 30W, FREEBYTES">
            <a:extLst>
              <a:ext uri="{FF2B5EF4-FFF2-40B4-BE49-F238E27FC236}">
                <a16:creationId xmlns:a16="http://schemas.microsoft.com/office/drawing/2014/main" id="{C87878B7-EE49-48ED-85C8-7A6B3F17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612128"/>
            <a:ext cx="523875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Κόλληση ηλεκτρονικών 250gr πλακετών (καλάι) Wetec - xromatakarantinos.gr">
            <a:extLst>
              <a:ext uri="{FF2B5EF4-FFF2-40B4-BE49-F238E27FC236}">
                <a16:creationId xmlns:a16="http://schemas.microsoft.com/office/drawing/2014/main" id="{336C441D-E456-4EA0-ADC8-EB16A54908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67" y="4028661"/>
            <a:ext cx="2015780" cy="201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74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AAE281-303A-4905-97DB-8611C2F5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Μηχανή </a:t>
            </a:r>
            <a:r>
              <a:rPr lang="el-GR" dirty="0" err="1"/>
              <a:t>ηλεκτροκόλλησης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1212350-4ED1-4BC9-93B4-1E87A11E2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355" y="2424284"/>
            <a:ext cx="3481595" cy="3481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E2614-64E4-4BB0-9C7B-62D669F29DF3}"/>
              </a:ext>
            </a:extLst>
          </p:cNvPr>
          <p:cNvSpPr txBox="1"/>
          <p:nvPr/>
        </p:nvSpPr>
        <p:spPr>
          <a:xfrm>
            <a:off x="6526694" y="1690688"/>
            <a:ext cx="37702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μηχανή </a:t>
            </a:r>
            <a:r>
              <a:rPr lang="el-GR" dirty="0" err="1"/>
              <a:t>ηλεκτροκόλλησης</a:t>
            </a:r>
            <a:r>
              <a:rPr lang="el-GR" dirty="0"/>
              <a:t> λιώνει με τη θερμότητα του ηλεκτρικού ρεύματος, το ηλεκτρόδιο, η σύρμα,  ή ράβδο, με αποτέλεσμα να καλύπτεται το κενό μεταξύ δυο κομματιών με λιωμένο μέταλλο.</a:t>
            </a:r>
          </a:p>
          <a:p>
            <a:endParaRPr lang="el-GR" dirty="0"/>
          </a:p>
          <a:p>
            <a:r>
              <a:rPr lang="el-GR" dirty="0"/>
              <a:t>Όταν το λιωμένο μέταλλο κρυώσει, έχουμε συγκόλληση</a:t>
            </a:r>
          </a:p>
        </p:txBody>
      </p:sp>
    </p:spTree>
    <p:extLst>
      <p:ext uri="{BB962C8B-B14F-4D97-AF65-F5344CB8AC3E}">
        <p14:creationId xmlns:p14="http://schemas.microsoft.com/office/powerpoint/2010/main" val="93905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21BCCE-E90C-483A-B5B1-5B4C8ADF5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Μέτρηση μηκών με ακρίβεια εκατοστού του χιλιοστού (0,01</a:t>
            </a:r>
            <a:r>
              <a:rPr lang="en-US" dirty="0"/>
              <a:t>mm)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9C5257-E6C9-4288-A70B-ACAF69B6B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Παχύμετρο</a:t>
            </a:r>
          </a:p>
          <a:p>
            <a:endParaRPr lang="el-GR" dirty="0"/>
          </a:p>
          <a:p>
            <a:endParaRPr lang="el-GR" dirty="0"/>
          </a:p>
          <a:p>
            <a:r>
              <a:rPr lang="el-GR" dirty="0"/>
              <a:t>Μικρόμετρο</a:t>
            </a:r>
          </a:p>
          <a:p>
            <a:pPr marL="0" indent="0">
              <a:buNone/>
            </a:pPr>
            <a:r>
              <a:rPr lang="el-GR" dirty="0"/>
              <a:t>                                                                                   Μετρητικό ρολόι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0945035-E8AF-49BE-A0C1-E4CF76E98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51" y="1690688"/>
            <a:ext cx="2318475" cy="231847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1BFE354-220A-46B6-A487-5EDF62FCF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066" y="3895276"/>
            <a:ext cx="2490753" cy="2122224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2CAFDCD-CAF4-4474-B9E5-ADBBE9290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438" y="4349039"/>
            <a:ext cx="1774479" cy="17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05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733AD8-4C47-4B92-8561-DEBD7834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553"/>
          </a:xfrm>
        </p:spPr>
        <p:txBody>
          <a:bodyPr/>
          <a:lstStyle/>
          <a:p>
            <a:r>
              <a:rPr lang="el-GR" dirty="0"/>
              <a:t>ΜΕΤΡΗΣΗ ΓΩΝΙΩΝ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BBA7DCB-518C-48C4-A0A8-53459B90C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775" y="2918017"/>
            <a:ext cx="2930180" cy="2930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F44F8-B5BA-4924-88D1-669065FD5490}"/>
              </a:ext>
            </a:extLst>
          </p:cNvPr>
          <p:cNvSpPr txBox="1"/>
          <p:nvPr/>
        </p:nvSpPr>
        <p:spPr>
          <a:xfrm>
            <a:off x="669233" y="1717688"/>
            <a:ext cx="3730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Μεταλλικό μοιρογνωμόνιο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F18FC2B0-30E6-4F5E-B573-5AEA804B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601" y="2918017"/>
            <a:ext cx="2064190" cy="2037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A9EECA-9798-46CB-9772-AEB0FBE5118A}"/>
              </a:ext>
            </a:extLst>
          </p:cNvPr>
          <p:cNvSpPr txBox="1"/>
          <p:nvPr/>
        </p:nvSpPr>
        <p:spPr>
          <a:xfrm>
            <a:off x="6256601" y="1963910"/>
            <a:ext cx="2643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Γωνιά (</a:t>
            </a:r>
            <a:r>
              <a:rPr lang="el-GR" sz="2400" dirty="0" err="1"/>
              <a:t>ορθογωνιά</a:t>
            </a:r>
            <a:r>
              <a:rPr lang="el-GR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5373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248119-52CD-4E3A-B27A-E1576810A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Μέτρηση γωνίας, παραλληλότητας, </a:t>
            </a:r>
            <a:r>
              <a:rPr lang="el-GR" dirty="0" err="1"/>
              <a:t>καθετότητας</a:t>
            </a:r>
            <a:r>
              <a:rPr lang="el-GR" dirty="0"/>
              <a:t>, </a:t>
            </a:r>
            <a:r>
              <a:rPr lang="el-GR" dirty="0" err="1"/>
              <a:t>επιπεδότητας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6483F78-0E83-4F91-91D2-1D53F27CC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21685"/>
            <a:ext cx="2050774" cy="4351338"/>
          </a:xfrm>
        </p:spPr>
        <p:txBody>
          <a:bodyPr/>
          <a:lstStyle/>
          <a:p>
            <a:r>
              <a:rPr lang="el-GR" dirty="0"/>
              <a:t>Αλφάδι</a:t>
            </a:r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D1CA21E-1B65-48C5-9A95-9E773B0BF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91" y="3652777"/>
            <a:ext cx="5365347" cy="19263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B8A92-83E8-47E6-90EC-959F6B6506CA}"/>
              </a:ext>
            </a:extLst>
          </p:cNvPr>
          <p:cNvSpPr txBox="1"/>
          <p:nvPr/>
        </p:nvSpPr>
        <p:spPr>
          <a:xfrm>
            <a:off x="6061938" y="2067331"/>
            <a:ext cx="205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Νήμα της στάθμης,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DB46170-7C99-4618-9AB9-B3F86F57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711" y="1889223"/>
            <a:ext cx="2906043" cy="1325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F19028-27D7-4663-B472-BBE2FC484D0A}"/>
              </a:ext>
            </a:extLst>
          </p:cNvPr>
          <p:cNvSpPr txBox="1"/>
          <p:nvPr/>
        </p:nvSpPr>
        <p:spPr>
          <a:xfrm>
            <a:off x="7277016" y="3687711"/>
            <a:ext cx="2663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Πλάκα αναφοράς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0BD42982-F9BC-49FE-A3B8-53CB977D6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084" y="4347911"/>
            <a:ext cx="2462543" cy="16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2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C76A39-552E-4AD2-99C7-10C08B927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ΣΥΝΘΕΤΗ ΓΩΝΙΑ (με κανόνα, μοιρογνωμόνιο  και αλφάδι)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4F491A8-EC92-4230-B863-2FFEED66F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211" y="2046794"/>
            <a:ext cx="5786476" cy="3719879"/>
          </a:xfrm>
        </p:spPr>
      </p:pic>
    </p:spTree>
    <p:extLst>
      <p:ext uri="{BB962C8B-B14F-4D97-AF65-F5344CB8AC3E}">
        <p14:creationId xmlns:p14="http://schemas.microsoft.com/office/powerpoint/2010/main" val="372805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A6B042-BFCA-4437-8332-FC97FC08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Εργαλεία χάραξης-σημαδέματος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B5CDD04-A50E-4034-9A7B-6C0370641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Πόντα</a:t>
            </a:r>
            <a:endParaRPr lang="el-GR" dirty="0"/>
          </a:p>
          <a:p>
            <a:endParaRPr lang="el-GR" dirty="0"/>
          </a:p>
          <a:p>
            <a:pPr algn="r"/>
            <a:r>
              <a:rPr lang="el-GR" dirty="0"/>
              <a:t>Χαράκτης</a:t>
            </a:r>
          </a:p>
          <a:p>
            <a:pPr marL="0" indent="0" algn="r">
              <a:buNone/>
            </a:pPr>
            <a:endParaRPr lang="el-GR" dirty="0"/>
          </a:p>
          <a:p>
            <a:pPr algn="r"/>
            <a:endParaRPr lang="el-GR" dirty="0"/>
          </a:p>
          <a:p>
            <a:pPr algn="ctr"/>
            <a:r>
              <a:rPr lang="el-GR" dirty="0"/>
              <a:t>    διαβήτης χάραξης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CC970CC-168F-4084-8EAC-17A71DB3F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227" y="1920193"/>
            <a:ext cx="2620059" cy="2585585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5C5B43E-AAB7-4ADE-8952-F031B3C77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93" y="2450242"/>
            <a:ext cx="2240877" cy="221139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A9D4DA4-CBDE-4EE8-A860-F30640135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826" y="4810539"/>
            <a:ext cx="1951102" cy="19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53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5362A3-FF5A-4942-8408-ACA3D126C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/>
          <a:lstStyle/>
          <a:p>
            <a:r>
              <a:rPr lang="el-GR" dirty="0"/>
              <a:t>Εργαλεία συγκράτησης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02D7CEB-A76F-471C-ACFF-BED206B88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Μέγγενη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endParaRPr lang="el-GR" dirty="0"/>
          </a:p>
          <a:p>
            <a:pPr algn="r"/>
            <a:r>
              <a:rPr lang="el-GR" dirty="0"/>
              <a:t>Σφικτήρας</a:t>
            </a:r>
          </a:p>
          <a:p>
            <a:r>
              <a:rPr lang="el-GR" dirty="0"/>
              <a:t>Τσιμπίδα-&amp;                                    * πένσα (συγκράτηση και κοπή</a:t>
            </a:r>
          </a:p>
          <a:p>
            <a:pPr marL="0" indent="0">
              <a:buNone/>
            </a:pPr>
            <a:r>
              <a:rPr lang="el-GR" dirty="0"/>
              <a:t>						σύρματος)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D9BCF35-10BA-4E17-BAE7-A179FF5C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38" y="1490470"/>
            <a:ext cx="3300797" cy="226929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29C86C2-EB14-44E4-AD3B-62D74CE67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095" y="1690501"/>
            <a:ext cx="3115905" cy="267608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F6875340-7FD7-49A9-A11D-EBBF8F509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913" y="4953879"/>
            <a:ext cx="2305266" cy="1961109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E10EECC-6C80-4EE0-A43E-7592D41A7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696" y="2934957"/>
            <a:ext cx="3406814" cy="20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45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433F72-5850-450E-8E28-0597F015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ΕΡΓΑΛΕΙΑ ΚΡΟΥΣΗΣ</a:t>
            </a:r>
            <a:br>
              <a:rPr lang="el-GR" dirty="0"/>
            </a:br>
            <a:r>
              <a:rPr lang="el-GR" dirty="0"/>
              <a:t>ΣΦΥΡΙ  -       ΜΑΤΣΟΛΑ  -                 ΑΜΟΝΙ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C10FA1F-1F19-4B95-971F-4A592136F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678" y="2943022"/>
            <a:ext cx="2251295" cy="2221673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1DF682A-B43D-4788-9A53-B024A7AF3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26" y="2629801"/>
            <a:ext cx="3939797" cy="2101225"/>
          </a:xfrm>
          <a:prstGeom prst="rect">
            <a:avLst/>
          </a:prstGeom>
        </p:spPr>
      </p:pic>
      <p:pic>
        <p:nvPicPr>
          <p:cNvPr id="2050" name="Picture 2" descr="Anvil - Wikipedia">
            <a:extLst>
              <a:ext uri="{FF2B5EF4-FFF2-40B4-BE49-F238E27FC236}">
                <a16:creationId xmlns:a16="http://schemas.microsoft.com/office/drawing/2014/main" id="{E3162CFC-CC5F-4602-B36A-CADE70E3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32" y="2629801"/>
            <a:ext cx="4317677" cy="225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31875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270</Words>
  <Application>Microsoft Office PowerPoint</Application>
  <PresentationFormat>Ευρεία οθόνη</PresentationFormat>
  <Paragraphs>80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Θέμα του Office</vt:lpstr>
      <vt:lpstr>ΕΡΓΑΛΕΙΑ [ΤΟΜΕΙΣ ΤΕΧΝΟΛΟΓΙΑΣ]</vt:lpstr>
      <vt:lpstr>ΕΡΓΑΛΕΙΑ-ΟΡΓΑΝΑ ΜΕΤΡΗΣΗΣ ΜΗΚΩΝ</vt:lpstr>
      <vt:lpstr>Μέτρηση μηκών με ακρίβεια εκατοστού του χιλιοστού (0,01mm)</vt:lpstr>
      <vt:lpstr>ΜΕΤΡΗΣΗ ΓΩΝΙΩΝ</vt:lpstr>
      <vt:lpstr>Μέτρηση γωνίας, παραλληλότητας, καθετότητας, επιπεδότητας</vt:lpstr>
      <vt:lpstr>ΣΥΝΘΕΤΗ ΓΩΝΙΑ (με κανόνα, μοιρογνωμόνιο  και αλφάδι)</vt:lpstr>
      <vt:lpstr>Εργαλεία χάραξης-σημαδέματος</vt:lpstr>
      <vt:lpstr>Εργαλεία συγκράτησης</vt:lpstr>
      <vt:lpstr>ΕΡΓΑΛΕΙΑ ΚΡΟΥΣΗΣ ΣΦΥΡΙ  -       ΜΑΤΣΟΛΑ  -                 ΑΜΟΝΙ</vt:lpstr>
      <vt:lpstr>ΛΥΣΙΜΟ ΚΟΧΛΙΩΝ (κοχλίας = βίδα)</vt:lpstr>
      <vt:lpstr>Ειδικά κλειδιά</vt:lpstr>
      <vt:lpstr>Άνοιγμα οπής</vt:lpstr>
      <vt:lpstr>Για οπές τοίχου και μπετού (τρυπάνια και καλέμια)</vt:lpstr>
      <vt:lpstr>Κοπή σκληρού (μέταλλο) ή μαλακού (πχ ξύλο) υλικού.</vt:lpstr>
      <vt:lpstr>Δισκοπρίονα, πάγκου ή χειρος</vt:lpstr>
      <vt:lpstr>Κατασκευή σπειρώματος (βόλτες βίδας)</vt:lpstr>
      <vt:lpstr>Απογυμνωτές καλωδίων (ηλεκτρολογικά- ηλεκτρονικά έργα)</vt:lpstr>
      <vt:lpstr>ΠΟΛΥΜΕΤΡΟ</vt:lpstr>
      <vt:lpstr>                 [οικοδομικά έργα] Αναδευτήρας                                 μυστρί</vt:lpstr>
      <vt:lpstr>Κολλητήρι καλωδίων ( για ηλεκτρονικά) με εύτηκτο σύρμα καλάι.</vt:lpstr>
      <vt:lpstr>Μηχανή ηλεκτροκόλλησης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ΕΡΓΑΛΕΙΑ [ΤΟΜΕΙΣ ΤΕΧΝΟΛΟΓΙΑΣ]</dc:title>
  <dc:creator>user</dc:creator>
  <cp:lastModifiedBy>user</cp:lastModifiedBy>
  <cp:revision>9</cp:revision>
  <dcterms:created xsi:type="dcterms:W3CDTF">2022-10-10T14:23:37Z</dcterms:created>
  <dcterms:modified xsi:type="dcterms:W3CDTF">2022-10-30T21:56:59Z</dcterms:modified>
</cp:coreProperties>
</file>