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F5F5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l-GR"/>
          </a:p>
        </p:txBody>
      </p:sp>
      <p:sp>
        <p:nvSpPr>
          <p:cNvPr id="4" name="Date Placeholder 3"/>
          <p:cNvSpPr>
            <a:spLocks noGrp="1"/>
          </p:cNvSpPr>
          <p:nvPr>
            <p:ph type="dt" sz="half" idx="10"/>
          </p:nvPr>
        </p:nvSpPr>
        <p:spPr/>
        <p:txBody>
          <a:bodyPr/>
          <a:lstStyle/>
          <a:p>
            <a:fld id="{90386739-FE5A-4ABB-BC7A-C37BBCE3669F}" type="datetimeFigureOut">
              <a:rPr lang="el-GR" smtClean="0"/>
              <a:t>16/3/2023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2999081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90386739-FE5A-4ABB-BC7A-C37BBCE3669F}" type="datetimeFigureOut">
              <a:rPr lang="el-GR" smtClean="0"/>
              <a:t>16/3/2023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32172955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0386739-FE5A-4ABB-BC7A-C37BBCE3669F}" type="datetimeFigureOut">
              <a:rPr lang="el-GR" smtClean="0"/>
              <a:t>16/3/2023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8789126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Date Placeholder 4"/>
          <p:cNvSpPr>
            <a:spLocks noGrp="1"/>
          </p:cNvSpPr>
          <p:nvPr>
            <p:ph type="dt" sz="half" idx="10"/>
          </p:nvPr>
        </p:nvSpPr>
        <p:spPr/>
        <p:txBody>
          <a:bodyPr/>
          <a:lstStyle/>
          <a:p>
            <a:fld id="{90386739-FE5A-4ABB-BC7A-C37BBCE3669F}" type="datetimeFigureOut">
              <a:rPr lang="el-GR" smtClean="0"/>
              <a:t>16/3/2023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26755827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Date Placeholder 6"/>
          <p:cNvSpPr>
            <a:spLocks noGrp="1"/>
          </p:cNvSpPr>
          <p:nvPr>
            <p:ph type="dt" sz="half" idx="10"/>
          </p:nvPr>
        </p:nvSpPr>
        <p:spPr/>
        <p:txBody>
          <a:bodyPr/>
          <a:lstStyle/>
          <a:p>
            <a:fld id="{90386739-FE5A-4ABB-BC7A-C37BBCE3669F}" type="datetimeFigureOut">
              <a:rPr lang="el-GR" smtClean="0"/>
              <a:t>16/3/2023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374848752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Date Placeholder 2"/>
          <p:cNvSpPr>
            <a:spLocks noGrp="1"/>
          </p:cNvSpPr>
          <p:nvPr>
            <p:ph type="dt" sz="half" idx="10"/>
          </p:nvPr>
        </p:nvSpPr>
        <p:spPr/>
        <p:txBody>
          <a:bodyPr/>
          <a:lstStyle/>
          <a:p>
            <a:fld id="{90386739-FE5A-4ABB-BC7A-C37BBCE3669F}" type="datetimeFigureOut">
              <a:rPr lang="el-GR" smtClean="0"/>
              <a:t>16/3/2023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14491526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0386739-FE5A-4ABB-BC7A-C37BBCE3669F}" type="datetimeFigureOut">
              <a:rPr lang="el-GR" smtClean="0"/>
              <a:t>16/3/2023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26523282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386739-FE5A-4ABB-BC7A-C37BBCE3669F}" type="datetimeFigureOut">
              <a:rPr lang="el-GR" smtClean="0"/>
              <a:t>16/3/2023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322486065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0386739-FE5A-4ABB-BC7A-C37BBCE3669F}" type="datetimeFigureOut">
              <a:rPr lang="el-GR" smtClean="0"/>
              <a:t>16/3/2023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3745931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90386739-FE5A-4ABB-BC7A-C37BBCE3669F}" type="datetimeFigureOut">
              <a:rPr lang="el-GR" smtClean="0"/>
              <a:t>16/3/2023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3561228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10"/>
          </p:nvPr>
        </p:nvSpPr>
        <p:spPr/>
        <p:txBody>
          <a:bodyPr/>
          <a:lstStyle/>
          <a:p>
            <a:fld id="{90386739-FE5A-4ABB-BC7A-C37BBCE3669F}" type="datetimeFigureOut">
              <a:rPr lang="el-GR" smtClean="0"/>
              <a:t>16/3/2023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E05CB0F5-79B6-424D-A37D-D075692C2E92}" type="slidenum">
              <a:rPr lang="el-GR" smtClean="0"/>
              <a:t>‹#›</a:t>
            </a:fld>
            <a:endParaRPr lang="el-GR"/>
          </a:p>
        </p:txBody>
      </p:sp>
    </p:spTree>
    <p:extLst>
      <p:ext uri="{BB962C8B-B14F-4D97-AF65-F5344CB8AC3E}">
        <p14:creationId xmlns:p14="http://schemas.microsoft.com/office/powerpoint/2010/main" val="18731034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l-G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0386739-FE5A-4ABB-BC7A-C37BBCE3669F}" type="datetimeFigureOut">
              <a:rPr lang="el-GR" smtClean="0"/>
              <a:t>16/3/2023</a:t>
            </a:fld>
            <a:endParaRPr lang="el-G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05CB0F5-79B6-424D-A37D-D075692C2E92}" type="slidenum">
              <a:rPr lang="el-GR" smtClean="0"/>
              <a:t>‹#›</a:t>
            </a:fld>
            <a:endParaRPr lang="el-GR"/>
          </a:p>
        </p:txBody>
      </p:sp>
    </p:spTree>
    <p:extLst>
      <p:ext uri="{BB962C8B-B14F-4D97-AF65-F5344CB8AC3E}">
        <p14:creationId xmlns:p14="http://schemas.microsoft.com/office/powerpoint/2010/main" val="23316357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41923" y="296144"/>
            <a:ext cx="8479181" cy="707886"/>
          </a:xfrm>
          <a:prstGeom prst="rect">
            <a:avLst/>
          </a:prstGeom>
          <a:noFill/>
        </p:spPr>
        <p:txBody>
          <a:bodyPr wrap="none" rtlCol="0">
            <a:spAutoFit/>
          </a:bodyPr>
          <a:lstStyle/>
          <a:p>
            <a:r>
              <a:rPr lang="el-GR" sz="4000" b="1" dirty="0" smtClean="0">
                <a:solidFill>
                  <a:srgbClr val="5F5F5F"/>
                </a:solidFill>
                <a:latin typeface="Times New Roman" panose="02020603050405020304" pitchFamily="18" charset="0"/>
                <a:cs typeface="Times New Roman" panose="02020603050405020304" pitchFamily="18" charset="0"/>
              </a:rPr>
              <a:t>ΘΡΗΣΚΕΥΤΙΚΗ</a:t>
            </a:r>
            <a:r>
              <a:rPr lang="el-GR" sz="3600" b="1" dirty="0" smtClean="0">
                <a:solidFill>
                  <a:srgbClr val="5F5F5F"/>
                </a:solidFill>
                <a:latin typeface="Times New Roman" panose="02020603050405020304" pitchFamily="18" charset="0"/>
                <a:cs typeface="Times New Roman" panose="02020603050405020304" pitchFamily="18" charset="0"/>
              </a:rPr>
              <a:t> </a:t>
            </a:r>
            <a:r>
              <a:rPr lang="el-GR" sz="4000" b="1" dirty="0" smtClean="0">
                <a:solidFill>
                  <a:srgbClr val="5F5F5F"/>
                </a:solidFill>
                <a:latin typeface="Times New Roman" panose="02020603050405020304" pitchFamily="18" charset="0"/>
                <a:cs typeface="Times New Roman" panose="02020603050405020304" pitchFamily="18" charset="0"/>
              </a:rPr>
              <a:t>ΜΕΤΑΡΡΥΘΜΙΣΗ</a:t>
            </a:r>
            <a:endParaRPr lang="el-GR" sz="4000" b="1" dirty="0">
              <a:solidFill>
                <a:srgbClr val="5F5F5F"/>
              </a:solidFill>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395536" y="982068"/>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5536" y="1412776"/>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11760"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012756"/>
            <a:ext cx="1191352"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1517-1555</a:t>
            </a:r>
            <a:endParaRPr lang="el-GR" b="1" dirty="0">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a:off x="6876256"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44650" y="1028145"/>
            <a:ext cx="4407169" cy="338554"/>
          </a:xfrm>
          <a:prstGeom prst="rect">
            <a:avLst/>
          </a:prstGeom>
          <a:noFill/>
        </p:spPr>
        <p:txBody>
          <a:bodyPr wrap="none" rtlCol="0">
            <a:spAutoFit/>
          </a:bodyPr>
          <a:lstStyle/>
          <a:p>
            <a:r>
              <a:rPr lang="el-GR" sz="1600" b="1" dirty="0" smtClean="0">
                <a:latin typeface="Times New Roman" panose="02020603050405020304" pitchFamily="18" charset="0"/>
                <a:cs typeface="Times New Roman" panose="02020603050405020304" pitchFamily="18" charset="0"/>
              </a:rPr>
              <a:t>ΡΩΜΑΙΟΚΑΘΟΛΙΚΗ ΕΚΚΛΗΣΙΑ ΣΕ ΚΡΙΣΗ</a:t>
            </a:r>
            <a:endParaRPr lang="el-GR" sz="1600"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7452320" y="1004030"/>
            <a:ext cx="723275"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a:t>
            </a:r>
            <a:endParaRPr lang="el-GR" b="1" dirty="0">
              <a:latin typeface="Times New Roman" panose="02020603050405020304" pitchFamily="18" charset="0"/>
              <a:cs typeface="Times New Roman" panose="02020603050405020304" pitchFamily="18" charset="0"/>
            </a:endParaRPr>
          </a:p>
        </p:txBody>
      </p:sp>
      <p:pic>
        <p:nvPicPr>
          <p:cNvPr id="16" name="Picture 15"/>
          <p:cNvPicPr>
            <a:picLocks noChangeAspect="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1" r="38237"/>
          <a:stretch/>
        </p:blipFill>
        <p:spPr>
          <a:xfrm>
            <a:off x="2523700" y="1866644"/>
            <a:ext cx="4024592" cy="3378944"/>
          </a:xfrm>
          <a:prstGeom prst="rect">
            <a:avLst/>
          </a:prstGeom>
        </p:spPr>
      </p:pic>
      <p:sp>
        <p:nvSpPr>
          <p:cNvPr id="18" name="Rectangle 17"/>
          <p:cNvSpPr/>
          <p:nvPr/>
        </p:nvSpPr>
        <p:spPr>
          <a:xfrm>
            <a:off x="1661262" y="1469369"/>
            <a:ext cx="5973943" cy="461665"/>
          </a:xfrm>
          <a:prstGeom prst="rect">
            <a:avLst/>
          </a:prstGeom>
        </p:spPr>
        <p:txBody>
          <a:bodyPr wrap="none">
            <a:spAutoFit/>
          </a:bodyPr>
          <a:lstStyle/>
          <a:p>
            <a:r>
              <a:rPr lang="el-GR" sz="2400" b="1" dirty="0" smtClean="0">
                <a:latin typeface="Times New Roman" panose="02020603050405020304" pitchFamily="18" charset="0"/>
                <a:cs typeface="Times New Roman" panose="02020603050405020304" pitchFamily="18" charset="0"/>
              </a:rPr>
              <a:t>Η ΕΠΟΧΗ ΤΟΥ ΜΑΡΤΙΝΟΥ ΛΟΥΘΗΡΟΥ</a:t>
            </a:r>
            <a:endParaRPr lang="el-GR" sz="2400" b="1" dirty="0">
              <a:latin typeface="Times New Roman" panose="02020603050405020304" pitchFamily="18" charset="0"/>
              <a:cs typeface="Times New Roman" panose="02020603050405020304" pitchFamily="18" charset="0"/>
            </a:endParaRPr>
          </a:p>
        </p:txBody>
      </p:sp>
      <p:sp>
        <p:nvSpPr>
          <p:cNvPr id="21" name="TextBox 20"/>
          <p:cNvSpPr txBox="1"/>
          <p:nvPr/>
        </p:nvSpPr>
        <p:spPr>
          <a:xfrm>
            <a:off x="0" y="1866644"/>
            <a:ext cx="2523700" cy="5078313"/>
          </a:xfrm>
          <a:prstGeom prst="rect">
            <a:avLst/>
          </a:prstGeom>
          <a:noFill/>
        </p:spPr>
        <p:txBody>
          <a:bodyPr wrap="square" rtlCol="0">
            <a:spAutoFit/>
          </a:bodyPr>
          <a:lstStyle/>
          <a:p>
            <a:pPr algn="ctr"/>
            <a:r>
              <a:rPr lang="el-GR" b="1" dirty="0" smtClean="0">
                <a:latin typeface="Times New Roman" panose="02020603050405020304" pitchFamily="18" charset="0"/>
                <a:cs typeface="Times New Roman" panose="02020603050405020304" pitchFamily="18" charset="0"/>
              </a:rPr>
              <a:t>Στις αρχές του 16ου αι. η ρωμαιοκαθολική εκκλησία διέρχεται κρίση εξαιτίας:</a:t>
            </a:r>
          </a:p>
          <a:p>
            <a:pPr marL="285750" indent="-285750">
              <a:buFont typeface="Arial" panose="020B0604020202020204" pitchFamily="34" charset="0"/>
              <a:buChar char="•"/>
            </a:pPr>
            <a:r>
              <a:rPr lang="el-GR" dirty="0" smtClean="0">
                <a:latin typeface="Times New Roman" panose="02020603050405020304" pitchFamily="18" charset="0"/>
                <a:cs typeface="Times New Roman" panose="02020603050405020304" pitchFamily="18" charset="0"/>
              </a:rPr>
              <a:t>της αμάθειας του κλήρου</a:t>
            </a:r>
          </a:p>
          <a:p>
            <a:pPr marL="285750" indent="-285750">
              <a:buFont typeface="Arial" panose="020B0604020202020204" pitchFamily="34" charset="0"/>
              <a:buChar char="•"/>
            </a:pPr>
            <a:r>
              <a:rPr lang="el-GR" dirty="0" smtClean="0">
                <a:latin typeface="Times New Roman" panose="02020603050405020304" pitchFamily="18" charset="0"/>
                <a:cs typeface="Times New Roman" panose="02020603050405020304" pitchFamily="18" charset="0"/>
              </a:rPr>
              <a:t>της διοικητικής της ανεπάρκειας</a:t>
            </a:r>
          </a:p>
          <a:p>
            <a:pPr marL="285750" indent="-285750">
              <a:buFont typeface="Arial" panose="020B0604020202020204" pitchFamily="34" charset="0"/>
              <a:buChar char="•"/>
            </a:pPr>
            <a:r>
              <a:rPr lang="el-GR" dirty="0" smtClean="0">
                <a:latin typeface="Times New Roman" panose="02020603050405020304" pitchFamily="18" charset="0"/>
                <a:cs typeface="Times New Roman" panose="02020603050405020304" pitchFamily="18" charset="0"/>
              </a:rPr>
              <a:t>της υπερβολικής πολυτέλειας της αυλής</a:t>
            </a:r>
          </a:p>
          <a:p>
            <a:pPr marL="285750" indent="-285750">
              <a:buFont typeface="Arial" panose="020B0604020202020204" pitchFamily="34" charset="0"/>
              <a:buChar char="•"/>
            </a:pPr>
            <a:r>
              <a:rPr lang="el-GR" dirty="0" smtClean="0">
                <a:latin typeface="Times New Roman" panose="02020603050405020304" pitchFamily="18" charset="0"/>
                <a:cs typeface="Times New Roman" panose="02020603050405020304" pitchFamily="18" charset="0"/>
              </a:rPr>
              <a:t>της διαρκούς προσπάθειας ελέγχου των πιστών με την απειλή του κακού και της</a:t>
            </a:r>
          </a:p>
          <a:p>
            <a:pPr marL="285750" indent="-285750">
              <a:buFont typeface="Arial" panose="020B0604020202020204" pitchFamily="34" charset="0"/>
              <a:buChar char="•"/>
            </a:pPr>
            <a:r>
              <a:rPr lang="el-GR" dirty="0" smtClean="0">
                <a:latin typeface="Times New Roman" panose="02020603050405020304" pitchFamily="18" charset="0"/>
                <a:cs typeface="Times New Roman" panose="02020603050405020304" pitchFamily="18" charset="0"/>
              </a:rPr>
              <a:t>παροχής εγγράφων άφεσης αμαρτιών.</a:t>
            </a:r>
            <a:endParaRPr lang="el-GR" dirty="0">
              <a:latin typeface="Times New Roman" panose="02020603050405020304" pitchFamily="18" charset="0"/>
              <a:cs typeface="Times New Roman" panose="02020603050405020304" pitchFamily="18" charset="0"/>
            </a:endParaRPr>
          </a:p>
        </p:txBody>
      </p:sp>
      <p:sp>
        <p:nvSpPr>
          <p:cNvPr id="22" name="Rectangle 21"/>
          <p:cNvSpPr/>
          <p:nvPr/>
        </p:nvSpPr>
        <p:spPr>
          <a:xfrm>
            <a:off x="6489338" y="2263454"/>
            <a:ext cx="2689575" cy="2862322"/>
          </a:xfrm>
          <a:prstGeom prst="rect">
            <a:avLst/>
          </a:prstGeom>
        </p:spPr>
        <p:txBody>
          <a:bodyPr wrap="square">
            <a:spAutoFit/>
          </a:bodyPr>
          <a:lstStyle/>
          <a:p>
            <a:r>
              <a:rPr lang="el-GR" b="1" dirty="0" smtClean="0">
                <a:latin typeface="Times New Roman" panose="02020603050405020304" pitchFamily="18" charset="0"/>
                <a:cs typeface="Times New Roman" panose="02020603050405020304" pitchFamily="18" charset="0"/>
              </a:rPr>
              <a:t>Φωνές αντίδρασης από φορείς του ανθρωπιστικού ιδεώδους, οι οποίοι προτείνουν την</a:t>
            </a:r>
          </a:p>
          <a:p>
            <a:r>
              <a:rPr lang="el-GR" b="1" dirty="0" smtClean="0">
                <a:latin typeface="Times New Roman" panose="02020603050405020304" pitchFamily="18" charset="0"/>
                <a:cs typeface="Times New Roman" panose="02020603050405020304" pitchFamily="18" charset="0"/>
              </a:rPr>
              <a:t>απευθείας επαφή του λαού με το αυθεντικό πνεύμα του χριστιανισμού μέσα από τη μελέτη της Αγίας Γραφής</a:t>
            </a:r>
            <a:endParaRPr lang="el-GR"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671335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7879" y="296144"/>
            <a:ext cx="8440709" cy="707886"/>
          </a:xfrm>
          <a:prstGeom prst="rect">
            <a:avLst/>
          </a:prstGeom>
          <a:noFill/>
        </p:spPr>
        <p:txBody>
          <a:bodyPr wrap="none" rtlCol="0">
            <a:spAutoFit/>
          </a:bodyPr>
          <a:lstStyle/>
          <a:p>
            <a:r>
              <a:rPr lang="el-GR" sz="4000" b="1" dirty="0" smtClean="0">
                <a:solidFill>
                  <a:srgbClr val="5F5F5F"/>
                </a:solidFill>
                <a:latin typeface="Times New Roman" panose="02020603050405020304" pitchFamily="18" charset="0"/>
                <a:cs typeface="Times New Roman" panose="02020603050405020304" pitchFamily="18" charset="0"/>
              </a:rPr>
              <a:t>ΘΡΗΣΚΕΥΤΙΚΗ</a:t>
            </a:r>
            <a:r>
              <a:rPr lang="el-GR" sz="3600" b="1" dirty="0" smtClean="0">
                <a:solidFill>
                  <a:srgbClr val="5F5F5F"/>
                </a:solidFill>
                <a:latin typeface="Times New Roman" panose="02020603050405020304" pitchFamily="18" charset="0"/>
                <a:cs typeface="Times New Roman" panose="02020603050405020304" pitchFamily="18" charset="0"/>
              </a:rPr>
              <a:t> </a:t>
            </a:r>
            <a:r>
              <a:rPr lang="el-GR" sz="4000" b="1" dirty="0" smtClean="0">
                <a:solidFill>
                  <a:srgbClr val="5F5F5F"/>
                </a:solidFill>
                <a:latin typeface="Times New Roman" panose="02020603050405020304" pitchFamily="18" charset="0"/>
                <a:cs typeface="Times New Roman" panose="02020603050405020304" pitchFamily="18" charset="0"/>
              </a:rPr>
              <a:t>ΜΕΤΑΡΡΥΘΜΙΣΗ</a:t>
            </a:r>
            <a:endParaRPr lang="el-GR" sz="4000" b="1" dirty="0">
              <a:solidFill>
                <a:srgbClr val="5F5F5F"/>
              </a:solidFill>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395536" y="982068"/>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5536" y="1412776"/>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11760"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012756"/>
            <a:ext cx="1191352"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1517-1555</a:t>
            </a:r>
            <a:endParaRPr lang="el-GR" b="1" dirty="0">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a:off x="6876256"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44650" y="1028145"/>
            <a:ext cx="4407169" cy="338554"/>
          </a:xfrm>
          <a:prstGeom prst="rect">
            <a:avLst/>
          </a:prstGeom>
          <a:noFill/>
        </p:spPr>
        <p:txBody>
          <a:bodyPr wrap="none" rtlCol="0">
            <a:spAutoFit/>
          </a:bodyPr>
          <a:lstStyle/>
          <a:p>
            <a:r>
              <a:rPr lang="el-GR" sz="1600" b="1" dirty="0" smtClean="0">
                <a:latin typeface="Times New Roman" panose="02020603050405020304" pitchFamily="18" charset="0"/>
                <a:cs typeface="Times New Roman" panose="02020603050405020304" pitchFamily="18" charset="0"/>
              </a:rPr>
              <a:t>ΡΩΜΑΙΟΚΑΘΟΛΙΚΗ ΕΚΚΛΗΣΙΑ ΣΕ ΚΡΙΣΗ</a:t>
            </a:r>
            <a:endParaRPr lang="el-GR" sz="1600"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7452320" y="1004030"/>
            <a:ext cx="723275"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a:t>
            </a:r>
            <a:endParaRPr lang="el-GR" b="1" dirty="0">
              <a:latin typeface="Times New Roman" panose="02020603050405020304" pitchFamily="18" charset="0"/>
              <a:cs typeface="Times New Roman" panose="02020603050405020304" pitchFamily="18" charset="0"/>
            </a:endParaRPr>
          </a:p>
        </p:txBody>
      </p:sp>
      <p:sp>
        <p:nvSpPr>
          <p:cNvPr id="18" name="Rectangle 17"/>
          <p:cNvSpPr/>
          <p:nvPr/>
        </p:nvSpPr>
        <p:spPr>
          <a:xfrm>
            <a:off x="1661262" y="1469369"/>
            <a:ext cx="5973943" cy="461665"/>
          </a:xfrm>
          <a:prstGeom prst="rect">
            <a:avLst/>
          </a:prstGeom>
        </p:spPr>
        <p:txBody>
          <a:bodyPr wrap="none">
            <a:spAutoFit/>
          </a:bodyPr>
          <a:lstStyle/>
          <a:p>
            <a:r>
              <a:rPr lang="el-GR" sz="2400" b="1" dirty="0" smtClean="0">
                <a:latin typeface="Times New Roman" panose="02020603050405020304" pitchFamily="18" charset="0"/>
                <a:cs typeface="Times New Roman" panose="02020603050405020304" pitchFamily="18" charset="0"/>
              </a:rPr>
              <a:t>Η ΕΠΟΧΗ ΤΟΥ ΜΑΡΤΙΝΟΥ ΛΟΥΘΗΡΟΥ</a:t>
            </a:r>
            <a:endParaRPr lang="el-GR" sz="2400" b="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2862267" y="1766715"/>
            <a:ext cx="3347455" cy="369332"/>
          </a:xfrm>
          <a:prstGeom prst="rect">
            <a:avLst/>
          </a:prstGeom>
          <a:noFill/>
        </p:spPr>
        <p:txBody>
          <a:bodyPr wrap="none" rtlCol="0">
            <a:spAutoFit/>
          </a:bodyPr>
          <a:lstStyle/>
          <a:p>
            <a:r>
              <a:rPr lang="el-GR" b="1" u="sng" dirty="0" smtClean="0">
                <a:latin typeface="Times New Roman" panose="02020603050405020304" pitchFamily="18" charset="0"/>
                <a:cs typeface="Times New Roman" panose="02020603050405020304" pitchFamily="18" charset="0"/>
              </a:rPr>
              <a:t> Η μεταρρύθμιση του Λουθήρου</a:t>
            </a:r>
            <a:endParaRPr lang="el-GR" b="1" u="sng" dirty="0">
              <a:latin typeface="Times New Roman" panose="02020603050405020304" pitchFamily="18" charset="0"/>
              <a:cs typeface="Times New Roman" panose="02020603050405020304" pitchFamily="18" charset="0"/>
            </a:endParaRPr>
          </a:p>
        </p:txBody>
      </p:sp>
      <p:sp>
        <p:nvSpPr>
          <p:cNvPr id="3" name="Rectangle 2"/>
          <p:cNvSpPr/>
          <p:nvPr/>
        </p:nvSpPr>
        <p:spPr>
          <a:xfrm>
            <a:off x="1403648" y="2276872"/>
            <a:ext cx="5814392" cy="3416320"/>
          </a:xfrm>
          <a:prstGeom prst="rect">
            <a:avLst/>
          </a:prstGeom>
        </p:spPr>
        <p:txBody>
          <a:bodyPr wrap="square">
            <a:spAutoFit/>
          </a:bodyPr>
          <a:lstStyle/>
          <a:p>
            <a:pPr algn="ctr"/>
            <a:r>
              <a:rPr lang="el-GR" b="1" u="sng" dirty="0" smtClean="0">
                <a:latin typeface="Times New Roman" panose="02020603050405020304" pitchFamily="18" charset="0"/>
                <a:cs typeface="Times New Roman" panose="02020603050405020304" pitchFamily="18" charset="0"/>
              </a:rPr>
              <a:t>Αίτια</a:t>
            </a:r>
          </a:p>
          <a:p>
            <a:pPr marL="285750" indent="-285750" algn="ctr">
              <a:buFont typeface="Wingdings" panose="05000000000000000000" pitchFamily="2" charset="2"/>
              <a:buChar char="Ø"/>
            </a:pPr>
            <a:r>
              <a:rPr lang="el-GR" dirty="0" smtClean="0">
                <a:latin typeface="Times New Roman" panose="02020603050405020304" pitchFamily="18" charset="0"/>
                <a:cs typeface="Times New Roman" panose="02020603050405020304" pitchFamily="18" charset="0"/>
              </a:rPr>
              <a:t> Οι προσπάθειες των Γερμανών ηγεμόνων να απαλλαγούν από την επιρροή του πάπα, αλλά και την εξουσία του αυτοκράτορα.</a:t>
            </a:r>
          </a:p>
          <a:p>
            <a:pPr marL="285750" indent="-285750" algn="ctr">
              <a:buFont typeface="Wingdings" panose="05000000000000000000" pitchFamily="2" charset="2"/>
              <a:buChar char="Ø"/>
            </a:pPr>
            <a:r>
              <a:rPr lang="el-GR" dirty="0" smtClean="0">
                <a:latin typeface="Times New Roman" panose="02020603050405020304" pitchFamily="18" charset="0"/>
                <a:cs typeface="Times New Roman" panose="02020603050405020304" pitchFamily="18" charset="0"/>
              </a:rPr>
              <a:t>Η δυσαρέσκεια του πληθυσμού από την οικονομική επιβάρυνση που</a:t>
            </a:r>
          </a:p>
          <a:p>
            <a:pPr marL="285750" indent="-285750" algn="ctr">
              <a:buFont typeface="Wingdings" panose="05000000000000000000" pitchFamily="2" charset="2"/>
              <a:buChar char="Ø"/>
            </a:pPr>
            <a:r>
              <a:rPr lang="el-GR" dirty="0" smtClean="0">
                <a:latin typeface="Times New Roman" panose="02020603050405020304" pitchFamily="18" charset="0"/>
                <a:cs typeface="Times New Roman" panose="02020603050405020304" pitchFamily="18" charset="0"/>
              </a:rPr>
              <a:t>υφίστατο από την Εκκλησία για την ανέγερση μεγαλοπρεπών οικοδομημάτων</a:t>
            </a:r>
          </a:p>
          <a:p>
            <a:pPr algn="ctr"/>
            <a:r>
              <a:rPr lang="el-GR" b="1" u="sng" dirty="0" smtClean="0">
                <a:latin typeface="Times New Roman" panose="02020603050405020304" pitchFamily="18" charset="0"/>
                <a:cs typeface="Times New Roman" panose="02020603050405020304" pitchFamily="18" charset="0"/>
              </a:rPr>
              <a:t>Αφορμή</a:t>
            </a:r>
          </a:p>
          <a:p>
            <a:pPr marL="285750" indent="-285750" algn="ctr">
              <a:buFont typeface="Wingdings" panose="05000000000000000000" pitchFamily="2" charset="2"/>
              <a:buChar char="Ø"/>
            </a:pPr>
            <a:r>
              <a:rPr lang="el-GR" dirty="0" smtClean="0">
                <a:latin typeface="Times New Roman" panose="02020603050405020304" pitchFamily="18" charset="0"/>
                <a:cs typeface="Times New Roman" panose="02020603050405020304" pitchFamily="18" charset="0"/>
              </a:rPr>
              <a:t> Η μαζική έκδοση συγχωροχαρτιών από τον πάπα Λέοντα Ι΄ (1515) και η πώλησή τους από το μοναχό Τέτζελ στη Γερμανία.</a:t>
            </a:r>
            <a:endParaRPr lang="el-GR" dirty="0">
              <a:latin typeface="Times New Roman" panose="02020603050405020304" pitchFamily="18" charset="0"/>
              <a:cs typeface="Times New Roman" panose="02020603050405020304" pitchFamily="18" charset="0"/>
            </a:endParaRPr>
          </a:p>
        </p:txBody>
      </p:sp>
      <p:sp>
        <p:nvSpPr>
          <p:cNvPr id="8" name="Rectangle 7"/>
          <p:cNvSpPr/>
          <p:nvPr/>
        </p:nvSpPr>
        <p:spPr>
          <a:xfrm>
            <a:off x="1279244" y="2276872"/>
            <a:ext cx="6534713" cy="3416320"/>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535055084"/>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7879" y="296144"/>
            <a:ext cx="8440709" cy="707886"/>
          </a:xfrm>
          <a:prstGeom prst="rect">
            <a:avLst/>
          </a:prstGeom>
          <a:noFill/>
        </p:spPr>
        <p:txBody>
          <a:bodyPr wrap="none" rtlCol="0">
            <a:spAutoFit/>
          </a:bodyPr>
          <a:lstStyle/>
          <a:p>
            <a:r>
              <a:rPr lang="el-GR" sz="4000" b="1" dirty="0" smtClean="0">
                <a:solidFill>
                  <a:srgbClr val="5F5F5F"/>
                </a:solidFill>
                <a:latin typeface="Times New Roman" panose="02020603050405020304" pitchFamily="18" charset="0"/>
                <a:cs typeface="Times New Roman" panose="02020603050405020304" pitchFamily="18" charset="0"/>
              </a:rPr>
              <a:t>ΘΡΗΣΚΕΥΤΙΚΗ</a:t>
            </a:r>
            <a:r>
              <a:rPr lang="el-GR" sz="3600" b="1" dirty="0" smtClean="0">
                <a:solidFill>
                  <a:srgbClr val="5F5F5F"/>
                </a:solidFill>
                <a:latin typeface="Times New Roman" panose="02020603050405020304" pitchFamily="18" charset="0"/>
                <a:cs typeface="Times New Roman" panose="02020603050405020304" pitchFamily="18" charset="0"/>
              </a:rPr>
              <a:t> </a:t>
            </a:r>
            <a:r>
              <a:rPr lang="el-GR" sz="4000" b="1" dirty="0" smtClean="0">
                <a:solidFill>
                  <a:srgbClr val="5F5F5F"/>
                </a:solidFill>
                <a:latin typeface="Times New Roman" panose="02020603050405020304" pitchFamily="18" charset="0"/>
                <a:cs typeface="Times New Roman" panose="02020603050405020304" pitchFamily="18" charset="0"/>
              </a:rPr>
              <a:t>ΜΕΤΑΡΡΥΘΜΙΣΗ</a:t>
            </a:r>
            <a:endParaRPr lang="el-GR" sz="4000" b="1" dirty="0">
              <a:solidFill>
                <a:srgbClr val="5F5F5F"/>
              </a:solidFill>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395536" y="982068"/>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5536" y="1412776"/>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11760"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012756"/>
            <a:ext cx="1191352"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1517-1555</a:t>
            </a:r>
            <a:endParaRPr lang="el-GR" b="1" dirty="0">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a:off x="6876256"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44650" y="1028145"/>
            <a:ext cx="4407169" cy="338554"/>
          </a:xfrm>
          <a:prstGeom prst="rect">
            <a:avLst/>
          </a:prstGeom>
          <a:noFill/>
        </p:spPr>
        <p:txBody>
          <a:bodyPr wrap="none" rtlCol="0">
            <a:spAutoFit/>
          </a:bodyPr>
          <a:lstStyle/>
          <a:p>
            <a:r>
              <a:rPr lang="el-GR" sz="1600" b="1" dirty="0" smtClean="0">
                <a:latin typeface="Times New Roman" panose="02020603050405020304" pitchFamily="18" charset="0"/>
                <a:cs typeface="Times New Roman" panose="02020603050405020304" pitchFamily="18" charset="0"/>
              </a:rPr>
              <a:t>ΡΩΜΑΙΟΚΑΘΟΛΙΚΗ ΕΚΚΛΗΣΙΑ ΣΕ ΚΡΙΣΗ</a:t>
            </a:r>
            <a:endParaRPr lang="el-GR" sz="1600"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7452320" y="1004030"/>
            <a:ext cx="723275"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a:t>
            </a:r>
            <a:endParaRPr lang="el-GR" b="1" dirty="0">
              <a:latin typeface="Times New Roman" panose="02020603050405020304" pitchFamily="18" charset="0"/>
              <a:cs typeface="Times New Roman" panose="02020603050405020304" pitchFamily="18" charset="0"/>
            </a:endParaRPr>
          </a:p>
        </p:txBody>
      </p:sp>
      <p:sp>
        <p:nvSpPr>
          <p:cNvPr id="18" name="Rectangle 17"/>
          <p:cNvSpPr/>
          <p:nvPr/>
        </p:nvSpPr>
        <p:spPr>
          <a:xfrm>
            <a:off x="1661262" y="1469369"/>
            <a:ext cx="5973943" cy="461665"/>
          </a:xfrm>
          <a:prstGeom prst="rect">
            <a:avLst/>
          </a:prstGeom>
        </p:spPr>
        <p:txBody>
          <a:bodyPr wrap="none">
            <a:spAutoFit/>
          </a:bodyPr>
          <a:lstStyle/>
          <a:p>
            <a:r>
              <a:rPr lang="el-GR" sz="2400" b="1" dirty="0" smtClean="0">
                <a:latin typeface="Times New Roman" panose="02020603050405020304" pitchFamily="18" charset="0"/>
                <a:cs typeface="Times New Roman" panose="02020603050405020304" pitchFamily="18" charset="0"/>
              </a:rPr>
              <a:t>Η ΕΠΟΧΗ ΤΟΥ ΜΑΡΤΙΝΟΥ ΛΟΥΘΗΡΟΥ</a:t>
            </a:r>
            <a:endParaRPr lang="el-GR" sz="2400" b="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2862267" y="1766715"/>
            <a:ext cx="3347455" cy="369332"/>
          </a:xfrm>
          <a:prstGeom prst="rect">
            <a:avLst/>
          </a:prstGeom>
          <a:noFill/>
        </p:spPr>
        <p:txBody>
          <a:bodyPr wrap="none" rtlCol="0">
            <a:spAutoFit/>
          </a:bodyPr>
          <a:lstStyle/>
          <a:p>
            <a:r>
              <a:rPr lang="el-GR" b="1" u="sng" dirty="0" smtClean="0">
                <a:latin typeface="Times New Roman" panose="02020603050405020304" pitchFamily="18" charset="0"/>
                <a:cs typeface="Times New Roman" panose="02020603050405020304" pitchFamily="18" charset="0"/>
              </a:rPr>
              <a:t> Η μεταρρύθμιση του Λουθήρου</a:t>
            </a:r>
            <a:endParaRPr lang="el-GR" b="1" u="sng" dirty="0">
              <a:latin typeface="Times New Roman" panose="02020603050405020304" pitchFamily="18" charset="0"/>
              <a:cs typeface="Times New Roman" panose="02020603050405020304" pitchFamily="18" charset="0"/>
            </a:endParaRPr>
          </a:p>
        </p:txBody>
      </p:sp>
      <p:sp>
        <p:nvSpPr>
          <p:cNvPr id="5" name="Rectangle 4"/>
          <p:cNvSpPr/>
          <p:nvPr/>
        </p:nvSpPr>
        <p:spPr>
          <a:xfrm>
            <a:off x="10395" y="2136047"/>
            <a:ext cx="9275678" cy="4524315"/>
          </a:xfrm>
          <a:prstGeom prst="rect">
            <a:avLst/>
          </a:prstGeom>
        </p:spPr>
        <p:txBody>
          <a:bodyPr wrap="square">
            <a:spAutoFit/>
          </a:bodyPr>
          <a:lstStyle/>
          <a:p>
            <a:pPr algn="ctr"/>
            <a:r>
              <a:rPr lang="el-GR" b="1" u="sng" dirty="0" smtClean="0">
                <a:latin typeface="Times New Roman" panose="02020603050405020304" pitchFamily="18" charset="0"/>
                <a:cs typeface="Times New Roman" panose="02020603050405020304" pitchFamily="18" charset="0"/>
              </a:rPr>
              <a:t>Αντίδραση:</a:t>
            </a:r>
            <a:r>
              <a:rPr lang="el-GR" dirty="0" smtClean="0">
                <a:latin typeface="Times New Roman" panose="02020603050405020304" pitchFamily="18" charset="0"/>
                <a:cs typeface="Times New Roman" panose="02020603050405020304" pitchFamily="18" charset="0"/>
              </a:rPr>
              <a:t> Ο Γερμανός μοναχός και θεολόγος Μαρτίνος Λούθηρος ήρθε σε ρήξη</a:t>
            </a:r>
          </a:p>
          <a:p>
            <a:pPr algn="ctr"/>
            <a:r>
              <a:rPr lang="el-GR" dirty="0" smtClean="0">
                <a:latin typeface="Times New Roman" panose="02020603050405020304" pitchFamily="18" charset="0"/>
                <a:cs typeface="Times New Roman" panose="02020603050405020304" pitchFamily="18" charset="0"/>
              </a:rPr>
              <a:t>με τον πάπα- θυροκόλλησε σε εκκλησία της Βιττεμβέργης έναν κατάλογο με 95 θέσεις,</a:t>
            </a:r>
          </a:p>
          <a:p>
            <a:pPr algn="ctr"/>
            <a:r>
              <a:rPr lang="el-GR" dirty="0" smtClean="0">
                <a:latin typeface="Times New Roman" panose="02020603050405020304" pitchFamily="18" charset="0"/>
                <a:cs typeface="Times New Roman" panose="02020603050405020304" pitchFamily="18" charset="0"/>
              </a:rPr>
              <a:t>όπου αμφισβητούσε τις παπικές θέσεις και καταδίκαζε τα συγχωροχάρτια.</a:t>
            </a:r>
          </a:p>
          <a:p>
            <a:pPr algn="ctr"/>
            <a:r>
              <a:rPr lang="el-GR" dirty="0" smtClean="0">
                <a:latin typeface="Times New Roman" panose="02020603050405020304" pitchFamily="18" charset="0"/>
                <a:cs typeface="Times New Roman" panose="02020603050405020304" pitchFamily="18" charset="0"/>
              </a:rPr>
              <a:t>Ακολούθησε αφορισμός του από τον πάπα και δημόσια καύση της βούλλας του</a:t>
            </a:r>
          </a:p>
          <a:p>
            <a:pPr algn="ctr"/>
            <a:r>
              <a:rPr lang="el-GR" dirty="0" smtClean="0">
                <a:latin typeface="Times New Roman" panose="02020603050405020304" pitchFamily="18" charset="0"/>
                <a:cs typeface="Times New Roman" panose="02020603050405020304" pitchFamily="18" charset="0"/>
              </a:rPr>
              <a:t>αφορισμού του από το Λούθηρο </a:t>
            </a:r>
            <a:r>
              <a:rPr lang="el-GR" b="1" u="sng" dirty="0" smtClean="0">
                <a:latin typeface="Times New Roman" panose="02020603050405020304" pitchFamily="18" charset="0"/>
                <a:cs typeface="Times New Roman" panose="02020603050405020304" pitchFamily="18" charset="0"/>
              </a:rPr>
              <a:t>(1520).</a:t>
            </a:r>
          </a:p>
          <a:p>
            <a:pPr algn="ctr"/>
            <a:r>
              <a:rPr lang="el-GR" dirty="0" smtClean="0">
                <a:latin typeface="Times New Roman" panose="02020603050405020304" pitchFamily="18" charset="0"/>
                <a:cs typeface="Times New Roman" panose="02020603050405020304" pitchFamily="18" charset="0"/>
              </a:rPr>
              <a:t>Ο αυτοκράτορας </a:t>
            </a:r>
            <a:r>
              <a:rPr lang="el-GR" b="1" u="sng" dirty="0" smtClean="0">
                <a:latin typeface="Times New Roman" panose="02020603050405020304" pitchFamily="18" charset="0"/>
                <a:cs typeface="Times New Roman" panose="02020603050405020304" pitchFamily="18" charset="0"/>
              </a:rPr>
              <a:t>(Κάρολος Ε΄) </a:t>
            </a:r>
            <a:r>
              <a:rPr lang="el-GR" dirty="0" smtClean="0">
                <a:latin typeface="Times New Roman" panose="02020603050405020304" pitchFamily="18" charset="0"/>
                <a:cs typeface="Times New Roman" panose="02020603050405020304" pitchFamily="18" charset="0"/>
              </a:rPr>
              <a:t>κάλεσε το Λούθηρο σε απολογία στη Δίαιτα* της</a:t>
            </a:r>
          </a:p>
          <a:p>
            <a:pPr algn="ctr"/>
            <a:r>
              <a:rPr lang="el-GR" dirty="0" smtClean="0">
                <a:latin typeface="Times New Roman" panose="02020603050405020304" pitchFamily="18" charset="0"/>
                <a:cs typeface="Times New Roman" panose="02020603050405020304" pitchFamily="18" charset="0"/>
              </a:rPr>
              <a:t>πόλης Βορμς, εκείνος επέμενε στις απόψεις του και τέθηκε εκτός νόμου.</a:t>
            </a:r>
          </a:p>
          <a:p>
            <a:pPr algn="ctr"/>
            <a:r>
              <a:rPr lang="el-GR" b="1" u="sng" dirty="0" smtClean="0">
                <a:latin typeface="Times New Roman" panose="02020603050405020304" pitchFamily="18" charset="0"/>
                <a:cs typeface="Times New Roman" panose="02020603050405020304" pitchFamily="18" charset="0"/>
              </a:rPr>
              <a:t>1529: </a:t>
            </a:r>
            <a:r>
              <a:rPr lang="el-GR" dirty="0" smtClean="0">
                <a:latin typeface="Times New Roman" panose="02020603050405020304" pitchFamily="18" charset="0"/>
                <a:cs typeface="Times New Roman" panose="02020603050405020304" pitchFamily="18" charset="0"/>
              </a:rPr>
              <a:t>η Δίαιτα αποκήρυξε το Λουθηρανισμό</a:t>
            </a:r>
            <a:r>
              <a:rPr lang="el-GR" b="1" dirty="0" smtClean="0">
                <a:latin typeface="Times New Roman" panose="02020603050405020304" pitchFamily="18" charset="0"/>
                <a:cs typeface="Times New Roman" panose="02020603050405020304" pitchFamily="18" charset="0"/>
              </a:rPr>
              <a:t>→</a:t>
            </a:r>
            <a:r>
              <a:rPr lang="el-GR" dirty="0" smtClean="0">
                <a:latin typeface="Times New Roman" panose="02020603050405020304" pitchFamily="18" charset="0"/>
                <a:cs typeface="Times New Roman" panose="02020603050405020304" pitchFamily="18" charset="0"/>
              </a:rPr>
              <a:t> οι Γερμανοί ηγεμόνες, οπαδοί του</a:t>
            </a:r>
          </a:p>
          <a:p>
            <a:pPr algn="ctr"/>
            <a:r>
              <a:rPr lang="el-GR" dirty="0" smtClean="0">
                <a:latin typeface="Times New Roman" panose="02020603050405020304" pitchFamily="18" charset="0"/>
                <a:cs typeface="Times New Roman" panose="02020603050405020304" pitchFamily="18" charset="0"/>
              </a:rPr>
              <a:t>Λούθηρου διαμαρτυρήθηκαν για τη δίωξη των θρησκευτικών τους πεποιθήσεων</a:t>
            </a:r>
          </a:p>
          <a:p>
            <a:pPr algn="ctr"/>
            <a:r>
              <a:rPr lang="el-GR" b="1" u="sng" dirty="0" smtClean="0">
                <a:latin typeface="Times New Roman" panose="02020603050405020304" pitchFamily="18" charset="0"/>
                <a:cs typeface="Times New Roman" panose="02020603050405020304" pitchFamily="18" charset="0"/>
              </a:rPr>
              <a:t>(διαμαρτυρόμενοι ή προτεστάντες)</a:t>
            </a:r>
          </a:p>
          <a:p>
            <a:pPr algn="ctr"/>
            <a:r>
              <a:rPr lang="el-GR" b="1" u="sng" dirty="0" smtClean="0">
                <a:latin typeface="Times New Roman" panose="02020603050405020304" pitchFamily="18" charset="0"/>
                <a:cs typeface="Times New Roman" panose="02020603050405020304" pitchFamily="18" charset="0"/>
              </a:rPr>
              <a:t>1530: </a:t>
            </a:r>
            <a:r>
              <a:rPr lang="el-GR" dirty="0" smtClean="0">
                <a:latin typeface="Times New Roman" panose="02020603050405020304" pitchFamily="18" charset="0"/>
                <a:cs typeface="Times New Roman" panose="02020603050405020304" pitchFamily="18" charset="0"/>
              </a:rPr>
              <a:t>οι Λουθηρανοί υπέβαλαν τις θέσεις τους στη Δίαιτα της γερμανικής πόλης της</a:t>
            </a:r>
          </a:p>
          <a:p>
            <a:pPr algn="ctr"/>
            <a:r>
              <a:rPr lang="el-GR" dirty="0" smtClean="0">
                <a:latin typeface="Times New Roman" panose="02020603050405020304" pitchFamily="18" charset="0"/>
                <a:cs typeface="Times New Roman" panose="02020603050405020304" pitchFamily="18" charset="0"/>
              </a:rPr>
              <a:t>Αυγούστας </a:t>
            </a:r>
            <a:r>
              <a:rPr lang="el-GR" b="1" u="sng" dirty="0" smtClean="0">
                <a:latin typeface="Times New Roman" panose="02020603050405020304" pitchFamily="18" charset="0"/>
                <a:cs typeface="Times New Roman" panose="02020603050405020304" pitchFamily="18" charset="0"/>
              </a:rPr>
              <a:t>(ομολογία της Αυγούστας)</a:t>
            </a:r>
          </a:p>
          <a:p>
            <a:pPr algn="ctr"/>
            <a:r>
              <a:rPr lang="el-GR" b="1" u="sng" dirty="0" smtClean="0">
                <a:latin typeface="Times New Roman" panose="02020603050405020304" pitchFamily="18" charset="0"/>
                <a:cs typeface="Times New Roman" panose="02020603050405020304" pitchFamily="18" charset="0"/>
              </a:rPr>
              <a:t>1555: </a:t>
            </a:r>
            <a:r>
              <a:rPr lang="el-GR" dirty="0" smtClean="0">
                <a:latin typeface="Times New Roman" panose="02020603050405020304" pitchFamily="18" charset="0"/>
                <a:cs typeface="Times New Roman" panose="02020603050405020304" pitchFamily="18" charset="0"/>
              </a:rPr>
              <a:t>Μετά από συγκρούσεις και εμφύλιο πόλεμο, ο αυτοκράτορας αναγνώρισε τη</a:t>
            </a:r>
          </a:p>
          <a:p>
            <a:pPr algn="ctr"/>
            <a:r>
              <a:rPr lang="el-GR" dirty="0" smtClean="0">
                <a:latin typeface="Times New Roman" panose="02020603050405020304" pitchFamily="18" charset="0"/>
                <a:cs typeface="Times New Roman" panose="02020603050405020304" pitchFamily="18" charset="0"/>
              </a:rPr>
              <a:t>νομιμότητα του Λουθηρανισμού </a:t>
            </a:r>
            <a:r>
              <a:rPr lang="el-GR" b="1" u="sng" dirty="0" smtClean="0">
                <a:latin typeface="Times New Roman" panose="02020603050405020304" pitchFamily="18" charset="0"/>
                <a:cs typeface="Times New Roman" panose="02020603050405020304" pitchFamily="18" charset="0"/>
              </a:rPr>
              <a:t>(ειρήνη της Αυγούστας) </a:t>
            </a:r>
            <a:r>
              <a:rPr lang="el-GR" dirty="0" smtClean="0">
                <a:latin typeface="Times New Roman" panose="02020603050405020304" pitchFamily="18" charset="0"/>
                <a:cs typeface="Times New Roman" panose="02020603050405020304" pitchFamily="18" charset="0"/>
              </a:rPr>
              <a:t>→ κάθε ηγεμόνας</a:t>
            </a:r>
          </a:p>
          <a:p>
            <a:pPr algn="ctr"/>
            <a:r>
              <a:rPr lang="el-GR" dirty="0" smtClean="0">
                <a:latin typeface="Times New Roman" panose="02020603050405020304" pitchFamily="18" charset="0"/>
                <a:cs typeface="Times New Roman" panose="02020603050405020304" pitchFamily="18" charset="0"/>
              </a:rPr>
              <a:t>μπορούσε να επιβάλλει στην περιοχή του το δόγμα που επιθυμούσε. Η Γερμανία</a:t>
            </a:r>
          </a:p>
          <a:p>
            <a:pPr algn="ctr"/>
            <a:r>
              <a:rPr lang="el-GR" dirty="0" smtClean="0">
                <a:latin typeface="Times New Roman" panose="02020603050405020304" pitchFamily="18" charset="0"/>
                <a:cs typeface="Times New Roman" panose="02020603050405020304" pitchFamily="18" charset="0"/>
              </a:rPr>
              <a:t>διαιρέθηκε σε καθολικά και διαμαρτυρόμενα κρατίδια.</a:t>
            </a:r>
            <a:endParaRPr lang="el-GR" dirty="0">
              <a:latin typeface="Times New Roman" panose="02020603050405020304" pitchFamily="18" charset="0"/>
              <a:cs typeface="Times New Roman" panose="02020603050405020304" pitchFamily="18" charset="0"/>
            </a:endParaRPr>
          </a:p>
        </p:txBody>
      </p:sp>
      <p:sp>
        <p:nvSpPr>
          <p:cNvPr id="16" name="Rectangle 15"/>
          <p:cNvSpPr/>
          <p:nvPr/>
        </p:nvSpPr>
        <p:spPr>
          <a:xfrm>
            <a:off x="1200022" y="6550223"/>
            <a:ext cx="7476434" cy="307777"/>
          </a:xfrm>
          <a:prstGeom prst="rect">
            <a:avLst/>
          </a:prstGeom>
        </p:spPr>
        <p:txBody>
          <a:bodyPr wrap="square">
            <a:spAutoFit/>
          </a:bodyPr>
          <a:lstStyle/>
          <a:p>
            <a:r>
              <a:rPr lang="el-GR" sz="1400" b="1" dirty="0" smtClean="0">
                <a:latin typeface="Times New Roman" panose="02020603050405020304" pitchFamily="18" charset="0"/>
                <a:cs typeface="Times New Roman" panose="02020603050405020304" pitchFamily="18" charset="0"/>
              </a:rPr>
              <a:t>* Δίαιτα = ανώτατο συμβούλιο αντιπροσώπων των ευγενών, του κλήρου και των αστών.</a:t>
            </a:r>
            <a:endParaRPr lang="el-GR" sz="14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702909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7879" y="296144"/>
            <a:ext cx="8440709" cy="707886"/>
          </a:xfrm>
          <a:prstGeom prst="rect">
            <a:avLst/>
          </a:prstGeom>
          <a:noFill/>
        </p:spPr>
        <p:txBody>
          <a:bodyPr wrap="none" rtlCol="0">
            <a:spAutoFit/>
          </a:bodyPr>
          <a:lstStyle/>
          <a:p>
            <a:r>
              <a:rPr lang="el-GR" sz="4000" b="1" dirty="0" smtClean="0">
                <a:solidFill>
                  <a:srgbClr val="5F5F5F"/>
                </a:solidFill>
                <a:latin typeface="Times New Roman" panose="02020603050405020304" pitchFamily="18" charset="0"/>
                <a:cs typeface="Times New Roman" panose="02020603050405020304" pitchFamily="18" charset="0"/>
              </a:rPr>
              <a:t>ΘΡΗΣΚΕΥΤΙΚΗ</a:t>
            </a:r>
            <a:r>
              <a:rPr lang="el-GR" sz="3600" b="1" dirty="0" smtClean="0">
                <a:solidFill>
                  <a:srgbClr val="5F5F5F"/>
                </a:solidFill>
                <a:latin typeface="Times New Roman" panose="02020603050405020304" pitchFamily="18" charset="0"/>
                <a:cs typeface="Times New Roman" panose="02020603050405020304" pitchFamily="18" charset="0"/>
              </a:rPr>
              <a:t> </a:t>
            </a:r>
            <a:r>
              <a:rPr lang="el-GR" sz="4000" b="1" dirty="0" smtClean="0">
                <a:solidFill>
                  <a:srgbClr val="5F5F5F"/>
                </a:solidFill>
                <a:latin typeface="Times New Roman" panose="02020603050405020304" pitchFamily="18" charset="0"/>
                <a:cs typeface="Times New Roman" panose="02020603050405020304" pitchFamily="18" charset="0"/>
              </a:rPr>
              <a:t>ΜΕΤΑΡΡΥΘΜΙΣΗ</a:t>
            </a:r>
            <a:endParaRPr lang="el-GR" sz="4000" b="1" dirty="0">
              <a:solidFill>
                <a:srgbClr val="5F5F5F"/>
              </a:solidFill>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395536" y="982068"/>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5536" y="1412776"/>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11760"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012756"/>
            <a:ext cx="1191352"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1517-1555</a:t>
            </a:r>
            <a:endParaRPr lang="el-GR" b="1" dirty="0">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a:off x="6876256"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44650" y="1028145"/>
            <a:ext cx="4407169" cy="338554"/>
          </a:xfrm>
          <a:prstGeom prst="rect">
            <a:avLst/>
          </a:prstGeom>
          <a:noFill/>
        </p:spPr>
        <p:txBody>
          <a:bodyPr wrap="none" rtlCol="0">
            <a:spAutoFit/>
          </a:bodyPr>
          <a:lstStyle/>
          <a:p>
            <a:r>
              <a:rPr lang="el-GR" sz="1600" b="1" dirty="0" smtClean="0">
                <a:latin typeface="Times New Roman" panose="02020603050405020304" pitchFamily="18" charset="0"/>
                <a:cs typeface="Times New Roman" panose="02020603050405020304" pitchFamily="18" charset="0"/>
              </a:rPr>
              <a:t>ΡΩΜΑΙΟΚΑΘΟΛΙΚΗ ΕΚΚΛΗΣΙΑ ΣΕ ΚΡΙΣΗ</a:t>
            </a:r>
            <a:endParaRPr lang="el-GR" sz="1600"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7452320" y="1004030"/>
            <a:ext cx="723275"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a:t>
            </a:r>
            <a:endParaRPr lang="el-GR" b="1" dirty="0">
              <a:latin typeface="Times New Roman" panose="02020603050405020304" pitchFamily="18" charset="0"/>
              <a:cs typeface="Times New Roman" panose="02020603050405020304" pitchFamily="18" charset="0"/>
            </a:endParaRPr>
          </a:p>
        </p:txBody>
      </p:sp>
      <p:sp>
        <p:nvSpPr>
          <p:cNvPr id="18" name="Rectangle 17"/>
          <p:cNvSpPr/>
          <p:nvPr/>
        </p:nvSpPr>
        <p:spPr>
          <a:xfrm>
            <a:off x="1661262" y="1469369"/>
            <a:ext cx="5973943" cy="461665"/>
          </a:xfrm>
          <a:prstGeom prst="rect">
            <a:avLst/>
          </a:prstGeom>
        </p:spPr>
        <p:txBody>
          <a:bodyPr wrap="none">
            <a:spAutoFit/>
          </a:bodyPr>
          <a:lstStyle/>
          <a:p>
            <a:r>
              <a:rPr lang="el-GR" sz="2400" b="1" dirty="0" smtClean="0">
                <a:latin typeface="Times New Roman" panose="02020603050405020304" pitchFamily="18" charset="0"/>
                <a:cs typeface="Times New Roman" panose="02020603050405020304" pitchFamily="18" charset="0"/>
              </a:rPr>
              <a:t>Η ΕΠΟΧΗ ΤΟΥ ΜΑΡΤΙΝΟΥ ΛΟΥΘΗΡΟΥ</a:t>
            </a:r>
            <a:endParaRPr lang="el-GR" sz="2400" b="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3381385" y="1766715"/>
            <a:ext cx="2309222" cy="369332"/>
          </a:xfrm>
          <a:prstGeom prst="rect">
            <a:avLst/>
          </a:prstGeom>
          <a:noFill/>
        </p:spPr>
        <p:txBody>
          <a:bodyPr wrap="none" rtlCol="0">
            <a:spAutoFit/>
          </a:bodyPr>
          <a:lstStyle/>
          <a:p>
            <a:r>
              <a:rPr lang="el-GR" b="1" u="sng" dirty="0" smtClean="0">
                <a:latin typeface="Times New Roman" panose="02020603050405020304" pitchFamily="18" charset="0"/>
                <a:cs typeface="Times New Roman" panose="02020603050405020304" pitchFamily="18" charset="0"/>
              </a:rPr>
              <a:t>Η Αντιμεταρρύθμιση </a:t>
            </a:r>
            <a:endParaRPr lang="el-GR" b="1" u="sng" dirty="0">
              <a:latin typeface="Times New Roman" panose="02020603050405020304" pitchFamily="18" charset="0"/>
              <a:cs typeface="Times New Roman" panose="02020603050405020304" pitchFamily="18" charset="0"/>
            </a:endParaRPr>
          </a:p>
        </p:txBody>
      </p:sp>
      <p:sp>
        <p:nvSpPr>
          <p:cNvPr id="3" name="TextBox 2"/>
          <p:cNvSpPr txBox="1"/>
          <p:nvPr/>
        </p:nvSpPr>
        <p:spPr>
          <a:xfrm>
            <a:off x="1396044" y="2501899"/>
            <a:ext cx="6504380" cy="2923877"/>
          </a:xfrm>
          <a:prstGeom prst="rect">
            <a:avLst/>
          </a:prstGeom>
          <a:noFill/>
        </p:spPr>
        <p:txBody>
          <a:bodyPr wrap="square" rtlCol="0">
            <a:spAutoFit/>
          </a:bodyPr>
          <a:lstStyle/>
          <a:p>
            <a:pPr algn="ctr"/>
            <a:r>
              <a:rPr lang="el-GR" sz="2000" b="1" dirty="0" smtClean="0">
                <a:latin typeface="Times New Roman" panose="02020603050405020304" pitchFamily="18" charset="0"/>
                <a:cs typeface="Times New Roman" panose="02020603050405020304" pitchFamily="18" charset="0"/>
              </a:rPr>
              <a:t>Η Καθολική Εκκλησία, προκειμένου να αντιμετωπίσει τη Μεταρρύθμιση, πήρε τα ακόλουθα μέτρα: </a:t>
            </a:r>
          </a:p>
          <a:p>
            <a:pPr marL="285750" indent="-285750" algn="ctr">
              <a:buFont typeface="Wingdings" panose="05000000000000000000" pitchFamily="2" charset="2"/>
              <a:buChar char="Ø"/>
            </a:pPr>
            <a:r>
              <a:rPr lang="el-GR" dirty="0" smtClean="0">
                <a:latin typeface="Times New Roman" panose="02020603050405020304" pitchFamily="18" charset="0"/>
                <a:cs typeface="Times New Roman" panose="02020603050405020304" pitchFamily="18" charset="0"/>
              </a:rPr>
              <a:t> αναδιοργάνωσε τα παλιά και ίδρυσε νέα μοναχικά τάγματα, για να προπαγανδίσει τον καθολικισμό </a:t>
            </a:r>
          </a:p>
          <a:p>
            <a:pPr marL="285750" indent="-285750" algn="ctr">
              <a:buFont typeface="Wingdings" panose="05000000000000000000" pitchFamily="2" charset="2"/>
              <a:buChar char="Ø"/>
            </a:pPr>
            <a:r>
              <a:rPr lang="el-GR" dirty="0" smtClean="0">
                <a:latin typeface="Times New Roman" panose="02020603050405020304" pitchFamily="18" charset="0"/>
                <a:cs typeface="Times New Roman" panose="02020603050405020304" pitchFamily="18" charset="0"/>
              </a:rPr>
              <a:t> αναδιοργάνωσε την Ιερά Εξέταση, που επέβαλε στους ‘διαφωνούντες’ βασανιστήρια και καύση στην πυρά</a:t>
            </a:r>
          </a:p>
          <a:p>
            <a:pPr marL="285750" indent="-285750" algn="ctr">
              <a:buFont typeface="Wingdings" panose="05000000000000000000" pitchFamily="2" charset="2"/>
              <a:buChar char="Ø"/>
            </a:pPr>
            <a:r>
              <a:rPr lang="el-GR" dirty="0" smtClean="0">
                <a:latin typeface="Times New Roman" panose="02020603050405020304" pitchFamily="18" charset="0"/>
                <a:cs typeface="Times New Roman" panose="02020603050405020304" pitchFamily="18" charset="0"/>
              </a:rPr>
              <a:t>  επέβαλε λογοκρισία σε βιβλία που περιείχαν…αιρετικές θέσεις (index librorum prohibitorum) </a:t>
            </a:r>
          </a:p>
          <a:p>
            <a:pPr marL="285750" indent="-285750" algn="ctr">
              <a:buFont typeface="Wingdings" panose="05000000000000000000" pitchFamily="2" charset="2"/>
              <a:buChar char="Ø"/>
            </a:pPr>
            <a:r>
              <a:rPr lang="el-GR" dirty="0" smtClean="0">
                <a:latin typeface="Times New Roman" panose="02020603050405020304" pitchFamily="18" charset="0"/>
                <a:cs typeface="Times New Roman" panose="02020603050405020304" pitchFamily="18" charset="0"/>
              </a:rPr>
              <a:t>συγκάλεσε Σύνοδο (στο Τρέντο), με σκοπό την ανασυγκρότησή της και την αποσαφήνιση του καθολικού δόγματο</a:t>
            </a:r>
            <a:endParaRPr lang="el-GR" dirty="0">
              <a:latin typeface="Times New Roman" panose="02020603050405020304" pitchFamily="18" charset="0"/>
              <a:cs typeface="Times New Roman" panose="02020603050405020304" pitchFamily="18" charset="0"/>
            </a:endParaRPr>
          </a:p>
        </p:txBody>
      </p:sp>
      <p:sp>
        <p:nvSpPr>
          <p:cNvPr id="8" name="Rectangle 7"/>
          <p:cNvSpPr/>
          <p:nvPr/>
        </p:nvSpPr>
        <p:spPr>
          <a:xfrm>
            <a:off x="1396044" y="2501899"/>
            <a:ext cx="6632340" cy="2923877"/>
          </a:xfrm>
          <a:prstGeom prst="rect">
            <a:avLst/>
          </a:pr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1624725049"/>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7879" y="296144"/>
            <a:ext cx="8440709" cy="707886"/>
          </a:xfrm>
          <a:prstGeom prst="rect">
            <a:avLst/>
          </a:prstGeom>
          <a:noFill/>
        </p:spPr>
        <p:txBody>
          <a:bodyPr wrap="none" rtlCol="0">
            <a:spAutoFit/>
          </a:bodyPr>
          <a:lstStyle/>
          <a:p>
            <a:r>
              <a:rPr lang="el-GR" sz="4000" b="1" dirty="0" smtClean="0">
                <a:solidFill>
                  <a:srgbClr val="5F5F5F"/>
                </a:solidFill>
                <a:latin typeface="Times New Roman" panose="02020603050405020304" pitchFamily="18" charset="0"/>
                <a:cs typeface="Times New Roman" panose="02020603050405020304" pitchFamily="18" charset="0"/>
              </a:rPr>
              <a:t>ΘΡΗΣΚΕΥΤΙΚΗ</a:t>
            </a:r>
            <a:r>
              <a:rPr lang="el-GR" sz="3600" b="1" dirty="0" smtClean="0">
                <a:solidFill>
                  <a:srgbClr val="5F5F5F"/>
                </a:solidFill>
                <a:latin typeface="Times New Roman" panose="02020603050405020304" pitchFamily="18" charset="0"/>
                <a:cs typeface="Times New Roman" panose="02020603050405020304" pitchFamily="18" charset="0"/>
              </a:rPr>
              <a:t> </a:t>
            </a:r>
            <a:r>
              <a:rPr lang="el-GR" sz="4000" b="1" dirty="0" smtClean="0">
                <a:solidFill>
                  <a:srgbClr val="5F5F5F"/>
                </a:solidFill>
                <a:latin typeface="Times New Roman" panose="02020603050405020304" pitchFamily="18" charset="0"/>
                <a:cs typeface="Times New Roman" panose="02020603050405020304" pitchFamily="18" charset="0"/>
              </a:rPr>
              <a:t>ΜΕΤΑΡΡΥΘΜΙΣΗ</a:t>
            </a:r>
            <a:endParaRPr lang="el-GR" sz="4000" b="1" dirty="0">
              <a:solidFill>
                <a:srgbClr val="5F5F5F"/>
              </a:solidFill>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395536" y="982068"/>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5536" y="1412776"/>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11760"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012756"/>
            <a:ext cx="1191352"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1517-1555</a:t>
            </a:r>
            <a:endParaRPr lang="el-GR" b="1" dirty="0">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a:off x="6876256"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44650" y="1028145"/>
            <a:ext cx="4407169" cy="338554"/>
          </a:xfrm>
          <a:prstGeom prst="rect">
            <a:avLst/>
          </a:prstGeom>
          <a:noFill/>
        </p:spPr>
        <p:txBody>
          <a:bodyPr wrap="none" rtlCol="0">
            <a:spAutoFit/>
          </a:bodyPr>
          <a:lstStyle/>
          <a:p>
            <a:r>
              <a:rPr lang="el-GR" sz="1600" b="1" dirty="0" smtClean="0">
                <a:latin typeface="Times New Roman" panose="02020603050405020304" pitchFamily="18" charset="0"/>
                <a:cs typeface="Times New Roman" panose="02020603050405020304" pitchFamily="18" charset="0"/>
              </a:rPr>
              <a:t>ΡΩΜΑΙΟΚΑΘΟΛΙΚΗ ΕΚΚΛΗΣΙΑ ΣΕ ΚΡΙΣΗ</a:t>
            </a:r>
            <a:endParaRPr lang="el-GR" sz="1600"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7452320" y="1004030"/>
            <a:ext cx="723275"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a:t>
            </a:r>
            <a:endParaRPr lang="el-GR" b="1" dirty="0">
              <a:latin typeface="Times New Roman" panose="02020603050405020304" pitchFamily="18" charset="0"/>
              <a:cs typeface="Times New Roman" panose="02020603050405020304" pitchFamily="18" charset="0"/>
            </a:endParaRPr>
          </a:p>
        </p:txBody>
      </p:sp>
      <p:sp>
        <p:nvSpPr>
          <p:cNvPr id="18" name="Rectangle 17"/>
          <p:cNvSpPr/>
          <p:nvPr/>
        </p:nvSpPr>
        <p:spPr>
          <a:xfrm>
            <a:off x="1661262" y="1469369"/>
            <a:ext cx="5973943" cy="461665"/>
          </a:xfrm>
          <a:prstGeom prst="rect">
            <a:avLst/>
          </a:prstGeom>
        </p:spPr>
        <p:txBody>
          <a:bodyPr wrap="none">
            <a:spAutoFit/>
          </a:bodyPr>
          <a:lstStyle/>
          <a:p>
            <a:r>
              <a:rPr lang="el-GR" sz="2400" b="1" dirty="0" smtClean="0">
                <a:latin typeface="Times New Roman" panose="02020603050405020304" pitchFamily="18" charset="0"/>
                <a:cs typeface="Times New Roman" panose="02020603050405020304" pitchFamily="18" charset="0"/>
              </a:rPr>
              <a:t>Η ΕΠΟΧΗ ΤΟΥ ΜΑΡΤΙΝΟΥ ΛΟΥΘΗΡΟΥ</a:t>
            </a:r>
            <a:endParaRPr lang="el-GR" sz="2400" b="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2877557" y="1766715"/>
            <a:ext cx="3541354" cy="369332"/>
          </a:xfrm>
          <a:prstGeom prst="rect">
            <a:avLst/>
          </a:prstGeom>
          <a:noFill/>
        </p:spPr>
        <p:txBody>
          <a:bodyPr wrap="none" rtlCol="0">
            <a:spAutoFit/>
          </a:bodyPr>
          <a:lstStyle/>
          <a:p>
            <a:r>
              <a:rPr lang="el-GR" b="1" u="sng" dirty="0" smtClean="0">
                <a:latin typeface="Times New Roman" panose="02020603050405020304" pitchFamily="18" charset="0"/>
                <a:cs typeface="Times New Roman" panose="02020603050405020304" pitchFamily="18" charset="0"/>
              </a:rPr>
              <a:t>Οι συνέπειες της Μεταρρύθμισης </a:t>
            </a:r>
            <a:endParaRPr lang="el-GR" b="1" u="sng" dirty="0">
              <a:latin typeface="Times New Roman" panose="02020603050405020304" pitchFamily="18" charset="0"/>
              <a:cs typeface="Times New Roman" panose="02020603050405020304" pitchFamily="18" charset="0"/>
            </a:endParaRPr>
          </a:p>
        </p:txBody>
      </p:sp>
      <p:sp>
        <p:nvSpPr>
          <p:cNvPr id="5" name="Rectangle 4"/>
          <p:cNvSpPr/>
          <p:nvPr/>
        </p:nvSpPr>
        <p:spPr>
          <a:xfrm>
            <a:off x="1279244" y="2413338"/>
            <a:ext cx="6677132" cy="1631216"/>
          </a:xfrm>
          <a:prstGeom prst="rect">
            <a:avLst/>
          </a:prstGeom>
        </p:spPr>
        <p:txBody>
          <a:bodyPr wrap="square">
            <a:spAutoFit/>
          </a:bodyPr>
          <a:lstStyle/>
          <a:p>
            <a:pPr algn="ctr"/>
            <a:r>
              <a:rPr lang="el-GR" sz="2000" dirty="0" smtClean="0">
                <a:latin typeface="Times New Roman" panose="02020603050405020304" pitchFamily="18" charset="0"/>
                <a:cs typeface="Times New Roman" panose="02020603050405020304" pitchFamily="18" charset="0"/>
              </a:rPr>
              <a:t>Γενικά, όπου επικράτησε η Μεταρρύθμιση,ενθαρρύνθηκε η αυτόνομη δράση του ατόμου, άνθισαν οι τέχνες και τα γράμματα, ευνοήθηκε ο κοινοβουλευτισμός και ο</a:t>
            </a:r>
          </a:p>
          <a:p>
            <a:pPr algn="ctr"/>
            <a:r>
              <a:rPr lang="el-GR" sz="2000" dirty="0" smtClean="0">
                <a:latin typeface="Times New Roman" panose="02020603050405020304" pitchFamily="18" charset="0"/>
                <a:cs typeface="Times New Roman" panose="02020603050405020304" pitchFamily="18" charset="0"/>
              </a:rPr>
              <a:t>καπιταλισμός (Αγγλία, Η.Π.Α., Ολλανδία). Αντίθετα, στις καθολικές χώρες του Νότου οι αναπτυξιακοί ρυθμοί υστερούν.</a:t>
            </a:r>
            <a:endParaRPr lang="el-GR" sz="2000" dirty="0">
              <a:latin typeface="Times New Roman" panose="02020603050405020304" pitchFamily="18" charset="0"/>
              <a:cs typeface="Times New Roman" panose="02020603050405020304" pitchFamily="18" charset="0"/>
            </a:endParaRPr>
          </a:p>
        </p:txBody>
      </p:sp>
      <p:sp>
        <p:nvSpPr>
          <p:cNvPr id="12" name="Rectangle 11"/>
          <p:cNvSpPr/>
          <p:nvPr/>
        </p:nvSpPr>
        <p:spPr>
          <a:xfrm>
            <a:off x="539552" y="3990035"/>
            <a:ext cx="7992888" cy="2308324"/>
          </a:xfrm>
          <a:prstGeom prst="rect">
            <a:avLst/>
          </a:prstGeom>
        </p:spPr>
        <p:txBody>
          <a:bodyPr wrap="square">
            <a:spAutoFit/>
          </a:bodyPr>
          <a:lstStyle/>
          <a:p>
            <a:pPr algn="ctr"/>
            <a:r>
              <a:rPr lang="el-GR" dirty="0" smtClean="0">
                <a:latin typeface="Times New Roman" panose="02020603050405020304" pitchFamily="18" charset="0"/>
                <a:cs typeface="Times New Roman" panose="02020603050405020304" pitchFamily="18" charset="0"/>
              </a:rPr>
              <a:t>Εξαρχής η ένταση μεταξύ καθολικών και προτεσταντών, στο μικρό επίπεδο, στις</a:t>
            </a:r>
          </a:p>
          <a:p>
            <a:pPr algn="ctr"/>
            <a:r>
              <a:rPr lang="el-GR" dirty="0" smtClean="0">
                <a:latin typeface="Times New Roman" panose="02020603050405020304" pitchFamily="18" charset="0"/>
                <a:cs typeface="Times New Roman" panose="02020603050405020304" pitchFamily="18" charset="0"/>
              </a:rPr>
              <a:t>γειτονιές, στις συνοικίες, στα χωριά, στις πόλεις, ήταν μεγάλη και σε κάποιες χώρες</a:t>
            </a:r>
          </a:p>
          <a:p>
            <a:pPr algn="ctr"/>
            <a:r>
              <a:rPr lang="el-GR" dirty="0" smtClean="0">
                <a:latin typeface="Times New Roman" panose="02020603050405020304" pitchFamily="18" charset="0"/>
                <a:cs typeface="Times New Roman" panose="02020603050405020304" pitchFamily="18" charset="0"/>
              </a:rPr>
              <a:t>πήρε πολύ μεγάλες διαστάσεις. Σε άλλες, αυτές οι εντάσεις και οι βιαιότητες</a:t>
            </a:r>
          </a:p>
          <a:p>
            <a:pPr algn="ctr"/>
            <a:r>
              <a:rPr lang="el-GR" dirty="0" smtClean="0">
                <a:latin typeface="Times New Roman" panose="02020603050405020304" pitchFamily="18" charset="0"/>
                <a:cs typeface="Times New Roman" panose="02020603050405020304" pitchFamily="18" charset="0"/>
              </a:rPr>
              <a:t>παρέμειναν σε κάπως ελεγχόμενο επίπεδο, όπως στις σκανδιναβικές χώρες του βορρά όπου ο προτεσταντισμός επεκτάθηκε σχετικά ομαλά. Στην Αγγλία, όπου υπήρχε μία κατάσταση επαμφοτερίζουσα για αρκετά διαστήματα, δεν έγινε πόλεμος, παρότι υπήρξε η περίπτωση του αποκεφαλισμού της καθολικής Μαρίας Στιούαρτ της Σκωτίας (1587).</a:t>
            </a:r>
            <a:endParaRPr lang="el-GR"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8080826"/>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7879" y="296144"/>
            <a:ext cx="8440709" cy="707886"/>
          </a:xfrm>
          <a:prstGeom prst="rect">
            <a:avLst/>
          </a:prstGeom>
          <a:noFill/>
        </p:spPr>
        <p:txBody>
          <a:bodyPr wrap="none" rtlCol="0">
            <a:spAutoFit/>
          </a:bodyPr>
          <a:lstStyle/>
          <a:p>
            <a:r>
              <a:rPr lang="el-GR" sz="4000" b="1" dirty="0" smtClean="0">
                <a:solidFill>
                  <a:srgbClr val="5F5F5F"/>
                </a:solidFill>
                <a:latin typeface="Times New Roman" panose="02020603050405020304" pitchFamily="18" charset="0"/>
                <a:cs typeface="Times New Roman" panose="02020603050405020304" pitchFamily="18" charset="0"/>
              </a:rPr>
              <a:t>ΘΡΗΣΚΕΥΤΙΚΗ</a:t>
            </a:r>
            <a:r>
              <a:rPr lang="el-GR" sz="3600" b="1" dirty="0" smtClean="0">
                <a:solidFill>
                  <a:srgbClr val="5F5F5F"/>
                </a:solidFill>
                <a:latin typeface="Times New Roman" panose="02020603050405020304" pitchFamily="18" charset="0"/>
                <a:cs typeface="Times New Roman" panose="02020603050405020304" pitchFamily="18" charset="0"/>
              </a:rPr>
              <a:t> </a:t>
            </a:r>
            <a:r>
              <a:rPr lang="el-GR" sz="4000" b="1" dirty="0" smtClean="0">
                <a:solidFill>
                  <a:srgbClr val="5F5F5F"/>
                </a:solidFill>
                <a:latin typeface="Times New Roman" panose="02020603050405020304" pitchFamily="18" charset="0"/>
                <a:cs typeface="Times New Roman" panose="02020603050405020304" pitchFamily="18" charset="0"/>
              </a:rPr>
              <a:t>ΜΕΤΑΡΡΥΘΜΙΣΗ</a:t>
            </a:r>
            <a:endParaRPr lang="el-GR" sz="4000" b="1" dirty="0">
              <a:solidFill>
                <a:srgbClr val="5F5F5F"/>
              </a:solidFill>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395536" y="982068"/>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5536" y="1412776"/>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11760"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012756"/>
            <a:ext cx="1191352"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1517-1555</a:t>
            </a:r>
            <a:endParaRPr lang="el-GR" b="1" dirty="0">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a:off x="6876256"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44650" y="1028145"/>
            <a:ext cx="4407169" cy="338554"/>
          </a:xfrm>
          <a:prstGeom prst="rect">
            <a:avLst/>
          </a:prstGeom>
          <a:noFill/>
        </p:spPr>
        <p:txBody>
          <a:bodyPr wrap="none" rtlCol="0">
            <a:spAutoFit/>
          </a:bodyPr>
          <a:lstStyle/>
          <a:p>
            <a:r>
              <a:rPr lang="el-GR" sz="1600" b="1" dirty="0" smtClean="0">
                <a:latin typeface="Times New Roman" panose="02020603050405020304" pitchFamily="18" charset="0"/>
                <a:cs typeface="Times New Roman" panose="02020603050405020304" pitchFamily="18" charset="0"/>
              </a:rPr>
              <a:t>ΡΩΜΑΙΟΚΑΘΟΛΙΚΗ ΕΚΚΛΗΣΙΑ ΣΕ ΚΡΙΣΗ</a:t>
            </a:r>
            <a:endParaRPr lang="el-GR" sz="1600"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7452320" y="1004030"/>
            <a:ext cx="723275"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a:t>
            </a:r>
            <a:endParaRPr lang="el-GR" b="1" dirty="0">
              <a:latin typeface="Times New Roman" panose="02020603050405020304" pitchFamily="18" charset="0"/>
              <a:cs typeface="Times New Roman" panose="02020603050405020304" pitchFamily="18" charset="0"/>
            </a:endParaRPr>
          </a:p>
        </p:txBody>
      </p:sp>
      <p:sp>
        <p:nvSpPr>
          <p:cNvPr id="18" name="Rectangle 17"/>
          <p:cNvSpPr/>
          <p:nvPr/>
        </p:nvSpPr>
        <p:spPr>
          <a:xfrm>
            <a:off x="1661262" y="1469369"/>
            <a:ext cx="5973943" cy="461665"/>
          </a:xfrm>
          <a:prstGeom prst="rect">
            <a:avLst/>
          </a:prstGeom>
        </p:spPr>
        <p:txBody>
          <a:bodyPr wrap="none">
            <a:spAutoFit/>
          </a:bodyPr>
          <a:lstStyle/>
          <a:p>
            <a:r>
              <a:rPr lang="el-GR" sz="2400" b="1" dirty="0" smtClean="0">
                <a:latin typeface="Times New Roman" panose="02020603050405020304" pitchFamily="18" charset="0"/>
                <a:cs typeface="Times New Roman" panose="02020603050405020304" pitchFamily="18" charset="0"/>
              </a:rPr>
              <a:t>Η ΕΠΟΧΗ ΤΟΥ ΜΑΡΤΙΝΟΥ ΛΟΥΘΗΡΟΥ</a:t>
            </a:r>
            <a:endParaRPr lang="el-GR" sz="2400" b="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2877557" y="1766715"/>
            <a:ext cx="3541354" cy="369332"/>
          </a:xfrm>
          <a:prstGeom prst="rect">
            <a:avLst/>
          </a:prstGeom>
          <a:noFill/>
        </p:spPr>
        <p:txBody>
          <a:bodyPr wrap="none" rtlCol="0">
            <a:spAutoFit/>
          </a:bodyPr>
          <a:lstStyle/>
          <a:p>
            <a:r>
              <a:rPr lang="el-GR" b="1" u="sng" dirty="0" smtClean="0">
                <a:latin typeface="Times New Roman" panose="02020603050405020304" pitchFamily="18" charset="0"/>
                <a:cs typeface="Times New Roman" panose="02020603050405020304" pitchFamily="18" charset="0"/>
              </a:rPr>
              <a:t>Οι συνέπειες της Μεταρρύθμισης </a:t>
            </a:r>
            <a:endParaRPr lang="el-GR" b="1" u="sng" dirty="0">
              <a:latin typeface="Times New Roman" panose="02020603050405020304" pitchFamily="18" charset="0"/>
              <a:cs typeface="Times New Roman" panose="02020603050405020304" pitchFamily="18" charset="0"/>
            </a:endParaRPr>
          </a:p>
        </p:txBody>
      </p:sp>
      <p:sp>
        <p:nvSpPr>
          <p:cNvPr id="5" name="Rectangle 4"/>
          <p:cNvSpPr/>
          <p:nvPr/>
        </p:nvSpPr>
        <p:spPr>
          <a:xfrm>
            <a:off x="670045" y="2492896"/>
            <a:ext cx="7956376" cy="2862322"/>
          </a:xfrm>
          <a:prstGeom prst="rect">
            <a:avLst/>
          </a:prstGeom>
        </p:spPr>
        <p:txBody>
          <a:bodyPr wrap="square">
            <a:spAutoFit/>
          </a:bodyPr>
          <a:lstStyle/>
          <a:p>
            <a:pPr algn="ctr"/>
            <a:r>
              <a:rPr lang="el-GR" sz="2000" dirty="0" smtClean="0">
                <a:latin typeface="Times New Roman" panose="02020603050405020304" pitchFamily="18" charset="0"/>
                <a:cs typeface="Times New Roman" panose="02020603050405020304" pitchFamily="18" charset="0"/>
              </a:rPr>
              <a:t>Δύο χώρες που κάηκαν κυριολεκτικά από τη σύγκρουση αυτή ήταν η Γαλλία και η Γερμανία. Καθώς περιοχές της Γαλλίας απέκτησαν έναν ικανό αριθμό καλβινιστών (ουγενότων), οι τοπικές συγκρούσεις, από τη δεκαετία του 1560, παίρνουν τονχαρακτήρα του πολέμου με πλέον αιματηρό αποκορύφωμα τη Νύχτα του Αγίου Βαρθολομαίου (1572) στο Παρίσι και την εκτεταμένη σφαγή προτεσταντών σε όλη τη χώρα. Οι Ουγενοτικοί πόλεμοι συνεχίστηκαν μέχρι που εκδόθηκε από τον Ερρίκο Δ’ το Διάταγμα της Νάντης (1598) όπου συμφωνήθηκε η συνύπαρξη προτεσταντών και καθολικών ώστε να πάψει η αιματοχυσία στη χώρα.</a:t>
            </a:r>
            <a:endParaRPr lang="el-GR"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81937598"/>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27879" y="296144"/>
            <a:ext cx="8440709" cy="707886"/>
          </a:xfrm>
          <a:prstGeom prst="rect">
            <a:avLst/>
          </a:prstGeom>
          <a:noFill/>
        </p:spPr>
        <p:txBody>
          <a:bodyPr wrap="none" rtlCol="0">
            <a:spAutoFit/>
          </a:bodyPr>
          <a:lstStyle/>
          <a:p>
            <a:r>
              <a:rPr lang="el-GR" sz="4000" b="1" dirty="0" smtClean="0">
                <a:solidFill>
                  <a:srgbClr val="5F5F5F"/>
                </a:solidFill>
                <a:latin typeface="Times New Roman" panose="02020603050405020304" pitchFamily="18" charset="0"/>
                <a:cs typeface="Times New Roman" panose="02020603050405020304" pitchFamily="18" charset="0"/>
              </a:rPr>
              <a:t>ΘΡΗΣΚΕΥΤΙΚΗ</a:t>
            </a:r>
            <a:r>
              <a:rPr lang="el-GR" sz="3600" b="1" dirty="0" smtClean="0">
                <a:solidFill>
                  <a:srgbClr val="5F5F5F"/>
                </a:solidFill>
                <a:latin typeface="Times New Roman" panose="02020603050405020304" pitchFamily="18" charset="0"/>
                <a:cs typeface="Times New Roman" panose="02020603050405020304" pitchFamily="18" charset="0"/>
              </a:rPr>
              <a:t> </a:t>
            </a:r>
            <a:r>
              <a:rPr lang="el-GR" sz="4000" b="1" dirty="0" smtClean="0">
                <a:solidFill>
                  <a:srgbClr val="5F5F5F"/>
                </a:solidFill>
                <a:latin typeface="Times New Roman" panose="02020603050405020304" pitchFamily="18" charset="0"/>
                <a:cs typeface="Times New Roman" panose="02020603050405020304" pitchFamily="18" charset="0"/>
              </a:rPr>
              <a:t>ΜΕΤΑΡΡΥΘΜΙΣΗ</a:t>
            </a:r>
            <a:endParaRPr lang="el-GR" sz="4000" b="1" dirty="0">
              <a:solidFill>
                <a:srgbClr val="5F5F5F"/>
              </a:solidFill>
              <a:latin typeface="Times New Roman" panose="02020603050405020304" pitchFamily="18" charset="0"/>
              <a:cs typeface="Times New Roman" panose="02020603050405020304" pitchFamily="18" charset="0"/>
            </a:endParaRPr>
          </a:p>
        </p:txBody>
      </p:sp>
      <p:cxnSp>
        <p:nvCxnSpPr>
          <p:cNvPr id="6" name="Straight Connector 5"/>
          <p:cNvCxnSpPr/>
          <p:nvPr/>
        </p:nvCxnSpPr>
        <p:spPr>
          <a:xfrm>
            <a:off x="395536" y="982068"/>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395536" y="1412776"/>
            <a:ext cx="8280920" cy="0"/>
          </a:xfrm>
          <a:prstGeom prst="line">
            <a:avLst/>
          </a:prstGeom>
          <a:ln>
            <a:solidFill>
              <a:schemeClr val="tx1">
                <a:lumMod val="95000"/>
                <a:lumOff val="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11760"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683568" y="1012756"/>
            <a:ext cx="1191352"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1517-1555</a:t>
            </a:r>
            <a:endParaRPr lang="el-GR" b="1" dirty="0">
              <a:latin typeface="Times New Roman" panose="02020603050405020304" pitchFamily="18" charset="0"/>
              <a:cs typeface="Times New Roman" panose="02020603050405020304" pitchFamily="18" charset="0"/>
            </a:endParaRPr>
          </a:p>
        </p:txBody>
      </p:sp>
      <p:cxnSp>
        <p:nvCxnSpPr>
          <p:cNvPr id="13" name="Straight Connector 12"/>
          <p:cNvCxnSpPr/>
          <p:nvPr/>
        </p:nvCxnSpPr>
        <p:spPr>
          <a:xfrm>
            <a:off x="6876256" y="982068"/>
            <a:ext cx="0" cy="43070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2444650" y="1028145"/>
            <a:ext cx="4407169" cy="338554"/>
          </a:xfrm>
          <a:prstGeom prst="rect">
            <a:avLst/>
          </a:prstGeom>
          <a:noFill/>
        </p:spPr>
        <p:txBody>
          <a:bodyPr wrap="none" rtlCol="0">
            <a:spAutoFit/>
          </a:bodyPr>
          <a:lstStyle/>
          <a:p>
            <a:r>
              <a:rPr lang="el-GR" sz="1600" b="1" dirty="0" smtClean="0">
                <a:latin typeface="Times New Roman" panose="02020603050405020304" pitchFamily="18" charset="0"/>
                <a:cs typeface="Times New Roman" panose="02020603050405020304" pitchFamily="18" charset="0"/>
              </a:rPr>
              <a:t>ΡΩΜΑΙΟΚΑΘΟΛΙΚΗ ΕΚΚΛΗΣΙΑ ΣΕ ΚΡΙΣΗ</a:t>
            </a:r>
            <a:endParaRPr lang="el-GR" sz="1600" b="1" dirty="0">
              <a:latin typeface="Times New Roman" panose="02020603050405020304" pitchFamily="18" charset="0"/>
              <a:cs typeface="Times New Roman" panose="02020603050405020304" pitchFamily="18" charset="0"/>
            </a:endParaRPr>
          </a:p>
        </p:txBody>
      </p:sp>
      <p:sp>
        <p:nvSpPr>
          <p:cNvPr id="15" name="TextBox 14"/>
          <p:cNvSpPr txBox="1"/>
          <p:nvPr/>
        </p:nvSpPr>
        <p:spPr>
          <a:xfrm>
            <a:off x="7452320" y="1004030"/>
            <a:ext cx="723275" cy="369332"/>
          </a:xfrm>
          <a:prstGeom prst="rect">
            <a:avLst/>
          </a:prstGeom>
          <a:noFill/>
        </p:spPr>
        <p:txBody>
          <a:bodyPr wrap="none" rtlCol="0">
            <a:spAutoFit/>
          </a:bodyPr>
          <a:lstStyle/>
          <a:p>
            <a:r>
              <a:rPr lang="el-GR" b="1" dirty="0" smtClean="0">
                <a:latin typeface="Times New Roman" panose="02020603050405020304" pitchFamily="18" charset="0"/>
                <a:cs typeface="Times New Roman" panose="02020603050405020304" pitchFamily="18" charset="0"/>
              </a:rPr>
              <a:t>-------</a:t>
            </a:r>
            <a:endParaRPr lang="el-GR" b="1" dirty="0">
              <a:latin typeface="Times New Roman" panose="02020603050405020304" pitchFamily="18" charset="0"/>
              <a:cs typeface="Times New Roman" panose="02020603050405020304" pitchFamily="18" charset="0"/>
            </a:endParaRPr>
          </a:p>
        </p:txBody>
      </p:sp>
      <p:sp>
        <p:nvSpPr>
          <p:cNvPr id="18" name="Rectangle 17"/>
          <p:cNvSpPr/>
          <p:nvPr/>
        </p:nvSpPr>
        <p:spPr>
          <a:xfrm>
            <a:off x="1661262" y="1469369"/>
            <a:ext cx="5973943" cy="461665"/>
          </a:xfrm>
          <a:prstGeom prst="rect">
            <a:avLst/>
          </a:prstGeom>
        </p:spPr>
        <p:txBody>
          <a:bodyPr wrap="none">
            <a:spAutoFit/>
          </a:bodyPr>
          <a:lstStyle/>
          <a:p>
            <a:r>
              <a:rPr lang="el-GR" sz="2400" b="1" dirty="0" smtClean="0">
                <a:latin typeface="Times New Roman" panose="02020603050405020304" pitchFamily="18" charset="0"/>
                <a:cs typeface="Times New Roman" panose="02020603050405020304" pitchFamily="18" charset="0"/>
              </a:rPr>
              <a:t>Η ΕΠΟΧΗ ΤΟΥ ΜΑΡΤΙΝΟΥ ΛΟΥΘΗΡΟΥ</a:t>
            </a:r>
            <a:endParaRPr lang="el-GR" sz="2400" b="1" dirty="0">
              <a:latin typeface="Times New Roman" panose="02020603050405020304" pitchFamily="18" charset="0"/>
              <a:cs typeface="Times New Roman" panose="02020603050405020304" pitchFamily="18" charset="0"/>
            </a:endParaRPr>
          </a:p>
        </p:txBody>
      </p:sp>
      <p:sp>
        <p:nvSpPr>
          <p:cNvPr id="2" name="TextBox 1"/>
          <p:cNvSpPr txBox="1"/>
          <p:nvPr/>
        </p:nvSpPr>
        <p:spPr>
          <a:xfrm>
            <a:off x="2877557" y="1766715"/>
            <a:ext cx="3541354" cy="369332"/>
          </a:xfrm>
          <a:prstGeom prst="rect">
            <a:avLst/>
          </a:prstGeom>
          <a:noFill/>
        </p:spPr>
        <p:txBody>
          <a:bodyPr wrap="none" rtlCol="0">
            <a:spAutoFit/>
          </a:bodyPr>
          <a:lstStyle/>
          <a:p>
            <a:r>
              <a:rPr lang="el-GR" b="1" u="sng" dirty="0" smtClean="0">
                <a:latin typeface="Times New Roman" panose="02020603050405020304" pitchFamily="18" charset="0"/>
                <a:cs typeface="Times New Roman" panose="02020603050405020304" pitchFamily="18" charset="0"/>
              </a:rPr>
              <a:t>Οι συνέπειες της Μεταρρύθμισης </a:t>
            </a:r>
            <a:endParaRPr lang="el-GR" b="1" u="sng" dirty="0">
              <a:latin typeface="Times New Roman" panose="02020603050405020304" pitchFamily="18" charset="0"/>
              <a:cs typeface="Times New Roman" panose="02020603050405020304" pitchFamily="18" charset="0"/>
            </a:endParaRPr>
          </a:p>
        </p:txBody>
      </p:sp>
      <p:sp>
        <p:nvSpPr>
          <p:cNvPr id="5" name="Rectangle 4"/>
          <p:cNvSpPr/>
          <p:nvPr/>
        </p:nvSpPr>
        <p:spPr>
          <a:xfrm>
            <a:off x="557808" y="2348880"/>
            <a:ext cx="7956376" cy="1938992"/>
          </a:xfrm>
          <a:prstGeom prst="rect">
            <a:avLst/>
          </a:prstGeom>
        </p:spPr>
        <p:txBody>
          <a:bodyPr wrap="square">
            <a:spAutoFit/>
          </a:bodyPr>
          <a:lstStyle/>
          <a:p>
            <a:pPr algn="ctr"/>
            <a:r>
              <a:rPr lang="el-GR" sz="2000" dirty="0" smtClean="0">
                <a:latin typeface="Times New Roman" panose="02020603050405020304" pitchFamily="18" charset="0"/>
                <a:cs typeface="Times New Roman" panose="02020603050405020304" pitchFamily="18" charset="0"/>
              </a:rPr>
              <a:t>Εκτός του αποτελέσματος της θρησκευτικής ‘ταξινόμησης’ στα εθνικά κράτη της δυτικής Ευρώπης, οι συνέπειες της Μεταρρύθμισης επηρέασαν σε μεγάλο βαθμό την οικονομική και πολιτική εξέλιξη της ηπείρου και των νέων γαιών της. Η αναγκαστική μετακίνηση πληθυσμών κυρίως προτεσταντικών προς την Αμερική και την Αφρική καθόρισε την οργάνωση των κοινωνικών και πολιτικών δομών σε αυτές τις ηπείρους.</a:t>
            </a:r>
            <a:endParaRPr lang="el-GR" sz="2000" dirty="0">
              <a:latin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2335958" y="4287872"/>
            <a:ext cx="4400076" cy="2341976"/>
          </a:xfrm>
          <a:prstGeom prst="rect">
            <a:avLst/>
          </a:prstGeom>
        </p:spPr>
      </p:pic>
    </p:spTree>
    <p:extLst>
      <p:ext uri="{BB962C8B-B14F-4D97-AF65-F5344CB8AC3E}">
        <p14:creationId xmlns:p14="http://schemas.microsoft.com/office/powerpoint/2010/main" val="4006565845"/>
      </p:ext>
    </p:extLst>
  </p:cSld>
  <p:clrMapOvr>
    <a:masterClrMapping/>
  </p:clrMapOvr>
  <mc:AlternateContent xmlns:mc="http://schemas.openxmlformats.org/markup-compatibility/2006">
    <mc:Choice xmlns:p14="http://schemas.microsoft.com/office/powerpoint/2010/main" Requires="p14">
      <p:transition spd="med" p14:dur="700">
        <p:fade/>
      </p:transition>
    </mc:Choice>
    <mc:Fallback>
      <p:transition spd="med">
        <p:fade/>
      </p:transition>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71</TotalTime>
  <Words>822</Words>
  <Application>Microsoft Office PowerPoint</Application>
  <PresentationFormat>On-screen Show (4:3)</PresentationFormat>
  <Paragraphs>85</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Νασια</dc:creator>
  <cp:lastModifiedBy>Νασια</cp:lastModifiedBy>
  <cp:revision>5</cp:revision>
  <dcterms:created xsi:type="dcterms:W3CDTF">2023-03-16T13:41:21Z</dcterms:created>
  <dcterms:modified xsi:type="dcterms:W3CDTF">2023-03-16T14:52:41Z</dcterms:modified>
</cp:coreProperties>
</file>