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8" d="100"/>
          <a:sy n="98" d="100"/>
        </p:scale>
        <p:origin x="-75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noAutofit/>
          </a:bodyPr>
          <a:lstStyle/>
          <a:p>
            <a:pPr algn="ctr">
              <a:lnSpc>
                <a:spcPct val="100000"/>
              </a:lnSpc>
            </a:pPr>
            <a:r>
              <a:rPr lang="en-US" sz="4400" b="0" strike="noStrike" spc="-1">
                <a:solidFill>
                  <a:srgbClr val="000000"/>
                </a:solidFill>
                <a:latin typeface="Calibri"/>
              </a:rPr>
              <a:t>Click to edit Master title style</a:t>
            </a:r>
          </a:p>
        </p:txBody>
      </p:sp>
      <p:sp>
        <p:nvSpPr>
          <p:cNvPr id="6" name="PlaceHolder 2"/>
          <p:cNvSpPr>
            <a:spLocks noGrp="1"/>
          </p:cNvSpPr>
          <p:nvPr>
            <p:ph type="dt"/>
          </p:nvPr>
        </p:nvSpPr>
        <p:spPr>
          <a:xfrm>
            <a:off x="457200" y="6356520"/>
            <a:ext cx="2133360" cy="364680"/>
          </a:xfrm>
          <a:prstGeom prst="rect">
            <a:avLst/>
          </a:prstGeom>
        </p:spPr>
        <p:txBody>
          <a:bodyPr anchor="ctr">
            <a:noAutofit/>
          </a:bodyPr>
          <a:lstStyle/>
          <a:p>
            <a:pPr>
              <a:lnSpc>
                <a:spcPct val="100000"/>
              </a:lnSpc>
            </a:pPr>
            <a:fld id="{2E4FFEAC-8349-4351-A2D3-B2AF1109F59D}" type="datetime">
              <a:rPr lang="el-GR" sz="1200" b="0" strike="noStrike" spc="-1">
                <a:solidFill>
                  <a:srgbClr val="8B8B8B"/>
                </a:solidFill>
                <a:latin typeface="Calibri"/>
              </a:rPr>
              <a:pPr>
                <a:lnSpc>
                  <a:spcPct val="100000"/>
                </a:lnSpc>
              </a:pPr>
              <a:t>24/4/2020</a:t>
            </a:fld>
            <a:endParaRPr lang="el-GR"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lstStyle/>
          <a:p>
            <a:endParaRPr lang="el-GR"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FB6D074D-A899-43DD-8723-D33C7699D899}" type="slidenum">
              <a:rPr lang="el-GR" sz="1200" b="0" strike="noStrike" spc="-1">
                <a:solidFill>
                  <a:srgbClr val="8B8B8B"/>
                </a:solidFill>
                <a:latin typeface="Calibri"/>
              </a:rPr>
              <a:pPr algn="r">
                <a:lnSpc>
                  <a:spcPct val="100000"/>
                </a:lnSpc>
              </a:pPr>
              <a:t>‹#›</a:t>
            </a:fld>
            <a:endParaRPr lang="el-GR"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Δεύτερο επίπεδο διάρθρωσης</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Τρίτο επίπεδο διάρθρωσης</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Τέταρτο επίπεδο διάρθρωσης</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Πέμπτο επίπεδο διάρθρωσης</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Έκτο επίπεδο διάρθρωσης</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en-US" sz="4400" b="0" strike="noStrike" spc="-1">
                <a:solidFill>
                  <a:srgbClr val="000000"/>
                </a:solidFill>
                <a:latin typeface="Calibri"/>
              </a:rPr>
              <a:t>Click to edit Master title style</a:t>
            </a:r>
          </a:p>
        </p:txBody>
      </p:sp>
      <p:sp>
        <p:nvSpPr>
          <p:cNvPr id="42"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Click to edit Master text styles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Second level</a:t>
            </a:r>
          </a:p>
          <a:p>
            <a:pPr marL="1143000" lvl="2" indent="-228240">
              <a:lnSpc>
                <a:spcPct val="100000"/>
              </a:lnSpc>
              <a:spcBef>
                <a:spcPts val="479"/>
              </a:spcBef>
              <a:buClr>
                <a:srgbClr val="000000"/>
              </a:buClr>
              <a:buFont typeface="Arial"/>
              <a:buChar char="•"/>
            </a:pPr>
            <a:r>
              <a:rPr lang="en-US" sz="2400" b="0" strike="noStrike" spc="-1">
                <a:solidFill>
                  <a:srgbClr val="000000"/>
                </a:solidFill>
                <a:latin typeface="Calibri"/>
              </a:rPr>
              <a:t>Third level</a:t>
            </a:r>
          </a:p>
          <a:p>
            <a:pPr marL="1600200" lvl="3" indent="-228240">
              <a:lnSpc>
                <a:spcPct val="100000"/>
              </a:lnSpc>
              <a:spcBef>
                <a:spcPts val="400"/>
              </a:spcBef>
              <a:buClr>
                <a:srgbClr val="000000"/>
              </a:buClr>
              <a:buFont typeface="Arial"/>
              <a:buChar char="–"/>
            </a:pPr>
            <a:r>
              <a:rPr lang="en-US" sz="2000" b="0" strike="noStrike" spc="-1">
                <a:solidFill>
                  <a:srgbClr val="000000"/>
                </a:solidFill>
                <a:latin typeface="Calibri"/>
              </a:rPr>
              <a:t>Fourth level</a:t>
            </a:r>
          </a:p>
          <a:p>
            <a:pPr marL="2057400" lvl="4" indent="-228240">
              <a:lnSpc>
                <a:spcPct val="100000"/>
              </a:lnSpc>
              <a:spcBef>
                <a:spcPts val="400"/>
              </a:spcBef>
              <a:buClr>
                <a:srgbClr val="000000"/>
              </a:buClr>
              <a:buFont typeface="Arial"/>
              <a:buChar char="»"/>
            </a:pPr>
            <a:r>
              <a:rPr lang="en-US" sz="2000" b="0" strike="noStrike" spc="-1">
                <a:solidFill>
                  <a:srgbClr val="000000"/>
                </a:solidFill>
                <a:latin typeface="Calibri"/>
              </a:rPr>
              <a:t>Fifth level</a:t>
            </a:r>
          </a:p>
        </p:txBody>
      </p:sp>
      <p:sp>
        <p:nvSpPr>
          <p:cNvPr id="43" name="PlaceHolder 3"/>
          <p:cNvSpPr>
            <a:spLocks noGrp="1"/>
          </p:cNvSpPr>
          <p:nvPr>
            <p:ph type="dt"/>
          </p:nvPr>
        </p:nvSpPr>
        <p:spPr>
          <a:xfrm>
            <a:off x="457200" y="6356520"/>
            <a:ext cx="2133360" cy="364680"/>
          </a:xfrm>
          <a:prstGeom prst="rect">
            <a:avLst/>
          </a:prstGeom>
        </p:spPr>
        <p:txBody>
          <a:bodyPr anchor="ctr">
            <a:noAutofit/>
          </a:bodyPr>
          <a:lstStyle/>
          <a:p>
            <a:pPr>
              <a:lnSpc>
                <a:spcPct val="100000"/>
              </a:lnSpc>
            </a:pPr>
            <a:fld id="{CC70E577-B582-4DEE-95A2-55F37B72D45E}" type="datetime">
              <a:rPr lang="el-GR" sz="1200" b="0" strike="noStrike" spc="-1">
                <a:solidFill>
                  <a:srgbClr val="8B8B8B"/>
                </a:solidFill>
                <a:latin typeface="Calibri"/>
              </a:rPr>
              <a:pPr>
                <a:lnSpc>
                  <a:spcPct val="100000"/>
                </a:lnSpc>
              </a:pPr>
              <a:t>24/4/2020</a:t>
            </a:fld>
            <a:endParaRPr lang="el-GR" sz="1200" b="0" strike="noStrike" spc="-1">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lstStyle/>
          <a:p>
            <a:endParaRPr lang="el-GR" sz="2400" b="0" strike="noStrike" spc="-1">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62B709E1-0118-40AC-91B1-834301E11EAD}" type="slidenum">
              <a:rPr lang="el-GR" sz="1200" b="0" strike="noStrike" spc="-1">
                <a:solidFill>
                  <a:srgbClr val="8B8B8B"/>
                </a:solidFill>
                <a:latin typeface="Calibri"/>
              </a:rPr>
              <a:pPr algn="r">
                <a:lnSpc>
                  <a:spcPct val="100000"/>
                </a:lnSpc>
              </a:pPr>
              <a:t>‹#›</a:t>
            </a:fld>
            <a:endParaRPr lang="el-G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685800" y="2130480"/>
            <a:ext cx="7772040" cy="1469520"/>
          </a:xfrm>
          <a:prstGeom prst="rect">
            <a:avLst/>
          </a:prstGeom>
          <a:noFill/>
          <a:ln>
            <a:noFill/>
          </a:ln>
        </p:spPr>
        <p:txBody>
          <a:bodyPr anchor="ctr">
            <a:noAutofit/>
          </a:bodyPr>
          <a:lstStyle/>
          <a:p>
            <a:endParaRPr lang="en-US" sz="1800" b="0" strike="noStrike" spc="-1">
              <a:solidFill>
                <a:srgbClr val="000000"/>
              </a:solidFill>
              <a:latin typeface="Calibri"/>
            </a:endParaRPr>
          </a:p>
        </p:txBody>
      </p:sp>
      <p:sp>
        <p:nvSpPr>
          <p:cNvPr id="83" name="TextShape 2"/>
          <p:cNvSpPr txBox="1"/>
          <p:nvPr/>
        </p:nvSpPr>
        <p:spPr>
          <a:xfrm>
            <a:off x="1371600" y="3886200"/>
            <a:ext cx="6400440" cy="1752120"/>
          </a:xfrm>
          <a:prstGeom prst="rect">
            <a:avLst/>
          </a:prstGeom>
          <a:noFill/>
          <a:ln>
            <a:noFill/>
          </a:ln>
        </p:spPr>
        <p:txBody>
          <a:bodyPr>
            <a:noAutofit/>
          </a:bodyPr>
          <a:lstStyle/>
          <a:p>
            <a:pPr algn="ctr"/>
            <a:endParaRPr lang="el-GR" sz="3200" b="0" strike="noStrike" spc="-1">
              <a:latin typeface="Arial"/>
            </a:endParaRPr>
          </a:p>
        </p:txBody>
      </p:sp>
      <p:pic>
        <p:nvPicPr>
          <p:cNvPr id="84" name="Picture 2"/>
          <p:cNvPicPr/>
          <p:nvPr/>
        </p:nvPicPr>
        <p:blipFill>
          <a:blip r:embed="rId2"/>
          <a:stretch/>
        </p:blipFill>
        <p:spPr>
          <a:xfrm>
            <a:off x="1223640" y="72000"/>
            <a:ext cx="6912360" cy="66855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457200" y="274680"/>
            <a:ext cx="8229240" cy="1142640"/>
          </a:xfrm>
          <a:prstGeom prst="rect">
            <a:avLst/>
          </a:prstGeom>
          <a:noFill/>
          <a:ln>
            <a:noFill/>
          </a:ln>
        </p:spPr>
        <p:txBody>
          <a:bodyPr anchor="ctr">
            <a:noAutofit/>
          </a:bodyPr>
          <a:lstStyle/>
          <a:p>
            <a:endParaRPr lang="en-US" sz="1800" b="0" strike="noStrike" spc="-1">
              <a:solidFill>
                <a:srgbClr val="000000"/>
              </a:solidFill>
              <a:latin typeface="Calibri"/>
            </a:endParaRPr>
          </a:p>
        </p:txBody>
      </p:sp>
      <p:sp>
        <p:nvSpPr>
          <p:cNvPr id="106" name="TextShape 2"/>
          <p:cNvSpPr txBox="1"/>
          <p:nvPr/>
        </p:nvSpPr>
        <p:spPr>
          <a:xfrm>
            <a:off x="457200" y="1600200"/>
            <a:ext cx="8229240" cy="4525560"/>
          </a:xfrm>
          <a:prstGeom prst="rect">
            <a:avLst/>
          </a:prstGeom>
          <a:noFill/>
          <a:ln>
            <a:noFill/>
          </a:ln>
        </p:spPr>
        <p:txBody>
          <a:bodyPr>
            <a:noAutofit/>
          </a:bodyPr>
          <a:lstStyle/>
          <a:p>
            <a:endParaRPr lang="en-US" sz="3200" b="0" strike="noStrike" spc="-1">
              <a:solidFill>
                <a:srgbClr val="000000"/>
              </a:solidFill>
              <a:latin typeface="Calibri"/>
            </a:endParaRPr>
          </a:p>
        </p:txBody>
      </p:sp>
      <p:pic>
        <p:nvPicPr>
          <p:cNvPr id="107" name="Picture 2"/>
          <p:cNvPicPr/>
          <p:nvPr/>
        </p:nvPicPr>
        <p:blipFill>
          <a:blip r:embed="rId2"/>
          <a:stretch/>
        </p:blipFill>
        <p:spPr>
          <a:xfrm>
            <a:off x="179640" y="353160"/>
            <a:ext cx="8820000" cy="587988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en-US" sz="4400" b="0" strike="noStrike" spc="-1">
                <a:solidFill>
                  <a:srgbClr val="FF0000"/>
                </a:solidFill>
                <a:latin typeface="Calibri"/>
              </a:rPr>
              <a:t>Μαθαίνω να ακούω τους άλλους</a:t>
            </a:r>
            <a:endParaRPr lang="en-US" sz="4400" b="0" strike="noStrike" spc="-1">
              <a:solidFill>
                <a:srgbClr val="000000"/>
              </a:solidFill>
              <a:latin typeface="Calibri"/>
            </a:endParaRPr>
          </a:p>
        </p:txBody>
      </p:sp>
      <p:sp>
        <p:nvSpPr>
          <p:cNvPr id="109" name="TextShape 2"/>
          <p:cNvSpPr txBox="1"/>
          <p:nvPr/>
        </p:nvSpPr>
        <p:spPr>
          <a:xfrm>
            <a:off x="457200" y="1196640"/>
            <a:ext cx="8229240" cy="5400360"/>
          </a:xfrm>
          <a:prstGeom prst="rect">
            <a:avLst/>
          </a:prstGeom>
          <a:noFill/>
          <a:ln>
            <a:noFill/>
          </a:ln>
        </p:spPr>
        <p:txBody>
          <a:bodyPr>
            <a:normAutofit lnSpcReduction="10000"/>
          </a:bodyPr>
          <a:lstStyle/>
          <a:p>
            <a:pPr algn="ctr">
              <a:lnSpc>
                <a:spcPct val="100000"/>
              </a:lnSpc>
              <a:spcBef>
                <a:spcPts val="641"/>
              </a:spcBef>
            </a:pPr>
            <a:r>
              <a:rPr lang="en-US" sz="3200" b="0" strike="noStrike" spc="-1">
                <a:solidFill>
                  <a:srgbClr val="000000"/>
                </a:solidFill>
                <a:latin typeface="Calibri"/>
              </a:rPr>
              <a:t>Οι χαρούμενοι και αισιόδοξοι άνθρωποι ξέρουν να ακούνε τους άλλους, κάτι που είναι τόσο απλό και ταυτόχρονα τόσο δυσεύρετο! </a:t>
            </a:r>
          </a:p>
          <a:p>
            <a:pPr algn="ctr">
              <a:lnSpc>
                <a:spcPct val="100000"/>
              </a:lnSpc>
              <a:spcBef>
                <a:spcPts val="641"/>
              </a:spcBef>
            </a:pPr>
            <a:r>
              <a:rPr lang="en-US" sz="3200" b="0" strike="noStrike" spc="-1">
                <a:solidFill>
                  <a:srgbClr val="000000"/>
                </a:solidFill>
                <a:latin typeface="Calibri"/>
              </a:rPr>
              <a:t>Δε βιάζονται να πούνε τη γνώμη τους, δεν ετοιμάζουν τα επιχειρήματά τους καθώς μιλάει ο συνομιλητής τους, δε μπαίνουν στη διαδικασία να αποδείξουν ότι οι ίδιοι έχουν δίκαιο και οι άλλοι άδικο.  </a:t>
            </a:r>
          </a:p>
          <a:p>
            <a:pPr algn="ctr">
              <a:lnSpc>
                <a:spcPct val="100000"/>
              </a:lnSpc>
              <a:spcBef>
                <a:spcPts val="641"/>
              </a:spcBef>
            </a:pPr>
            <a:r>
              <a:rPr lang="en-US" sz="3200" b="0" strike="noStrike" spc="-1">
                <a:solidFill>
                  <a:srgbClr val="000000"/>
                </a:solidFill>
                <a:latin typeface="Calibri"/>
              </a:rPr>
              <a:t>Οι χαρούμενοι και αισιόδοξοι άνθρωποι απλώς ακούνε και δείχνουν στον άλλον ότι προσέχουν τα λεγόμενα του.</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457200" y="274680"/>
            <a:ext cx="8229240" cy="1142640"/>
          </a:xfrm>
          <a:prstGeom prst="rect">
            <a:avLst/>
          </a:prstGeom>
          <a:noFill/>
          <a:ln>
            <a:noFill/>
          </a:ln>
        </p:spPr>
        <p:txBody>
          <a:bodyPr anchor="ctr">
            <a:noAutofit/>
          </a:bodyPr>
          <a:lstStyle/>
          <a:p>
            <a:endParaRPr lang="en-US" sz="1800" b="0" strike="noStrike" spc="-1">
              <a:solidFill>
                <a:srgbClr val="000000"/>
              </a:solidFill>
              <a:latin typeface="Calibri"/>
            </a:endParaRPr>
          </a:p>
        </p:txBody>
      </p:sp>
      <p:sp>
        <p:nvSpPr>
          <p:cNvPr id="111" name="TextShape 2"/>
          <p:cNvSpPr txBox="1"/>
          <p:nvPr/>
        </p:nvSpPr>
        <p:spPr>
          <a:xfrm>
            <a:off x="457200" y="1600200"/>
            <a:ext cx="8229240" cy="4525560"/>
          </a:xfrm>
          <a:prstGeom prst="rect">
            <a:avLst/>
          </a:prstGeom>
          <a:noFill/>
          <a:ln>
            <a:noFill/>
          </a:ln>
        </p:spPr>
        <p:txBody>
          <a:bodyPr>
            <a:noAutofit/>
          </a:bodyPr>
          <a:lstStyle/>
          <a:p>
            <a:endParaRPr lang="en-US" sz="3200" b="0" strike="noStrike" spc="-1">
              <a:solidFill>
                <a:srgbClr val="000000"/>
              </a:solidFill>
              <a:latin typeface="Calibri"/>
            </a:endParaRPr>
          </a:p>
        </p:txBody>
      </p:sp>
      <p:pic>
        <p:nvPicPr>
          <p:cNvPr id="112" name="Picture 2"/>
          <p:cNvPicPr/>
          <p:nvPr/>
        </p:nvPicPr>
        <p:blipFill>
          <a:blip r:embed="rId2"/>
          <a:stretch/>
        </p:blipFill>
        <p:spPr>
          <a:xfrm>
            <a:off x="251640" y="1124640"/>
            <a:ext cx="8739000" cy="436932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467640" y="476640"/>
            <a:ext cx="8229240" cy="1142640"/>
          </a:xfrm>
          <a:prstGeom prst="rect">
            <a:avLst/>
          </a:prstGeom>
          <a:noFill/>
          <a:ln>
            <a:noFill/>
          </a:ln>
        </p:spPr>
        <p:txBody>
          <a:bodyPr anchor="ctr">
            <a:normAutofit fontScale="56500" lnSpcReduction="10000"/>
          </a:bodyPr>
          <a:lstStyle/>
          <a:p>
            <a:pPr algn="ctr">
              <a:lnSpc>
                <a:spcPct val="100000"/>
              </a:lnSpc>
            </a:pPr>
            <a:r>
              <a:rPr lang="en-US" sz="4400" b="0" strike="noStrike" spc="-1">
                <a:solidFill>
                  <a:srgbClr val="FF0000"/>
                </a:solidFill>
                <a:latin typeface="Calibri"/>
              </a:rPr>
              <a:t>Μετατροπή της Ζήλειας</a:t>
            </a:r>
            <a:r>
              <a:t/>
            </a:r>
            <a:br/>
            <a:r>
              <a:rPr lang="en-US" sz="4400" b="0" strike="noStrike" spc="-1">
                <a:solidFill>
                  <a:srgbClr val="FF0000"/>
                </a:solidFill>
                <a:latin typeface="Calibri"/>
              </a:rPr>
              <a:t>σε Θετική Ενέργεια</a:t>
            </a:r>
            <a:r>
              <a:t/>
            </a:r>
            <a:br/>
            <a:endParaRPr lang="en-US" sz="4400" b="0" strike="noStrike" spc="-1">
              <a:solidFill>
                <a:srgbClr val="000000"/>
              </a:solidFill>
              <a:latin typeface="Calibri"/>
            </a:endParaRPr>
          </a:p>
        </p:txBody>
      </p:sp>
      <p:sp>
        <p:nvSpPr>
          <p:cNvPr id="114" name="TextShape 2"/>
          <p:cNvSpPr txBox="1"/>
          <p:nvPr/>
        </p:nvSpPr>
        <p:spPr>
          <a:xfrm>
            <a:off x="107640" y="1412640"/>
            <a:ext cx="8928720" cy="5445000"/>
          </a:xfrm>
          <a:prstGeom prst="rect">
            <a:avLst/>
          </a:prstGeom>
          <a:noFill/>
          <a:ln>
            <a:noFill/>
          </a:ln>
        </p:spPr>
        <p:txBody>
          <a:bodyPr>
            <a:normAutofit lnSpcReduction="10000"/>
          </a:bodyPr>
          <a:lstStyle/>
          <a:p>
            <a:pPr algn="ctr">
              <a:lnSpc>
                <a:spcPct val="100000"/>
              </a:lnSpc>
              <a:spcBef>
                <a:spcPts val="641"/>
              </a:spcBef>
            </a:pPr>
            <a:r>
              <a:rPr lang="en-US" sz="3200" b="0" strike="noStrike" spc="-1">
                <a:solidFill>
                  <a:srgbClr val="000000"/>
                </a:solidFill>
                <a:latin typeface="Calibri"/>
              </a:rPr>
              <a:t>Οι χαρούμενοι και αισιόδοξοι άνθρωποι δε ζηλεύουν, με την έννοια ότι δε κάθονται να σκάσουν γιατί ο άλλος έχει περισσότερα ή καλύτερα από τους ίδιους, ούτε παρακαλάνε μέσα τους να χάσει ο άλλος αυτά που έχει για να έρθει στο ίδιο επίπεδο με τον εαυτό τους.  </a:t>
            </a:r>
          </a:p>
          <a:p>
            <a:pPr algn="ctr">
              <a:lnSpc>
                <a:spcPct val="100000"/>
              </a:lnSpc>
              <a:spcBef>
                <a:spcPts val="641"/>
              </a:spcBef>
            </a:pPr>
            <a:r>
              <a:rPr lang="en-US" sz="3200" b="0" strike="noStrike" spc="-1">
                <a:solidFill>
                  <a:srgbClr val="000000"/>
                </a:solidFill>
                <a:latin typeface="Calibri"/>
              </a:rPr>
              <a:t>Οι χαρούμενοι και αισιόδοξοι άνθρωποι όταν δουν το καλύτερο γύρω τους γίνονται και οι ίδιοι καλύτεροι, χρησιμοποιούν την ενέργειά τους για να βελτιώσουν τη θέση τους, να καλυτερεύσουν την ποιότητα της ζωής και των σχέσεών τους.</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457200" y="274680"/>
            <a:ext cx="8229240" cy="1142640"/>
          </a:xfrm>
          <a:prstGeom prst="rect">
            <a:avLst/>
          </a:prstGeom>
          <a:noFill/>
          <a:ln>
            <a:noFill/>
          </a:ln>
        </p:spPr>
        <p:txBody>
          <a:bodyPr anchor="ctr">
            <a:noAutofit/>
          </a:bodyPr>
          <a:lstStyle/>
          <a:p>
            <a:endParaRPr lang="en-US" sz="1800" b="0" strike="noStrike" spc="-1">
              <a:solidFill>
                <a:srgbClr val="000000"/>
              </a:solidFill>
              <a:latin typeface="Calibri"/>
            </a:endParaRPr>
          </a:p>
        </p:txBody>
      </p:sp>
      <p:sp>
        <p:nvSpPr>
          <p:cNvPr id="116" name="TextShape 2"/>
          <p:cNvSpPr txBox="1"/>
          <p:nvPr/>
        </p:nvSpPr>
        <p:spPr>
          <a:xfrm>
            <a:off x="457200" y="1600200"/>
            <a:ext cx="8229240" cy="4525560"/>
          </a:xfrm>
          <a:prstGeom prst="rect">
            <a:avLst/>
          </a:prstGeom>
          <a:noFill/>
          <a:ln>
            <a:noFill/>
          </a:ln>
        </p:spPr>
        <p:txBody>
          <a:bodyPr>
            <a:noAutofit/>
          </a:bodyPr>
          <a:lstStyle/>
          <a:p>
            <a:endParaRPr lang="en-US" sz="3200" b="0" strike="noStrike" spc="-1">
              <a:solidFill>
                <a:srgbClr val="000000"/>
              </a:solidFill>
              <a:latin typeface="Calibri"/>
            </a:endParaRPr>
          </a:p>
        </p:txBody>
      </p:sp>
      <p:pic>
        <p:nvPicPr>
          <p:cNvPr id="117" name="Picture 2"/>
          <p:cNvPicPr/>
          <p:nvPr/>
        </p:nvPicPr>
        <p:blipFill>
          <a:blip r:embed="rId2"/>
          <a:stretch/>
        </p:blipFill>
        <p:spPr>
          <a:xfrm>
            <a:off x="77040" y="692640"/>
            <a:ext cx="8974080" cy="5328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457200" y="274680"/>
            <a:ext cx="8229240" cy="1142640"/>
          </a:xfrm>
          <a:prstGeom prst="rect">
            <a:avLst/>
          </a:prstGeom>
          <a:noFill/>
          <a:ln>
            <a:noFill/>
          </a:ln>
        </p:spPr>
        <p:txBody>
          <a:bodyPr anchor="ctr">
            <a:normAutofit fontScale="90000" lnSpcReduction="20000"/>
          </a:bodyPr>
          <a:lstStyle/>
          <a:p>
            <a:pPr algn="ctr">
              <a:lnSpc>
                <a:spcPct val="100000"/>
              </a:lnSpc>
            </a:pPr>
            <a:r>
              <a:rPr lang="en-US" sz="4400" b="1" strike="noStrike" spc="-1">
                <a:solidFill>
                  <a:srgbClr val="FF0000"/>
                </a:solidFill>
                <a:latin typeface="Calibri"/>
              </a:rPr>
              <a:t>Χαμόγελο</a:t>
            </a:r>
            <a:r>
              <a:t/>
            </a:r>
            <a:br/>
            <a:endParaRPr lang="en-US" sz="4400" b="0" strike="noStrike" spc="-1">
              <a:solidFill>
                <a:srgbClr val="000000"/>
              </a:solidFill>
              <a:latin typeface="Calibri"/>
            </a:endParaRPr>
          </a:p>
        </p:txBody>
      </p:sp>
      <p:sp>
        <p:nvSpPr>
          <p:cNvPr id="119" name="TextShape 2"/>
          <p:cNvSpPr txBox="1"/>
          <p:nvPr/>
        </p:nvSpPr>
        <p:spPr>
          <a:xfrm>
            <a:off x="251640" y="1196640"/>
            <a:ext cx="8712720" cy="5328360"/>
          </a:xfrm>
          <a:prstGeom prst="rect">
            <a:avLst/>
          </a:prstGeom>
          <a:noFill/>
          <a:ln>
            <a:noFill/>
          </a:ln>
        </p:spPr>
        <p:txBody>
          <a:bodyPr>
            <a:normAutofit/>
          </a:bodyPr>
          <a:lstStyle/>
          <a:p>
            <a:pPr algn="ctr">
              <a:lnSpc>
                <a:spcPct val="100000"/>
              </a:lnSpc>
              <a:spcBef>
                <a:spcPts val="641"/>
              </a:spcBef>
            </a:pPr>
            <a:r>
              <a:rPr lang="en-US" sz="3200" b="0" strike="noStrike" spc="-1">
                <a:solidFill>
                  <a:srgbClr val="000000"/>
                </a:solidFill>
                <a:latin typeface="Calibri"/>
              </a:rPr>
              <a:t>Οι χαρούμενοι και αισιόδοξοι άνθρωποι χαμογελούν και δεν είναι μουτρωμένοι δίχως κάποιον λόγο. </a:t>
            </a:r>
          </a:p>
          <a:p>
            <a:pPr algn="ctr">
              <a:lnSpc>
                <a:spcPct val="100000"/>
              </a:lnSpc>
              <a:spcBef>
                <a:spcPts val="641"/>
              </a:spcBef>
            </a:pPr>
            <a:r>
              <a:rPr lang="en-US" sz="3200" b="0" strike="noStrike" spc="-1">
                <a:solidFill>
                  <a:srgbClr val="000000"/>
                </a:solidFill>
                <a:latin typeface="Calibri"/>
              </a:rPr>
              <a:t>Εκπέμπουν θετική ενέργεια, την οποία αισθάνονται οι ίδιοι αλλά και οι άνθρωποι γύρω τους.  </a:t>
            </a:r>
          </a:p>
          <a:p>
            <a:pPr algn="ctr">
              <a:lnSpc>
                <a:spcPct val="100000"/>
              </a:lnSpc>
              <a:spcBef>
                <a:spcPts val="641"/>
              </a:spcBef>
            </a:pPr>
            <a:r>
              <a:rPr lang="en-US" sz="3200" b="0" strike="noStrike" spc="-1">
                <a:solidFill>
                  <a:srgbClr val="000000"/>
                </a:solidFill>
                <a:latin typeface="Calibri"/>
              </a:rPr>
              <a:t>Με αυτό τον τρόπο δημιουργούν ένα θετικό κλίμα όπου βρεθούν και προσελκύουν θετικούς ανθρώπους και ευκαιρίες στη ζωή τους.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457200" y="274680"/>
            <a:ext cx="8229240" cy="1142640"/>
          </a:xfrm>
          <a:prstGeom prst="rect">
            <a:avLst/>
          </a:prstGeom>
          <a:noFill/>
          <a:ln>
            <a:noFill/>
          </a:ln>
        </p:spPr>
        <p:txBody>
          <a:bodyPr anchor="ctr">
            <a:noAutofit/>
          </a:bodyPr>
          <a:lstStyle/>
          <a:p>
            <a:endParaRPr lang="en-US" sz="1800" b="0" strike="noStrike" spc="-1">
              <a:solidFill>
                <a:srgbClr val="000000"/>
              </a:solidFill>
              <a:latin typeface="Calibri"/>
            </a:endParaRPr>
          </a:p>
        </p:txBody>
      </p:sp>
      <p:sp>
        <p:nvSpPr>
          <p:cNvPr id="121" name="TextShape 2"/>
          <p:cNvSpPr txBox="1"/>
          <p:nvPr/>
        </p:nvSpPr>
        <p:spPr>
          <a:xfrm>
            <a:off x="457200" y="1600200"/>
            <a:ext cx="8229240" cy="4525560"/>
          </a:xfrm>
          <a:prstGeom prst="rect">
            <a:avLst/>
          </a:prstGeom>
          <a:noFill/>
          <a:ln>
            <a:noFill/>
          </a:ln>
        </p:spPr>
        <p:txBody>
          <a:bodyPr>
            <a:noAutofit/>
          </a:bodyPr>
          <a:lstStyle/>
          <a:p>
            <a:endParaRPr lang="en-US" sz="3200" b="0" strike="noStrike" spc="-1">
              <a:solidFill>
                <a:srgbClr val="000000"/>
              </a:solidFill>
              <a:latin typeface="Calibri"/>
            </a:endParaRPr>
          </a:p>
        </p:txBody>
      </p:sp>
      <p:pic>
        <p:nvPicPr>
          <p:cNvPr id="122" name="Picture 2"/>
          <p:cNvPicPr/>
          <p:nvPr/>
        </p:nvPicPr>
        <p:blipFill>
          <a:blip r:embed="rId2"/>
          <a:stretch/>
        </p:blipFill>
        <p:spPr>
          <a:xfrm>
            <a:off x="179640" y="31320"/>
            <a:ext cx="8856720" cy="670968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467640" y="476640"/>
            <a:ext cx="8229240" cy="633600"/>
          </a:xfrm>
          <a:prstGeom prst="rect">
            <a:avLst/>
          </a:prstGeom>
          <a:noFill/>
          <a:ln>
            <a:noFill/>
          </a:ln>
        </p:spPr>
        <p:txBody>
          <a:bodyPr anchor="ctr">
            <a:normAutofit fontScale="40500" lnSpcReduction="10000"/>
          </a:bodyPr>
          <a:lstStyle/>
          <a:p>
            <a:pPr algn="ctr">
              <a:lnSpc>
                <a:spcPct val="100000"/>
              </a:lnSpc>
            </a:pPr>
            <a:r>
              <a:rPr lang="en-US" sz="4400" b="0" strike="noStrike" spc="-1">
                <a:solidFill>
                  <a:srgbClr val="FF0000"/>
                </a:solidFill>
                <a:latin typeface="Calibri"/>
              </a:rPr>
              <a:t>Θετικές Σκέψεις</a:t>
            </a:r>
            <a:r>
              <a:t/>
            </a:r>
            <a:br/>
            <a:endParaRPr lang="en-US" sz="4400" b="0" strike="noStrike" spc="-1">
              <a:solidFill>
                <a:srgbClr val="000000"/>
              </a:solidFill>
              <a:latin typeface="Calibri"/>
            </a:endParaRPr>
          </a:p>
        </p:txBody>
      </p:sp>
      <p:sp>
        <p:nvSpPr>
          <p:cNvPr id="124" name="TextShape 2"/>
          <p:cNvSpPr txBox="1"/>
          <p:nvPr/>
        </p:nvSpPr>
        <p:spPr>
          <a:xfrm>
            <a:off x="323640" y="980640"/>
            <a:ext cx="8568720" cy="5616360"/>
          </a:xfrm>
          <a:prstGeom prst="rect">
            <a:avLst/>
          </a:prstGeom>
          <a:noFill/>
          <a:ln>
            <a:noFill/>
          </a:ln>
        </p:spPr>
        <p:txBody>
          <a:bodyPr>
            <a:normAutofit lnSpcReduction="10000"/>
          </a:bodyPr>
          <a:lstStyle/>
          <a:p>
            <a:pPr algn="ctr">
              <a:lnSpc>
                <a:spcPct val="100000"/>
              </a:lnSpc>
              <a:spcBef>
                <a:spcPts val="641"/>
              </a:spcBef>
            </a:pPr>
            <a:r>
              <a:rPr lang="en-US" sz="3200" b="0" strike="noStrike" spc="-1">
                <a:solidFill>
                  <a:srgbClr val="000000"/>
                </a:solidFill>
                <a:latin typeface="Calibri"/>
              </a:rPr>
              <a:t>Οι χαρούμενοι και αισιόδοξοι άνθρωποι σκέφτονται θετικά, τείνουν να βλέπουν την καλή πλευρά των πραγμάτων και να πιστεύουν ότι τα προβλήματα έχουν λύση.  </a:t>
            </a:r>
          </a:p>
          <a:p>
            <a:pPr algn="ctr">
              <a:lnSpc>
                <a:spcPct val="100000"/>
              </a:lnSpc>
              <a:spcBef>
                <a:spcPts val="641"/>
              </a:spcBef>
            </a:pPr>
            <a:r>
              <a:rPr lang="en-US" sz="3200" b="0" strike="noStrike" spc="-1">
                <a:solidFill>
                  <a:srgbClr val="000000"/>
                </a:solidFill>
                <a:latin typeface="Calibri"/>
              </a:rPr>
              <a:t>Οι αισιόδοξοι άνθρωποι δεν «γυρίζουν» συνάχεια στα αρνητικά γεγονότα που τους έχουν συμβεί και δεν μπορούν να τα αλλάξουν, ούτε φρενάρουν τον εαυτό τους θεωρώντας ότι κάθε δυσκολία είναι αναπόφευκτη και αξεπέραστη.  </a:t>
            </a:r>
          </a:p>
          <a:p>
            <a:pPr algn="ctr">
              <a:lnSpc>
                <a:spcPct val="100000"/>
              </a:lnSpc>
              <a:spcBef>
                <a:spcPts val="641"/>
              </a:spcBef>
            </a:pPr>
            <a:r>
              <a:rPr lang="en-US" sz="3200" b="0" strike="noStrike" spc="-1">
                <a:solidFill>
                  <a:srgbClr val="000000"/>
                </a:solidFill>
                <a:latin typeface="Calibri"/>
              </a:rPr>
              <a:t>Πιστεύουν στις δυνάμεις τους και ακόμα και στις δυσκολίες βλέπουν ευκαιρίες για προσωπική ανάπτυξη και βελτίωση.</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457200" y="274680"/>
            <a:ext cx="8229240" cy="1142640"/>
          </a:xfrm>
          <a:prstGeom prst="rect">
            <a:avLst/>
          </a:prstGeom>
          <a:noFill/>
          <a:ln>
            <a:noFill/>
          </a:ln>
        </p:spPr>
        <p:txBody>
          <a:bodyPr anchor="ctr">
            <a:noAutofit/>
          </a:bodyPr>
          <a:lstStyle/>
          <a:p>
            <a:endParaRPr lang="en-US" sz="1800" b="0" strike="noStrike" spc="-1">
              <a:solidFill>
                <a:srgbClr val="000000"/>
              </a:solidFill>
              <a:latin typeface="Calibri"/>
            </a:endParaRPr>
          </a:p>
        </p:txBody>
      </p:sp>
      <p:sp>
        <p:nvSpPr>
          <p:cNvPr id="126" name="TextShape 2"/>
          <p:cNvSpPr txBox="1"/>
          <p:nvPr/>
        </p:nvSpPr>
        <p:spPr>
          <a:xfrm>
            <a:off x="457200" y="1600200"/>
            <a:ext cx="8229240" cy="4525560"/>
          </a:xfrm>
          <a:prstGeom prst="rect">
            <a:avLst/>
          </a:prstGeom>
          <a:noFill/>
          <a:ln>
            <a:noFill/>
          </a:ln>
        </p:spPr>
        <p:txBody>
          <a:bodyPr>
            <a:noAutofit/>
          </a:bodyPr>
          <a:lstStyle/>
          <a:p>
            <a:endParaRPr lang="en-US" sz="3200" b="0" strike="noStrike" spc="-1">
              <a:solidFill>
                <a:srgbClr val="000000"/>
              </a:solidFill>
              <a:latin typeface="Calibri"/>
            </a:endParaRPr>
          </a:p>
        </p:txBody>
      </p:sp>
      <p:pic>
        <p:nvPicPr>
          <p:cNvPr id="127" name="Picture 2"/>
          <p:cNvPicPr/>
          <p:nvPr/>
        </p:nvPicPr>
        <p:blipFill>
          <a:blip r:embed="rId2"/>
          <a:stretch/>
        </p:blipFill>
        <p:spPr>
          <a:xfrm>
            <a:off x="223200" y="548640"/>
            <a:ext cx="8703360" cy="5688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467640" y="476640"/>
            <a:ext cx="8229240" cy="705600"/>
          </a:xfrm>
          <a:prstGeom prst="rect">
            <a:avLst/>
          </a:prstGeom>
          <a:noFill/>
          <a:ln>
            <a:noFill/>
          </a:ln>
        </p:spPr>
        <p:txBody>
          <a:bodyPr anchor="ctr">
            <a:normAutofit fontScale="47500" lnSpcReduction="10000"/>
          </a:bodyPr>
          <a:lstStyle/>
          <a:p>
            <a:pPr algn="ctr">
              <a:lnSpc>
                <a:spcPct val="100000"/>
              </a:lnSpc>
            </a:pPr>
            <a:r>
              <a:rPr lang="en-US" sz="4400" b="0" strike="noStrike" spc="-1">
                <a:solidFill>
                  <a:srgbClr val="FF0000"/>
                </a:solidFill>
                <a:latin typeface="Calibri"/>
              </a:rPr>
              <a:t>Ψυχική Αυτάρκεια</a:t>
            </a:r>
            <a:r>
              <a:t/>
            </a:r>
            <a:br/>
            <a:endParaRPr lang="en-US" sz="4400" b="0" strike="noStrike" spc="-1">
              <a:solidFill>
                <a:srgbClr val="000000"/>
              </a:solidFill>
              <a:latin typeface="Calibri"/>
            </a:endParaRPr>
          </a:p>
        </p:txBody>
      </p:sp>
      <p:sp>
        <p:nvSpPr>
          <p:cNvPr id="129" name="TextShape 2"/>
          <p:cNvSpPr txBox="1"/>
          <p:nvPr/>
        </p:nvSpPr>
        <p:spPr>
          <a:xfrm>
            <a:off x="395640" y="980640"/>
            <a:ext cx="8568720" cy="5688360"/>
          </a:xfrm>
          <a:prstGeom prst="rect">
            <a:avLst/>
          </a:prstGeom>
          <a:noFill/>
          <a:ln>
            <a:noFill/>
          </a:ln>
        </p:spPr>
        <p:txBody>
          <a:bodyPr>
            <a:normAutofit fontScale="88000"/>
          </a:bodyPr>
          <a:lstStyle/>
          <a:p>
            <a:pPr algn="ctr">
              <a:lnSpc>
                <a:spcPct val="100000"/>
              </a:lnSpc>
              <a:spcBef>
                <a:spcPts val="641"/>
              </a:spcBef>
            </a:pPr>
            <a:r>
              <a:rPr lang="en-US" sz="3200" b="0" strike="noStrike" spc="-1">
                <a:solidFill>
                  <a:srgbClr val="000000"/>
                </a:solidFill>
                <a:latin typeface="Calibri"/>
              </a:rPr>
              <a:t>Οι χαρούμενοι και αισιόδοξοι άνθρωποι βασίζονται στον εαυτό τους και δεν κατηγορούν την οικογένειά τους ή άλλους ανθρώπους για όσα τους δυσκολεύουν.  </a:t>
            </a:r>
          </a:p>
          <a:p>
            <a:pPr algn="ctr">
              <a:lnSpc>
                <a:spcPct val="100000"/>
              </a:lnSpc>
              <a:spcBef>
                <a:spcPts val="641"/>
              </a:spcBef>
            </a:pPr>
            <a:r>
              <a:rPr lang="en-US" sz="3200" b="0" strike="noStrike" spc="-1">
                <a:solidFill>
                  <a:srgbClr val="000000"/>
                </a:solidFill>
                <a:latin typeface="Calibri"/>
              </a:rPr>
              <a:t>Αναγνωρίζουν τον ρόλο που έχουν οι άλλοι στη ζωή τους, αλλά δεν τα περιμένουν όλα από τους άλλους και δε σπαταλάνε το χρόνο τους και την ενέργειά τους να κατηγορούν τους άλλους.  </a:t>
            </a:r>
          </a:p>
          <a:p>
            <a:pPr algn="ctr">
              <a:lnSpc>
                <a:spcPct val="100000"/>
              </a:lnSpc>
              <a:spcBef>
                <a:spcPts val="641"/>
              </a:spcBef>
            </a:pPr>
            <a:r>
              <a:rPr lang="en-US" sz="3200" b="0" strike="noStrike" spc="-1">
                <a:solidFill>
                  <a:srgbClr val="000000"/>
                </a:solidFill>
                <a:latin typeface="Calibri"/>
              </a:rPr>
              <a:t>Βασίζονται στον εαυτό τους και αντιδρούν με ηρεμία.</a:t>
            </a:r>
          </a:p>
          <a:p>
            <a:pPr algn="ctr">
              <a:lnSpc>
                <a:spcPct val="100000"/>
              </a:lnSpc>
              <a:spcBef>
                <a:spcPts val="641"/>
              </a:spcBef>
            </a:pPr>
            <a:r>
              <a:rPr lang="en-US" sz="3200" b="0" strike="noStrike" spc="-1">
                <a:solidFill>
                  <a:srgbClr val="000000"/>
                </a:solidFill>
                <a:latin typeface="Calibri"/>
              </a:rPr>
              <a:t> Προχωρούν στη ζωή τους αναλαμβάνοντας τις ευθύνες τους, χωρίς να κατηγορούν άλλους και χωρίς να μένουν στάσιμοι.</a:t>
            </a:r>
          </a:p>
          <a:p>
            <a:pPr>
              <a:lnSpc>
                <a:spcPct val="100000"/>
              </a:lnSpc>
              <a:spcBef>
                <a:spcPts val="641"/>
              </a:spcBef>
            </a:pPr>
            <a:r>
              <a:rPr lang="en-US" sz="3200" b="0" strike="noStrike" spc="-1">
                <a:solidFill>
                  <a:srgbClr val="000000"/>
                </a:solidFill>
                <a:latin typeface="Calibri"/>
              </a:rPr>
              <a:t>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457200" y="274680"/>
            <a:ext cx="8229240" cy="1142640"/>
          </a:xfrm>
          <a:prstGeom prst="rect">
            <a:avLst/>
          </a:prstGeom>
          <a:noFill/>
          <a:ln>
            <a:noFill/>
          </a:ln>
        </p:spPr>
        <p:txBody>
          <a:bodyPr anchor="ctr">
            <a:noAutofit/>
          </a:bodyPr>
          <a:lstStyle/>
          <a:p>
            <a:endParaRPr lang="en-US" sz="1800" b="0" strike="noStrike" spc="-1">
              <a:solidFill>
                <a:srgbClr val="000000"/>
              </a:solidFill>
              <a:latin typeface="Calibri"/>
            </a:endParaRPr>
          </a:p>
        </p:txBody>
      </p:sp>
      <p:sp>
        <p:nvSpPr>
          <p:cNvPr id="86" name="TextShape 2"/>
          <p:cNvSpPr txBox="1"/>
          <p:nvPr/>
        </p:nvSpPr>
        <p:spPr>
          <a:xfrm>
            <a:off x="457200" y="1600200"/>
            <a:ext cx="8229240" cy="4525560"/>
          </a:xfrm>
          <a:prstGeom prst="rect">
            <a:avLst/>
          </a:prstGeom>
          <a:noFill/>
          <a:ln>
            <a:noFill/>
          </a:ln>
        </p:spPr>
        <p:txBody>
          <a:bodyPr>
            <a:noAutofit/>
          </a:bodyPr>
          <a:lstStyle/>
          <a:p>
            <a:endParaRPr lang="en-US" sz="3200" b="0" strike="noStrike" spc="-1">
              <a:solidFill>
                <a:srgbClr val="000000"/>
              </a:solidFill>
              <a:latin typeface="Calibri"/>
            </a:endParaRPr>
          </a:p>
        </p:txBody>
      </p:sp>
      <p:pic>
        <p:nvPicPr>
          <p:cNvPr id="87" name="Picture 2"/>
          <p:cNvPicPr/>
          <p:nvPr/>
        </p:nvPicPr>
        <p:blipFill>
          <a:blip r:embed="rId2"/>
          <a:stretch/>
        </p:blipFill>
        <p:spPr>
          <a:xfrm>
            <a:off x="179640" y="116640"/>
            <a:ext cx="8784720" cy="6588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57200" y="274680"/>
            <a:ext cx="8229240" cy="1142640"/>
          </a:xfrm>
          <a:prstGeom prst="rect">
            <a:avLst/>
          </a:prstGeom>
          <a:noFill/>
          <a:ln>
            <a:noFill/>
          </a:ln>
        </p:spPr>
        <p:txBody>
          <a:bodyPr anchor="ctr">
            <a:noAutofit/>
          </a:bodyPr>
          <a:lstStyle/>
          <a:p>
            <a:endParaRPr lang="en-US" sz="1800" b="0" strike="noStrike" spc="-1">
              <a:solidFill>
                <a:srgbClr val="000000"/>
              </a:solidFill>
              <a:latin typeface="Calibri"/>
            </a:endParaRPr>
          </a:p>
        </p:txBody>
      </p:sp>
      <p:sp>
        <p:nvSpPr>
          <p:cNvPr id="131" name="TextShape 2"/>
          <p:cNvSpPr txBox="1"/>
          <p:nvPr/>
        </p:nvSpPr>
        <p:spPr>
          <a:xfrm>
            <a:off x="457200" y="1600200"/>
            <a:ext cx="8229240" cy="4525560"/>
          </a:xfrm>
          <a:prstGeom prst="rect">
            <a:avLst/>
          </a:prstGeom>
          <a:noFill/>
          <a:ln>
            <a:noFill/>
          </a:ln>
        </p:spPr>
        <p:txBody>
          <a:bodyPr>
            <a:noAutofit/>
          </a:bodyPr>
          <a:lstStyle/>
          <a:p>
            <a:endParaRPr lang="en-US" sz="3200" b="0" strike="noStrike" spc="-1">
              <a:solidFill>
                <a:srgbClr val="000000"/>
              </a:solidFill>
              <a:latin typeface="Calibri"/>
            </a:endParaRPr>
          </a:p>
        </p:txBody>
      </p:sp>
      <p:pic>
        <p:nvPicPr>
          <p:cNvPr id="132" name="Picture 2"/>
          <p:cNvPicPr/>
          <p:nvPr/>
        </p:nvPicPr>
        <p:blipFill>
          <a:blip r:embed="rId2"/>
          <a:stretch/>
        </p:blipFill>
        <p:spPr>
          <a:xfrm>
            <a:off x="95400" y="442800"/>
            <a:ext cx="8953200" cy="597168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395640" y="404640"/>
            <a:ext cx="8229240" cy="705600"/>
          </a:xfrm>
          <a:prstGeom prst="rect">
            <a:avLst/>
          </a:prstGeom>
          <a:noFill/>
          <a:ln>
            <a:noFill/>
          </a:ln>
        </p:spPr>
        <p:txBody>
          <a:bodyPr anchor="ctr">
            <a:normAutofit fontScale="40000"/>
          </a:bodyPr>
          <a:lstStyle/>
          <a:p>
            <a:pPr algn="ctr">
              <a:lnSpc>
                <a:spcPct val="100000"/>
              </a:lnSpc>
            </a:pPr>
            <a:r>
              <a:rPr lang="en-US" sz="4400" b="0" strike="noStrike" spc="-1">
                <a:solidFill>
                  <a:srgbClr val="FF0000"/>
                </a:solidFill>
                <a:latin typeface="Calibri"/>
              </a:rPr>
              <a:t>Παρελθόν, Παρόν και Μέλλον</a:t>
            </a:r>
            <a:r>
              <a:t/>
            </a:r>
            <a:br/>
            <a:endParaRPr lang="en-US" sz="4400" b="0" strike="noStrike" spc="-1">
              <a:solidFill>
                <a:srgbClr val="000000"/>
              </a:solidFill>
              <a:latin typeface="Calibri"/>
            </a:endParaRPr>
          </a:p>
        </p:txBody>
      </p:sp>
      <p:sp>
        <p:nvSpPr>
          <p:cNvPr id="134" name="TextShape 2"/>
          <p:cNvSpPr txBox="1"/>
          <p:nvPr/>
        </p:nvSpPr>
        <p:spPr>
          <a:xfrm>
            <a:off x="0" y="980640"/>
            <a:ext cx="9143640" cy="5688360"/>
          </a:xfrm>
          <a:prstGeom prst="rect">
            <a:avLst/>
          </a:prstGeom>
          <a:noFill/>
          <a:ln>
            <a:noFill/>
          </a:ln>
        </p:spPr>
        <p:txBody>
          <a:bodyPr>
            <a:normAutofit fontScale="81000"/>
          </a:bodyPr>
          <a:lstStyle/>
          <a:p>
            <a:pPr algn="ctr">
              <a:lnSpc>
                <a:spcPct val="100000"/>
              </a:lnSpc>
              <a:spcBef>
                <a:spcPts val="641"/>
              </a:spcBef>
            </a:pPr>
            <a:r>
              <a:rPr lang="en-US" sz="3200" b="0" strike="noStrike" spc="-1">
                <a:solidFill>
                  <a:srgbClr val="000000"/>
                </a:solidFill>
                <a:latin typeface="Calibri"/>
              </a:rPr>
              <a:t> </a:t>
            </a:r>
          </a:p>
          <a:p>
            <a:pPr algn="ctr">
              <a:lnSpc>
                <a:spcPct val="100000"/>
              </a:lnSpc>
              <a:spcBef>
                <a:spcPts val="641"/>
              </a:spcBef>
            </a:pPr>
            <a:r>
              <a:rPr lang="en-US" sz="3200" b="0" strike="noStrike" spc="-1">
                <a:solidFill>
                  <a:srgbClr val="000000"/>
                </a:solidFill>
                <a:latin typeface="Calibri"/>
              </a:rPr>
              <a:t>Οι χαρούμενοι και αισιόδοξοι άνθρωποι αντιλαμβάνονται ότι το </a:t>
            </a:r>
            <a:r>
              <a:rPr lang="en-US" sz="3200" b="1" strike="noStrike" spc="-1">
                <a:solidFill>
                  <a:srgbClr val="FF0000"/>
                </a:solidFill>
                <a:latin typeface="Calibri"/>
              </a:rPr>
              <a:t>παρελθόν </a:t>
            </a:r>
            <a:r>
              <a:rPr lang="en-US" sz="3200" b="0" strike="noStrike" spc="-1">
                <a:solidFill>
                  <a:srgbClr val="000000"/>
                </a:solidFill>
                <a:latin typeface="Calibri"/>
              </a:rPr>
              <a:t>τους έχει σημαντικό ρόλο στο πώς έχουν διαμορφωθεί οι ίδιοι, αλλά ταυτόχρονα γνωρίζουν ότι οι τωρινές τους επιλογές μπορούν να αλλάξουν το </a:t>
            </a:r>
            <a:r>
              <a:rPr lang="en-US" sz="3200" b="1" strike="noStrike" spc="-1">
                <a:solidFill>
                  <a:srgbClr val="FF0000"/>
                </a:solidFill>
                <a:latin typeface="Calibri"/>
              </a:rPr>
              <a:t>παρόν</a:t>
            </a:r>
            <a:r>
              <a:rPr lang="en-US" sz="3200" b="0" strike="noStrike" spc="-1">
                <a:solidFill>
                  <a:srgbClr val="000000"/>
                </a:solidFill>
                <a:latin typeface="Calibri"/>
              </a:rPr>
              <a:t> και το </a:t>
            </a:r>
            <a:r>
              <a:rPr lang="en-US" sz="3200" b="1" strike="noStrike" spc="-1">
                <a:solidFill>
                  <a:srgbClr val="FF0000"/>
                </a:solidFill>
                <a:latin typeface="Calibri"/>
              </a:rPr>
              <a:t>μέλλον</a:t>
            </a:r>
            <a:r>
              <a:rPr lang="en-US" sz="3200" b="0" strike="noStrike" spc="-1">
                <a:solidFill>
                  <a:srgbClr val="000000"/>
                </a:solidFill>
                <a:latin typeface="Calibri"/>
              </a:rPr>
              <a:t> τους.  </a:t>
            </a:r>
          </a:p>
          <a:p>
            <a:pPr algn="ctr">
              <a:lnSpc>
                <a:spcPct val="100000"/>
              </a:lnSpc>
              <a:spcBef>
                <a:spcPts val="641"/>
              </a:spcBef>
            </a:pPr>
            <a:r>
              <a:rPr lang="en-US" sz="3200" b="0" strike="noStrike" spc="-1">
                <a:solidFill>
                  <a:srgbClr val="000000"/>
                </a:solidFill>
                <a:latin typeface="Calibri"/>
              </a:rPr>
              <a:t>Οι χαρούμενοι και αισιόδοξοι άνθρωποι δεν είναι δέσμιοι του παρελθόντος τους ώστε να μη κάνουν τίποτα στο παρόν τους και να λυπούνται τον εαυτό τους.  </a:t>
            </a:r>
          </a:p>
          <a:p>
            <a:pPr algn="ctr">
              <a:lnSpc>
                <a:spcPct val="100000"/>
              </a:lnSpc>
              <a:spcBef>
                <a:spcPts val="641"/>
              </a:spcBef>
            </a:pPr>
            <a:r>
              <a:rPr lang="en-US" sz="3200" b="0" strike="noStrike" spc="-1">
                <a:solidFill>
                  <a:srgbClr val="000000"/>
                </a:solidFill>
                <a:latin typeface="Calibri"/>
              </a:rPr>
              <a:t>Το να αναγνωρίζει κανείς το δύσκολο </a:t>
            </a:r>
            <a:r>
              <a:rPr lang="en-US" sz="3200" b="1" strike="noStrike" spc="-1">
                <a:solidFill>
                  <a:srgbClr val="FF0000"/>
                </a:solidFill>
                <a:latin typeface="Calibri"/>
              </a:rPr>
              <a:t>παρελθόν</a:t>
            </a:r>
            <a:r>
              <a:rPr lang="en-US" sz="3200" b="0" strike="noStrike" spc="-1">
                <a:solidFill>
                  <a:srgbClr val="000000"/>
                </a:solidFill>
                <a:latin typeface="Calibri"/>
              </a:rPr>
              <a:t> του και να μπορεί να κάνει υγιείς και αισιόδοξες επιλογές για το </a:t>
            </a:r>
            <a:r>
              <a:rPr lang="en-US" sz="3200" b="1" strike="noStrike" spc="-1">
                <a:solidFill>
                  <a:srgbClr val="FF0000"/>
                </a:solidFill>
                <a:latin typeface="Calibri"/>
              </a:rPr>
              <a:t>παρόν</a:t>
            </a:r>
            <a:r>
              <a:rPr lang="en-US" sz="3200" b="0" strike="noStrike" spc="-1">
                <a:solidFill>
                  <a:srgbClr val="000000"/>
                </a:solidFill>
                <a:latin typeface="Calibri"/>
              </a:rPr>
              <a:t> και το </a:t>
            </a:r>
            <a:r>
              <a:rPr lang="en-US" sz="3200" b="1" strike="noStrike" spc="-1">
                <a:solidFill>
                  <a:srgbClr val="FF0000"/>
                </a:solidFill>
                <a:latin typeface="Calibri"/>
              </a:rPr>
              <a:t>μέλλον</a:t>
            </a:r>
            <a:r>
              <a:rPr lang="en-US" sz="3200" b="0" strike="noStrike" spc="-1">
                <a:solidFill>
                  <a:srgbClr val="000000"/>
                </a:solidFill>
                <a:latin typeface="Calibri"/>
              </a:rPr>
              <a:t> του είναι ένα σημαντικό κλειδί ευτυχίας και ψυχικής αρμονίας στη ζωή.</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367560" y="5373360"/>
            <a:ext cx="8229240" cy="1142640"/>
          </a:xfrm>
          <a:prstGeom prst="rect">
            <a:avLst/>
          </a:prstGeom>
          <a:noFill/>
          <a:ln>
            <a:noFill/>
          </a:ln>
        </p:spPr>
        <p:txBody>
          <a:bodyPr anchor="ctr">
            <a:noAutofit/>
          </a:bodyPr>
          <a:lstStyle/>
          <a:p>
            <a:pPr algn="ctr">
              <a:lnSpc>
                <a:spcPct val="100000"/>
              </a:lnSpc>
            </a:pPr>
            <a:r>
              <a:rPr lang="en-US" sz="4400" b="0" i="1" strike="noStrike" spc="-1">
                <a:solidFill>
                  <a:srgbClr val="FF0000"/>
                </a:solidFill>
                <a:latin typeface="Calibri"/>
              </a:rPr>
              <a:t>Σάς ευχαριστώ για τη συζήτηση!</a:t>
            </a:r>
            <a:endParaRPr lang="en-US" sz="4400" b="0" strike="noStrike" spc="-1">
              <a:solidFill>
                <a:srgbClr val="000000"/>
              </a:solidFill>
              <a:latin typeface="Calibri"/>
            </a:endParaRPr>
          </a:p>
        </p:txBody>
      </p:sp>
      <p:pic>
        <p:nvPicPr>
          <p:cNvPr id="136" name="Picture 2"/>
          <p:cNvPicPr/>
          <p:nvPr/>
        </p:nvPicPr>
        <p:blipFill>
          <a:blip r:embed="rId2"/>
          <a:stretch/>
        </p:blipFill>
        <p:spPr>
          <a:xfrm>
            <a:off x="323640" y="260640"/>
            <a:ext cx="8659440" cy="50738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457200" y="274680"/>
            <a:ext cx="8229240" cy="1142640"/>
          </a:xfrm>
          <a:prstGeom prst="rect">
            <a:avLst/>
          </a:prstGeom>
          <a:noFill/>
          <a:ln>
            <a:noFill/>
          </a:ln>
        </p:spPr>
        <p:txBody>
          <a:bodyPr anchor="ctr">
            <a:normAutofit fontScale="90000" lnSpcReduction="20000"/>
          </a:bodyPr>
          <a:lstStyle/>
          <a:p>
            <a:pPr algn="ctr">
              <a:lnSpc>
                <a:spcPct val="100000"/>
              </a:lnSpc>
            </a:pPr>
            <a:r>
              <a:rPr lang="en-US" sz="4400" b="1" strike="noStrike" spc="-1">
                <a:solidFill>
                  <a:srgbClr val="FF0000"/>
                </a:solidFill>
                <a:latin typeface="Calibri"/>
              </a:rPr>
              <a:t>Αγάπη για τον εαυτό μας</a:t>
            </a:r>
            <a:r>
              <a:t/>
            </a:r>
            <a:br/>
            <a:endParaRPr lang="en-US" sz="4400" b="0" strike="noStrike" spc="-1">
              <a:solidFill>
                <a:srgbClr val="000000"/>
              </a:solidFill>
              <a:latin typeface="Calibri"/>
            </a:endParaRPr>
          </a:p>
        </p:txBody>
      </p:sp>
      <p:sp>
        <p:nvSpPr>
          <p:cNvPr id="89" name="TextShape 2"/>
          <p:cNvSpPr txBox="1"/>
          <p:nvPr/>
        </p:nvSpPr>
        <p:spPr>
          <a:xfrm>
            <a:off x="457200" y="1196640"/>
            <a:ext cx="8229240" cy="4929120"/>
          </a:xfrm>
          <a:prstGeom prst="rect">
            <a:avLst/>
          </a:prstGeom>
          <a:noFill/>
          <a:ln>
            <a:noFill/>
          </a:ln>
        </p:spPr>
        <p:txBody>
          <a:bodyPr>
            <a:noAutofit/>
          </a:bodyPr>
          <a:lstStyle/>
          <a:p>
            <a:pPr algn="ctr">
              <a:lnSpc>
                <a:spcPct val="100000"/>
              </a:lnSpc>
              <a:spcBef>
                <a:spcPts val="641"/>
              </a:spcBef>
            </a:pPr>
            <a:r>
              <a:rPr lang="en-US" sz="3200" b="0" strike="noStrike" spc="-1">
                <a:solidFill>
                  <a:srgbClr val="000000"/>
                </a:solidFill>
                <a:latin typeface="Calibri"/>
              </a:rPr>
              <a:t>Οι χαρούμενοι και αισιόδοξοι άνθρωποι έχουν αγάπη στη ζωή τους.  </a:t>
            </a:r>
          </a:p>
          <a:p>
            <a:pPr algn="ctr">
              <a:lnSpc>
                <a:spcPct val="100000"/>
              </a:lnSpc>
              <a:spcBef>
                <a:spcPts val="641"/>
              </a:spcBef>
            </a:pPr>
            <a:r>
              <a:rPr lang="en-US" sz="3200" b="0" strike="noStrike" spc="-1">
                <a:solidFill>
                  <a:srgbClr val="000000"/>
                </a:solidFill>
                <a:latin typeface="Calibri"/>
              </a:rPr>
              <a:t>Αγαπάνε τον εαυτό τους με υγιή τρόπο: τον φροντίζουν πνευματικά, συναισθηματικά και σωματικά.  </a:t>
            </a:r>
          </a:p>
          <a:p>
            <a:pPr algn="ctr">
              <a:lnSpc>
                <a:spcPct val="100000"/>
              </a:lnSpc>
              <a:spcBef>
                <a:spcPts val="641"/>
              </a:spcBef>
            </a:pPr>
            <a:r>
              <a:rPr lang="en-US" sz="3200" b="0" strike="noStrike" spc="-1">
                <a:solidFill>
                  <a:srgbClr val="000000"/>
                </a:solidFill>
                <a:latin typeface="Calibri"/>
              </a:rPr>
              <a:t>Όταν κάποιος αγαπάει και σέβεται τον εαυτό του μπορεί να αγαπήσει τους άλλους και επίσης να δεχτεί την αγάπη τους.</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a:noFill/>
          </a:ln>
        </p:spPr>
        <p:txBody>
          <a:bodyPr anchor="ctr">
            <a:noAutofit/>
          </a:bodyPr>
          <a:lstStyle/>
          <a:p>
            <a:endParaRPr lang="en-US" sz="1800" b="0" strike="noStrike" spc="-1">
              <a:solidFill>
                <a:srgbClr val="000000"/>
              </a:solidFill>
              <a:latin typeface="Calibri"/>
            </a:endParaRPr>
          </a:p>
        </p:txBody>
      </p:sp>
      <p:sp>
        <p:nvSpPr>
          <p:cNvPr id="91" name="TextShape 2"/>
          <p:cNvSpPr txBox="1"/>
          <p:nvPr/>
        </p:nvSpPr>
        <p:spPr>
          <a:xfrm>
            <a:off x="457200" y="1600200"/>
            <a:ext cx="8229240" cy="4525560"/>
          </a:xfrm>
          <a:prstGeom prst="rect">
            <a:avLst/>
          </a:prstGeom>
          <a:noFill/>
          <a:ln>
            <a:noFill/>
          </a:ln>
        </p:spPr>
        <p:txBody>
          <a:bodyPr>
            <a:noAutofit/>
          </a:bodyPr>
          <a:lstStyle/>
          <a:p>
            <a:endParaRPr lang="en-US" sz="3200" b="0" strike="noStrike" spc="-1">
              <a:solidFill>
                <a:srgbClr val="000000"/>
              </a:solidFill>
              <a:latin typeface="Calibri"/>
            </a:endParaRPr>
          </a:p>
        </p:txBody>
      </p:sp>
      <p:pic>
        <p:nvPicPr>
          <p:cNvPr id="92" name="Picture 2"/>
          <p:cNvPicPr/>
          <p:nvPr/>
        </p:nvPicPr>
        <p:blipFill>
          <a:blip r:embed="rId2"/>
          <a:stretch/>
        </p:blipFill>
        <p:spPr>
          <a:xfrm>
            <a:off x="347760" y="692640"/>
            <a:ext cx="8611560" cy="526428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67640" y="476640"/>
            <a:ext cx="8229240" cy="1142640"/>
          </a:xfrm>
          <a:prstGeom prst="rect">
            <a:avLst/>
          </a:prstGeom>
          <a:noFill/>
          <a:ln>
            <a:noFill/>
          </a:ln>
        </p:spPr>
        <p:txBody>
          <a:bodyPr anchor="ctr">
            <a:normAutofit fontScale="56500" lnSpcReduction="10000"/>
          </a:bodyPr>
          <a:lstStyle/>
          <a:p>
            <a:pPr algn="ctr">
              <a:lnSpc>
                <a:spcPct val="100000"/>
              </a:lnSpc>
            </a:pPr>
            <a:r>
              <a:rPr lang="en-US" sz="4400" b="0" strike="noStrike" spc="-1">
                <a:solidFill>
                  <a:srgbClr val="FF0000"/>
                </a:solidFill>
                <a:latin typeface="Calibri"/>
              </a:rPr>
              <a:t>Αγάπη για τους άλλους </a:t>
            </a:r>
            <a:r>
              <a:t/>
            </a:r>
            <a:br/>
            <a:r>
              <a:rPr lang="en-US" sz="4400" b="0" strike="noStrike" spc="-1">
                <a:solidFill>
                  <a:srgbClr val="FF0000"/>
                </a:solidFill>
                <a:latin typeface="Calibri"/>
              </a:rPr>
              <a:t>και από τους άλλους</a:t>
            </a:r>
            <a:r>
              <a:t/>
            </a:r>
            <a:br/>
            <a:endParaRPr lang="en-US" sz="4400" b="0" strike="noStrike" spc="-1">
              <a:solidFill>
                <a:srgbClr val="000000"/>
              </a:solidFill>
              <a:latin typeface="Calibri"/>
            </a:endParaRPr>
          </a:p>
        </p:txBody>
      </p:sp>
      <p:sp>
        <p:nvSpPr>
          <p:cNvPr id="94" name="TextShape 2"/>
          <p:cNvSpPr txBox="1"/>
          <p:nvPr/>
        </p:nvSpPr>
        <p:spPr>
          <a:xfrm>
            <a:off x="251640" y="1600200"/>
            <a:ext cx="8784720" cy="4996800"/>
          </a:xfrm>
          <a:prstGeom prst="rect">
            <a:avLst/>
          </a:prstGeom>
          <a:noFill/>
          <a:ln>
            <a:noFill/>
          </a:ln>
        </p:spPr>
        <p:txBody>
          <a:bodyPr>
            <a:normAutofit lnSpcReduction="10000"/>
          </a:bodyPr>
          <a:lstStyle/>
          <a:p>
            <a:pPr algn="ctr">
              <a:lnSpc>
                <a:spcPct val="100000"/>
              </a:lnSpc>
              <a:spcBef>
                <a:spcPts val="641"/>
              </a:spcBef>
            </a:pPr>
            <a:r>
              <a:rPr lang="en-US" sz="3200" b="0" strike="noStrike" spc="-1">
                <a:solidFill>
                  <a:srgbClr val="000000"/>
                </a:solidFill>
                <a:latin typeface="Calibri"/>
              </a:rPr>
              <a:t>Οι χαρούμενοι και αισιόδοξοι άνθρωποι αγαπάνε τους άλλους ανθρώπους, παρά τα ελαττώματά τους!  </a:t>
            </a:r>
          </a:p>
          <a:p>
            <a:pPr algn="ctr">
              <a:lnSpc>
                <a:spcPct val="100000"/>
              </a:lnSpc>
              <a:spcBef>
                <a:spcPts val="641"/>
              </a:spcBef>
            </a:pPr>
            <a:r>
              <a:rPr lang="en-US" sz="3200" b="0" strike="noStrike" spc="-1">
                <a:solidFill>
                  <a:srgbClr val="000000"/>
                </a:solidFill>
                <a:latin typeface="Calibri"/>
              </a:rPr>
              <a:t>Εστιάζουν στα θετικά που έχουν οι γύρω τους και τους εκτιμάνε γι’ αυτά, χωρίς να περιμένουν να βρουν τον τέλειο φίλο, σύντροφο, παιδί ή συνεργάτη.  </a:t>
            </a:r>
          </a:p>
          <a:p>
            <a:pPr algn="ctr">
              <a:lnSpc>
                <a:spcPct val="100000"/>
              </a:lnSpc>
              <a:spcBef>
                <a:spcPts val="641"/>
              </a:spcBef>
            </a:pPr>
            <a:r>
              <a:rPr lang="en-US" sz="3200" b="0" strike="noStrike" spc="-1">
                <a:solidFill>
                  <a:srgbClr val="000000"/>
                </a:solidFill>
                <a:latin typeface="Calibri"/>
              </a:rPr>
              <a:t>Όταν ανοίγει κανείς την καρδιά του και δίνει αγάπη, προσελκύει την αγάπη με διάφορες μορφές στη ζωή του.</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57200" y="274680"/>
            <a:ext cx="8229240" cy="1142640"/>
          </a:xfrm>
          <a:prstGeom prst="rect">
            <a:avLst/>
          </a:prstGeom>
          <a:noFill/>
          <a:ln>
            <a:noFill/>
          </a:ln>
        </p:spPr>
        <p:txBody>
          <a:bodyPr anchor="ctr">
            <a:noAutofit/>
          </a:bodyPr>
          <a:lstStyle/>
          <a:p>
            <a:endParaRPr lang="en-US" sz="1800" b="0" strike="noStrike" spc="-1">
              <a:solidFill>
                <a:srgbClr val="000000"/>
              </a:solidFill>
              <a:latin typeface="Calibri"/>
            </a:endParaRPr>
          </a:p>
        </p:txBody>
      </p:sp>
      <p:sp>
        <p:nvSpPr>
          <p:cNvPr id="96" name="TextShape 2"/>
          <p:cNvSpPr txBox="1"/>
          <p:nvPr/>
        </p:nvSpPr>
        <p:spPr>
          <a:xfrm>
            <a:off x="457200" y="1600200"/>
            <a:ext cx="8229240" cy="4525560"/>
          </a:xfrm>
          <a:prstGeom prst="rect">
            <a:avLst/>
          </a:prstGeom>
          <a:noFill/>
          <a:ln>
            <a:noFill/>
          </a:ln>
        </p:spPr>
        <p:txBody>
          <a:bodyPr>
            <a:noAutofit/>
          </a:bodyPr>
          <a:lstStyle/>
          <a:p>
            <a:endParaRPr lang="en-US" sz="3200" b="0" strike="noStrike" spc="-1">
              <a:solidFill>
                <a:srgbClr val="000000"/>
              </a:solidFill>
              <a:latin typeface="Calibri"/>
            </a:endParaRPr>
          </a:p>
        </p:txBody>
      </p:sp>
      <p:pic>
        <p:nvPicPr>
          <p:cNvPr id="97" name="Picture 2"/>
          <p:cNvPicPr/>
          <p:nvPr/>
        </p:nvPicPr>
        <p:blipFill>
          <a:blip r:embed="rId2"/>
          <a:stretch/>
        </p:blipFill>
        <p:spPr>
          <a:xfrm>
            <a:off x="899640" y="116640"/>
            <a:ext cx="7416360" cy="662148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467640" y="548640"/>
            <a:ext cx="8229240" cy="705600"/>
          </a:xfrm>
          <a:prstGeom prst="rect">
            <a:avLst/>
          </a:prstGeom>
          <a:noFill/>
          <a:ln>
            <a:noFill/>
          </a:ln>
        </p:spPr>
        <p:txBody>
          <a:bodyPr anchor="ctr">
            <a:normAutofit fontScale="47500" lnSpcReduction="10000"/>
          </a:bodyPr>
          <a:lstStyle/>
          <a:p>
            <a:pPr algn="ctr">
              <a:lnSpc>
                <a:spcPct val="100000"/>
              </a:lnSpc>
            </a:pPr>
            <a:r>
              <a:rPr lang="en-US" sz="4400" b="0" strike="noStrike" spc="-1">
                <a:solidFill>
                  <a:srgbClr val="FF0000"/>
                </a:solidFill>
                <a:latin typeface="Calibri"/>
              </a:rPr>
              <a:t>Ευγνωμοσύνη</a:t>
            </a:r>
            <a:r>
              <a:t/>
            </a:r>
            <a:br/>
            <a:endParaRPr lang="en-US" sz="4400" b="0" strike="noStrike" spc="-1">
              <a:solidFill>
                <a:srgbClr val="000000"/>
              </a:solidFill>
              <a:latin typeface="Calibri"/>
            </a:endParaRPr>
          </a:p>
        </p:txBody>
      </p:sp>
      <p:sp>
        <p:nvSpPr>
          <p:cNvPr id="99" name="TextShape 2"/>
          <p:cNvSpPr txBox="1"/>
          <p:nvPr/>
        </p:nvSpPr>
        <p:spPr>
          <a:xfrm>
            <a:off x="323640" y="1268640"/>
            <a:ext cx="8362800" cy="5400360"/>
          </a:xfrm>
          <a:prstGeom prst="rect">
            <a:avLst/>
          </a:prstGeom>
          <a:noFill/>
          <a:ln>
            <a:noFill/>
          </a:ln>
        </p:spPr>
        <p:txBody>
          <a:bodyPr>
            <a:normAutofit lnSpcReduction="10000"/>
          </a:bodyPr>
          <a:lstStyle/>
          <a:p>
            <a:pPr algn="ctr">
              <a:lnSpc>
                <a:spcPct val="100000"/>
              </a:lnSpc>
              <a:spcBef>
                <a:spcPts val="641"/>
              </a:spcBef>
            </a:pPr>
            <a:r>
              <a:rPr lang="en-US" sz="3200" b="0" strike="noStrike" spc="-1">
                <a:solidFill>
                  <a:srgbClr val="000000"/>
                </a:solidFill>
                <a:latin typeface="Calibri"/>
              </a:rPr>
              <a:t>Τι πιο απλό από το να κάνει κανείς καλή του συνήθεια να μετράει τα όσα καλά υπάρχουν στη ζωή του;  </a:t>
            </a:r>
          </a:p>
          <a:p>
            <a:pPr algn="ctr">
              <a:lnSpc>
                <a:spcPct val="100000"/>
              </a:lnSpc>
              <a:spcBef>
                <a:spcPts val="641"/>
              </a:spcBef>
            </a:pPr>
            <a:r>
              <a:rPr lang="en-US" sz="3200" b="0" strike="noStrike" spc="-1">
                <a:solidFill>
                  <a:srgbClr val="000000"/>
                </a:solidFill>
                <a:latin typeface="Calibri"/>
              </a:rPr>
              <a:t>Τι πιο απλό και ταυτόχρονα πιο δυνατό από το να μπορεί κανείς να αισθανθεί όμορφα για όλα τα όμορφα στη ζωή του;  </a:t>
            </a:r>
          </a:p>
          <a:p>
            <a:pPr algn="ctr">
              <a:lnSpc>
                <a:spcPct val="100000"/>
              </a:lnSpc>
              <a:spcBef>
                <a:spcPts val="641"/>
              </a:spcBef>
            </a:pPr>
            <a:r>
              <a:rPr lang="en-US" sz="3200" b="0" strike="noStrike" spc="-1">
                <a:solidFill>
                  <a:srgbClr val="000000"/>
                </a:solidFill>
                <a:latin typeface="Calibri"/>
              </a:rPr>
              <a:t>Η ευγνωμοσύνη βρίσκεται στη βάση της ευτυχίας.   Φυσικά θα υπάρχουν και δυσκολίες και προβλήματα, αλλά αυτά είναι που προσφέρουν εμπειρία και σοφία και τονίζουν τα καλά και τα όμορφα στη ζωή.</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457200" y="274680"/>
            <a:ext cx="8229240" cy="1142640"/>
          </a:xfrm>
          <a:prstGeom prst="rect">
            <a:avLst/>
          </a:prstGeom>
          <a:noFill/>
          <a:ln>
            <a:noFill/>
          </a:ln>
        </p:spPr>
        <p:txBody>
          <a:bodyPr anchor="ctr">
            <a:noAutofit/>
          </a:bodyPr>
          <a:lstStyle/>
          <a:p>
            <a:endParaRPr lang="en-US" sz="1800" b="0" strike="noStrike" spc="-1">
              <a:solidFill>
                <a:srgbClr val="000000"/>
              </a:solidFill>
              <a:latin typeface="Calibri"/>
            </a:endParaRPr>
          </a:p>
        </p:txBody>
      </p:sp>
      <p:sp>
        <p:nvSpPr>
          <p:cNvPr id="101" name="TextShape 2"/>
          <p:cNvSpPr txBox="1"/>
          <p:nvPr/>
        </p:nvSpPr>
        <p:spPr>
          <a:xfrm>
            <a:off x="457200" y="1600200"/>
            <a:ext cx="8229240" cy="4525560"/>
          </a:xfrm>
          <a:prstGeom prst="rect">
            <a:avLst/>
          </a:prstGeom>
          <a:noFill/>
          <a:ln>
            <a:noFill/>
          </a:ln>
        </p:spPr>
        <p:txBody>
          <a:bodyPr>
            <a:noAutofit/>
          </a:bodyPr>
          <a:lstStyle/>
          <a:p>
            <a:endParaRPr lang="en-US" sz="3200" b="0" strike="noStrike" spc="-1">
              <a:solidFill>
                <a:srgbClr val="000000"/>
              </a:solidFill>
              <a:latin typeface="Calibri"/>
            </a:endParaRPr>
          </a:p>
        </p:txBody>
      </p:sp>
      <p:pic>
        <p:nvPicPr>
          <p:cNvPr id="102" name="Picture 2"/>
          <p:cNvPicPr/>
          <p:nvPr/>
        </p:nvPicPr>
        <p:blipFill>
          <a:blip r:embed="rId2"/>
          <a:stretch/>
        </p:blipFill>
        <p:spPr>
          <a:xfrm>
            <a:off x="179640" y="404640"/>
            <a:ext cx="8712720" cy="58197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467640" y="404640"/>
            <a:ext cx="8229240" cy="993600"/>
          </a:xfrm>
          <a:prstGeom prst="rect">
            <a:avLst/>
          </a:prstGeom>
          <a:noFill/>
          <a:ln>
            <a:noFill/>
          </a:ln>
        </p:spPr>
        <p:txBody>
          <a:bodyPr anchor="ctr">
            <a:normAutofit fontScale="70000" lnSpcReduction="10000"/>
          </a:bodyPr>
          <a:lstStyle/>
          <a:p>
            <a:pPr algn="ctr">
              <a:lnSpc>
                <a:spcPct val="100000"/>
              </a:lnSpc>
            </a:pPr>
            <a:r>
              <a:rPr lang="en-US" sz="4400" b="0" strike="noStrike" spc="-1">
                <a:solidFill>
                  <a:srgbClr val="FF0000"/>
                </a:solidFill>
                <a:latin typeface="Calibri"/>
              </a:rPr>
              <a:t>Συγχώρεση</a:t>
            </a:r>
            <a:r>
              <a:t/>
            </a:r>
            <a:br/>
            <a:endParaRPr lang="en-US" sz="4400" b="0" strike="noStrike" spc="-1">
              <a:solidFill>
                <a:srgbClr val="000000"/>
              </a:solidFill>
              <a:latin typeface="Calibri"/>
            </a:endParaRPr>
          </a:p>
        </p:txBody>
      </p:sp>
      <p:sp>
        <p:nvSpPr>
          <p:cNvPr id="104" name="TextShape 2"/>
          <p:cNvSpPr txBox="1"/>
          <p:nvPr/>
        </p:nvSpPr>
        <p:spPr>
          <a:xfrm>
            <a:off x="571472" y="1071546"/>
            <a:ext cx="8229240" cy="5328360"/>
          </a:xfrm>
          <a:prstGeom prst="rect">
            <a:avLst/>
          </a:prstGeom>
          <a:noFill/>
          <a:ln>
            <a:noFill/>
          </a:ln>
        </p:spPr>
        <p:txBody>
          <a:bodyPr>
            <a:normAutofit fontScale="92500"/>
          </a:bodyPr>
          <a:lstStyle/>
          <a:p>
            <a:pPr algn="ctr">
              <a:lnSpc>
                <a:spcPct val="100000"/>
              </a:lnSpc>
              <a:spcBef>
                <a:spcPts val="641"/>
              </a:spcBef>
            </a:pPr>
            <a:r>
              <a:rPr lang="en-US" sz="3200" b="0" strike="noStrike" spc="-1">
                <a:solidFill>
                  <a:srgbClr val="000000"/>
                </a:solidFill>
                <a:latin typeface="Calibri"/>
              </a:rPr>
              <a:t>Οι χαρούμενοι και αισιόδοξοι άνθρωποι ξέρουν να συγχωρούν τον εαυτό τους και τους άλλους.  </a:t>
            </a:r>
          </a:p>
          <a:p>
            <a:pPr algn="ctr">
              <a:lnSpc>
                <a:spcPct val="100000"/>
              </a:lnSpc>
              <a:spcBef>
                <a:spcPts val="641"/>
              </a:spcBef>
            </a:pPr>
            <a:r>
              <a:rPr lang="en-US" sz="3200" b="0" strike="noStrike" spc="-1">
                <a:solidFill>
                  <a:srgbClr val="000000"/>
                </a:solidFill>
                <a:latin typeface="Calibri"/>
              </a:rPr>
              <a:t>Αυτό δε σημαίνει ότι ξεχνάνε ή ότι γίνονται θύματα των άλλων.  Σημαίνει ότι υιοθετούν στάση ζωής που τους επιτρέπει να αφήσουν πίσω τους τις αρνητικές τους εμπειρίες και να μην αναμασάνε σκέψεις όπως τι κακό τους έκανε κάποιος, τι αρνητικό ρόλο που είχε στη ζωή τους, κλπ.  </a:t>
            </a:r>
          </a:p>
          <a:p>
            <a:pPr algn="ctr">
              <a:lnSpc>
                <a:spcPct val="100000"/>
              </a:lnSpc>
              <a:spcBef>
                <a:spcPts val="641"/>
              </a:spcBef>
            </a:pPr>
            <a:r>
              <a:rPr lang="en-US" sz="3200" b="0" strike="noStrike" spc="-1">
                <a:solidFill>
                  <a:srgbClr val="000000"/>
                </a:solidFill>
                <a:latin typeface="Calibri"/>
              </a:rPr>
              <a:t>Οι αισιόδοξοι άνθρωποι συγχωρούν και προχωρούν, έχοντας ψυχική ηρεμία και ισορροπία στη ζωή τους.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TotalTime>
  <Words>784</Words>
  <Application>LibreOffice/6.3.2.2$Windows_X86_64 LibreOffice_project/98b30e735bda24bc04ab42594c85f7fd8be07b9c</Application>
  <PresentationFormat>Προβολή στην οθόνη (4:3)</PresentationFormat>
  <Paragraphs>43</Paragraphs>
  <Slides>22</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22</vt:i4>
      </vt:variant>
    </vt:vector>
  </HeadingPairs>
  <TitlesOfParts>
    <vt:vector size="24" baseType="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user</dc:creator>
  <dc:description/>
  <cp:lastModifiedBy>user</cp:lastModifiedBy>
  <cp:revision>9</cp:revision>
  <dcterms:created xsi:type="dcterms:W3CDTF">2020-03-30T15:45:00Z</dcterms:created>
  <dcterms:modified xsi:type="dcterms:W3CDTF">2020-04-24T09:22:02Z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22</vt:i4>
  </property>
</Properties>
</file>