
<file path=[Content_Types].xml><?xml version="1.0" encoding="utf-8"?>
<Types xmlns="http://schemas.openxmlformats.org/package/2006/content-types">
  <Default Extension="gif" ContentType="image/gif"/>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sldIdLst>
    <p:sldId id="256" r:id="rId3"/>
    <p:sldId id="346" r:id="rId4"/>
    <p:sldId id="344" r:id="rId5"/>
    <p:sldId id="347" r:id="rId6"/>
    <p:sldId id="348" r:id="rId7"/>
    <p:sldId id="350" r:id="rId8"/>
    <p:sldId id="349" r:id="rId9"/>
    <p:sldId id="351" r:id="rId10"/>
    <p:sldId id="328" r:id="rId11"/>
    <p:sldId id="332" r:id="rId12"/>
    <p:sldId id="334" r:id="rId13"/>
    <p:sldId id="335" r:id="rId14"/>
    <p:sldId id="336" r:id="rId15"/>
    <p:sldId id="345" r:id="rId16"/>
    <p:sldId id="337" r:id="rId17"/>
    <p:sldId id="353" r:id="rId18"/>
    <p:sldId id="354" r:id="rId19"/>
    <p:sldId id="355" r:id="rId20"/>
    <p:sldId id="338" r:id="rId21"/>
    <p:sldId id="339" r:id="rId22"/>
    <p:sldId id="340" r:id="rId23"/>
    <p:sldId id="356" r:id="rId24"/>
    <p:sldId id="342" r:id="rId25"/>
    <p:sldId id="343" r:id="rId26"/>
    <p:sldId id="373" r:id="rId27"/>
    <p:sldId id="374" r:id="rId28"/>
    <p:sldId id="375" r:id="rId29"/>
    <p:sldId id="376" r:id="rId30"/>
    <p:sldId id="377" r:id="rId31"/>
    <p:sldId id="378" r:id="rId32"/>
    <p:sldId id="383" r:id="rId33"/>
    <p:sldId id="286" r:id="rId34"/>
    <p:sldId id="384" r:id="rId35"/>
    <p:sldId id="380" r:id="rId36"/>
    <p:sldId id="381" r:id="rId37"/>
    <p:sldId id="382" r:id="rId38"/>
    <p:sldId id="371" r:id="rId39"/>
    <p:sldId id="385" r:id="rId40"/>
    <p:sldId id="386" r:id="rId41"/>
    <p:sldId id="318" r:id="rId42"/>
    <p:sldId id="293" r:id="rId43"/>
    <p:sldId id="387" r:id="rId44"/>
    <p:sldId id="388" r:id="rId45"/>
    <p:sldId id="389" r:id="rId46"/>
    <p:sldId id="402" r:id="rId47"/>
    <p:sldId id="403" r:id="rId48"/>
    <p:sldId id="404" r:id="rId49"/>
    <p:sldId id="391" r:id="rId50"/>
    <p:sldId id="401" r:id="rId51"/>
    <p:sldId id="394" r:id="rId52"/>
    <p:sldId id="299" r:id="rId53"/>
    <p:sldId id="395" r:id="rId54"/>
    <p:sldId id="396" r:id="rId55"/>
    <p:sldId id="358" r:id="rId56"/>
    <p:sldId id="359" r:id="rId57"/>
    <p:sldId id="360" r:id="rId58"/>
    <p:sldId id="372" r:id="rId59"/>
    <p:sldId id="305" r:id="rId60"/>
    <p:sldId id="361" r:id="rId61"/>
    <p:sldId id="399" r:id="rId62"/>
    <p:sldId id="398" r:id="rId63"/>
    <p:sldId id="400" r:id="rId64"/>
    <p:sldId id="362" r:id="rId65"/>
    <p:sldId id="365" r:id="rId66"/>
    <p:sldId id="363" r:id="rId67"/>
    <p:sldId id="364" r:id="rId68"/>
    <p:sldId id="366" r:id="rId69"/>
    <p:sldId id="367" r:id="rId70"/>
    <p:sldId id="369" r:id="rId71"/>
    <p:sldId id="370" r:id="rId72"/>
    <p:sldId id="405" r:id="rId73"/>
    <p:sldId id="406" r:id="rId74"/>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110" d="100"/>
          <a:sy n="110" d="100"/>
        </p:scale>
        <p:origin x="630" y="11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16" Type="http://schemas.openxmlformats.org/officeDocument/2006/relationships/slide" Target="slides/slide1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viewProps" Target="viewProps.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224F23B-FC78-7E11-6942-B72D2509D161}"/>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FFB9F508-D395-EA30-B7A3-399367F3422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EB4D1446-FA59-910F-5719-1512295BDA39}"/>
              </a:ext>
            </a:extLst>
          </p:cNvPr>
          <p:cNvSpPr>
            <a:spLocks noGrp="1"/>
          </p:cNvSpPr>
          <p:nvPr>
            <p:ph type="dt" sz="half" idx="10"/>
          </p:nvPr>
        </p:nvSpPr>
        <p:spPr/>
        <p:txBody>
          <a:bodyPr/>
          <a:lstStyle/>
          <a:p>
            <a:endParaRPr lang="el-GR"/>
          </a:p>
        </p:txBody>
      </p:sp>
      <p:sp>
        <p:nvSpPr>
          <p:cNvPr id="5" name="Θέση υποσέλιδου 4">
            <a:extLst>
              <a:ext uri="{FF2B5EF4-FFF2-40B4-BE49-F238E27FC236}">
                <a16:creationId xmlns:a16="http://schemas.microsoft.com/office/drawing/2014/main" id="{C766AB88-E596-4A92-8634-37D3905A9AA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F647514-224E-A12A-A492-96A8C8F43CC6}"/>
              </a:ext>
            </a:extLst>
          </p:cNvPr>
          <p:cNvSpPr>
            <a:spLocks noGrp="1"/>
          </p:cNvSpPr>
          <p:nvPr>
            <p:ph type="sldNum" sz="quarter" idx="12"/>
          </p:nvPr>
        </p:nvSpPr>
        <p:spPr/>
        <p:txBody>
          <a:bodyPr/>
          <a:lstStyle/>
          <a:p>
            <a:fld id="{18B0EE00-2077-49F2-9FE7-3CC96C6B1F86}" type="slidenum">
              <a:rPr lang="el-GR" smtClean="0"/>
              <a:t>‹#›</a:t>
            </a:fld>
            <a:endParaRPr lang="el-GR"/>
          </a:p>
        </p:txBody>
      </p:sp>
    </p:spTree>
    <p:extLst>
      <p:ext uri="{BB962C8B-B14F-4D97-AF65-F5344CB8AC3E}">
        <p14:creationId xmlns:p14="http://schemas.microsoft.com/office/powerpoint/2010/main" val="29606495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E4B0A03-EBE6-074F-156C-A934BCAA39FD}"/>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F053B939-FDB5-BC51-6091-70D20ED62CC8}"/>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FFC1DAF5-083C-898B-F505-8CFBCAFDD3CF}"/>
              </a:ext>
            </a:extLst>
          </p:cNvPr>
          <p:cNvSpPr>
            <a:spLocks noGrp="1"/>
          </p:cNvSpPr>
          <p:nvPr>
            <p:ph type="dt" sz="half" idx="10"/>
          </p:nvPr>
        </p:nvSpPr>
        <p:spPr/>
        <p:txBody>
          <a:bodyPr/>
          <a:lstStyle/>
          <a:p>
            <a:endParaRPr lang="el-GR"/>
          </a:p>
        </p:txBody>
      </p:sp>
      <p:sp>
        <p:nvSpPr>
          <p:cNvPr id="5" name="Θέση υποσέλιδου 4">
            <a:extLst>
              <a:ext uri="{FF2B5EF4-FFF2-40B4-BE49-F238E27FC236}">
                <a16:creationId xmlns:a16="http://schemas.microsoft.com/office/drawing/2014/main" id="{912A47F5-227B-B1AA-E220-DDD40F06BB80}"/>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7F367C89-D18C-44F4-BA34-9FAAFE072104}"/>
              </a:ext>
            </a:extLst>
          </p:cNvPr>
          <p:cNvSpPr>
            <a:spLocks noGrp="1"/>
          </p:cNvSpPr>
          <p:nvPr>
            <p:ph type="sldNum" sz="quarter" idx="12"/>
          </p:nvPr>
        </p:nvSpPr>
        <p:spPr/>
        <p:txBody>
          <a:bodyPr/>
          <a:lstStyle/>
          <a:p>
            <a:fld id="{18B0EE00-2077-49F2-9FE7-3CC96C6B1F86}" type="slidenum">
              <a:rPr lang="el-GR" smtClean="0"/>
              <a:t>‹#›</a:t>
            </a:fld>
            <a:endParaRPr lang="el-GR"/>
          </a:p>
        </p:txBody>
      </p:sp>
    </p:spTree>
    <p:extLst>
      <p:ext uri="{BB962C8B-B14F-4D97-AF65-F5344CB8AC3E}">
        <p14:creationId xmlns:p14="http://schemas.microsoft.com/office/powerpoint/2010/main" val="1208052747"/>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4A3996F2-D07D-CABB-29F5-D2B94C3C1CD5}"/>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31F842D3-DA90-8789-CE9C-2F35E32B4524}"/>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0C296D66-DA63-4739-AA87-7733C0634123}"/>
              </a:ext>
            </a:extLst>
          </p:cNvPr>
          <p:cNvSpPr>
            <a:spLocks noGrp="1"/>
          </p:cNvSpPr>
          <p:nvPr>
            <p:ph type="dt" sz="half" idx="10"/>
          </p:nvPr>
        </p:nvSpPr>
        <p:spPr/>
        <p:txBody>
          <a:bodyPr/>
          <a:lstStyle/>
          <a:p>
            <a:endParaRPr lang="el-GR"/>
          </a:p>
        </p:txBody>
      </p:sp>
      <p:sp>
        <p:nvSpPr>
          <p:cNvPr id="5" name="Θέση υποσέλιδου 4">
            <a:extLst>
              <a:ext uri="{FF2B5EF4-FFF2-40B4-BE49-F238E27FC236}">
                <a16:creationId xmlns:a16="http://schemas.microsoft.com/office/drawing/2014/main" id="{140A4D38-BB4C-D03C-5AD8-ADF1292C417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AFA12AD1-A8BD-B6CB-9BF4-4EF1B07C2D6B}"/>
              </a:ext>
            </a:extLst>
          </p:cNvPr>
          <p:cNvSpPr>
            <a:spLocks noGrp="1"/>
          </p:cNvSpPr>
          <p:nvPr>
            <p:ph type="sldNum" sz="quarter" idx="12"/>
          </p:nvPr>
        </p:nvSpPr>
        <p:spPr/>
        <p:txBody>
          <a:bodyPr/>
          <a:lstStyle/>
          <a:p>
            <a:fld id="{18B0EE00-2077-49F2-9FE7-3CC96C6B1F86}" type="slidenum">
              <a:rPr lang="el-GR" smtClean="0"/>
              <a:t>‹#›</a:t>
            </a:fld>
            <a:endParaRPr lang="el-GR"/>
          </a:p>
        </p:txBody>
      </p:sp>
    </p:spTree>
    <p:extLst>
      <p:ext uri="{BB962C8B-B14F-4D97-AF65-F5344CB8AC3E}">
        <p14:creationId xmlns:p14="http://schemas.microsoft.com/office/powerpoint/2010/main" val="2801927235"/>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Μόνο τίτλος">
    <p:spTree>
      <p:nvGrpSpPr>
        <p:cNvPr id="1" name=""/>
        <p:cNvGrpSpPr/>
        <p:nvPr/>
      </p:nvGrpSpPr>
      <p:grpSpPr>
        <a:xfrm>
          <a:off x="0" y="0"/>
          <a:ext cx="0" cy="0"/>
          <a:chOff x="0" y="0"/>
          <a:chExt cx="0" cy="0"/>
        </a:xfrm>
      </p:grpSpPr>
      <p:pic>
        <p:nvPicPr>
          <p:cNvPr id="1028" name="Picture 4" descr="green and yellow spiral illustration">
            <a:extLst>
              <a:ext uri="{FF2B5EF4-FFF2-40B4-BE49-F238E27FC236}">
                <a16:creationId xmlns:a16="http://schemas.microsoft.com/office/drawing/2014/main" id="{FACADE84-0718-5721-3A84-37C1900804A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Ορθογώνιο 6">
            <a:extLst>
              <a:ext uri="{FF2B5EF4-FFF2-40B4-BE49-F238E27FC236}">
                <a16:creationId xmlns:a16="http://schemas.microsoft.com/office/drawing/2014/main" id="{525C3D4B-0427-4C87-6387-77FBDD597E40}"/>
              </a:ext>
            </a:extLst>
          </p:cNvPr>
          <p:cNvSpPr/>
          <p:nvPr userDrawn="1"/>
        </p:nvSpPr>
        <p:spPr>
          <a:xfrm>
            <a:off x="0" y="0"/>
            <a:ext cx="12192000" cy="6858000"/>
          </a:xfrm>
          <a:prstGeom prst="rect">
            <a:avLst/>
          </a:prstGeom>
          <a:solidFill>
            <a:schemeClr val="tx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Ορθογώνιο 7">
            <a:extLst>
              <a:ext uri="{FF2B5EF4-FFF2-40B4-BE49-F238E27FC236}">
                <a16:creationId xmlns:a16="http://schemas.microsoft.com/office/drawing/2014/main" id="{8D60706E-FEBE-C5FF-5B5D-4F861BCC5EC1}"/>
              </a:ext>
            </a:extLst>
          </p:cNvPr>
          <p:cNvSpPr/>
          <p:nvPr userDrawn="1"/>
        </p:nvSpPr>
        <p:spPr>
          <a:xfrm>
            <a:off x="729205" y="243068"/>
            <a:ext cx="3333509" cy="6944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4400" b="1" dirty="0">
                <a:solidFill>
                  <a:schemeClr val="bg1"/>
                </a:solidFill>
                <a:latin typeface="Times New Roman" panose="02020603050405020304" pitchFamily="18" charset="0"/>
                <a:cs typeface="Times New Roman" panose="02020603050405020304" pitchFamily="18" charset="0"/>
              </a:rPr>
              <a:t>Περιεχόμενα</a:t>
            </a:r>
            <a:endParaRPr lang="el-GR" sz="32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461421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D9F374C-3C6E-2F53-9791-E6023C48720C}"/>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C687A890-6AE8-D13F-32F4-CF2CC7B2F04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65AD5BE8-D50C-2751-79A9-1486E840CDC6}"/>
              </a:ext>
            </a:extLst>
          </p:cNvPr>
          <p:cNvSpPr>
            <a:spLocks noGrp="1"/>
          </p:cNvSpPr>
          <p:nvPr>
            <p:ph type="dt" sz="half" idx="10"/>
          </p:nvPr>
        </p:nvSpPr>
        <p:spPr/>
        <p:txBody>
          <a:bodyPr/>
          <a:lstStyle/>
          <a:p>
            <a:fld id="{74AAF1D8-A274-4698-9942-B0EE9B40484B}" type="datetimeFigureOut">
              <a:rPr lang="el-GR" smtClean="0"/>
              <a:t>6/4/2023</a:t>
            </a:fld>
            <a:endParaRPr lang="el-GR"/>
          </a:p>
        </p:txBody>
      </p:sp>
      <p:sp>
        <p:nvSpPr>
          <p:cNvPr id="5" name="Θέση υποσέλιδου 4">
            <a:extLst>
              <a:ext uri="{FF2B5EF4-FFF2-40B4-BE49-F238E27FC236}">
                <a16:creationId xmlns:a16="http://schemas.microsoft.com/office/drawing/2014/main" id="{485E3AE2-CAA3-9772-4BB1-6915225CEA6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3EE8D0FF-6EA6-CF67-5302-D3F9B7E3ACA6}"/>
              </a:ext>
            </a:extLst>
          </p:cNvPr>
          <p:cNvSpPr>
            <a:spLocks noGrp="1"/>
          </p:cNvSpPr>
          <p:nvPr>
            <p:ph type="sldNum" sz="quarter" idx="12"/>
          </p:nvPr>
        </p:nvSpPr>
        <p:spPr/>
        <p:txBody>
          <a:bodyPr/>
          <a:lstStyle/>
          <a:p>
            <a:fld id="{5B5C84F0-BAB4-4E0A-B358-EE4B07F214BA}" type="slidenum">
              <a:rPr lang="el-GR" smtClean="0"/>
              <a:t>‹#›</a:t>
            </a:fld>
            <a:endParaRPr lang="el-GR"/>
          </a:p>
        </p:txBody>
      </p:sp>
    </p:spTree>
    <p:extLst>
      <p:ext uri="{BB962C8B-B14F-4D97-AF65-F5344CB8AC3E}">
        <p14:creationId xmlns:p14="http://schemas.microsoft.com/office/powerpoint/2010/main" val="18174579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06CB47B-EA1E-8028-A936-FCD8591BC29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5EB26780-4D3B-DB38-C1F9-8F5F3CCB7433}"/>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40E58E18-775F-7F50-CFF1-2A10FC9F54F1}"/>
              </a:ext>
            </a:extLst>
          </p:cNvPr>
          <p:cNvSpPr>
            <a:spLocks noGrp="1"/>
          </p:cNvSpPr>
          <p:nvPr>
            <p:ph type="dt" sz="half" idx="10"/>
          </p:nvPr>
        </p:nvSpPr>
        <p:spPr/>
        <p:txBody>
          <a:bodyPr/>
          <a:lstStyle/>
          <a:p>
            <a:fld id="{74AAF1D8-A274-4698-9942-B0EE9B40484B}" type="datetimeFigureOut">
              <a:rPr lang="el-GR" smtClean="0"/>
              <a:t>6/4/2023</a:t>
            </a:fld>
            <a:endParaRPr lang="el-GR"/>
          </a:p>
        </p:txBody>
      </p:sp>
      <p:sp>
        <p:nvSpPr>
          <p:cNvPr id="5" name="Θέση υποσέλιδου 4">
            <a:extLst>
              <a:ext uri="{FF2B5EF4-FFF2-40B4-BE49-F238E27FC236}">
                <a16:creationId xmlns:a16="http://schemas.microsoft.com/office/drawing/2014/main" id="{B7204439-4C7E-716E-E204-2948B7CD62A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CCC00B8C-FE5C-EC6A-14A4-8999BAA6FEF5}"/>
              </a:ext>
            </a:extLst>
          </p:cNvPr>
          <p:cNvSpPr>
            <a:spLocks noGrp="1"/>
          </p:cNvSpPr>
          <p:nvPr>
            <p:ph type="sldNum" sz="quarter" idx="12"/>
          </p:nvPr>
        </p:nvSpPr>
        <p:spPr/>
        <p:txBody>
          <a:bodyPr/>
          <a:lstStyle/>
          <a:p>
            <a:fld id="{5B5C84F0-BAB4-4E0A-B358-EE4B07F214BA}" type="slidenum">
              <a:rPr lang="el-GR" smtClean="0"/>
              <a:t>‹#›</a:t>
            </a:fld>
            <a:endParaRPr lang="el-GR"/>
          </a:p>
        </p:txBody>
      </p:sp>
    </p:spTree>
    <p:extLst>
      <p:ext uri="{BB962C8B-B14F-4D97-AF65-F5344CB8AC3E}">
        <p14:creationId xmlns:p14="http://schemas.microsoft.com/office/powerpoint/2010/main" val="24330601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78E27D2-1388-AED5-ED17-197ADC54178E}"/>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54C92809-94CD-226C-4A0B-C25B1564D1D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46434681-48F1-F0E2-DCCE-0C9F351527DA}"/>
              </a:ext>
            </a:extLst>
          </p:cNvPr>
          <p:cNvSpPr>
            <a:spLocks noGrp="1"/>
          </p:cNvSpPr>
          <p:nvPr>
            <p:ph type="dt" sz="half" idx="10"/>
          </p:nvPr>
        </p:nvSpPr>
        <p:spPr/>
        <p:txBody>
          <a:bodyPr/>
          <a:lstStyle/>
          <a:p>
            <a:fld id="{74AAF1D8-A274-4698-9942-B0EE9B40484B}" type="datetimeFigureOut">
              <a:rPr lang="el-GR" smtClean="0"/>
              <a:t>6/4/2023</a:t>
            </a:fld>
            <a:endParaRPr lang="el-GR"/>
          </a:p>
        </p:txBody>
      </p:sp>
      <p:sp>
        <p:nvSpPr>
          <p:cNvPr id="5" name="Θέση υποσέλιδου 4">
            <a:extLst>
              <a:ext uri="{FF2B5EF4-FFF2-40B4-BE49-F238E27FC236}">
                <a16:creationId xmlns:a16="http://schemas.microsoft.com/office/drawing/2014/main" id="{87DC1C54-BB38-A2D9-234F-B78DA18DA01D}"/>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DD709EB5-8460-FF5A-9300-63C6F121872A}"/>
              </a:ext>
            </a:extLst>
          </p:cNvPr>
          <p:cNvSpPr>
            <a:spLocks noGrp="1"/>
          </p:cNvSpPr>
          <p:nvPr>
            <p:ph type="sldNum" sz="quarter" idx="12"/>
          </p:nvPr>
        </p:nvSpPr>
        <p:spPr/>
        <p:txBody>
          <a:bodyPr/>
          <a:lstStyle/>
          <a:p>
            <a:fld id="{5B5C84F0-BAB4-4E0A-B358-EE4B07F214BA}" type="slidenum">
              <a:rPr lang="el-GR" smtClean="0"/>
              <a:t>‹#›</a:t>
            </a:fld>
            <a:endParaRPr lang="el-GR"/>
          </a:p>
        </p:txBody>
      </p:sp>
    </p:spTree>
    <p:extLst>
      <p:ext uri="{BB962C8B-B14F-4D97-AF65-F5344CB8AC3E}">
        <p14:creationId xmlns:p14="http://schemas.microsoft.com/office/powerpoint/2010/main" val="19268858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3DF6701-D75E-37A8-2CE4-90F4E8C67F04}"/>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5DDA489C-0C54-C9E8-C8B4-9D78DD6CFE71}"/>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31BD4683-83A3-C037-F617-32C8D036D849}"/>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7AB69927-FC8B-8CBD-19D3-26BF2A9527C8}"/>
              </a:ext>
            </a:extLst>
          </p:cNvPr>
          <p:cNvSpPr>
            <a:spLocks noGrp="1"/>
          </p:cNvSpPr>
          <p:nvPr>
            <p:ph type="dt" sz="half" idx="10"/>
          </p:nvPr>
        </p:nvSpPr>
        <p:spPr/>
        <p:txBody>
          <a:bodyPr/>
          <a:lstStyle/>
          <a:p>
            <a:fld id="{74AAF1D8-A274-4698-9942-B0EE9B40484B}" type="datetimeFigureOut">
              <a:rPr lang="el-GR" smtClean="0"/>
              <a:t>6/4/2023</a:t>
            </a:fld>
            <a:endParaRPr lang="el-GR"/>
          </a:p>
        </p:txBody>
      </p:sp>
      <p:sp>
        <p:nvSpPr>
          <p:cNvPr id="6" name="Θέση υποσέλιδου 5">
            <a:extLst>
              <a:ext uri="{FF2B5EF4-FFF2-40B4-BE49-F238E27FC236}">
                <a16:creationId xmlns:a16="http://schemas.microsoft.com/office/drawing/2014/main" id="{9182818A-11DE-5B6E-1A63-B6E265828ACE}"/>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F98DE985-E39F-A38D-DD39-7663294EF6C5}"/>
              </a:ext>
            </a:extLst>
          </p:cNvPr>
          <p:cNvSpPr>
            <a:spLocks noGrp="1"/>
          </p:cNvSpPr>
          <p:nvPr>
            <p:ph type="sldNum" sz="quarter" idx="12"/>
          </p:nvPr>
        </p:nvSpPr>
        <p:spPr/>
        <p:txBody>
          <a:bodyPr/>
          <a:lstStyle/>
          <a:p>
            <a:fld id="{5B5C84F0-BAB4-4E0A-B358-EE4B07F214BA}" type="slidenum">
              <a:rPr lang="el-GR" smtClean="0"/>
              <a:t>‹#›</a:t>
            </a:fld>
            <a:endParaRPr lang="el-GR"/>
          </a:p>
        </p:txBody>
      </p:sp>
    </p:spTree>
    <p:extLst>
      <p:ext uri="{BB962C8B-B14F-4D97-AF65-F5344CB8AC3E}">
        <p14:creationId xmlns:p14="http://schemas.microsoft.com/office/powerpoint/2010/main" val="22272713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6F116DD-16A5-895D-80DC-AF28F5331461}"/>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6F25E92C-F415-B5EB-4A17-33EBF44520B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895CE035-B540-3DE5-44DE-F953447B7CF2}"/>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05912E1C-C798-B4FB-B9D6-7EABD4E762E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0ABAD8C2-C2DD-5BB0-46B4-4F42A0BA1D91}"/>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0D7BC6AC-DEAE-6AB2-903C-AFB26E031DD8}"/>
              </a:ext>
            </a:extLst>
          </p:cNvPr>
          <p:cNvSpPr>
            <a:spLocks noGrp="1"/>
          </p:cNvSpPr>
          <p:nvPr>
            <p:ph type="dt" sz="half" idx="10"/>
          </p:nvPr>
        </p:nvSpPr>
        <p:spPr/>
        <p:txBody>
          <a:bodyPr/>
          <a:lstStyle/>
          <a:p>
            <a:fld id="{74AAF1D8-A274-4698-9942-B0EE9B40484B}" type="datetimeFigureOut">
              <a:rPr lang="el-GR" smtClean="0"/>
              <a:t>6/4/2023</a:t>
            </a:fld>
            <a:endParaRPr lang="el-GR"/>
          </a:p>
        </p:txBody>
      </p:sp>
      <p:sp>
        <p:nvSpPr>
          <p:cNvPr id="8" name="Θέση υποσέλιδου 7">
            <a:extLst>
              <a:ext uri="{FF2B5EF4-FFF2-40B4-BE49-F238E27FC236}">
                <a16:creationId xmlns:a16="http://schemas.microsoft.com/office/drawing/2014/main" id="{3564A2AD-5AD0-DB36-2EA7-46AF59E70B4C}"/>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8BE2584E-3D48-9DCB-D653-1A4F217B587E}"/>
              </a:ext>
            </a:extLst>
          </p:cNvPr>
          <p:cNvSpPr>
            <a:spLocks noGrp="1"/>
          </p:cNvSpPr>
          <p:nvPr>
            <p:ph type="sldNum" sz="quarter" idx="12"/>
          </p:nvPr>
        </p:nvSpPr>
        <p:spPr/>
        <p:txBody>
          <a:bodyPr/>
          <a:lstStyle/>
          <a:p>
            <a:fld id="{5B5C84F0-BAB4-4E0A-B358-EE4B07F214BA}" type="slidenum">
              <a:rPr lang="el-GR" smtClean="0"/>
              <a:t>‹#›</a:t>
            </a:fld>
            <a:endParaRPr lang="el-GR"/>
          </a:p>
        </p:txBody>
      </p:sp>
    </p:spTree>
    <p:extLst>
      <p:ext uri="{BB962C8B-B14F-4D97-AF65-F5344CB8AC3E}">
        <p14:creationId xmlns:p14="http://schemas.microsoft.com/office/powerpoint/2010/main" val="18308876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6504437-A685-FA97-129E-0E6208B8452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B006C62F-C1F4-EEF2-B097-F5BE184C7D55}"/>
              </a:ext>
            </a:extLst>
          </p:cNvPr>
          <p:cNvSpPr>
            <a:spLocks noGrp="1"/>
          </p:cNvSpPr>
          <p:nvPr>
            <p:ph type="dt" sz="half" idx="10"/>
          </p:nvPr>
        </p:nvSpPr>
        <p:spPr/>
        <p:txBody>
          <a:bodyPr/>
          <a:lstStyle/>
          <a:p>
            <a:fld id="{74AAF1D8-A274-4698-9942-B0EE9B40484B}" type="datetimeFigureOut">
              <a:rPr lang="el-GR" smtClean="0"/>
              <a:t>6/4/2023</a:t>
            </a:fld>
            <a:endParaRPr lang="el-GR"/>
          </a:p>
        </p:txBody>
      </p:sp>
      <p:sp>
        <p:nvSpPr>
          <p:cNvPr id="4" name="Θέση υποσέλιδου 3">
            <a:extLst>
              <a:ext uri="{FF2B5EF4-FFF2-40B4-BE49-F238E27FC236}">
                <a16:creationId xmlns:a16="http://schemas.microsoft.com/office/drawing/2014/main" id="{F99EB425-6E37-F8FA-DE3D-45562B56140C}"/>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57D14E5F-4455-0394-79A5-FA3C874092DC}"/>
              </a:ext>
            </a:extLst>
          </p:cNvPr>
          <p:cNvSpPr>
            <a:spLocks noGrp="1"/>
          </p:cNvSpPr>
          <p:nvPr>
            <p:ph type="sldNum" sz="quarter" idx="12"/>
          </p:nvPr>
        </p:nvSpPr>
        <p:spPr/>
        <p:txBody>
          <a:bodyPr/>
          <a:lstStyle/>
          <a:p>
            <a:fld id="{5B5C84F0-BAB4-4E0A-B358-EE4B07F214BA}" type="slidenum">
              <a:rPr lang="el-GR" smtClean="0"/>
              <a:t>‹#›</a:t>
            </a:fld>
            <a:endParaRPr lang="el-GR"/>
          </a:p>
        </p:txBody>
      </p:sp>
    </p:spTree>
    <p:extLst>
      <p:ext uri="{BB962C8B-B14F-4D97-AF65-F5344CB8AC3E}">
        <p14:creationId xmlns:p14="http://schemas.microsoft.com/office/powerpoint/2010/main" val="37609742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7CDD7FA9-2941-E28A-B4E9-0FF7B02CE52C}"/>
              </a:ext>
            </a:extLst>
          </p:cNvPr>
          <p:cNvSpPr>
            <a:spLocks noGrp="1"/>
          </p:cNvSpPr>
          <p:nvPr>
            <p:ph type="dt" sz="half" idx="10"/>
          </p:nvPr>
        </p:nvSpPr>
        <p:spPr/>
        <p:txBody>
          <a:bodyPr/>
          <a:lstStyle/>
          <a:p>
            <a:fld id="{74AAF1D8-A274-4698-9942-B0EE9B40484B}" type="datetimeFigureOut">
              <a:rPr lang="el-GR" smtClean="0"/>
              <a:t>6/4/2023</a:t>
            </a:fld>
            <a:endParaRPr lang="el-GR"/>
          </a:p>
        </p:txBody>
      </p:sp>
      <p:sp>
        <p:nvSpPr>
          <p:cNvPr id="3" name="Θέση υποσέλιδου 2">
            <a:extLst>
              <a:ext uri="{FF2B5EF4-FFF2-40B4-BE49-F238E27FC236}">
                <a16:creationId xmlns:a16="http://schemas.microsoft.com/office/drawing/2014/main" id="{65317E5D-CE8D-8EC8-7297-657F5AFBD37C}"/>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968952C5-42F1-1E87-EF66-23DF72E60D6A}"/>
              </a:ext>
            </a:extLst>
          </p:cNvPr>
          <p:cNvSpPr>
            <a:spLocks noGrp="1"/>
          </p:cNvSpPr>
          <p:nvPr>
            <p:ph type="sldNum" sz="quarter" idx="12"/>
          </p:nvPr>
        </p:nvSpPr>
        <p:spPr/>
        <p:txBody>
          <a:bodyPr/>
          <a:lstStyle/>
          <a:p>
            <a:fld id="{5B5C84F0-BAB4-4E0A-B358-EE4B07F214BA}" type="slidenum">
              <a:rPr lang="el-GR" smtClean="0"/>
              <a:t>‹#›</a:t>
            </a:fld>
            <a:endParaRPr lang="el-GR"/>
          </a:p>
        </p:txBody>
      </p:sp>
    </p:spTree>
    <p:extLst>
      <p:ext uri="{BB962C8B-B14F-4D97-AF65-F5344CB8AC3E}">
        <p14:creationId xmlns:p14="http://schemas.microsoft.com/office/powerpoint/2010/main" val="37118233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921E3F1-1321-C018-B227-D4EF030DFDD7}"/>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9CD7D554-121C-CA86-63D3-63B9B29B5852}"/>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477950F8-E2BA-D54C-291D-5E3045A0CB0F}"/>
              </a:ext>
            </a:extLst>
          </p:cNvPr>
          <p:cNvSpPr>
            <a:spLocks noGrp="1"/>
          </p:cNvSpPr>
          <p:nvPr>
            <p:ph type="dt" sz="half" idx="10"/>
          </p:nvPr>
        </p:nvSpPr>
        <p:spPr/>
        <p:txBody>
          <a:bodyPr/>
          <a:lstStyle/>
          <a:p>
            <a:endParaRPr lang="el-GR"/>
          </a:p>
        </p:txBody>
      </p:sp>
      <p:sp>
        <p:nvSpPr>
          <p:cNvPr id="5" name="Θέση υποσέλιδου 4">
            <a:extLst>
              <a:ext uri="{FF2B5EF4-FFF2-40B4-BE49-F238E27FC236}">
                <a16:creationId xmlns:a16="http://schemas.microsoft.com/office/drawing/2014/main" id="{24511E74-426C-982F-A626-50CC620CC31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1EE4A2FE-2BEC-850C-6883-B6F97698B457}"/>
              </a:ext>
            </a:extLst>
          </p:cNvPr>
          <p:cNvSpPr>
            <a:spLocks noGrp="1"/>
          </p:cNvSpPr>
          <p:nvPr>
            <p:ph type="sldNum" sz="quarter" idx="12"/>
          </p:nvPr>
        </p:nvSpPr>
        <p:spPr/>
        <p:txBody>
          <a:bodyPr/>
          <a:lstStyle/>
          <a:p>
            <a:fld id="{18B0EE00-2077-49F2-9FE7-3CC96C6B1F86}" type="slidenum">
              <a:rPr lang="el-GR" smtClean="0"/>
              <a:t>‹#›</a:t>
            </a:fld>
            <a:endParaRPr lang="el-GR"/>
          </a:p>
        </p:txBody>
      </p:sp>
    </p:spTree>
    <p:extLst>
      <p:ext uri="{BB962C8B-B14F-4D97-AF65-F5344CB8AC3E}">
        <p14:creationId xmlns:p14="http://schemas.microsoft.com/office/powerpoint/2010/main" val="4513541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340D481-0B6E-1B80-B381-C40ADE021DCA}"/>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03BD4FFE-3547-FDF4-683B-C6AD14A2AC3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3AEEA813-122A-3C86-110A-DA4FF7D4D2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FB368C3C-D69A-18A4-3B7B-5F02C607E1F1}"/>
              </a:ext>
            </a:extLst>
          </p:cNvPr>
          <p:cNvSpPr>
            <a:spLocks noGrp="1"/>
          </p:cNvSpPr>
          <p:nvPr>
            <p:ph type="dt" sz="half" idx="10"/>
          </p:nvPr>
        </p:nvSpPr>
        <p:spPr/>
        <p:txBody>
          <a:bodyPr/>
          <a:lstStyle/>
          <a:p>
            <a:fld id="{74AAF1D8-A274-4698-9942-B0EE9B40484B}" type="datetimeFigureOut">
              <a:rPr lang="el-GR" smtClean="0"/>
              <a:t>6/4/2023</a:t>
            </a:fld>
            <a:endParaRPr lang="el-GR"/>
          </a:p>
        </p:txBody>
      </p:sp>
      <p:sp>
        <p:nvSpPr>
          <p:cNvPr id="6" name="Θέση υποσέλιδου 5">
            <a:extLst>
              <a:ext uri="{FF2B5EF4-FFF2-40B4-BE49-F238E27FC236}">
                <a16:creationId xmlns:a16="http://schemas.microsoft.com/office/drawing/2014/main" id="{1962471D-082F-2E71-EDFA-3DA242FF7138}"/>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8AFEBAE1-4016-CB7C-661F-E469377E8A6B}"/>
              </a:ext>
            </a:extLst>
          </p:cNvPr>
          <p:cNvSpPr>
            <a:spLocks noGrp="1"/>
          </p:cNvSpPr>
          <p:nvPr>
            <p:ph type="sldNum" sz="quarter" idx="12"/>
          </p:nvPr>
        </p:nvSpPr>
        <p:spPr/>
        <p:txBody>
          <a:bodyPr/>
          <a:lstStyle/>
          <a:p>
            <a:fld id="{5B5C84F0-BAB4-4E0A-B358-EE4B07F214BA}" type="slidenum">
              <a:rPr lang="el-GR" smtClean="0"/>
              <a:t>‹#›</a:t>
            </a:fld>
            <a:endParaRPr lang="el-GR"/>
          </a:p>
        </p:txBody>
      </p:sp>
    </p:spTree>
    <p:extLst>
      <p:ext uri="{BB962C8B-B14F-4D97-AF65-F5344CB8AC3E}">
        <p14:creationId xmlns:p14="http://schemas.microsoft.com/office/powerpoint/2010/main" val="38225721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F074DDF-8B97-EE91-0310-A95390BD7EF8}"/>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80081C72-64F8-62C1-A533-3BA28CEC7AA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81F2115D-108A-06CF-FAC9-D3A8655C16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DC0E5A49-B841-B5B7-52A8-1EAFFCF4DEEC}"/>
              </a:ext>
            </a:extLst>
          </p:cNvPr>
          <p:cNvSpPr>
            <a:spLocks noGrp="1"/>
          </p:cNvSpPr>
          <p:nvPr>
            <p:ph type="dt" sz="half" idx="10"/>
          </p:nvPr>
        </p:nvSpPr>
        <p:spPr/>
        <p:txBody>
          <a:bodyPr/>
          <a:lstStyle/>
          <a:p>
            <a:fld id="{74AAF1D8-A274-4698-9942-B0EE9B40484B}" type="datetimeFigureOut">
              <a:rPr lang="el-GR" smtClean="0"/>
              <a:t>6/4/2023</a:t>
            </a:fld>
            <a:endParaRPr lang="el-GR"/>
          </a:p>
        </p:txBody>
      </p:sp>
      <p:sp>
        <p:nvSpPr>
          <p:cNvPr id="6" name="Θέση υποσέλιδου 5">
            <a:extLst>
              <a:ext uri="{FF2B5EF4-FFF2-40B4-BE49-F238E27FC236}">
                <a16:creationId xmlns:a16="http://schemas.microsoft.com/office/drawing/2014/main" id="{1E59200B-E25E-EA4C-4BEA-879CE84C88F5}"/>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5DD340CD-C624-7240-A114-5F11D1696111}"/>
              </a:ext>
            </a:extLst>
          </p:cNvPr>
          <p:cNvSpPr>
            <a:spLocks noGrp="1"/>
          </p:cNvSpPr>
          <p:nvPr>
            <p:ph type="sldNum" sz="quarter" idx="12"/>
          </p:nvPr>
        </p:nvSpPr>
        <p:spPr/>
        <p:txBody>
          <a:bodyPr/>
          <a:lstStyle/>
          <a:p>
            <a:fld id="{5B5C84F0-BAB4-4E0A-B358-EE4B07F214BA}" type="slidenum">
              <a:rPr lang="el-GR" smtClean="0"/>
              <a:t>‹#›</a:t>
            </a:fld>
            <a:endParaRPr lang="el-GR"/>
          </a:p>
        </p:txBody>
      </p:sp>
    </p:spTree>
    <p:extLst>
      <p:ext uri="{BB962C8B-B14F-4D97-AF65-F5344CB8AC3E}">
        <p14:creationId xmlns:p14="http://schemas.microsoft.com/office/powerpoint/2010/main" val="11160690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4FDFF56-C284-2CA8-323B-E4DBB471FED9}"/>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4B063DD0-CF60-87CA-D982-09ADA0EB35BB}"/>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1E3532E5-D451-2169-4D80-BDDEE0CC7009}"/>
              </a:ext>
            </a:extLst>
          </p:cNvPr>
          <p:cNvSpPr>
            <a:spLocks noGrp="1"/>
          </p:cNvSpPr>
          <p:nvPr>
            <p:ph type="dt" sz="half" idx="10"/>
          </p:nvPr>
        </p:nvSpPr>
        <p:spPr/>
        <p:txBody>
          <a:bodyPr/>
          <a:lstStyle/>
          <a:p>
            <a:fld id="{74AAF1D8-A274-4698-9942-B0EE9B40484B}" type="datetimeFigureOut">
              <a:rPr lang="el-GR" smtClean="0"/>
              <a:t>6/4/2023</a:t>
            </a:fld>
            <a:endParaRPr lang="el-GR"/>
          </a:p>
        </p:txBody>
      </p:sp>
      <p:sp>
        <p:nvSpPr>
          <p:cNvPr id="5" name="Θέση υποσέλιδου 4">
            <a:extLst>
              <a:ext uri="{FF2B5EF4-FFF2-40B4-BE49-F238E27FC236}">
                <a16:creationId xmlns:a16="http://schemas.microsoft.com/office/drawing/2014/main" id="{377BC067-287B-8EC8-CBAD-D5856D23AE0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3BFB8D4-FB3B-C36C-963B-B9201C260BB4}"/>
              </a:ext>
            </a:extLst>
          </p:cNvPr>
          <p:cNvSpPr>
            <a:spLocks noGrp="1"/>
          </p:cNvSpPr>
          <p:nvPr>
            <p:ph type="sldNum" sz="quarter" idx="12"/>
          </p:nvPr>
        </p:nvSpPr>
        <p:spPr/>
        <p:txBody>
          <a:bodyPr/>
          <a:lstStyle/>
          <a:p>
            <a:fld id="{5B5C84F0-BAB4-4E0A-B358-EE4B07F214BA}" type="slidenum">
              <a:rPr lang="el-GR" smtClean="0"/>
              <a:t>‹#›</a:t>
            </a:fld>
            <a:endParaRPr lang="el-GR"/>
          </a:p>
        </p:txBody>
      </p:sp>
    </p:spTree>
    <p:extLst>
      <p:ext uri="{BB962C8B-B14F-4D97-AF65-F5344CB8AC3E}">
        <p14:creationId xmlns:p14="http://schemas.microsoft.com/office/powerpoint/2010/main" val="41224339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13CDAD2A-8011-6D55-1596-D191F0EA0522}"/>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CFF64839-83DE-7069-F480-13564A78B786}"/>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0CBA4A7-FAD0-34BF-B1A9-FCD7448F1C77}"/>
              </a:ext>
            </a:extLst>
          </p:cNvPr>
          <p:cNvSpPr>
            <a:spLocks noGrp="1"/>
          </p:cNvSpPr>
          <p:nvPr>
            <p:ph type="dt" sz="half" idx="10"/>
          </p:nvPr>
        </p:nvSpPr>
        <p:spPr/>
        <p:txBody>
          <a:bodyPr/>
          <a:lstStyle/>
          <a:p>
            <a:fld id="{74AAF1D8-A274-4698-9942-B0EE9B40484B}" type="datetimeFigureOut">
              <a:rPr lang="el-GR" smtClean="0"/>
              <a:t>6/4/2023</a:t>
            </a:fld>
            <a:endParaRPr lang="el-GR"/>
          </a:p>
        </p:txBody>
      </p:sp>
      <p:sp>
        <p:nvSpPr>
          <p:cNvPr id="5" name="Θέση υποσέλιδου 4">
            <a:extLst>
              <a:ext uri="{FF2B5EF4-FFF2-40B4-BE49-F238E27FC236}">
                <a16:creationId xmlns:a16="http://schemas.microsoft.com/office/drawing/2014/main" id="{1731D4F0-0B34-08B0-39AE-C81BBBD80A2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044F6000-CF52-6AB5-EF77-AB12BF91C407}"/>
              </a:ext>
            </a:extLst>
          </p:cNvPr>
          <p:cNvSpPr>
            <a:spLocks noGrp="1"/>
          </p:cNvSpPr>
          <p:nvPr>
            <p:ph type="sldNum" sz="quarter" idx="12"/>
          </p:nvPr>
        </p:nvSpPr>
        <p:spPr/>
        <p:txBody>
          <a:bodyPr/>
          <a:lstStyle/>
          <a:p>
            <a:fld id="{5B5C84F0-BAB4-4E0A-B358-EE4B07F214BA}" type="slidenum">
              <a:rPr lang="el-GR" smtClean="0"/>
              <a:t>‹#›</a:t>
            </a:fld>
            <a:endParaRPr lang="el-GR"/>
          </a:p>
        </p:txBody>
      </p:sp>
    </p:spTree>
    <p:extLst>
      <p:ext uri="{BB962C8B-B14F-4D97-AF65-F5344CB8AC3E}">
        <p14:creationId xmlns:p14="http://schemas.microsoft.com/office/powerpoint/2010/main" val="2137237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483D60E-2A15-A1B8-53CD-DC7FDDF46204}"/>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1EB4EB2C-4F0C-4DAE-9F38-C66A698A300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A11EEB87-98F4-61F0-5495-4DF5E1F09C1E}"/>
              </a:ext>
            </a:extLst>
          </p:cNvPr>
          <p:cNvSpPr>
            <a:spLocks noGrp="1"/>
          </p:cNvSpPr>
          <p:nvPr>
            <p:ph type="dt" sz="half" idx="10"/>
          </p:nvPr>
        </p:nvSpPr>
        <p:spPr/>
        <p:txBody>
          <a:bodyPr/>
          <a:lstStyle/>
          <a:p>
            <a:endParaRPr lang="el-GR"/>
          </a:p>
        </p:txBody>
      </p:sp>
      <p:sp>
        <p:nvSpPr>
          <p:cNvPr id="5" name="Θέση υποσέλιδου 4">
            <a:extLst>
              <a:ext uri="{FF2B5EF4-FFF2-40B4-BE49-F238E27FC236}">
                <a16:creationId xmlns:a16="http://schemas.microsoft.com/office/drawing/2014/main" id="{FB3253D5-C13C-F48A-AC35-1B433174EC6B}"/>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766AAAE1-F4F1-EBF7-C09B-3A32EAE22D73}"/>
              </a:ext>
            </a:extLst>
          </p:cNvPr>
          <p:cNvSpPr>
            <a:spLocks noGrp="1"/>
          </p:cNvSpPr>
          <p:nvPr>
            <p:ph type="sldNum" sz="quarter" idx="12"/>
          </p:nvPr>
        </p:nvSpPr>
        <p:spPr/>
        <p:txBody>
          <a:bodyPr/>
          <a:lstStyle/>
          <a:p>
            <a:fld id="{18B0EE00-2077-49F2-9FE7-3CC96C6B1F86}" type="slidenum">
              <a:rPr lang="el-GR" smtClean="0"/>
              <a:t>‹#›</a:t>
            </a:fld>
            <a:endParaRPr lang="el-GR"/>
          </a:p>
        </p:txBody>
      </p:sp>
    </p:spTree>
    <p:extLst>
      <p:ext uri="{BB962C8B-B14F-4D97-AF65-F5344CB8AC3E}">
        <p14:creationId xmlns:p14="http://schemas.microsoft.com/office/powerpoint/2010/main" val="21509690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1FD95A2-163F-8906-5A9B-67C8908D855F}"/>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9369BF20-BB59-58CF-5BC8-DD6798CAE635}"/>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B037E91D-2DFF-98B4-6B06-2C03E7A31276}"/>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6CF5EE8F-57A3-278B-BF99-47123E65B852}"/>
              </a:ext>
            </a:extLst>
          </p:cNvPr>
          <p:cNvSpPr>
            <a:spLocks noGrp="1"/>
          </p:cNvSpPr>
          <p:nvPr>
            <p:ph type="dt" sz="half" idx="10"/>
          </p:nvPr>
        </p:nvSpPr>
        <p:spPr/>
        <p:txBody>
          <a:bodyPr/>
          <a:lstStyle/>
          <a:p>
            <a:endParaRPr lang="el-GR"/>
          </a:p>
        </p:txBody>
      </p:sp>
      <p:sp>
        <p:nvSpPr>
          <p:cNvPr id="6" name="Θέση υποσέλιδου 5">
            <a:extLst>
              <a:ext uri="{FF2B5EF4-FFF2-40B4-BE49-F238E27FC236}">
                <a16:creationId xmlns:a16="http://schemas.microsoft.com/office/drawing/2014/main" id="{A842C9AA-17EE-A3A3-82A5-86A9ABBA9AD7}"/>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C1DEC5FF-EF53-71AD-C765-9BFE21F306B6}"/>
              </a:ext>
            </a:extLst>
          </p:cNvPr>
          <p:cNvSpPr>
            <a:spLocks noGrp="1"/>
          </p:cNvSpPr>
          <p:nvPr>
            <p:ph type="sldNum" sz="quarter" idx="12"/>
          </p:nvPr>
        </p:nvSpPr>
        <p:spPr/>
        <p:txBody>
          <a:bodyPr/>
          <a:lstStyle/>
          <a:p>
            <a:fld id="{18B0EE00-2077-49F2-9FE7-3CC96C6B1F86}" type="slidenum">
              <a:rPr lang="el-GR" smtClean="0"/>
              <a:t>‹#›</a:t>
            </a:fld>
            <a:endParaRPr lang="el-GR"/>
          </a:p>
        </p:txBody>
      </p:sp>
    </p:spTree>
    <p:extLst>
      <p:ext uri="{BB962C8B-B14F-4D97-AF65-F5344CB8AC3E}">
        <p14:creationId xmlns:p14="http://schemas.microsoft.com/office/powerpoint/2010/main" val="25973425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49270DB-BA10-239D-BCBA-DD2B3ABE0BA6}"/>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C3E424D9-2B02-0169-6F0E-F2A51CB387E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F73AE590-BC2C-A1C4-8E77-D6798D2150F5}"/>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C2BE5120-3BAD-E7DF-85F0-350FDEDCE1B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EA8F9D57-71CA-2117-5350-B3C0FC9CF081}"/>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218274B8-28D8-886B-1AB1-46CB47E90508}"/>
              </a:ext>
            </a:extLst>
          </p:cNvPr>
          <p:cNvSpPr>
            <a:spLocks noGrp="1"/>
          </p:cNvSpPr>
          <p:nvPr>
            <p:ph type="dt" sz="half" idx="10"/>
          </p:nvPr>
        </p:nvSpPr>
        <p:spPr/>
        <p:txBody>
          <a:bodyPr/>
          <a:lstStyle/>
          <a:p>
            <a:endParaRPr lang="el-GR"/>
          </a:p>
        </p:txBody>
      </p:sp>
      <p:sp>
        <p:nvSpPr>
          <p:cNvPr id="8" name="Θέση υποσέλιδου 7">
            <a:extLst>
              <a:ext uri="{FF2B5EF4-FFF2-40B4-BE49-F238E27FC236}">
                <a16:creationId xmlns:a16="http://schemas.microsoft.com/office/drawing/2014/main" id="{CC858172-29E9-6FFC-7C98-16AD4AC3AEC2}"/>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671876BA-3525-BF9D-0E5F-05B7B74060EC}"/>
              </a:ext>
            </a:extLst>
          </p:cNvPr>
          <p:cNvSpPr>
            <a:spLocks noGrp="1"/>
          </p:cNvSpPr>
          <p:nvPr>
            <p:ph type="sldNum" sz="quarter" idx="12"/>
          </p:nvPr>
        </p:nvSpPr>
        <p:spPr/>
        <p:txBody>
          <a:bodyPr/>
          <a:lstStyle/>
          <a:p>
            <a:fld id="{18B0EE00-2077-49F2-9FE7-3CC96C6B1F86}" type="slidenum">
              <a:rPr lang="el-GR" smtClean="0"/>
              <a:t>‹#›</a:t>
            </a:fld>
            <a:endParaRPr lang="el-GR"/>
          </a:p>
        </p:txBody>
      </p:sp>
    </p:spTree>
    <p:extLst>
      <p:ext uri="{BB962C8B-B14F-4D97-AF65-F5344CB8AC3E}">
        <p14:creationId xmlns:p14="http://schemas.microsoft.com/office/powerpoint/2010/main" val="28234753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88512BD-D5CF-EAC9-3B84-5B7A9D44F078}"/>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D296B2F1-5CED-7C64-2903-5E7CC98589B5}"/>
              </a:ext>
            </a:extLst>
          </p:cNvPr>
          <p:cNvSpPr>
            <a:spLocks noGrp="1"/>
          </p:cNvSpPr>
          <p:nvPr>
            <p:ph type="dt" sz="half" idx="10"/>
          </p:nvPr>
        </p:nvSpPr>
        <p:spPr/>
        <p:txBody>
          <a:bodyPr/>
          <a:lstStyle/>
          <a:p>
            <a:fld id="{2C72A0CE-A911-47E5-92E4-9778F2382A09}" type="datetimeFigureOut">
              <a:rPr lang="el-GR" smtClean="0"/>
              <a:t>6/4/2023</a:t>
            </a:fld>
            <a:endParaRPr lang="el-GR"/>
          </a:p>
        </p:txBody>
      </p:sp>
      <p:sp>
        <p:nvSpPr>
          <p:cNvPr id="4" name="Θέση υποσέλιδου 3">
            <a:extLst>
              <a:ext uri="{FF2B5EF4-FFF2-40B4-BE49-F238E27FC236}">
                <a16:creationId xmlns:a16="http://schemas.microsoft.com/office/drawing/2014/main" id="{41692E62-02F2-37ED-C7FA-E6167F348030}"/>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7633DE67-8C05-26B8-1651-3FC2CE094CDA}"/>
              </a:ext>
            </a:extLst>
          </p:cNvPr>
          <p:cNvSpPr>
            <a:spLocks noGrp="1"/>
          </p:cNvSpPr>
          <p:nvPr>
            <p:ph type="sldNum" sz="quarter" idx="12"/>
          </p:nvPr>
        </p:nvSpPr>
        <p:spPr/>
        <p:txBody>
          <a:bodyPr/>
          <a:lstStyle/>
          <a:p>
            <a:fld id="{18B0EE00-2077-49F2-9FE7-3CC96C6B1F86}" type="slidenum">
              <a:rPr lang="el-GR" smtClean="0"/>
              <a:t>‹#›</a:t>
            </a:fld>
            <a:endParaRPr lang="el-GR" dirty="0"/>
          </a:p>
        </p:txBody>
      </p:sp>
      <p:sp>
        <p:nvSpPr>
          <p:cNvPr id="6" name="TextBox 5">
            <a:extLst>
              <a:ext uri="{FF2B5EF4-FFF2-40B4-BE49-F238E27FC236}">
                <a16:creationId xmlns:a16="http://schemas.microsoft.com/office/drawing/2014/main" id="{EA6834F4-D3B8-1EFA-9ED4-808BD12BDEC3}"/>
              </a:ext>
            </a:extLst>
          </p:cNvPr>
          <p:cNvSpPr txBox="1"/>
          <p:nvPr userDrawn="1"/>
        </p:nvSpPr>
        <p:spPr>
          <a:xfrm>
            <a:off x="664907" y="6291539"/>
            <a:ext cx="44196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200" b="0" i="1" u="none" strike="noStrike" kern="1200" cap="none" spc="0" normalizeH="0" baseline="0" noProof="0">
                <a:ln>
                  <a:noFill/>
                </a:ln>
                <a:solidFill>
                  <a:prstClr val="black">
                    <a:tint val="75000"/>
                  </a:prstClr>
                </a:solidFill>
                <a:effectLst/>
                <a:uLnTx/>
                <a:uFillTx/>
                <a:latin typeface="Calibri" panose="020F0502020204030204"/>
                <a:ea typeface="+mn-ea"/>
                <a:cs typeface="+mn-cs"/>
              </a:rPr>
              <a:t>Από το μέλαν σώμα στην εξίσωση του </a:t>
            </a:r>
            <a:r>
              <a:rPr kumimoji="0" lang="en-US" sz="1200" b="0" i="1" u="none" strike="noStrike" kern="1200" cap="none" spc="0" normalizeH="0" baseline="0" noProof="0">
                <a:ln>
                  <a:noFill/>
                </a:ln>
                <a:solidFill>
                  <a:prstClr val="black">
                    <a:tint val="75000"/>
                  </a:prstClr>
                </a:solidFill>
                <a:effectLst/>
                <a:uLnTx/>
                <a:uFillTx/>
                <a:latin typeface="Calibri" panose="020F0502020204030204"/>
                <a:ea typeface="+mn-ea"/>
                <a:cs typeface="+mn-cs"/>
              </a:rPr>
              <a:t>Schrödinger </a:t>
            </a:r>
            <a:r>
              <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Ν. Διαμαντής ΣΕΕ, ΠΕ04 ΠΕΚΕΣ Θεσσαλία</a:t>
            </a:r>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170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22F426A5-D951-16D4-9D56-B06D4648FC7D}"/>
              </a:ext>
            </a:extLst>
          </p:cNvPr>
          <p:cNvSpPr>
            <a:spLocks noGrp="1"/>
          </p:cNvSpPr>
          <p:nvPr>
            <p:ph type="dt" sz="half" idx="10"/>
          </p:nvPr>
        </p:nvSpPr>
        <p:spPr/>
        <p:txBody>
          <a:bodyPr/>
          <a:lstStyle/>
          <a:p>
            <a:endParaRPr lang="el-GR"/>
          </a:p>
        </p:txBody>
      </p:sp>
      <p:sp>
        <p:nvSpPr>
          <p:cNvPr id="3" name="Θέση υποσέλιδου 2">
            <a:extLst>
              <a:ext uri="{FF2B5EF4-FFF2-40B4-BE49-F238E27FC236}">
                <a16:creationId xmlns:a16="http://schemas.microsoft.com/office/drawing/2014/main" id="{7EC50A32-8FCC-59C0-F6E9-DEA288A9A368}"/>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A95FFB1B-AA13-C827-2BA3-00A599468931}"/>
              </a:ext>
            </a:extLst>
          </p:cNvPr>
          <p:cNvSpPr>
            <a:spLocks noGrp="1"/>
          </p:cNvSpPr>
          <p:nvPr>
            <p:ph type="sldNum" sz="quarter" idx="12"/>
          </p:nvPr>
        </p:nvSpPr>
        <p:spPr/>
        <p:txBody>
          <a:bodyPr/>
          <a:lstStyle/>
          <a:p>
            <a:fld id="{18B0EE00-2077-49F2-9FE7-3CC96C6B1F86}" type="slidenum">
              <a:rPr lang="el-GR" smtClean="0"/>
              <a:t>‹#›</a:t>
            </a:fld>
            <a:endParaRPr lang="el-GR"/>
          </a:p>
        </p:txBody>
      </p:sp>
    </p:spTree>
    <p:extLst>
      <p:ext uri="{BB962C8B-B14F-4D97-AF65-F5344CB8AC3E}">
        <p14:creationId xmlns:p14="http://schemas.microsoft.com/office/powerpoint/2010/main" val="33383601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7E6F6AE-5764-4EE7-20BE-4D8FA6349CF9}"/>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D618D13A-9F23-FB67-A030-0787C370897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FC502F6F-A57C-5E7F-2507-50D58E3F5E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AE86BF5A-2883-B52F-FB03-4ABF01F54092}"/>
              </a:ext>
            </a:extLst>
          </p:cNvPr>
          <p:cNvSpPr>
            <a:spLocks noGrp="1"/>
          </p:cNvSpPr>
          <p:nvPr>
            <p:ph type="dt" sz="half" idx="10"/>
          </p:nvPr>
        </p:nvSpPr>
        <p:spPr/>
        <p:txBody>
          <a:bodyPr/>
          <a:lstStyle/>
          <a:p>
            <a:endParaRPr lang="el-GR"/>
          </a:p>
        </p:txBody>
      </p:sp>
      <p:sp>
        <p:nvSpPr>
          <p:cNvPr id="6" name="Θέση υποσέλιδου 5">
            <a:extLst>
              <a:ext uri="{FF2B5EF4-FFF2-40B4-BE49-F238E27FC236}">
                <a16:creationId xmlns:a16="http://schemas.microsoft.com/office/drawing/2014/main" id="{A39AE94C-C883-9826-F45C-0DA8EB879BE3}"/>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D94D4527-9D68-B45F-34A8-235883ABF8A7}"/>
              </a:ext>
            </a:extLst>
          </p:cNvPr>
          <p:cNvSpPr>
            <a:spLocks noGrp="1"/>
          </p:cNvSpPr>
          <p:nvPr>
            <p:ph type="sldNum" sz="quarter" idx="12"/>
          </p:nvPr>
        </p:nvSpPr>
        <p:spPr/>
        <p:txBody>
          <a:bodyPr/>
          <a:lstStyle/>
          <a:p>
            <a:fld id="{18B0EE00-2077-49F2-9FE7-3CC96C6B1F86}" type="slidenum">
              <a:rPr lang="el-GR" smtClean="0"/>
              <a:t>‹#›</a:t>
            </a:fld>
            <a:endParaRPr lang="el-GR"/>
          </a:p>
        </p:txBody>
      </p:sp>
    </p:spTree>
    <p:extLst>
      <p:ext uri="{BB962C8B-B14F-4D97-AF65-F5344CB8AC3E}">
        <p14:creationId xmlns:p14="http://schemas.microsoft.com/office/powerpoint/2010/main" val="4024505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3DE5AF8-5A45-8602-256E-F5A28F68B7C7}"/>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455DDEA3-8B9D-B1E0-08B3-856D00B5DC9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BE8EF3B0-A481-A8CF-1700-3855B1C2B3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30395C10-9D18-EAC1-50A6-1BAB25948247}"/>
              </a:ext>
            </a:extLst>
          </p:cNvPr>
          <p:cNvSpPr>
            <a:spLocks noGrp="1"/>
          </p:cNvSpPr>
          <p:nvPr>
            <p:ph type="dt" sz="half" idx="10"/>
          </p:nvPr>
        </p:nvSpPr>
        <p:spPr/>
        <p:txBody>
          <a:bodyPr/>
          <a:lstStyle/>
          <a:p>
            <a:endParaRPr lang="el-GR"/>
          </a:p>
        </p:txBody>
      </p:sp>
      <p:sp>
        <p:nvSpPr>
          <p:cNvPr id="6" name="Θέση υποσέλιδου 5">
            <a:extLst>
              <a:ext uri="{FF2B5EF4-FFF2-40B4-BE49-F238E27FC236}">
                <a16:creationId xmlns:a16="http://schemas.microsoft.com/office/drawing/2014/main" id="{099FFD52-8962-0D0B-C3A4-B2504775CB5F}"/>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253C8CBF-CC4A-4E89-3009-385420AAB1BF}"/>
              </a:ext>
            </a:extLst>
          </p:cNvPr>
          <p:cNvSpPr>
            <a:spLocks noGrp="1"/>
          </p:cNvSpPr>
          <p:nvPr>
            <p:ph type="sldNum" sz="quarter" idx="12"/>
          </p:nvPr>
        </p:nvSpPr>
        <p:spPr/>
        <p:txBody>
          <a:bodyPr/>
          <a:lstStyle/>
          <a:p>
            <a:fld id="{18B0EE00-2077-49F2-9FE7-3CC96C6B1F86}" type="slidenum">
              <a:rPr lang="el-GR" smtClean="0"/>
              <a:t>‹#›</a:t>
            </a:fld>
            <a:endParaRPr lang="el-GR"/>
          </a:p>
        </p:txBody>
      </p:sp>
    </p:spTree>
    <p:extLst>
      <p:ext uri="{BB962C8B-B14F-4D97-AF65-F5344CB8AC3E}">
        <p14:creationId xmlns:p14="http://schemas.microsoft.com/office/powerpoint/2010/main" val="3782429816"/>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5689C116-E6A8-227A-FEC9-1F5574A133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B4FDC3CA-0307-C427-1EFD-7605F578D12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7A1A02FA-5306-E80E-BAAF-99E30603485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l-GR"/>
          </a:p>
        </p:txBody>
      </p:sp>
      <p:sp>
        <p:nvSpPr>
          <p:cNvPr id="5" name="Θέση υποσέλιδου 4">
            <a:extLst>
              <a:ext uri="{FF2B5EF4-FFF2-40B4-BE49-F238E27FC236}">
                <a16:creationId xmlns:a16="http://schemas.microsoft.com/office/drawing/2014/main" id="{53AA8D3D-CD61-8C0C-4B27-605AEBCA67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1A34625F-8AE4-7789-CA08-32D1D6F97BE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B0EE00-2077-49F2-9FE7-3CC96C6B1F86}" type="slidenum">
              <a:rPr lang="el-GR" smtClean="0"/>
              <a:t>‹#›</a:t>
            </a:fld>
            <a:endParaRPr lang="el-GR"/>
          </a:p>
        </p:txBody>
      </p:sp>
    </p:spTree>
    <p:extLst>
      <p:ext uri="{BB962C8B-B14F-4D97-AF65-F5344CB8AC3E}">
        <p14:creationId xmlns:p14="http://schemas.microsoft.com/office/powerpoint/2010/main" val="41907110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4D5E4416-B265-C74D-BC43-4FE8A3D6A2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7514AB7C-CBA9-F4AB-953F-7C4CB978E5B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B0B03A6A-A941-C3E0-87CA-BBA45278C47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AAF1D8-A274-4698-9942-B0EE9B40484B}" type="datetimeFigureOut">
              <a:rPr lang="el-GR" smtClean="0"/>
              <a:t>6/4/2023</a:t>
            </a:fld>
            <a:endParaRPr lang="el-GR"/>
          </a:p>
        </p:txBody>
      </p:sp>
      <p:sp>
        <p:nvSpPr>
          <p:cNvPr id="5" name="Θέση υποσέλιδου 4">
            <a:extLst>
              <a:ext uri="{FF2B5EF4-FFF2-40B4-BE49-F238E27FC236}">
                <a16:creationId xmlns:a16="http://schemas.microsoft.com/office/drawing/2014/main" id="{ED52502C-FAA7-01BC-5402-5B32390712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C1AEE070-657D-7355-842A-C06B3DFC111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5C84F0-BAB4-4E0A-B358-EE4B07F214BA}" type="slidenum">
              <a:rPr lang="el-GR" smtClean="0"/>
              <a:t>‹#›</a:t>
            </a:fld>
            <a:endParaRPr lang="el-GR"/>
          </a:p>
        </p:txBody>
      </p:sp>
    </p:spTree>
    <p:extLst>
      <p:ext uri="{BB962C8B-B14F-4D97-AF65-F5344CB8AC3E}">
        <p14:creationId xmlns:p14="http://schemas.microsoft.com/office/powerpoint/2010/main" val="384863905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9.jpg"/><Relationship Id="rId2" Type="http://schemas.openxmlformats.org/officeDocument/2006/relationships/slide" Target="slide3.xml"/><Relationship Id="rId1" Type="http://schemas.openxmlformats.org/officeDocument/2006/relationships/slideLayout" Target="../slideLayouts/slideLayout18.xml"/><Relationship Id="rId6" Type="http://schemas.openxmlformats.org/officeDocument/2006/relationships/image" Target="../media/image18.jpeg"/><Relationship Id="rId5" Type="http://schemas.openxmlformats.org/officeDocument/2006/relationships/image" Target="../media/image17.jp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6.png"/><Relationship Id="rId7" Type="http://schemas.openxmlformats.org/officeDocument/2006/relationships/image" Target="../media/image12.jpg"/><Relationship Id="rId2" Type="http://schemas.openxmlformats.org/officeDocument/2006/relationships/slide" Target="slide3.xml"/><Relationship Id="rId1" Type="http://schemas.openxmlformats.org/officeDocument/2006/relationships/slideLayout" Target="../slideLayouts/slideLayout18.xml"/><Relationship Id="rId6" Type="http://schemas.openxmlformats.org/officeDocument/2006/relationships/image" Target="../media/image21.jpg"/><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3.xml"/><Relationship Id="rId1" Type="http://schemas.openxmlformats.org/officeDocument/2006/relationships/slideLayout" Target="../slideLayouts/slideLayout18.xml"/><Relationship Id="rId5" Type="http://schemas.openxmlformats.org/officeDocument/2006/relationships/image" Target="../media/image12.jpg"/><Relationship Id="rId4" Type="http://schemas.openxmlformats.org/officeDocument/2006/relationships/image" Target="../media/image240.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3.xml"/><Relationship Id="rId1" Type="http://schemas.openxmlformats.org/officeDocument/2006/relationships/slideLayout" Target="../slideLayouts/slideLayout18.xml"/><Relationship Id="rId5" Type="http://schemas.openxmlformats.org/officeDocument/2006/relationships/image" Target="../media/image23.jpg"/><Relationship Id="rId4" Type="http://schemas.openxmlformats.org/officeDocument/2006/relationships/image" Target="../media/image220.png"/></Relationships>
</file>

<file path=ppt/slides/_rels/slide14.xml.rels><?xml version="1.0" encoding="UTF-8" standalone="yes"?>
<Relationships xmlns="http://schemas.openxmlformats.org/package/2006/relationships"><Relationship Id="rId2" Type="http://schemas.openxmlformats.org/officeDocument/2006/relationships/image" Target="../media/image24.jfif"/><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8" Type="http://schemas.openxmlformats.org/officeDocument/2006/relationships/image" Target="../media/image27.jpg"/><Relationship Id="rId3" Type="http://schemas.openxmlformats.org/officeDocument/2006/relationships/image" Target="../media/image6.png"/><Relationship Id="rId7" Type="http://schemas.openxmlformats.org/officeDocument/2006/relationships/image" Target="../media/image26.png"/><Relationship Id="rId2" Type="http://schemas.openxmlformats.org/officeDocument/2006/relationships/slide" Target="slide3.xml"/><Relationship Id="rId1" Type="http://schemas.openxmlformats.org/officeDocument/2006/relationships/slideLayout" Target="../slideLayouts/slideLayout18.xml"/><Relationship Id="rId6" Type="http://schemas.openxmlformats.org/officeDocument/2006/relationships/image" Target="../media/image25.jpg"/><Relationship Id="rId5" Type="http://schemas.openxmlformats.org/officeDocument/2006/relationships/hyperlink" Target="https://www.google.com/search?q=wilhelm+hallwachs+experiment&amp;hl=el&amp;biw=1536&amp;bih=664&amp;tbm=vid&amp;sxsrf=AJOqlzXsJDmqsCTywVmKiyJWCBwd3BrYhA%3A1674025106494&amp;ei=kpjHY-zzHYO_sAfxta2oDA&amp;ved=0ahUKEwjshMW-xdD8AhWDH-wKHfFaC8U4KBDh1QMIDQ&amp;oq=wilhelm+hallwachs+experiment&amp;gs_lcp=Cg1nd3Mtd2l6LXZpZGVvEAxQAFgAYABoAHAAeACAAQCIAQCSAQCYAQA&amp;sclient=gws-wiz-video#fpstate=ive&amp;vld=cid:1d7bcb19,vid:Y4GZxI2mm9o" TargetMode="External"/><Relationship Id="rId4" Type="http://schemas.openxmlformats.org/officeDocument/2006/relationships/hyperlink" Target="mailto:https://www.google.com/search?q=wilhelm+hallwachs+experiment&amp;hl=el&amp;biw=1536&amp;bih=664&amp;tbm=vid&amp;sxsrf=AJOqlzXsJDmqsCTywVmKiyJWCBwd3BrYhA%3A1674025106494&amp;ei=kpjHY-zzHYO_sAfxta2oDA&amp;ved=0ahUKEwjshMW-xdD8AhWDH-wKHfFaC8U4KBDh1QMIDQ&amp;oq=wilhelm+hallwachs+experiment&amp;gs_lcp=Cg1nd3Mtd2l6LXZpZGVvEAxQAFgAYABoAHAAeACAAQCIAQCSAQCYAQA&amp;sclient=gws-wiz-video%23fpstate=ive&amp;vld=cid:1d7bcb19,vid:Y4GZxI2mm9o"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3.xml"/><Relationship Id="rId1" Type="http://schemas.openxmlformats.org/officeDocument/2006/relationships/slideLayout" Target="../slideLayouts/slideLayout18.xml"/><Relationship Id="rId6" Type="http://schemas.openxmlformats.org/officeDocument/2006/relationships/image" Target="../media/image29.jpg"/><Relationship Id="rId5" Type="http://schemas.openxmlformats.org/officeDocument/2006/relationships/image" Target="../media/image28.png"/><Relationship Id="rId4" Type="http://schemas.openxmlformats.org/officeDocument/2006/relationships/hyperlink" Target="https://phet.colorado.edu/sims/cheerpj/photoelectric/latest/photoelectric.html?simulation=photoelectric"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3.xml"/><Relationship Id="rId1" Type="http://schemas.openxmlformats.org/officeDocument/2006/relationships/slideLayout" Target="../slideLayouts/slideLayout18.xml"/><Relationship Id="rId4" Type="http://schemas.openxmlformats.org/officeDocument/2006/relationships/image" Target="../media/image30.jpg"/></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33.jpg"/><Relationship Id="rId2" Type="http://schemas.openxmlformats.org/officeDocument/2006/relationships/slide" Target="slide3.xml"/><Relationship Id="rId1" Type="http://schemas.openxmlformats.org/officeDocument/2006/relationships/slideLayout" Target="../slideLayouts/slideLayout18.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3.xml"/><Relationship Id="rId1" Type="http://schemas.openxmlformats.org/officeDocument/2006/relationships/slideLayout" Target="../slideLayouts/slideLayout18.xml"/><Relationship Id="rId5" Type="http://schemas.openxmlformats.org/officeDocument/2006/relationships/image" Target="../media/image34.png"/><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3" Type="http://schemas.openxmlformats.org/officeDocument/2006/relationships/hyperlink" Target="http://www.flowvis.org/category/flow-vis-techniques/thermal-emission/" TargetMode="External"/><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3.xml"/><Relationship Id="rId1" Type="http://schemas.openxmlformats.org/officeDocument/2006/relationships/slideLayout" Target="../slideLayouts/slideLayout18.xml"/><Relationship Id="rId5" Type="http://schemas.openxmlformats.org/officeDocument/2006/relationships/image" Target="../media/image35.jpeg"/><Relationship Id="rId4" Type="http://schemas.openxmlformats.org/officeDocument/2006/relationships/image" Target="../media/image340.png"/></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3.xml"/><Relationship Id="rId1" Type="http://schemas.openxmlformats.org/officeDocument/2006/relationships/slideLayout" Target="../slideLayouts/slideLayout18.xml"/><Relationship Id="rId6" Type="http://schemas.openxmlformats.org/officeDocument/2006/relationships/image" Target="../media/image33.jpg"/><Relationship Id="rId5" Type="http://schemas.openxmlformats.org/officeDocument/2006/relationships/image" Target="../media/image38.png"/><Relationship Id="rId4" Type="http://schemas.openxmlformats.org/officeDocument/2006/relationships/image" Target="../media/image36.png"/></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3.xml"/><Relationship Id="rId1" Type="http://schemas.openxmlformats.org/officeDocument/2006/relationships/slideLayout" Target="../slideLayouts/slideLayout18.xml"/><Relationship Id="rId5" Type="http://schemas.openxmlformats.org/officeDocument/2006/relationships/image" Target="../media/image40.jpg"/><Relationship Id="rId4" Type="http://schemas.openxmlformats.org/officeDocument/2006/relationships/image" Target="../media/image39.jpg"/></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3.xml"/><Relationship Id="rId1" Type="http://schemas.openxmlformats.org/officeDocument/2006/relationships/slideLayout" Target="../slideLayouts/slideLayout18.xml"/><Relationship Id="rId4" Type="http://schemas.openxmlformats.org/officeDocument/2006/relationships/image" Target="../media/image41.jpg"/></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3.xml"/><Relationship Id="rId1" Type="http://schemas.openxmlformats.org/officeDocument/2006/relationships/slideLayout" Target="../slideLayouts/slideLayout18.xml"/><Relationship Id="rId6" Type="http://schemas.openxmlformats.org/officeDocument/2006/relationships/image" Target="../media/image43.png"/><Relationship Id="rId5" Type="http://schemas.openxmlformats.org/officeDocument/2006/relationships/image" Target="../media/image42.jpg"/><Relationship Id="rId4" Type="http://schemas.openxmlformats.org/officeDocument/2006/relationships/image" Target="../media/image42.png"/></Relationships>
</file>

<file path=ppt/slides/_rels/slide25.xml.rels><?xml version="1.0" encoding="UTF-8" standalone="yes"?>
<Relationships xmlns="http://schemas.openxmlformats.org/package/2006/relationships"><Relationship Id="rId3" Type="http://schemas.openxmlformats.org/officeDocument/2006/relationships/hyperlink" Target="https://pubs.rsc.org/en/content/articlehtml/2015/nr/c4nr01600a" TargetMode="External"/><Relationship Id="rId2" Type="http://schemas.openxmlformats.org/officeDocument/2006/relationships/image" Target="../media/image44.gif"/><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26.xml"/><Relationship Id="rId1" Type="http://schemas.openxmlformats.org/officeDocument/2006/relationships/slideLayout" Target="../slideLayouts/slideLayout6.xml"/><Relationship Id="rId6" Type="http://schemas.openxmlformats.org/officeDocument/2006/relationships/image" Target="../media/image46.jpg"/><Relationship Id="rId5" Type="http://schemas.openxmlformats.org/officeDocument/2006/relationships/image" Target="../media/image45.png"/><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26.xml"/><Relationship Id="rId1" Type="http://schemas.openxmlformats.org/officeDocument/2006/relationships/slideLayout" Target="../slideLayouts/slideLayout6.xml"/><Relationship Id="rId5" Type="http://schemas.openxmlformats.org/officeDocument/2006/relationships/image" Target="../media/image47.jpg"/><Relationship Id="rId4" Type="http://schemas.openxmlformats.org/officeDocument/2006/relationships/image" Target="../media/image7.png"/></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26.xml"/><Relationship Id="rId1" Type="http://schemas.openxmlformats.org/officeDocument/2006/relationships/slideLayout" Target="../slideLayouts/slideLayout6.xml"/><Relationship Id="rId5" Type="http://schemas.openxmlformats.org/officeDocument/2006/relationships/image" Target="../media/image48.jpg"/><Relationship Id="rId4" Type="http://schemas.openxmlformats.org/officeDocument/2006/relationships/hyperlink" Target="https://phet.colorado.edu/sims/cheerpj/quantum-wave-interference/latest/quantum-wave-interference.html?simulation=quantum-wave-interference"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26.xml"/><Relationship Id="rId1" Type="http://schemas.openxmlformats.org/officeDocument/2006/relationships/slideLayout" Target="../slideLayouts/slideLayout6.xml"/><Relationship Id="rId4" Type="http://schemas.openxmlformats.org/officeDocument/2006/relationships/image" Target="../media/image49.jpg"/></Relationships>
</file>

<file path=ppt/slides/_rels/slide3.xml.rels><?xml version="1.0" encoding="UTF-8" standalone="yes"?>
<Relationships xmlns="http://schemas.openxmlformats.org/package/2006/relationships"><Relationship Id="rId2" Type="http://schemas.openxmlformats.org/officeDocument/2006/relationships/image" Target="../media/image4.jfif"/><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26.xml"/><Relationship Id="rId1" Type="http://schemas.openxmlformats.org/officeDocument/2006/relationships/slideLayout" Target="../slideLayouts/slideLayout6.xml"/><Relationship Id="rId4" Type="http://schemas.openxmlformats.org/officeDocument/2006/relationships/image" Target="../media/image50.jpg"/></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26.xml"/><Relationship Id="rId1" Type="http://schemas.openxmlformats.org/officeDocument/2006/relationships/slideLayout" Target="../slideLayouts/slideLayout6.xml"/><Relationship Id="rId4" Type="http://schemas.openxmlformats.org/officeDocument/2006/relationships/image" Target="../media/image51.png"/></Relationships>
</file>

<file path=ppt/slides/_rels/slide32.xml.rels><?xml version="1.0" encoding="UTF-8" standalone="yes"?>
<Relationships xmlns="http://schemas.openxmlformats.org/package/2006/relationships"><Relationship Id="rId2" Type="http://schemas.openxmlformats.org/officeDocument/2006/relationships/image" Target="../media/image52.jfif"/><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26.xml"/><Relationship Id="rId1" Type="http://schemas.openxmlformats.org/officeDocument/2006/relationships/slideLayout" Target="../slideLayouts/slideLayout6.xml"/><Relationship Id="rId4" Type="http://schemas.openxmlformats.org/officeDocument/2006/relationships/image" Target="../media/image53.jpg"/></Relationships>
</file>

<file path=ppt/slides/_rels/slide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26.xml"/><Relationship Id="rId1" Type="http://schemas.openxmlformats.org/officeDocument/2006/relationships/slideLayout" Target="../slideLayouts/slideLayout6.xml"/><Relationship Id="rId5" Type="http://schemas.openxmlformats.org/officeDocument/2006/relationships/image" Target="../media/image55.png"/><Relationship Id="rId4" Type="http://schemas.openxmlformats.org/officeDocument/2006/relationships/image" Target="../media/image54.jpeg"/></Relationships>
</file>

<file path=ppt/slides/_rels/slide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26.xml"/><Relationship Id="rId1" Type="http://schemas.openxmlformats.org/officeDocument/2006/relationships/slideLayout" Target="../slideLayouts/slideLayout6.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26.xml"/><Relationship Id="rId1" Type="http://schemas.openxmlformats.org/officeDocument/2006/relationships/slideLayout" Target="../slideLayouts/slideLayout6.xml"/><Relationship Id="rId6" Type="http://schemas.openxmlformats.org/officeDocument/2006/relationships/image" Target="../media/image60.png"/><Relationship Id="rId5" Type="http://schemas.openxmlformats.org/officeDocument/2006/relationships/image" Target="../media/image57.png"/><Relationship Id="rId4" Type="http://schemas.openxmlformats.org/officeDocument/2006/relationships/image" Target="../media/image60.png"/></Relationships>
</file>

<file path=ppt/slides/_rels/slide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26.xml"/><Relationship Id="rId1" Type="http://schemas.openxmlformats.org/officeDocument/2006/relationships/slideLayout" Target="../slideLayouts/slideLayout6.xml"/><Relationship Id="rId5" Type="http://schemas.openxmlformats.org/officeDocument/2006/relationships/image" Target="../media/image61.png"/><Relationship Id="rId4" Type="http://schemas.openxmlformats.org/officeDocument/2006/relationships/image" Target="../media/image601.png"/></Relationships>
</file>

<file path=ppt/slides/_rels/slide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26.xml"/><Relationship Id="rId1" Type="http://schemas.openxmlformats.org/officeDocument/2006/relationships/slideLayout" Target="../slideLayouts/slideLayout6.xml"/><Relationship Id="rId5" Type="http://schemas.openxmlformats.org/officeDocument/2006/relationships/image" Target="../media/image62.png"/><Relationship Id="rId4" Type="http://schemas.openxmlformats.org/officeDocument/2006/relationships/image" Target="../media/image510.png"/></Relationships>
</file>

<file path=ppt/slides/_rels/slide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26.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5.jfif"/><Relationship Id="rId1" Type="http://schemas.openxmlformats.org/officeDocument/2006/relationships/slideLayout" Target="../slideLayouts/slideLayout21.xml"/><Relationship Id="rId6" Type="http://schemas.openxmlformats.org/officeDocument/2006/relationships/image" Target="../media/image8.jpg"/><Relationship Id="rId5" Type="http://schemas.openxmlformats.org/officeDocument/2006/relationships/image" Target="../media/image7.jp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image" Target="../media/image63.jfif"/><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26.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26.xml"/><Relationship Id="rId1" Type="http://schemas.openxmlformats.org/officeDocument/2006/relationships/slideLayout" Target="../slideLayouts/slideLayout6.xml"/><Relationship Id="rId5" Type="http://schemas.openxmlformats.org/officeDocument/2006/relationships/image" Target="../media/image64.jfif"/><Relationship Id="rId4" Type="http://schemas.openxmlformats.org/officeDocument/2006/relationships/image" Target="../media/image250.png"/></Relationships>
</file>

<file path=ppt/slides/_rels/slide4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26.xml"/><Relationship Id="rId1" Type="http://schemas.openxmlformats.org/officeDocument/2006/relationships/slideLayout" Target="../slideLayouts/slideLayout6.xml"/><Relationship Id="rId6" Type="http://schemas.openxmlformats.org/officeDocument/2006/relationships/image" Target="../media/image66.png"/><Relationship Id="rId5" Type="http://schemas.openxmlformats.org/officeDocument/2006/relationships/image" Target="../media/image65.jpg"/><Relationship Id="rId4" Type="http://schemas.openxmlformats.org/officeDocument/2006/relationships/hyperlink" Target="https://phet.colorado.edu/en/simulations/davisson-germer" TargetMode="External"/></Relationships>
</file>

<file path=ppt/slides/_rels/slide4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63.png"/><Relationship Id="rId1" Type="http://schemas.openxmlformats.org/officeDocument/2006/relationships/slideLayout" Target="../slideLayouts/slideLayout8.xml"/><Relationship Id="rId6" Type="http://schemas.openxmlformats.org/officeDocument/2006/relationships/image" Target="../media/image68.jpg"/><Relationship Id="rId5" Type="http://schemas.openxmlformats.org/officeDocument/2006/relationships/image" Target="../media/image67.jpg"/><Relationship Id="rId4" Type="http://schemas.openxmlformats.org/officeDocument/2006/relationships/image" Target="../media/image6.png"/></Relationships>
</file>

<file path=ppt/slides/_rels/slide4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661.png"/><Relationship Id="rId1" Type="http://schemas.openxmlformats.org/officeDocument/2006/relationships/slideLayout" Target="../slideLayouts/slideLayout8.xml"/><Relationship Id="rId5" Type="http://schemas.openxmlformats.org/officeDocument/2006/relationships/image" Target="../media/image67.jpg"/><Relationship Id="rId4" Type="http://schemas.openxmlformats.org/officeDocument/2006/relationships/image" Target="../media/image6.png"/></Relationships>
</file>

<file path=ppt/slides/_rels/slide4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3.xml"/><Relationship Id="rId1" Type="http://schemas.openxmlformats.org/officeDocument/2006/relationships/slideLayout" Target="../slideLayouts/slideLayout6.xml"/><Relationship Id="rId5" Type="http://schemas.openxmlformats.org/officeDocument/2006/relationships/image" Target="../media/image48.jpg"/><Relationship Id="rId4" Type="http://schemas.openxmlformats.org/officeDocument/2006/relationships/hyperlink" Target="https://phet.colorado.edu/sims/cheerpj/quantum-wave-interference/latest/quantum-wave-interference.html?simulation=quantum-wave-interference"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71.jpg"/><Relationship Id="rId2" Type="http://schemas.openxmlformats.org/officeDocument/2006/relationships/slide" Target="slide3.xml"/><Relationship Id="rId1" Type="http://schemas.openxmlformats.org/officeDocument/2006/relationships/slideLayout" Target="../slideLayouts/slideLayout6.xml"/><Relationship Id="rId6" Type="http://schemas.openxmlformats.org/officeDocument/2006/relationships/image" Target="../media/image70.jpg"/><Relationship Id="rId5" Type="http://schemas.openxmlformats.org/officeDocument/2006/relationships/image" Target="../media/image69.jpg"/><Relationship Id="rId4" Type="http://schemas.openxmlformats.org/officeDocument/2006/relationships/hyperlink" Target="https://doi.org/10.1119/1.16104"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26.xml"/><Relationship Id="rId1" Type="http://schemas.openxmlformats.org/officeDocument/2006/relationships/slideLayout" Target="../slideLayouts/slideLayout6.xml"/><Relationship Id="rId4" Type="http://schemas.openxmlformats.org/officeDocument/2006/relationships/image" Target="../media/image72.png"/></Relationships>
</file>

<file path=ppt/slides/_rels/slide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hyperlink" Target="https://phet.colorado.edu/sims/html/blackbody-spectrum/latest/blackbody-spectrum_en.html" TargetMode="External"/><Relationship Id="rId1" Type="http://schemas.openxmlformats.org/officeDocument/2006/relationships/slideLayout" Target="../slideLayouts/slideLayout21.xml"/><Relationship Id="rId5" Type="http://schemas.openxmlformats.org/officeDocument/2006/relationships/image" Target="../media/image9.jpg"/><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26.xml"/><Relationship Id="rId1" Type="http://schemas.openxmlformats.org/officeDocument/2006/relationships/slideLayout" Target="../slideLayouts/slideLayout6.xml"/><Relationship Id="rId4" Type="http://schemas.openxmlformats.org/officeDocument/2006/relationships/image" Target="../media/image530.png"/></Relationships>
</file>

<file path=ppt/slides/_rels/slide51.xml.rels><?xml version="1.0" encoding="UTF-8" standalone="yes"?>
<Relationships xmlns="http://schemas.openxmlformats.org/package/2006/relationships"><Relationship Id="rId2" Type="http://schemas.openxmlformats.org/officeDocument/2006/relationships/image" Target="../media/image73.jfif"/><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26.xml"/><Relationship Id="rId1" Type="http://schemas.openxmlformats.org/officeDocument/2006/relationships/slideLayout" Target="../slideLayouts/slideLayout6.xml"/><Relationship Id="rId5" Type="http://schemas.openxmlformats.org/officeDocument/2006/relationships/image" Target="../media/image75.jpeg"/><Relationship Id="rId4" Type="http://schemas.openxmlformats.org/officeDocument/2006/relationships/image" Target="../media/image74.png"/></Relationships>
</file>

<file path=ppt/slides/_rels/slide5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26.xml"/><Relationship Id="rId1" Type="http://schemas.openxmlformats.org/officeDocument/2006/relationships/slideLayout" Target="../slideLayouts/slideLayout6.xml"/><Relationship Id="rId5" Type="http://schemas.openxmlformats.org/officeDocument/2006/relationships/image" Target="../media/image76.jpg"/><Relationship Id="rId4" Type="http://schemas.openxmlformats.org/officeDocument/2006/relationships/image" Target="../media/image570.png"/></Relationships>
</file>

<file path=ppt/slides/_rels/slide5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26.xml"/><Relationship Id="rId1" Type="http://schemas.openxmlformats.org/officeDocument/2006/relationships/slideLayout" Target="../slideLayouts/slideLayout6.xml"/><Relationship Id="rId5" Type="http://schemas.openxmlformats.org/officeDocument/2006/relationships/image" Target="../media/image600.png"/><Relationship Id="rId4" Type="http://schemas.openxmlformats.org/officeDocument/2006/relationships/image" Target="../media/image590.png"/></Relationships>
</file>

<file path=ppt/slides/_rels/slide5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26.xml"/><Relationship Id="rId1" Type="http://schemas.openxmlformats.org/officeDocument/2006/relationships/slideLayout" Target="../slideLayouts/slideLayout6.xml"/><Relationship Id="rId5" Type="http://schemas.openxmlformats.org/officeDocument/2006/relationships/image" Target="../media/image77.jfif"/><Relationship Id="rId4" Type="http://schemas.openxmlformats.org/officeDocument/2006/relationships/image" Target="../media/image610.png"/></Relationships>
</file>

<file path=ppt/slides/_rels/slide5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26.xml"/><Relationship Id="rId1" Type="http://schemas.openxmlformats.org/officeDocument/2006/relationships/slideLayout" Target="../slideLayouts/slideLayout6.xml"/><Relationship Id="rId4" Type="http://schemas.openxmlformats.org/officeDocument/2006/relationships/image" Target="../media/image78.jpg"/></Relationships>
</file>

<file path=ppt/slides/_rels/slide5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26.xml"/><Relationship Id="rId1" Type="http://schemas.openxmlformats.org/officeDocument/2006/relationships/slideLayout" Target="../slideLayouts/slideLayout6.xml"/><Relationship Id="rId5" Type="http://schemas.openxmlformats.org/officeDocument/2006/relationships/image" Target="../media/image79.jpg"/><Relationship Id="rId4" Type="http://schemas.openxmlformats.org/officeDocument/2006/relationships/image" Target="../media/image380.png"/></Relationships>
</file>

<file path=ppt/slides/_rels/slide58.xml.rels><?xml version="1.0" encoding="UTF-8" standalone="yes"?>
<Relationships xmlns="http://schemas.openxmlformats.org/package/2006/relationships"><Relationship Id="rId2" Type="http://schemas.openxmlformats.org/officeDocument/2006/relationships/image" Target="../media/image80.jfif"/><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3.xml"/><Relationship Id="rId1" Type="http://schemas.openxmlformats.org/officeDocument/2006/relationships/slideLayout" Target="../slideLayouts/slideLayout6.xml"/><Relationship Id="rId4" Type="http://schemas.openxmlformats.org/officeDocument/2006/relationships/image" Target="../media/image81.jpg"/></Relationships>
</file>

<file path=ppt/slides/_rels/slide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0.png"/><Relationship Id="rId1" Type="http://schemas.openxmlformats.org/officeDocument/2006/relationships/slideLayout" Target="../slideLayouts/slideLayout21.xml"/><Relationship Id="rId6" Type="http://schemas.openxmlformats.org/officeDocument/2006/relationships/image" Target="../media/image11.jpg"/><Relationship Id="rId5" Type="http://schemas.openxmlformats.org/officeDocument/2006/relationships/image" Target="../media/image10.jpg"/><Relationship Id="rId4" Type="http://schemas.openxmlformats.org/officeDocument/2006/relationships/image" Target="../media/image6.png"/></Relationships>
</file>

<file path=ppt/slides/_rels/slide6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3.xml"/><Relationship Id="rId1" Type="http://schemas.openxmlformats.org/officeDocument/2006/relationships/slideLayout" Target="../slideLayouts/slideLayout6.xml"/><Relationship Id="rId5" Type="http://schemas.openxmlformats.org/officeDocument/2006/relationships/image" Target="../media/image82.jpg"/><Relationship Id="rId4" Type="http://schemas.openxmlformats.org/officeDocument/2006/relationships/image" Target="../media/image80.png"/></Relationships>
</file>

<file path=ppt/slides/_rels/slide6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3.xml"/><Relationship Id="rId1" Type="http://schemas.openxmlformats.org/officeDocument/2006/relationships/slideLayout" Target="../slideLayouts/slideLayout6.xml"/><Relationship Id="rId5" Type="http://schemas.openxmlformats.org/officeDocument/2006/relationships/image" Target="../media/image83.jpeg"/><Relationship Id="rId4" Type="http://schemas.openxmlformats.org/officeDocument/2006/relationships/image" Target="../media/image82.png"/></Relationships>
</file>

<file path=ppt/slides/_rels/slide6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3.xml"/><Relationship Id="rId1" Type="http://schemas.openxmlformats.org/officeDocument/2006/relationships/slideLayout" Target="../slideLayouts/slideLayout6.xml"/><Relationship Id="rId4" Type="http://schemas.openxmlformats.org/officeDocument/2006/relationships/image" Target="../media/image820.png"/></Relationships>
</file>

<file path=ppt/slides/_rels/slide6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3.xml"/><Relationship Id="rId1" Type="http://schemas.openxmlformats.org/officeDocument/2006/relationships/slideLayout" Target="../slideLayouts/slideLayout6.xml"/><Relationship Id="rId6" Type="http://schemas.openxmlformats.org/officeDocument/2006/relationships/image" Target="../media/image85.jpg"/><Relationship Id="rId5" Type="http://schemas.openxmlformats.org/officeDocument/2006/relationships/image" Target="../media/image84.jpg"/><Relationship Id="rId4" Type="http://schemas.openxmlformats.org/officeDocument/2006/relationships/image" Target="../media/image83.png"/></Relationships>
</file>

<file path=ppt/slides/_rels/slide6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3.xm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3.xml"/><Relationship Id="rId1" Type="http://schemas.openxmlformats.org/officeDocument/2006/relationships/slideLayout" Target="../slideLayouts/slideLayout6.xml"/><Relationship Id="rId5" Type="http://schemas.openxmlformats.org/officeDocument/2006/relationships/image" Target="../media/image86.jpg"/><Relationship Id="rId4" Type="http://schemas.openxmlformats.org/officeDocument/2006/relationships/image" Target="../media/image660.png"/></Relationships>
</file>

<file path=ppt/slides/_rels/slide6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3.xml"/><Relationship Id="rId1" Type="http://schemas.openxmlformats.org/officeDocument/2006/relationships/slideLayout" Target="../slideLayouts/slideLayout6.xml"/><Relationship Id="rId5" Type="http://schemas.openxmlformats.org/officeDocument/2006/relationships/image" Target="../media/image86.jpg"/><Relationship Id="rId4" Type="http://schemas.openxmlformats.org/officeDocument/2006/relationships/image" Target="../media/image680.png"/></Relationships>
</file>

<file path=ppt/slides/_rels/slide6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3.xml"/><Relationship Id="rId1" Type="http://schemas.openxmlformats.org/officeDocument/2006/relationships/slideLayout" Target="../slideLayouts/slideLayout6.xml"/><Relationship Id="rId4" Type="http://schemas.openxmlformats.org/officeDocument/2006/relationships/image" Target="../media/image86.jpg"/></Relationships>
</file>

<file path=ppt/slides/_rels/slide6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3.xml"/><Relationship Id="rId1" Type="http://schemas.openxmlformats.org/officeDocument/2006/relationships/slideLayout" Target="../slideLayouts/slideLayout6.xml"/><Relationship Id="rId5" Type="http://schemas.openxmlformats.org/officeDocument/2006/relationships/image" Target="../media/image86.jpg"/><Relationship Id="rId4" Type="http://schemas.openxmlformats.org/officeDocument/2006/relationships/image" Target="../media/image86.png"/></Relationships>
</file>

<file path=ppt/slides/_rels/slide6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3.xml"/><Relationship Id="rId1" Type="http://schemas.openxmlformats.org/officeDocument/2006/relationships/slideLayout" Target="../slideLayouts/slideLayout6.xml"/><Relationship Id="rId5" Type="http://schemas.openxmlformats.org/officeDocument/2006/relationships/image" Target="../media/image87.jpg"/><Relationship Id="rId4" Type="http://schemas.openxmlformats.org/officeDocument/2006/relationships/image" Target="../media/image710.png"/></Relationships>
</file>

<file path=ppt/slides/_rels/slide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2.png"/><Relationship Id="rId1" Type="http://schemas.openxmlformats.org/officeDocument/2006/relationships/slideLayout" Target="../slideLayouts/slideLayout21.xml"/><Relationship Id="rId6" Type="http://schemas.openxmlformats.org/officeDocument/2006/relationships/image" Target="../media/image13.jpg"/><Relationship Id="rId5" Type="http://schemas.openxmlformats.org/officeDocument/2006/relationships/image" Target="../media/image12.jpg"/><Relationship Id="rId4" Type="http://schemas.openxmlformats.org/officeDocument/2006/relationships/image" Target="../media/image6.png"/></Relationships>
</file>

<file path=ppt/slides/_rels/slide7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3.xml"/><Relationship Id="rId1" Type="http://schemas.openxmlformats.org/officeDocument/2006/relationships/slideLayout" Target="../slideLayouts/slideLayout6.xml"/><Relationship Id="rId5" Type="http://schemas.openxmlformats.org/officeDocument/2006/relationships/image" Target="../media/image88.jpg"/><Relationship Id="rId4" Type="http://schemas.openxmlformats.org/officeDocument/2006/relationships/image" Target="../media/image73.png"/></Relationships>
</file>

<file path=ppt/slides/_rels/slide7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3.xml"/><Relationship Id="rId1" Type="http://schemas.openxmlformats.org/officeDocument/2006/relationships/slideLayout" Target="../slideLayouts/slideLayout6.xml"/><Relationship Id="rId4" Type="http://schemas.openxmlformats.org/officeDocument/2006/relationships/image" Target="../media/image2.jpg"/></Relationships>
</file>

<file path=ppt/slides/_rels/slide72.xml.rels><?xml version="1.0" encoding="UTF-8" standalone="yes"?>
<Relationships xmlns="http://schemas.openxmlformats.org/package/2006/relationships"><Relationship Id="rId2" Type="http://schemas.openxmlformats.org/officeDocument/2006/relationships/image" Target="../media/image89.jfif"/><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3.xml"/><Relationship Id="rId1" Type="http://schemas.openxmlformats.org/officeDocument/2006/relationships/slideLayout" Target="../slideLayouts/slideLayout21.xml"/><Relationship Id="rId5" Type="http://schemas.openxmlformats.org/officeDocument/2006/relationships/image" Target="../media/image15.jpg"/><Relationship Id="rId4" Type="http://schemas.openxmlformats.org/officeDocument/2006/relationships/image" Target="../media/image14.jp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3.xml"/><Relationship Id="rId1" Type="http://schemas.openxmlformats.org/officeDocument/2006/relationships/slideLayout" Target="../slideLayouts/slideLayout18.xml"/><Relationship Id="rId5" Type="http://schemas.openxmlformats.org/officeDocument/2006/relationships/image" Target="../media/image16.jp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8000"/>
            <a:lum/>
          </a:blip>
          <a:srcRect/>
          <a:stretch>
            <a:fillRect t="-25000" b="-25000"/>
          </a:stretch>
        </a:blip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81AE7F6-599C-0B89-B2AC-4376B36C6DC5}"/>
              </a:ext>
            </a:extLst>
          </p:cNvPr>
          <p:cNvSpPr>
            <a:spLocks noGrp="1"/>
          </p:cNvSpPr>
          <p:nvPr>
            <p:ph type="ctrTitle"/>
          </p:nvPr>
        </p:nvSpPr>
        <p:spPr>
          <a:xfrm>
            <a:off x="1345454" y="-73619"/>
            <a:ext cx="9684495" cy="3329581"/>
          </a:xfrm>
        </p:spPr>
        <p:txBody>
          <a:bodyPr/>
          <a:lstStyle/>
          <a:p>
            <a:r>
              <a:rPr lang="el-GR" dirty="0">
                <a:solidFill>
                  <a:schemeClr val="bg1"/>
                </a:solidFill>
                <a:latin typeface="Times New Roman" panose="02020603050405020304" pitchFamily="18" charset="0"/>
                <a:cs typeface="Times New Roman" panose="02020603050405020304" pitchFamily="18" charset="0"/>
              </a:rPr>
              <a:t>Από το μέλαν σώμα στην εξίσωση του </a:t>
            </a:r>
            <a:r>
              <a:rPr lang="en-US" b="0" i="0" dirty="0">
                <a:solidFill>
                  <a:schemeClr val="bg1"/>
                </a:solidFill>
                <a:effectLst/>
                <a:latin typeface="Linux Libertine"/>
              </a:rPr>
              <a:t>Schrödinger</a:t>
            </a:r>
            <a:br>
              <a:rPr lang="en-US" b="0" i="0" dirty="0">
                <a:solidFill>
                  <a:srgbClr val="000000"/>
                </a:solidFill>
                <a:effectLst/>
                <a:latin typeface="Linux Libertine"/>
              </a:rPr>
            </a:br>
            <a:r>
              <a:rPr lang="el-GR" dirty="0">
                <a:solidFill>
                  <a:schemeClr val="bg1"/>
                </a:solidFill>
              </a:rPr>
              <a:t> </a:t>
            </a:r>
          </a:p>
        </p:txBody>
      </p:sp>
      <p:sp>
        <p:nvSpPr>
          <p:cNvPr id="3" name="Υπότιτλος 2">
            <a:extLst>
              <a:ext uri="{FF2B5EF4-FFF2-40B4-BE49-F238E27FC236}">
                <a16:creationId xmlns:a16="http://schemas.microsoft.com/office/drawing/2014/main" id="{B05632E6-5E18-18C5-9182-0034F6AD5B67}"/>
              </a:ext>
            </a:extLst>
          </p:cNvPr>
          <p:cNvSpPr>
            <a:spLocks noGrp="1"/>
          </p:cNvSpPr>
          <p:nvPr>
            <p:ph type="subTitle" idx="1"/>
          </p:nvPr>
        </p:nvSpPr>
        <p:spPr>
          <a:xfrm>
            <a:off x="1524000" y="4211638"/>
            <a:ext cx="9144000" cy="1655762"/>
          </a:xfrm>
        </p:spPr>
        <p:txBody>
          <a:bodyPr/>
          <a:lstStyle/>
          <a:p>
            <a:r>
              <a:rPr lang="el-GR" dirty="0">
                <a:solidFill>
                  <a:schemeClr val="bg1"/>
                </a:solidFill>
                <a:latin typeface="Times New Roman" panose="02020603050405020304" pitchFamily="18" charset="0"/>
                <a:cs typeface="Times New Roman" panose="02020603050405020304" pitchFamily="18" charset="0"/>
              </a:rPr>
              <a:t>Νικόλαος Γ. Διαμαντής</a:t>
            </a:r>
          </a:p>
          <a:p>
            <a:r>
              <a:rPr lang="el-GR" dirty="0">
                <a:solidFill>
                  <a:schemeClr val="bg1"/>
                </a:solidFill>
                <a:latin typeface="Times New Roman" panose="02020603050405020304" pitchFamily="18" charset="0"/>
                <a:cs typeface="Times New Roman" panose="02020603050405020304" pitchFamily="18" charset="0"/>
              </a:rPr>
              <a:t>ΣΕΕ των ΠΕ04 του ΠΕΚΕΣ Θεσσαλίας.</a:t>
            </a:r>
          </a:p>
          <a:p>
            <a:endParaRPr lang="el-GR" dirty="0"/>
          </a:p>
        </p:txBody>
      </p:sp>
    </p:spTree>
    <p:extLst>
      <p:ext uri="{BB962C8B-B14F-4D97-AF65-F5344CB8AC3E}">
        <p14:creationId xmlns:p14="http://schemas.microsoft.com/office/powerpoint/2010/main" val="2771350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3">
            <a:extLst>
              <a:ext uri="{FF2B5EF4-FFF2-40B4-BE49-F238E27FC236}">
                <a16:creationId xmlns:a16="http://schemas.microsoft.com/office/drawing/2014/main" id="{DA4229C2-2515-6307-974D-06F10F5E96A5}"/>
              </a:ext>
            </a:extLst>
          </p:cNvPr>
          <p:cNvSpPr>
            <a:spLocks noGrp="1"/>
          </p:cNvSpPr>
          <p:nvPr>
            <p:ph type="title"/>
          </p:nvPr>
        </p:nvSpPr>
        <p:spPr>
          <a:xfrm>
            <a:off x="689497" y="900860"/>
            <a:ext cx="9285082" cy="592137"/>
          </a:xfrm>
        </p:spPr>
        <p:txBody>
          <a:bodyPr>
            <a:normAutofit fontScale="90000"/>
          </a:bodyPr>
          <a:lstStyle/>
          <a:p>
            <a:r>
              <a:rPr lang="el-GR" b="1" i="1" dirty="0">
                <a:solidFill>
                  <a:srgbClr val="FF0000"/>
                </a:solidFill>
                <a:latin typeface="Times New Roman" panose="02020603050405020304" pitchFamily="18" charset="0"/>
                <a:cs typeface="Times New Roman" panose="02020603050405020304" pitchFamily="18" charset="0"/>
              </a:rPr>
              <a:t>Μέλαν Σώμα. </a:t>
            </a:r>
            <a:r>
              <a:rPr lang="el-GR" b="1" dirty="0">
                <a:solidFill>
                  <a:srgbClr val="92D050"/>
                </a:solidFill>
                <a:latin typeface="Times New Roman" panose="02020603050405020304" pitchFamily="18" charset="0"/>
                <a:cs typeface="Times New Roman" panose="02020603050405020304" pitchFamily="18" charset="0"/>
              </a:rPr>
              <a:t>Φασματική κατανομή ακτινοβολίας </a:t>
            </a:r>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Ορθογώνιο 4">
            <a:extLst>
              <a:ext uri="{FF2B5EF4-FFF2-40B4-BE49-F238E27FC236}">
                <a16:creationId xmlns:a16="http://schemas.microsoft.com/office/drawing/2014/main" id="{B3BEA801-9FA6-4B12-01D1-03E29044E986}"/>
              </a:ext>
            </a:extLst>
          </p:cNvPr>
          <p:cNvSpPr/>
          <p:nvPr/>
        </p:nvSpPr>
        <p:spPr>
          <a:xfrm>
            <a:off x="0" y="0"/>
            <a:ext cx="12192000" cy="329616"/>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E3275FA-808E-3F01-62B3-9672B6E7250C}"/>
              </a:ext>
            </a:extLst>
          </p:cNvPr>
          <p:cNvSpPr txBox="1"/>
          <p:nvPr/>
        </p:nvSpPr>
        <p:spPr>
          <a:xfrm>
            <a:off x="2979268"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Ιστορική αναδρομή-Ύλη </a:t>
            </a:r>
          </a:p>
        </p:txBody>
      </p:sp>
      <p:sp>
        <p:nvSpPr>
          <p:cNvPr id="7" name="TextBox 6">
            <a:extLst>
              <a:ext uri="{FF2B5EF4-FFF2-40B4-BE49-F238E27FC236}">
                <a16:creationId xmlns:a16="http://schemas.microsoft.com/office/drawing/2014/main" id="{3C5E0839-3C17-5821-5B58-2879E1ECB9AD}"/>
              </a:ext>
            </a:extLst>
          </p:cNvPr>
          <p:cNvSpPr txBox="1"/>
          <p:nvPr/>
        </p:nvSpPr>
        <p:spPr>
          <a:xfrm>
            <a:off x="5934904" y="0"/>
            <a:ext cx="2955636" cy="329616"/>
          </a:xfrm>
          <a:prstGeom prst="rect">
            <a:avLst/>
          </a:prstGeom>
          <a:solidFill>
            <a:srgbClr val="0000CC"/>
          </a:solidFill>
          <a:ln w="19050">
            <a:solidFill>
              <a:schemeClr val="bg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Παλαιά Κβαντική Φυσική</a:t>
            </a:r>
          </a:p>
        </p:txBody>
      </p:sp>
      <p:sp>
        <p:nvSpPr>
          <p:cNvPr id="13" name="TextBox 12">
            <a:extLst>
              <a:ext uri="{FF2B5EF4-FFF2-40B4-BE49-F238E27FC236}">
                <a16:creationId xmlns:a16="http://schemas.microsoft.com/office/drawing/2014/main" id="{BA9EA89C-C3AE-F236-1A48-54973432457A}"/>
              </a:ext>
            </a:extLst>
          </p:cNvPr>
          <p:cNvSpPr txBox="1"/>
          <p:nvPr/>
        </p:nvSpPr>
        <p:spPr>
          <a:xfrm>
            <a:off x="8890540" y="0"/>
            <a:ext cx="2955636" cy="329616"/>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Στοιχεία Κβαντομηχανικής</a:t>
            </a:r>
          </a:p>
        </p:txBody>
      </p:sp>
      <p:pic>
        <p:nvPicPr>
          <p:cNvPr id="15" name="Εικόνα 14">
            <a:hlinkClick r:id="rId2" action="ppaction://hlinksldjump"/>
            <a:extLst>
              <a:ext uri="{FF2B5EF4-FFF2-40B4-BE49-F238E27FC236}">
                <a16:creationId xmlns:a16="http://schemas.microsoft.com/office/drawing/2014/main" id="{B5FF9AB0-65A0-0FEF-980C-F99500EB49F6}"/>
              </a:ext>
            </a:extLst>
          </p:cNvPr>
          <p:cNvPicPr>
            <a:picLocks noChangeAspect="1"/>
          </p:cNvPicPr>
          <p:nvPr/>
        </p:nvPicPr>
        <p:blipFill>
          <a:blip r:embed="rId3"/>
          <a:stretch>
            <a:fillRect/>
          </a:stretch>
        </p:blipFill>
        <p:spPr>
          <a:xfrm>
            <a:off x="291812" y="33020"/>
            <a:ext cx="305492" cy="305492"/>
          </a:xfrm>
          <a:prstGeom prst="rect">
            <a:avLst/>
          </a:prstGeom>
        </p:spPr>
      </p:pic>
      <mc:AlternateContent xmlns:mc="http://schemas.openxmlformats.org/markup-compatibility/2006" xmlns:a14="http://schemas.microsoft.com/office/drawing/2010/main">
        <mc:Choice Requires="a14">
          <p:sp>
            <p:nvSpPr>
              <p:cNvPr id="12" name="Θέση κειμένου 14">
                <a:extLst>
                  <a:ext uri="{FF2B5EF4-FFF2-40B4-BE49-F238E27FC236}">
                    <a16:creationId xmlns:a16="http://schemas.microsoft.com/office/drawing/2014/main" id="{76D412EB-DC7F-AEB4-B1F9-981D1FCF094C}"/>
                  </a:ext>
                </a:extLst>
              </p:cNvPr>
              <p:cNvSpPr txBox="1">
                <a:spLocks/>
              </p:cNvSpPr>
              <p:nvPr/>
            </p:nvSpPr>
            <p:spPr>
              <a:xfrm>
                <a:off x="954088" y="2533652"/>
                <a:ext cx="4905938" cy="3306709"/>
              </a:xfrm>
              <a:prstGeom prst="rect">
                <a:avLst/>
              </a:prstGeom>
              <a:ln w="28575">
                <a:solidFill>
                  <a:schemeClr val="tx1"/>
                </a:solidFill>
              </a:ln>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14:m>
                  <m:oMath xmlns:m="http://schemas.openxmlformats.org/officeDocument/2006/math">
                    <m:sSub>
                      <m:sSub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bPr>
                      <m:e>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𝐼</m:t>
                        </m:r>
                      </m:e>
                      <m:sub>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𝜆</m:t>
                        </m:r>
                      </m:sub>
                    </m:sSub>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f>
                      <m:f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fPr>
                      <m:num>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𝑑𝐼</m:t>
                        </m:r>
                        <m:d>
                          <m:d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dPr>
                          <m:e>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𝜆</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𝜆</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𝑑</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𝜆</m:t>
                            </m:r>
                          </m:e>
                        </m:d>
                      </m:num>
                      <m:den>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𝑑</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𝜆</m:t>
                        </m:r>
                      </m:den>
                    </m:f>
                  </m:oMath>
                </a14:m>
                <a:endParaRPr kumimoji="0" lang="el-GR"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l-GR"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14:m>
                  <m:oMathPara xmlns:m="http://schemas.openxmlformats.org/officeDocument/2006/math">
                    <m:oMathParaPr>
                      <m:jc m:val="centerGroup"/>
                    </m:oMathParaPr>
                    <m:oMath xmlns:m="http://schemas.openxmlformats.org/officeDocument/2006/math">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𝑑𝐼</m:t>
                      </m:r>
                      <m:d>
                        <m:d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mn-ea"/>
                              <a:cs typeface="Times New Roman" panose="02020603050405020304" pitchFamily="18" charset="0"/>
                            </a:rPr>
                          </m:ctrlPr>
                        </m:dPr>
                        <m:e>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𝜆</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𝜆</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𝑑</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𝜆</m:t>
                          </m:r>
                        </m:e>
                      </m:d>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sSub>
                        <m:sSub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mn-ea"/>
                              <a:cs typeface="Times New Roman" panose="02020603050405020304" pitchFamily="18" charset="0"/>
                            </a:rPr>
                          </m:ctrlPr>
                        </m:sSubPr>
                        <m:e>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𝐼</m:t>
                          </m:r>
                        </m:e>
                        <m:sub>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𝜆</m:t>
                          </m:r>
                        </m:sub>
                      </m:sSub>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𝑑</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𝜆</m:t>
                      </m:r>
                    </m:oMath>
                  </m:oMathPara>
                </a14:m>
                <a:endParaRPr kumimoji="0" lang="el-GR"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14:m>
                  <m:oMath xmlns:m="http://schemas.openxmlformats.org/officeDocument/2006/math">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𝐼</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nary>
                      <m:naryPr>
                        <m:chr m:val="∑"/>
                        <m:supHide m:val="on"/>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naryPr>
                      <m:sub>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𝑖</m:t>
                        </m:r>
                      </m:sub>
                      <m:sup/>
                      <m:e>
                        <m:sSub>
                          <m:sSub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bPr>
                          <m:e>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𝐼</m:t>
                            </m:r>
                          </m:e>
                          <m:sub>
                            <m:sSub>
                              <m:sSub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bPr>
                              <m:e>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𝜆</m:t>
                                </m:r>
                              </m:e>
                              <m:sub>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𝑖</m:t>
                                </m:r>
                              </m:sub>
                            </m:sSub>
                          </m:sub>
                        </m:sSub>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𝛥</m:t>
                        </m:r>
                        <m:sSub>
                          <m:sSub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bPr>
                          <m:e>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𝜆</m:t>
                            </m:r>
                          </m:e>
                          <m:sub>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𝑖</m:t>
                            </m:r>
                          </m:sub>
                        </m:sSub>
                      </m:e>
                    </m:nary>
                  </m:oMath>
                </a14:m>
                <a:r>
                  <a:rPr kumimoji="0" lang="el-GR" sz="20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Μετριέται με τα </a:t>
                </a:r>
                <a:r>
                  <a:rPr kumimoji="0" lang="el-GR"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φασμοφωτόμετρα</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αφού προηγηθεί η ανάλυση με πρίσμα ή η παρεμβολή ειδικών φίλτρων διέλευσης παραθύρου συχνοτήτων.</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2" name="Θέση κειμένου 14">
                <a:extLst>
                  <a:ext uri="{FF2B5EF4-FFF2-40B4-BE49-F238E27FC236}">
                    <a16:creationId xmlns:a16="http://schemas.microsoft.com/office/drawing/2014/main" id="{76D412EB-DC7F-AEB4-B1F9-981D1FCF094C}"/>
                  </a:ext>
                </a:extLst>
              </p:cNvPr>
              <p:cNvSpPr txBox="1">
                <a:spLocks noRot="1" noChangeAspect="1" noMove="1" noResize="1" noEditPoints="1" noAdjustHandles="1" noChangeArrowheads="1" noChangeShapeType="1" noTextEdit="1"/>
              </p:cNvSpPr>
              <p:nvPr/>
            </p:nvSpPr>
            <p:spPr>
              <a:xfrm>
                <a:off x="954088" y="2533652"/>
                <a:ext cx="4905938" cy="3306709"/>
              </a:xfrm>
              <a:prstGeom prst="rect">
                <a:avLst/>
              </a:prstGeom>
              <a:blipFill>
                <a:blip r:embed="rId4"/>
                <a:stretch>
                  <a:fillRect l="-865"/>
                </a:stretch>
              </a:blipFill>
              <a:ln w="28575">
                <a:solidFill>
                  <a:schemeClr val="tx1"/>
                </a:solidFill>
              </a:ln>
            </p:spPr>
            <p:txBody>
              <a:bodyPr/>
              <a:lstStyle/>
              <a:p>
                <a:r>
                  <a:rPr lang="el-GR">
                    <a:noFill/>
                  </a:rPr>
                  <a:t> </a:t>
                </a:r>
              </a:p>
            </p:txBody>
          </p:sp>
        </mc:Fallback>
      </mc:AlternateContent>
      <p:pic>
        <p:nvPicPr>
          <p:cNvPr id="2" name="Εικόνα 1">
            <a:extLst>
              <a:ext uri="{FF2B5EF4-FFF2-40B4-BE49-F238E27FC236}">
                <a16:creationId xmlns:a16="http://schemas.microsoft.com/office/drawing/2014/main" id="{DE3FE750-F645-0364-3DC8-2E2F641D5E5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57716" y="1933976"/>
            <a:ext cx="2488460" cy="1600159"/>
          </a:xfrm>
          <a:prstGeom prst="rect">
            <a:avLst/>
          </a:prstGeom>
        </p:spPr>
      </p:pic>
      <p:pic>
        <p:nvPicPr>
          <p:cNvPr id="4" name="Εικόνα 3">
            <a:extLst>
              <a:ext uri="{FF2B5EF4-FFF2-40B4-BE49-F238E27FC236}">
                <a16:creationId xmlns:a16="http://schemas.microsoft.com/office/drawing/2014/main" id="{2C9DE209-4809-9813-1041-9F829F9248BE}"/>
              </a:ext>
            </a:extLst>
          </p:cNvPr>
          <p:cNvPicPr>
            <a:picLocks noChangeAspect="1"/>
          </p:cNvPicPr>
          <p:nvPr/>
        </p:nvPicPr>
        <p:blipFill rotWithShape="1">
          <a:blip r:embed="rId6" cstate="print"/>
          <a:srcRect l="9824" t="5975" r="25163" b="20275"/>
          <a:stretch/>
        </p:blipFill>
        <p:spPr bwMode="auto">
          <a:xfrm>
            <a:off x="6566000" y="1713397"/>
            <a:ext cx="2243704" cy="1600255"/>
          </a:xfrm>
          <a:prstGeom prst="rect">
            <a:avLst/>
          </a:prstGeom>
          <a:noFill/>
          <a:ln>
            <a:noFill/>
          </a:ln>
        </p:spPr>
      </p:pic>
      <p:pic>
        <p:nvPicPr>
          <p:cNvPr id="8" name="Εικόνα 7">
            <a:extLst>
              <a:ext uri="{FF2B5EF4-FFF2-40B4-BE49-F238E27FC236}">
                <a16:creationId xmlns:a16="http://schemas.microsoft.com/office/drawing/2014/main" id="{1F58A305-1605-0CA7-8B9E-620FD30A499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02647" y="3975114"/>
            <a:ext cx="4565829" cy="2727408"/>
          </a:xfrm>
          <a:prstGeom prst="rect">
            <a:avLst/>
          </a:prstGeom>
        </p:spPr>
      </p:pic>
    </p:spTree>
    <p:extLst>
      <p:ext uri="{BB962C8B-B14F-4D97-AF65-F5344CB8AC3E}">
        <p14:creationId xmlns:p14="http://schemas.microsoft.com/office/powerpoint/2010/main" val="2094793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3">
            <a:extLst>
              <a:ext uri="{FF2B5EF4-FFF2-40B4-BE49-F238E27FC236}">
                <a16:creationId xmlns:a16="http://schemas.microsoft.com/office/drawing/2014/main" id="{DA4229C2-2515-6307-974D-06F10F5E96A5}"/>
              </a:ext>
            </a:extLst>
          </p:cNvPr>
          <p:cNvSpPr>
            <a:spLocks noGrp="1"/>
          </p:cNvSpPr>
          <p:nvPr>
            <p:ph type="title"/>
          </p:nvPr>
        </p:nvSpPr>
        <p:spPr>
          <a:xfrm>
            <a:off x="689497" y="900860"/>
            <a:ext cx="10769742" cy="592137"/>
          </a:xfrm>
        </p:spPr>
        <p:txBody>
          <a:bodyPr>
            <a:normAutofit fontScale="90000"/>
          </a:bodyPr>
          <a:lstStyle/>
          <a:p>
            <a:r>
              <a:rPr lang="el-GR" b="1" i="1" dirty="0">
                <a:solidFill>
                  <a:srgbClr val="FF0000"/>
                </a:solidFill>
                <a:latin typeface="Times New Roman" panose="02020603050405020304" pitchFamily="18" charset="0"/>
                <a:cs typeface="Times New Roman" panose="02020603050405020304" pitchFamily="18" charset="0"/>
              </a:rPr>
              <a:t>Μέλαν Σώμα. </a:t>
            </a:r>
            <a:r>
              <a:rPr lang="el-GR" b="1" i="1" dirty="0">
                <a:solidFill>
                  <a:srgbClr val="92D050"/>
                </a:solidFill>
                <a:latin typeface="Times New Roman" panose="02020603050405020304" pitchFamily="18" charset="0"/>
                <a:cs typeface="Times New Roman" panose="02020603050405020304" pitchFamily="18" charset="0"/>
              </a:rPr>
              <a:t>Νόμος των </a:t>
            </a:r>
            <a:r>
              <a:rPr lang="en-US" b="1" i="1" dirty="0">
                <a:solidFill>
                  <a:srgbClr val="92D050"/>
                </a:solidFill>
                <a:latin typeface="Times New Roman" panose="02020603050405020304" pitchFamily="18" charset="0"/>
                <a:cs typeface="Times New Roman" panose="02020603050405020304" pitchFamily="18" charset="0"/>
              </a:rPr>
              <a:t>Rayleigh-Jeans(</a:t>
            </a:r>
            <a:r>
              <a:rPr lang="el-GR" b="1" i="1" dirty="0">
                <a:solidFill>
                  <a:srgbClr val="92D050"/>
                </a:solidFill>
                <a:latin typeface="Times New Roman" panose="02020603050405020304" pitchFamily="18" charset="0"/>
                <a:cs typeface="Times New Roman" panose="02020603050405020304" pitchFamily="18" charset="0"/>
              </a:rPr>
              <a:t>κλασική ερμηνεία)</a:t>
            </a:r>
            <a:r>
              <a:rPr lang="en-US" b="1" dirty="0">
                <a:solidFill>
                  <a:srgbClr val="92D050"/>
                </a:solidFill>
                <a:latin typeface="Times New Roman" panose="02020603050405020304" pitchFamily="18" charset="0"/>
                <a:cs typeface="Times New Roman" panose="02020603050405020304" pitchFamily="18" charset="0"/>
              </a:rPr>
              <a:t>. </a:t>
            </a:r>
            <a:endParaRPr lang="el-GR" b="1" dirty="0">
              <a:solidFill>
                <a:srgbClr val="92D050"/>
              </a:solidFill>
              <a:latin typeface="Times New Roman" panose="02020603050405020304" pitchFamily="18" charset="0"/>
              <a:cs typeface="Times New Roman" panose="02020603050405020304" pitchFamily="18" charset="0"/>
            </a:endParaRPr>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a:xfrm>
            <a:off x="8630264" y="632685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Ορθογώνιο 4">
            <a:extLst>
              <a:ext uri="{FF2B5EF4-FFF2-40B4-BE49-F238E27FC236}">
                <a16:creationId xmlns:a16="http://schemas.microsoft.com/office/drawing/2014/main" id="{B3BEA801-9FA6-4B12-01D1-03E29044E986}"/>
              </a:ext>
            </a:extLst>
          </p:cNvPr>
          <p:cNvSpPr/>
          <p:nvPr/>
        </p:nvSpPr>
        <p:spPr>
          <a:xfrm>
            <a:off x="0" y="0"/>
            <a:ext cx="12192000" cy="329616"/>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E3275FA-808E-3F01-62B3-9672B6E7250C}"/>
              </a:ext>
            </a:extLst>
          </p:cNvPr>
          <p:cNvSpPr txBox="1"/>
          <p:nvPr/>
        </p:nvSpPr>
        <p:spPr>
          <a:xfrm>
            <a:off x="2979268"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Ιστορική αναδρομή </a:t>
            </a:r>
          </a:p>
        </p:txBody>
      </p:sp>
      <p:sp>
        <p:nvSpPr>
          <p:cNvPr id="7" name="TextBox 6">
            <a:extLst>
              <a:ext uri="{FF2B5EF4-FFF2-40B4-BE49-F238E27FC236}">
                <a16:creationId xmlns:a16="http://schemas.microsoft.com/office/drawing/2014/main" id="{3C5E0839-3C17-5821-5B58-2879E1ECB9AD}"/>
              </a:ext>
            </a:extLst>
          </p:cNvPr>
          <p:cNvSpPr txBox="1"/>
          <p:nvPr/>
        </p:nvSpPr>
        <p:spPr>
          <a:xfrm>
            <a:off x="5934904" y="0"/>
            <a:ext cx="2955636" cy="329616"/>
          </a:xfrm>
          <a:prstGeom prst="rect">
            <a:avLst/>
          </a:prstGeom>
          <a:solidFill>
            <a:srgbClr val="0000CC"/>
          </a:solidFill>
          <a:ln w="19050">
            <a:solidFill>
              <a:schemeClr val="bg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Παλαιά Κβαντική Φυσική</a:t>
            </a:r>
          </a:p>
        </p:txBody>
      </p:sp>
      <p:sp>
        <p:nvSpPr>
          <p:cNvPr id="13" name="TextBox 12">
            <a:extLst>
              <a:ext uri="{FF2B5EF4-FFF2-40B4-BE49-F238E27FC236}">
                <a16:creationId xmlns:a16="http://schemas.microsoft.com/office/drawing/2014/main" id="{BA9EA89C-C3AE-F236-1A48-54973432457A}"/>
              </a:ext>
            </a:extLst>
          </p:cNvPr>
          <p:cNvSpPr txBox="1"/>
          <p:nvPr/>
        </p:nvSpPr>
        <p:spPr>
          <a:xfrm>
            <a:off x="8890540" y="0"/>
            <a:ext cx="2955636" cy="329616"/>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Στοιχεία Κβαντομηχανικής</a:t>
            </a:r>
          </a:p>
        </p:txBody>
      </p:sp>
      <p:pic>
        <p:nvPicPr>
          <p:cNvPr id="15" name="Εικόνα 14">
            <a:hlinkClick r:id="rId2" action="ppaction://hlinksldjump"/>
            <a:extLst>
              <a:ext uri="{FF2B5EF4-FFF2-40B4-BE49-F238E27FC236}">
                <a16:creationId xmlns:a16="http://schemas.microsoft.com/office/drawing/2014/main" id="{B5FF9AB0-65A0-0FEF-980C-F99500EB49F6}"/>
              </a:ext>
            </a:extLst>
          </p:cNvPr>
          <p:cNvPicPr>
            <a:picLocks noChangeAspect="1"/>
          </p:cNvPicPr>
          <p:nvPr/>
        </p:nvPicPr>
        <p:blipFill>
          <a:blip r:embed="rId3"/>
          <a:stretch>
            <a:fillRect/>
          </a:stretch>
        </p:blipFill>
        <p:spPr>
          <a:xfrm>
            <a:off x="291812" y="33020"/>
            <a:ext cx="305492" cy="305492"/>
          </a:xfrm>
          <a:prstGeom prst="rect">
            <a:avLst/>
          </a:prstGeom>
        </p:spPr>
      </p:pic>
      <mc:AlternateContent xmlns:mc="http://schemas.openxmlformats.org/markup-compatibility/2006" xmlns:a14="http://schemas.microsoft.com/office/drawing/2010/main">
        <mc:Choice Requires="a14">
          <p:sp>
            <p:nvSpPr>
              <p:cNvPr id="12" name="Θέση κειμένου 14">
                <a:extLst>
                  <a:ext uri="{FF2B5EF4-FFF2-40B4-BE49-F238E27FC236}">
                    <a16:creationId xmlns:a16="http://schemas.microsoft.com/office/drawing/2014/main" id="{76D412EB-DC7F-AEB4-B1F9-981D1FCF094C}"/>
                  </a:ext>
                </a:extLst>
              </p:cNvPr>
              <p:cNvSpPr txBox="1">
                <a:spLocks/>
              </p:cNvSpPr>
              <p:nvPr/>
            </p:nvSpPr>
            <p:spPr>
              <a:xfrm>
                <a:off x="732762" y="1847273"/>
                <a:ext cx="5631094" cy="4234259"/>
              </a:xfrm>
              <a:prstGeom prst="rect">
                <a:avLst/>
              </a:prstGeom>
              <a:ln w="28575">
                <a:noFill/>
              </a:ln>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H </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πυκνότητα της ενέργειας των Η/Μ κυμάτων στην κοιλότητα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u(</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f,T</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συνδέεται με την φασματική κατανομής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I(f</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,Τ) με την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σχέση</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𝐼</m:t>
                      </m:r>
                      <m:r>
                        <a:rPr kumimoji="0" lang="en-US" sz="18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r>
                        <a:rPr kumimoji="0" lang="en-US" sz="18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𝑓</m:t>
                      </m:r>
                      <m:r>
                        <a:rPr kumimoji="0" lang="en-US" sz="18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r>
                        <a:rPr kumimoji="0" lang="en-US" sz="18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𝑇</m:t>
                      </m:r>
                      <m:r>
                        <a:rPr kumimoji="0" lang="en-US" sz="18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f>
                        <m:fPr>
                          <m:ctrlPr>
                            <a:rPr kumimoji="0" lang="el-GR" sz="18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fPr>
                        <m:num>
                          <m:sSup>
                            <m:sSupPr>
                              <m:ctrlPr>
                                <a:rPr kumimoji="0" lang="el-GR" sz="18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sSupPr>
                            <m:e>
                              <m:r>
                                <a:rPr kumimoji="0" lang="en-US" sz="18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𝑐</m:t>
                              </m:r>
                            </m:e>
                            <m:sup>
                              <m:r>
                                <a:rPr kumimoji="0" lang="en-US" sz="18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3</m:t>
                              </m:r>
                            </m:sup>
                          </m:sSup>
                        </m:num>
                        <m:den>
                          <m:r>
                            <a:rPr kumimoji="0" lang="en-US" sz="18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8</m:t>
                          </m:r>
                          <m:r>
                            <a:rPr kumimoji="0" lang="el-GR" sz="18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𝜋</m:t>
                          </m:r>
                        </m:den>
                      </m:f>
                      <m:r>
                        <a:rPr kumimoji="0" lang="el-GR" sz="18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  </m:t>
                      </m:r>
                      <m:r>
                        <a:rPr kumimoji="0" lang="en-US" sz="18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𝑢</m:t>
                      </m:r>
                      <m:r>
                        <a:rPr kumimoji="0" lang="en-US" sz="18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r>
                        <a:rPr kumimoji="0" lang="en-US" sz="18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𝑓</m:t>
                      </m:r>
                      <m:r>
                        <a:rPr kumimoji="0" lang="en-US" sz="18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r>
                        <a:rPr kumimoji="0" lang="en-US" sz="18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𝑇</m:t>
                      </m:r>
                      <m:r>
                        <a:rPr kumimoji="0" lang="en-US" sz="18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oMath>
                  </m:oMathPara>
                </a14:m>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Δημιουργούνται στάσιμα κύματα στην κοιλότητα, υπολόγισαν τους δυνατούς τρόπους ταλάντωσης, </a:t>
                </a:r>
                <a:r>
                  <a:rPr kumimoji="0" lang="el-GR"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δηλ</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την πυκνότητα των καταστάσεων.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Για κάθε κατάσταση έχουμε ενέργεια ε=</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4(</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1/2</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kT</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διότι είναι 4 οι βαθμοί ελευθερίας. Είναι:</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𝑢</m:t>
                      </m:r>
                      <m:r>
                        <a:rPr kumimoji="0" lang="en-US" sz="18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r>
                        <a:rPr kumimoji="0" lang="en-US" sz="18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𝑓</m:t>
                      </m:r>
                      <m:r>
                        <a:rPr kumimoji="0" lang="en-US" sz="18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r>
                        <a:rPr kumimoji="0" lang="en-US" sz="18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𝑇</m:t>
                      </m:r>
                      <m:r>
                        <a:rPr kumimoji="0" lang="en-US" sz="18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f>
                        <m:fPr>
                          <m:ctrlPr>
                            <a:rPr kumimoji="0" lang="el-GR" sz="18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fPr>
                        <m:num>
                          <m:r>
                            <a:rPr kumimoji="0" lang="en-US" sz="18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8</m:t>
                          </m:r>
                          <m:r>
                            <a:rPr kumimoji="0" lang="el-GR" sz="18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𝜋</m:t>
                          </m:r>
                        </m:num>
                        <m:den>
                          <m:r>
                            <a:rPr kumimoji="0" lang="en-US" sz="18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𝑐</m:t>
                          </m:r>
                          <m:r>
                            <a:rPr kumimoji="0" lang="en-US" sz="1800" b="0" i="1" u="none" strike="noStrike" kern="1200" cap="none" spc="0" normalizeH="0" baseline="30000" noProof="0">
                              <a:ln>
                                <a:noFill/>
                              </a:ln>
                              <a:solidFill>
                                <a:srgbClr val="0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3</m:t>
                          </m:r>
                        </m:den>
                      </m:f>
                      <m:r>
                        <a:rPr kumimoji="0" lang="en-US" sz="18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 </m:t>
                      </m:r>
                      <m:r>
                        <a:rPr kumimoji="0" lang="en-US" sz="18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𝑓</m:t>
                      </m:r>
                      <m:r>
                        <a:rPr kumimoji="0" lang="en-US" sz="1800" b="0" i="1" u="none" strike="noStrike" kern="1200" cap="none" spc="0" normalizeH="0" baseline="30000" noProof="0">
                          <a:ln>
                            <a:noFill/>
                          </a:ln>
                          <a:solidFill>
                            <a:srgbClr val="0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2</m:t>
                      </m:r>
                      <m:r>
                        <a:rPr kumimoji="0" lang="en-US" sz="18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𝑘𝑇</m:t>
                      </m:r>
                    </m:oMath>
                  </m:oMathPara>
                </a14:m>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l-GR" sz="24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Δεν συμφωνεί με τα πειραματικά αποτελέσματα.</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2" name="Θέση κειμένου 14">
                <a:extLst>
                  <a:ext uri="{FF2B5EF4-FFF2-40B4-BE49-F238E27FC236}">
                    <a16:creationId xmlns:a16="http://schemas.microsoft.com/office/drawing/2014/main" id="{76D412EB-DC7F-AEB4-B1F9-981D1FCF094C}"/>
                  </a:ext>
                </a:extLst>
              </p:cNvPr>
              <p:cNvSpPr txBox="1">
                <a:spLocks noRot="1" noChangeAspect="1" noMove="1" noResize="1" noEditPoints="1" noAdjustHandles="1" noChangeArrowheads="1" noChangeShapeType="1" noTextEdit="1"/>
              </p:cNvSpPr>
              <p:nvPr/>
            </p:nvSpPr>
            <p:spPr>
              <a:xfrm>
                <a:off x="732762" y="1847273"/>
                <a:ext cx="5631094" cy="4234259"/>
              </a:xfrm>
              <a:prstGeom prst="rect">
                <a:avLst/>
              </a:prstGeom>
              <a:blipFill>
                <a:blip r:embed="rId4"/>
                <a:stretch>
                  <a:fillRect l="-1623" t="-2158" r="-974"/>
                </a:stretch>
              </a:blipFill>
              <a:ln w="28575">
                <a:noFill/>
              </a:ln>
            </p:spPr>
            <p:txBody>
              <a:bodyPr/>
              <a:lstStyle/>
              <a:p>
                <a:r>
                  <a:rPr lang="el-GR">
                    <a:noFill/>
                  </a:rPr>
                  <a:t> </a:t>
                </a:r>
              </a:p>
            </p:txBody>
          </p:sp>
        </mc:Fallback>
      </mc:AlternateContent>
      <p:pic>
        <p:nvPicPr>
          <p:cNvPr id="8" name="Εικόνα 7">
            <a:extLst>
              <a:ext uri="{FF2B5EF4-FFF2-40B4-BE49-F238E27FC236}">
                <a16:creationId xmlns:a16="http://schemas.microsoft.com/office/drawing/2014/main" id="{D15B016A-EDCF-9462-6416-23A5EFC1A28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14691" y="2698038"/>
            <a:ext cx="2955636" cy="1610389"/>
          </a:xfrm>
          <a:prstGeom prst="rect">
            <a:avLst/>
          </a:prstGeom>
        </p:spPr>
      </p:pic>
      <p:pic>
        <p:nvPicPr>
          <p:cNvPr id="10" name="Εικόνα 9">
            <a:extLst>
              <a:ext uri="{FF2B5EF4-FFF2-40B4-BE49-F238E27FC236}">
                <a16:creationId xmlns:a16="http://schemas.microsoft.com/office/drawing/2014/main" id="{FAD78E76-A088-BD0F-8868-DB2F0D7B69D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337531" y="1543050"/>
            <a:ext cx="2061653" cy="963823"/>
          </a:xfrm>
          <a:prstGeom prst="rect">
            <a:avLst/>
          </a:prstGeom>
        </p:spPr>
      </p:pic>
      <p:pic>
        <p:nvPicPr>
          <p:cNvPr id="14" name="Θέση περιεχομένου 5">
            <a:extLst>
              <a:ext uri="{FF2B5EF4-FFF2-40B4-BE49-F238E27FC236}">
                <a16:creationId xmlns:a16="http://schemas.microsoft.com/office/drawing/2014/main" id="{A1F07E4B-9FDE-B75E-7477-A4405B3B9185}"/>
              </a:ext>
            </a:extLst>
          </p:cNvPr>
          <p:cNvPicPr>
            <a:picLocks noChangeAspect="1"/>
          </p:cNvPicPr>
          <p:nvPr/>
        </p:nvPicPr>
        <p:blipFill rotWithShape="1">
          <a:blip r:embed="rId7">
            <a:extLst>
              <a:ext uri="{28A0092B-C50C-407E-A947-70E740481C1C}">
                <a14:useLocalDpi xmlns:a14="http://schemas.microsoft.com/office/drawing/2010/main" val="0"/>
              </a:ext>
            </a:extLst>
          </a:blip>
          <a:srcRect t="3997"/>
          <a:stretch/>
        </p:blipFill>
        <p:spPr>
          <a:xfrm>
            <a:off x="7047079" y="4525300"/>
            <a:ext cx="2061653" cy="2132980"/>
          </a:xfrm>
          <a:prstGeom prst="rect">
            <a:avLst/>
          </a:prstGeom>
        </p:spPr>
      </p:pic>
      <p:pic>
        <p:nvPicPr>
          <p:cNvPr id="2" name="Εικόνα 1">
            <a:extLst>
              <a:ext uri="{FF2B5EF4-FFF2-40B4-BE49-F238E27FC236}">
                <a16:creationId xmlns:a16="http://schemas.microsoft.com/office/drawing/2014/main" id="{0EF69FDF-54B9-0454-2D61-389B80FB39DA}"/>
              </a:ext>
            </a:extLst>
          </p:cNvPr>
          <p:cNvPicPr>
            <a:picLocks noChangeAspect="1"/>
          </p:cNvPicPr>
          <p:nvPr/>
        </p:nvPicPr>
        <p:blipFill>
          <a:blip r:embed="rId8"/>
          <a:stretch>
            <a:fillRect/>
          </a:stretch>
        </p:blipFill>
        <p:spPr>
          <a:xfrm>
            <a:off x="6769283" y="1681974"/>
            <a:ext cx="2061653" cy="2473984"/>
          </a:xfrm>
          <a:prstGeom prst="rect">
            <a:avLst/>
          </a:prstGeom>
        </p:spPr>
      </p:pic>
    </p:spTree>
    <p:extLst>
      <p:ext uri="{BB962C8B-B14F-4D97-AF65-F5344CB8AC3E}">
        <p14:creationId xmlns:p14="http://schemas.microsoft.com/office/powerpoint/2010/main" val="2408426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circle(in)">
                                      <p:cBhvr>
                                        <p:cTn id="17" dur="2000"/>
                                        <p:tgtEl>
                                          <p:spTgt spid="10"/>
                                        </p:tgtEl>
                                      </p:cBhvr>
                                    </p:animEffect>
                                  </p:childTnLst>
                                </p:cTn>
                              </p:par>
                              <p:par>
                                <p:cTn id="18" presetID="6" presetClass="entr" presetSubtype="16"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circle(in)">
                                      <p:cBhvr>
                                        <p:cTn id="20" dur="20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2">
                                            <p:txEl>
                                              <p:pRg st="3" end="3"/>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circle(in)">
                                      <p:cBhvr>
                                        <p:cTn id="31" dur="2000"/>
                                        <p:tgtEl>
                                          <p:spTgt spid="14"/>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1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3">
            <a:extLst>
              <a:ext uri="{FF2B5EF4-FFF2-40B4-BE49-F238E27FC236}">
                <a16:creationId xmlns:a16="http://schemas.microsoft.com/office/drawing/2014/main" id="{DA4229C2-2515-6307-974D-06F10F5E96A5}"/>
              </a:ext>
            </a:extLst>
          </p:cNvPr>
          <p:cNvSpPr>
            <a:spLocks noGrp="1"/>
          </p:cNvSpPr>
          <p:nvPr>
            <p:ph type="title"/>
          </p:nvPr>
        </p:nvSpPr>
        <p:spPr>
          <a:xfrm>
            <a:off x="689497" y="900860"/>
            <a:ext cx="10769742" cy="592137"/>
          </a:xfrm>
        </p:spPr>
        <p:txBody>
          <a:bodyPr>
            <a:normAutofit fontScale="90000"/>
          </a:bodyPr>
          <a:lstStyle/>
          <a:p>
            <a:r>
              <a:rPr lang="el-GR" b="1" i="1" dirty="0">
                <a:solidFill>
                  <a:srgbClr val="FF0000"/>
                </a:solidFill>
                <a:latin typeface="Times New Roman" panose="02020603050405020304" pitchFamily="18" charset="0"/>
                <a:cs typeface="Times New Roman" panose="02020603050405020304" pitchFamily="18" charset="0"/>
              </a:rPr>
              <a:t>Μέλαν Σώμα. </a:t>
            </a:r>
            <a:r>
              <a:rPr lang="el-GR" b="1" i="1" dirty="0">
                <a:solidFill>
                  <a:srgbClr val="92D050"/>
                </a:solidFill>
                <a:latin typeface="Times New Roman" panose="02020603050405020304" pitchFamily="18" charset="0"/>
                <a:cs typeface="Times New Roman" panose="02020603050405020304" pitchFamily="18" charset="0"/>
              </a:rPr>
              <a:t>Υπόθεση του </a:t>
            </a:r>
            <a:r>
              <a:rPr lang="en-US" b="1" i="1" dirty="0">
                <a:solidFill>
                  <a:srgbClr val="92D050"/>
                </a:solidFill>
                <a:latin typeface="Times New Roman" panose="02020603050405020304" pitchFamily="18" charset="0"/>
                <a:cs typeface="Times New Roman" panose="02020603050405020304" pitchFamily="18" charset="0"/>
              </a:rPr>
              <a:t>Planck.</a:t>
            </a:r>
            <a:r>
              <a:rPr lang="en-US" b="1" dirty="0">
                <a:solidFill>
                  <a:srgbClr val="92D050"/>
                </a:solidFill>
                <a:latin typeface="Times New Roman" panose="02020603050405020304" pitchFamily="18" charset="0"/>
                <a:cs typeface="Times New Roman" panose="02020603050405020304" pitchFamily="18" charset="0"/>
              </a:rPr>
              <a:t> </a:t>
            </a:r>
            <a:endParaRPr lang="el-GR" b="1" dirty="0">
              <a:solidFill>
                <a:srgbClr val="92D050"/>
              </a:solidFill>
              <a:latin typeface="Times New Roman" panose="02020603050405020304" pitchFamily="18" charset="0"/>
              <a:cs typeface="Times New Roman" panose="02020603050405020304" pitchFamily="18" charset="0"/>
            </a:endParaRPr>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a:xfrm>
            <a:off x="8630264" y="632685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Ορθογώνιο 4">
            <a:extLst>
              <a:ext uri="{FF2B5EF4-FFF2-40B4-BE49-F238E27FC236}">
                <a16:creationId xmlns:a16="http://schemas.microsoft.com/office/drawing/2014/main" id="{B3BEA801-9FA6-4B12-01D1-03E29044E986}"/>
              </a:ext>
            </a:extLst>
          </p:cNvPr>
          <p:cNvSpPr/>
          <p:nvPr/>
        </p:nvSpPr>
        <p:spPr>
          <a:xfrm>
            <a:off x="0" y="0"/>
            <a:ext cx="12192000" cy="329616"/>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E3275FA-808E-3F01-62B3-9672B6E7250C}"/>
              </a:ext>
            </a:extLst>
          </p:cNvPr>
          <p:cNvSpPr txBox="1"/>
          <p:nvPr/>
        </p:nvSpPr>
        <p:spPr>
          <a:xfrm>
            <a:off x="2979268"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Ιστορική αναδρομή-Ύλη </a:t>
            </a:r>
          </a:p>
        </p:txBody>
      </p:sp>
      <p:sp>
        <p:nvSpPr>
          <p:cNvPr id="7" name="TextBox 6">
            <a:extLst>
              <a:ext uri="{FF2B5EF4-FFF2-40B4-BE49-F238E27FC236}">
                <a16:creationId xmlns:a16="http://schemas.microsoft.com/office/drawing/2014/main" id="{3C5E0839-3C17-5821-5B58-2879E1ECB9AD}"/>
              </a:ext>
            </a:extLst>
          </p:cNvPr>
          <p:cNvSpPr txBox="1"/>
          <p:nvPr/>
        </p:nvSpPr>
        <p:spPr>
          <a:xfrm>
            <a:off x="5934904" y="0"/>
            <a:ext cx="2955636" cy="329616"/>
          </a:xfrm>
          <a:prstGeom prst="rect">
            <a:avLst/>
          </a:prstGeom>
          <a:solidFill>
            <a:srgbClr val="0000CC"/>
          </a:solidFill>
          <a:ln w="19050">
            <a:solidFill>
              <a:schemeClr val="bg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Παλαιά Κβαντική Φυσική</a:t>
            </a:r>
          </a:p>
        </p:txBody>
      </p:sp>
      <p:sp>
        <p:nvSpPr>
          <p:cNvPr id="13" name="TextBox 12">
            <a:extLst>
              <a:ext uri="{FF2B5EF4-FFF2-40B4-BE49-F238E27FC236}">
                <a16:creationId xmlns:a16="http://schemas.microsoft.com/office/drawing/2014/main" id="{BA9EA89C-C3AE-F236-1A48-54973432457A}"/>
              </a:ext>
            </a:extLst>
          </p:cNvPr>
          <p:cNvSpPr txBox="1"/>
          <p:nvPr/>
        </p:nvSpPr>
        <p:spPr>
          <a:xfrm>
            <a:off x="8890540" y="0"/>
            <a:ext cx="2955636" cy="329616"/>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Στοιχεία Κβαντομηχανικής</a:t>
            </a:r>
          </a:p>
        </p:txBody>
      </p:sp>
      <p:pic>
        <p:nvPicPr>
          <p:cNvPr id="15" name="Εικόνα 14">
            <a:hlinkClick r:id="rId2" action="ppaction://hlinksldjump"/>
            <a:extLst>
              <a:ext uri="{FF2B5EF4-FFF2-40B4-BE49-F238E27FC236}">
                <a16:creationId xmlns:a16="http://schemas.microsoft.com/office/drawing/2014/main" id="{B5FF9AB0-65A0-0FEF-980C-F99500EB49F6}"/>
              </a:ext>
            </a:extLst>
          </p:cNvPr>
          <p:cNvPicPr>
            <a:picLocks noChangeAspect="1"/>
          </p:cNvPicPr>
          <p:nvPr/>
        </p:nvPicPr>
        <p:blipFill>
          <a:blip r:embed="rId3"/>
          <a:stretch>
            <a:fillRect/>
          </a:stretch>
        </p:blipFill>
        <p:spPr>
          <a:xfrm>
            <a:off x="291812" y="33020"/>
            <a:ext cx="305492" cy="305492"/>
          </a:xfrm>
          <a:prstGeom prst="rect">
            <a:avLst/>
          </a:prstGeom>
        </p:spPr>
      </p:pic>
      <mc:AlternateContent xmlns:mc="http://schemas.openxmlformats.org/markup-compatibility/2006" xmlns:a14="http://schemas.microsoft.com/office/drawing/2010/main">
        <mc:Choice Requires="a14">
          <p:sp>
            <p:nvSpPr>
              <p:cNvPr id="12" name="Θέση κειμένου 14">
                <a:extLst>
                  <a:ext uri="{FF2B5EF4-FFF2-40B4-BE49-F238E27FC236}">
                    <a16:creationId xmlns:a16="http://schemas.microsoft.com/office/drawing/2014/main" id="{76D412EB-DC7F-AEB4-B1F9-981D1FCF094C}"/>
                  </a:ext>
                </a:extLst>
              </p:cNvPr>
              <p:cNvSpPr txBox="1">
                <a:spLocks/>
              </p:cNvSpPr>
              <p:nvPr/>
            </p:nvSpPr>
            <p:spPr>
              <a:xfrm>
                <a:off x="732761" y="1847273"/>
                <a:ext cx="5825355" cy="4234259"/>
              </a:xfrm>
              <a:prstGeom prst="rect">
                <a:avLst/>
              </a:prstGeom>
              <a:ln w="28575">
                <a:noFill/>
              </a:ln>
            </p:spPr>
            <p:txBody>
              <a:bodyPr>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Εμπειρική φόρμα:</a:t>
                </a: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14:m>
                  <m:oMathPara xmlns:m="http://schemas.openxmlformats.org/officeDocument/2006/math">
                    <m:oMathParaPr>
                      <m:jc m:val="centerGroup"/>
                    </m:oMathParaPr>
                    <m:oMath xmlns:m="http://schemas.openxmlformats.org/officeDocument/2006/math">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𝑢</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f>
                        <m:f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fPr>
                        <m:num>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8</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𝜋</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h</m:t>
                          </m:r>
                        </m:num>
                        <m:den>
                          <m:sSup>
                            <m:sSup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𝑐</m:t>
                              </m:r>
                            </m:e>
                            <m:sup>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3</m:t>
                              </m:r>
                            </m:sup>
                          </m:sSup>
                        </m:den>
                      </m:f>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f>
                        <m:f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fPr>
                        <m:num>
                          <m:sSup>
                            <m:sSup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𝑓</m:t>
                              </m:r>
                            </m:e>
                            <m:sup>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3</m:t>
                              </m:r>
                            </m:sup>
                          </m:sSup>
                        </m:num>
                        <m:den>
                          <m:sSup>
                            <m:sSup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𝑒</m:t>
                              </m:r>
                            </m:e>
                            <m:sup>
                              <m:f>
                                <m:f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fPr>
                                <m:num>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h𝑓</m:t>
                                  </m:r>
                                </m:num>
                                <m:den>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𝑘𝑇</m:t>
                                  </m:r>
                                </m:den>
                              </m:f>
                            </m:sup>
                          </m:sSup>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−1</m:t>
                          </m:r>
                        </m:den>
                      </m:f>
                    </m:oMath>
                  </m:oMathPara>
                </a14:m>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η οποία ταυτίζεται πλήρως με τα πειραματικά δεδομένα για την τιμή του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h</a:t>
                </a: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14:m>
                  <m:oMathPara xmlns:m="http://schemas.openxmlformats.org/officeDocument/2006/math">
                    <m:oMathParaPr>
                      <m:jc m:val="centerGroup"/>
                    </m:oMathParaPr>
                    <m:oMath xmlns:m="http://schemas.openxmlformats.org/officeDocument/2006/math">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h</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 6,626 × 1</m:t>
                      </m:r>
                      <m:sSup>
                        <m:sSup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0</m:t>
                          </m:r>
                        </m:e>
                        <m:sup>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− 34</m:t>
                          </m:r>
                        </m:sup>
                      </m:sSup>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𝐽</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𝑠</m:t>
                      </m:r>
                    </m:oMath>
                  </m:oMathPara>
                </a14:m>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Όμως για την θεωρητική απόδειξη αυτής της σχέσης με εφαρμογή της  στατιστικής φυσικής, έκανε την υπόθεση ότι: </a:t>
                </a:r>
                <a:r>
                  <a:rPr kumimoji="0" lang="el-GR" sz="20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Κατά τη θερμική εκπομπή ακτινοβολίας, για κάθε συχνότητα οι μόνες </a:t>
                </a:r>
                <a:r>
                  <a:rPr kumimoji="0" lang="el-GR" sz="20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επιτρεπόμενες</a:t>
                </a:r>
                <a:r>
                  <a:rPr kumimoji="0" lang="el-GR" sz="20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τιμές της ενέργειας της ακτινοβολίας είναι:</a:t>
                </a:r>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201295" marR="0" lvl="0" indent="0" algn="ctr" defTabSz="914400" rtl="0" eaLnBrk="1" fontAlgn="auto" latinLnBrk="0" hangingPunct="1">
                  <a:lnSpc>
                    <a:spcPct val="107000"/>
                  </a:lnSpc>
                  <a:spcBef>
                    <a:spcPts val="20"/>
                  </a:spcBef>
                  <a:spcAft>
                    <a:spcPts val="800"/>
                  </a:spcAft>
                  <a:buClrTx/>
                  <a:buSzTx/>
                  <a:buFont typeface="Arial" panose="020B0604020202020204" pitchFamily="34" charset="0"/>
                  <a:buNone/>
                  <a:tabLst>
                    <a:tab pos="532130" algn="l"/>
                    <a:tab pos="692150" algn="l"/>
                    <a:tab pos="908685" algn="l"/>
                    <a:tab pos="1198245" algn="l"/>
                    <a:tab pos="1520825" algn="l"/>
                    <a:tab pos="1859915" algn="l"/>
                    <a:tab pos="2259330" algn="l"/>
                    <a:tab pos="2445385" algn="l"/>
                    <a:tab pos="2564130" algn="l"/>
                    <a:tab pos="2639695" algn="l"/>
                    <a:tab pos="3469640" algn="l"/>
                    <a:tab pos="3525520" algn="l"/>
                    <a:tab pos="3842385" algn="l"/>
                    <a:tab pos="4382770" algn="l"/>
                    <a:tab pos="4690745" algn="l"/>
                  </a:tabLst>
                  <a:defRPr/>
                </a:pPr>
                <a14:m>
                  <m:oMath xmlns:m="http://schemas.openxmlformats.org/officeDocument/2006/math">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𝐸</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 = 0,</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h𝑓</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h𝑓</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,3</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h𝑓</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oMath>
                </a14:m>
                <a:r>
                  <a:rPr kumimoji="0" lang="el-GR" sz="20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ή</a:t>
                </a:r>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201295" marR="0" lvl="0" indent="0" algn="ctr" defTabSz="914400" rtl="0" eaLnBrk="1" fontAlgn="auto" latinLnBrk="0" hangingPunct="1">
                  <a:lnSpc>
                    <a:spcPct val="107000"/>
                  </a:lnSpc>
                  <a:spcBef>
                    <a:spcPts val="20"/>
                  </a:spcBef>
                  <a:spcAft>
                    <a:spcPts val="800"/>
                  </a:spcAft>
                  <a:buClrTx/>
                  <a:buSzTx/>
                  <a:buFont typeface="Arial" panose="020B0604020202020204" pitchFamily="34" charset="0"/>
                  <a:buNone/>
                  <a:tabLst>
                    <a:tab pos="2635250" algn="ctr"/>
                    <a:tab pos="5270500" algn="r"/>
                  </a:tabLst>
                  <a:defRPr/>
                </a:pPr>
                <a14:m>
                  <m:oMathPara xmlns:m="http://schemas.openxmlformats.org/officeDocument/2006/math">
                    <m:oMathParaPr>
                      <m:jc m:val="centerGroup"/>
                    </m:oMathParaPr>
                    <m:oMath xmlns:m="http://schemas.openxmlformats.org/officeDocument/2006/math">
                      <m:sSub>
                        <m:sSub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bPr>
                        <m:e>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𝐸</m:t>
                          </m:r>
                        </m:e>
                        <m:sub>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𝑛</m:t>
                          </m:r>
                        </m:sub>
                      </m:sSub>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𝑛h𝑓</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𝑛</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 0,1,2,...</m:t>
                      </m:r>
                    </m:oMath>
                  </m:oMathPara>
                </a14:m>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2" name="Θέση κειμένου 14">
                <a:extLst>
                  <a:ext uri="{FF2B5EF4-FFF2-40B4-BE49-F238E27FC236}">
                    <a16:creationId xmlns:a16="http://schemas.microsoft.com/office/drawing/2014/main" id="{76D412EB-DC7F-AEB4-B1F9-981D1FCF094C}"/>
                  </a:ext>
                </a:extLst>
              </p:cNvPr>
              <p:cNvSpPr txBox="1">
                <a:spLocks noRot="1" noChangeAspect="1" noMove="1" noResize="1" noEditPoints="1" noAdjustHandles="1" noChangeArrowheads="1" noChangeShapeType="1" noTextEdit="1"/>
              </p:cNvSpPr>
              <p:nvPr/>
            </p:nvSpPr>
            <p:spPr>
              <a:xfrm>
                <a:off x="732761" y="1847273"/>
                <a:ext cx="5825355" cy="4234259"/>
              </a:xfrm>
              <a:prstGeom prst="rect">
                <a:avLst/>
              </a:prstGeom>
              <a:blipFill>
                <a:blip r:embed="rId4"/>
                <a:stretch>
                  <a:fillRect l="-628" t="-2014"/>
                </a:stretch>
              </a:blipFill>
              <a:ln w="28575">
                <a:noFill/>
              </a:ln>
            </p:spPr>
            <p:txBody>
              <a:bodyPr/>
              <a:lstStyle/>
              <a:p>
                <a:r>
                  <a:rPr lang="el-GR">
                    <a:noFill/>
                  </a:rPr>
                  <a:t> </a:t>
                </a:r>
              </a:p>
            </p:txBody>
          </p:sp>
        </mc:Fallback>
      </mc:AlternateContent>
      <p:pic>
        <p:nvPicPr>
          <p:cNvPr id="2" name="Θέση περιεχομένου 5">
            <a:extLst>
              <a:ext uri="{FF2B5EF4-FFF2-40B4-BE49-F238E27FC236}">
                <a16:creationId xmlns:a16="http://schemas.microsoft.com/office/drawing/2014/main" id="{23C15599-1332-9729-B0AF-FCB30076AC7C}"/>
              </a:ext>
            </a:extLst>
          </p:cNvPr>
          <p:cNvPicPr>
            <a:picLocks noChangeAspect="1"/>
          </p:cNvPicPr>
          <p:nvPr/>
        </p:nvPicPr>
        <p:blipFill rotWithShape="1">
          <a:blip r:embed="rId5">
            <a:extLst>
              <a:ext uri="{28A0092B-C50C-407E-A947-70E740481C1C}">
                <a14:useLocalDpi xmlns:a14="http://schemas.microsoft.com/office/drawing/2010/main" val="0"/>
              </a:ext>
            </a:extLst>
          </a:blip>
          <a:srcRect t="1588"/>
          <a:stretch/>
        </p:blipFill>
        <p:spPr>
          <a:xfrm>
            <a:off x="7334395" y="1921164"/>
            <a:ext cx="3805553" cy="4035976"/>
          </a:xfrm>
          <a:prstGeom prst="rect">
            <a:avLst/>
          </a:prstGeom>
        </p:spPr>
      </p:pic>
    </p:spTree>
    <p:extLst>
      <p:ext uri="{BB962C8B-B14F-4D97-AF65-F5344CB8AC3E}">
        <p14:creationId xmlns:p14="http://schemas.microsoft.com/office/powerpoint/2010/main" val="1798011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2">
                                            <p:txEl>
                                              <p:pRg st="2" end="2"/>
                                            </p:txEl>
                                          </p:spTgt>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12">
                                            <p:txEl>
                                              <p:pRg st="4" end="4"/>
                                            </p:txEl>
                                          </p:spTgt>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12">
                                            <p:txEl>
                                              <p:pRg st="5" end="5"/>
                                            </p:txEl>
                                          </p:spTgt>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1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3">
            <a:extLst>
              <a:ext uri="{FF2B5EF4-FFF2-40B4-BE49-F238E27FC236}">
                <a16:creationId xmlns:a16="http://schemas.microsoft.com/office/drawing/2014/main" id="{DA4229C2-2515-6307-974D-06F10F5E96A5}"/>
              </a:ext>
            </a:extLst>
          </p:cNvPr>
          <p:cNvSpPr>
            <a:spLocks noGrp="1"/>
          </p:cNvSpPr>
          <p:nvPr>
            <p:ph type="title"/>
          </p:nvPr>
        </p:nvSpPr>
        <p:spPr>
          <a:xfrm>
            <a:off x="689497" y="900860"/>
            <a:ext cx="10769742" cy="592137"/>
          </a:xfrm>
        </p:spPr>
        <p:txBody>
          <a:bodyPr>
            <a:normAutofit fontScale="90000"/>
          </a:bodyPr>
          <a:lstStyle/>
          <a:p>
            <a:r>
              <a:rPr lang="el-GR" b="1" i="1" dirty="0">
                <a:solidFill>
                  <a:srgbClr val="FF0000"/>
                </a:solidFill>
                <a:latin typeface="Times New Roman" panose="02020603050405020304" pitchFamily="18" charset="0"/>
                <a:cs typeface="Times New Roman" panose="02020603050405020304" pitchFamily="18" charset="0"/>
              </a:rPr>
              <a:t>Μέλαν Σώμα. </a:t>
            </a:r>
            <a:r>
              <a:rPr lang="el-GR" b="1" i="1" dirty="0">
                <a:solidFill>
                  <a:srgbClr val="92D050"/>
                </a:solidFill>
                <a:latin typeface="Times New Roman" panose="02020603050405020304" pitchFamily="18" charset="0"/>
                <a:cs typeface="Times New Roman" panose="02020603050405020304" pitchFamily="18" charset="0"/>
              </a:rPr>
              <a:t>Παρατηρήσεις.</a:t>
            </a:r>
            <a:endParaRPr lang="el-GR" b="1" dirty="0">
              <a:solidFill>
                <a:srgbClr val="92D050"/>
              </a:solidFill>
              <a:latin typeface="Times New Roman" panose="02020603050405020304" pitchFamily="18" charset="0"/>
              <a:cs typeface="Times New Roman" panose="02020603050405020304" pitchFamily="18" charset="0"/>
            </a:endParaRPr>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a:xfrm>
            <a:off x="8630264" y="632685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Ορθογώνιο 4">
            <a:extLst>
              <a:ext uri="{FF2B5EF4-FFF2-40B4-BE49-F238E27FC236}">
                <a16:creationId xmlns:a16="http://schemas.microsoft.com/office/drawing/2014/main" id="{B3BEA801-9FA6-4B12-01D1-03E29044E986}"/>
              </a:ext>
            </a:extLst>
          </p:cNvPr>
          <p:cNvSpPr/>
          <p:nvPr/>
        </p:nvSpPr>
        <p:spPr>
          <a:xfrm>
            <a:off x="0" y="0"/>
            <a:ext cx="12192000" cy="329616"/>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E3275FA-808E-3F01-62B3-9672B6E7250C}"/>
              </a:ext>
            </a:extLst>
          </p:cNvPr>
          <p:cNvSpPr txBox="1"/>
          <p:nvPr/>
        </p:nvSpPr>
        <p:spPr>
          <a:xfrm>
            <a:off x="2979268"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Ιστορική αναδρομή-Ύλη </a:t>
            </a:r>
          </a:p>
        </p:txBody>
      </p:sp>
      <p:sp>
        <p:nvSpPr>
          <p:cNvPr id="7" name="TextBox 6">
            <a:extLst>
              <a:ext uri="{FF2B5EF4-FFF2-40B4-BE49-F238E27FC236}">
                <a16:creationId xmlns:a16="http://schemas.microsoft.com/office/drawing/2014/main" id="{3C5E0839-3C17-5821-5B58-2879E1ECB9AD}"/>
              </a:ext>
            </a:extLst>
          </p:cNvPr>
          <p:cNvSpPr txBox="1"/>
          <p:nvPr/>
        </p:nvSpPr>
        <p:spPr>
          <a:xfrm>
            <a:off x="5934904" y="0"/>
            <a:ext cx="2955636" cy="329616"/>
          </a:xfrm>
          <a:prstGeom prst="rect">
            <a:avLst/>
          </a:prstGeom>
          <a:solidFill>
            <a:srgbClr val="0000CC"/>
          </a:solidFill>
          <a:ln w="19050">
            <a:solidFill>
              <a:schemeClr val="bg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Παλαιά Κβαντική Φυσική</a:t>
            </a:r>
          </a:p>
        </p:txBody>
      </p:sp>
      <p:sp>
        <p:nvSpPr>
          <p:cNvPr id="13" name="TextBox 12">
            <a:extLst>
              <a:ext uri="{FF2B5EF4-FFF2-40B4-BE49-F238E27FC236}">
                <a16:creationId xmlns:a16="http://schemas.microsoft.com/office/drawing/2014/main" id="{BA9EA89C-C3AE-F236-1A48-54973432457A}"/>
              </a:ext>
            </a:extLst>
          </p:cNvPr>
          <p:cNvSpPr txBox="1"/>
          <p:nvPr/>
        </p:nvSpPr>
        <p:spPr>
          <a:xfrm>
            <a:off x="8890540" y="0"/>
            <a:ext cx="2955636" cy="329616"/>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Στοιχεία Κβαντομηχανικής</a:t>
            </a:r>
          </a:p>
        </p:txBody>
      </p:sp>
      <p:pic>
        <p:nvPicPr>
          <p:cNvPr id="15" name="Εικόνα 14">
            <a:hlinkClick r:id="rId2" action="ppaction://hlinksldjump"/>
            <a:extLst>
              <a:ext uri="{FF2B5EF4-FFF2-40B4-BE49-F238E27FC236}">
                <a16:creationId xmlns:a16="http://schemas.microsoft.com/office/drawing/2014/main" id="{B5FF9AB0-65A0-0FEF-980C-F99500EB49F6}"/>
              </a:ext>
            </a:extLst>
          </p:cNvPr>
          <p:cNvPicPr>
            <a:picLocks noChangeAspect="1"/>
          </p:cNvPicPr>
          <p:nvPr/>
        </p:nvPicPr>
        <p:blipFill>
          <a:blip r:embed="rId3"/>
          <a:stretch>
            <a:fillRect/>
          </a:stretch>
        </p:blipFill>
        <p:spPr>
          <a:xfrm>
            <a:off x="291812" y="33020"/>
            <a:ext cx="305492" cy="305492"/>
          </a:xfrm>
          <a:prstGeom prst="rect">
            <a:avLst/>
          </a:prstGeom>
        </p:spPr>
      </p:pic>
      <mc:AlternateContent xmlns:mc="http://schemas.openxmlformats.org/markup-compatibility/2006" xmlns:a14="http://schemas.microsoft.com/office/drawing/2010/main">
        <mc:Choice Requires="a14">
          <p:sp>
            <p:nvSpPr>
              <p:cNvPr id="12" name="Θέση κειμένου 14">
                <a:extLst>
                  <a:ext uri="{FF2B5EF4-FFF2-40B4-BE49-F238E27FC236}">
                    <a16:creationId xmlns:a16="http://schemas.microsoft.com/office/drawing/2014/main" id="{76D412EB-DC7F-AEB4-B1F9-981D1FCF094C}"/>
                  </a:ext>
                </a:extLst>
              </p:cNvPr>
              <p:cNvSpPr txBox="1">
                <a:spLocks/>
              </p:cNvSpPr>
              <p:nvPr/>
            </p:nvSpPr>
            <p:spPr>
              <a:xfrm>
                <a:off x="762258" y="1798112"/>
                <a:ext cx="7172374" cy="3448143"/>
              </a:xfrm>
              <a:prstGeom prst="rect">
                <a:avLst/>
              </a:prstGeom>
              <a:ln w="28575">
                <a:noFill/>
              </a:ln>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O </a:t>
                </a:r>
                <a:r>
                  <a:rPr kumimoji="0" lang="el-GR" sz="20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Planck</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υποστήριξε ότι η ακτινοβολία εκπέμπεται και απορροφάται κατά κβάντα (δηλαδή κατά ασυνεχή τρόπο), επειδή οι </a:t>
                </a:r>
                <a:r>
                  <a:rPr kumimoji="0" lang="el-GR" sz="20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ταλαντωτέ</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ς που την εκπέμπουν έχουν αυτή την ιδιότητα. Εξακολουθούσε να πιστεύει ότι η ακτινοβολία </a:t>
                </a:r>
                <a:r>
                  <a:rPr kumimoji="0" lang="el-GR" sz="20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έχει συνεχή ενεργειακή και χωρική υφή</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(απλωμένη στον χώρο)</a:t>
                </a:r>
                <a:r>
                  <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Από τη σχέση για την φασματική κατανομή  προκύπτει ο νόμος του </a:t>
                </a:r>
                <a:r>
                  <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Wien </a:t>
                </a:r>
                <a:r>
                  <a:rPr kumimoji="0" lang="el-GR" sz="20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και ο νόμος των </a:t>
                </a:r>
                <a:r>
                  <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Stefan-Boltzmann. </a:t>
                </a:r>
                <a:endParaRPr kumimoji="0" lang="el-GR" sz="20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Συνήθως στον άξονα του</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14:m>
                  <m:oMath xmlns:m="http://schemas.openxmlformats.org/officeDocument/2006/math">
                    <m:sSub>
                      <m:sSub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bPr>
                      <m:e>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𝐼</m:t>
                        </m:r>
                      </m:e>
                      <m:sub>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𝜆</m:t>
                        </m:r>
                      </m:sub>
                    </m:sSub>
                  </m:oMath>
                </a14:m>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δεν βάζουμε μονάδες πάρα μόνο σε κάποια κλίμακα με αυθαίρετες μονάδες.   Σε απόσταση από το μέλαν σώμα η  μορφή της καμπύλης </a:t>
                </a:r>
                <a14:m>
                  <m:oMath xmlns:m="http://schemas.openxmlformats.org/officeDocument/2006/math">
                    <m:sSub>
                      <m:sSub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bPr>
                      <m:e>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𝐼</m:t>
                        </m:r>
                      </m:e>
                      <m:sub>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𝜆</m:t>
                        </m:r>
                      </m:sub>
                    </m:sSub>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𝜆</m:t>
                    </m:r>
                    <m:r>
                      <a:rPr kumimoji="0" lang="el-GR" sz="2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oMath>
                </a14:m>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δεν αλλάζει και το </a:t>
                </a:r>
                <a14:m>
                  <m:oMath xmlns:m="http://schemas.openxmlformats.org/officeDocument/2006/math">
                    <m:sSub>
                      <m:sSub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mn-ea"/>
                            <a:cs typeface="Times New Roman" panose="02020603050405020304" pitchFamily="18" charset="0"/>
                          </a:rPr>
                        </m:ctrlPr>
                      </m:sSubPr>
                      <m:e>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𝜆</m:t>
                        </m:r>
                      </m:e>
                      <m:sub>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mn-cs"/>
                          </a:rPr>
                          <m:t>​</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𝑚𝑎𝑥</m:t>
                        </m:r>
                      </m:sub>
                    </m:sSub>
                  </m:oMath>
                </a14:m>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είναι το ίδιο. </a:t>
                </a:r>
                <a:endPar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2" name="Θέση κειμένου 14">
                <a:extLst>
                  <a:ext uri="{FF2B5EF4-FFF2-40B4-BE49-F238E27FC236}">
                    <a16:creationId xmlns:a16="http://schemas.microsoft.com/office/drawing/2014/main" id="{76D412EB-DC7F-AEB4-B1F9-981D1FCF094C}"/>
                  </a:ext>
                </a:extLst>
              </p:cNvPr>
              <p:cNvSpPr txBox="1">
                <a:spLocks noRot="1" noChangeAspect="1" noMove="1" noResize="1" noEditPoints="1" noAdjustHandles="1" noChangeArrowheads="1" noChangeShapeType="1" noTextEdit="1"/>
              </p:cNvSpPr>
              <p:nvPr/>
            </p:nvSpPr>
            <p:spPr>
              <a:xfrm>
                <a:off x="762258" y="1798112"/>
                <a:ext cx="7172374" cy="3448143"/>
              </a:xfrm>
              <a:prstGeom prst="rect">
                <a:avLst/>
              </a:prstGeom>
              <a:blipFill>
                <a:blip r:embed="rId4"/>
                <a:stretch>
                  <a:fillRect l="-765" t="-1943" r="-340" b="-530"/>
                </a:stretch>
              </a:blipFill>
              <a:ln w="28575">
                <a:noFill/>
              </a:ln>
            </p:spPr>
            <p:txBody>
              <a:bodyPr/>
              <a:lstStyle/>
              <a:p>
                <a:r>
                  <a:rPr lang="el-GR">
                    <a:noFill/>
                  </a:rPr>
                  <a:t> </a:t>
                </a:r>
              </a:p>
            </p:txBody>
          </p:sp>
        </mc:Fallback>
      </mc:AlternateContent>
      <p:pic>
        <p:nvPicPr>
          <p:cNvPr id="4" name="Εικόνα 3">
            <a:extLst>
              <a:ext uri="{FF2B5EF4-FFF2-40B4-BE49-F238E27FC236}">
                <a16:creationId xmlns:a16="http://schemas.microsoft.com/office/drawing/2014/main" id="{607A5FF1-7971-B2A2-7735-220D526DDE0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54049" y="2279894"/>
            <a:ext cx="3392127" cy="2695230"/>
          </a:xfrm>
          <a:prstGeom prst="rect">
            <a:avLst/>
          </a:prstGeom>
          <a:ln w="28575">
            <a:solidFill>
              <a:srgbClr val="0070C0"/>
            </a:solidFill>
          </a:ln>
        </p:spPr>
      </p:pic>
    </p:spTree>
    <p:extLst>
      <p:ext uri="{BB962C8B-B14F-4D97-AF65-F5344CB8AC3E}">
        <p14:creationId xmlns:p14="http://schemas.microsoft.com/office/powerpoint/2010/main" val="105594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6000"/>
            <a:lum/>
          </a:blip>
          <a:srcRect/>
          <a:stretch>
            <a:fillRect/>
          </a:stretch>
        </a:blip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95EB030-C8A1-BC0C-F86D-549C8FD1E3D9}"/>
              </a:ext>
            </a:extLst>
          </p:cNvPr>
          <p:cNvSpPr>
            <a:spLocks noGrp="1"/>
          </p:cNvSpPr>
          <p:nvPr>
            <p:ph type="title"/>
          </p:nvPr>
        </p:nvSpPr>
        <p:spPr/>
        <p:txBody>
          <a:bodyPr/>
          <a:lstStyle/>
          <a:p>
            <a:r>
              <a:rPr lang="el-GR" b="1" i="1" dirty="0">
                <a:solidFill>
                  <a:srgbClr val="FF0000"/>
                </a:solidFill>
                <a:latin typeface="Times New Roman" panose="02020603050405020304" pitchFamily="18" charset="0"/>
                <a:cs typeface="Times New Roman" panose="02020603050405020304" pitchFamily="18" charset="0"/>
              </a:rPr>
              <a:t>Φωτοηλεκτρικό φαινόμενο.</a:t>
            </a:r>
            <a:endParaRPr lang="el-GR" dirty="0">
              <a:latin typeface="Times New Roman" panose="02020603050405020304" pitchFamily="18" charset="0"/>
              <a:cs typeface="Times New Roman" panose="02020603050405020304" pitchFamily="18" charset="0"/>
            </a:endParaRPr>
          </a:p>
        </p:txBody>
      </p:sp>
      <p:sp>
        <p:nvSpPr>
          <p:cNvPr id="3" name="Θέση κειμένου 2">
            <a:extLst>
              <a:ext uri="{FF2B5EF4-FFF2-40B4-BE49-F238E27FC236}">
                <a16:creationId xmlns:a16="http://schemas.microsoft.com/office/drawing/2014/main" id="{672BA1A1-A1C6-F725-26B9-8B77FCB39B86}"/>
              </a:ext>
            </a:extLst>
          </p:cNvPr>
          <p:cNvSpPr>
            <a:spLocks noGrp="1"/>
          </p:cNvSpPr>
          <p:nvPr>
            <p:ph type="body" idx="1"/>
          </p:nvPr>
        </p:nvSpPr>
        <p:spPr/>
        <p:txBody>
          <a:bodyPr/>
          <a:lstStyle/>
          <a:p>
            <a:endParaRPr lang="el-GR"/>
          </a:p>
        </p:txBody>
      </p:sp>
      <p:sp>
        <p:nvSpPr>
          <p:cNvPr id="4" name="Θέση αριθμού διαφάνειας 3">
            <a:extLst>
              <a:ext uri="{FF2B5EF4-FFF2-40B4-BE49-F238E27FC236}">
                <a16:creationId xmlns:a16="http://schemas.microsoft.com/office/drawing/2014/main" id="{D0949075-EF34-96FF-CE6D-6D440212080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99564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3">
            <a:extLst>
              <a:ext uri="{FF2B5EF4-FFF2-40B4-BE49-F238E27FC236}">
                <a16:creationId xmlns:a16="http://schemas.microsoft.com/office/drawing/2014/main" id="{DA4229C2-2515-6307-974D-06F10F5E96A5}"/>
              </a:ext>
            </a:extLst>
          </p:cNvPr>
          <p:cNvSpPr>
            <a:spLocks noGrp="1"/>
          </p:cNvSpPr>
          <p:nvPr>
            <p:ph type="title"/>
          </p:nvPr>
        </p:nvSpPr>
        <p:spPr>
          <a:xfrm>
            <a:off x="697880" y="553594"/>
            <a:ext cx="5998484" cy="946413"/>
          </a:xfrm>
        </p:spPr>
        <p:txBody>
          <a:bodyPr>
            <a:normAutofit fontScale="90000"/>
          </a:bodyPr>
          <a:lstStyle/>
          <a:p>
            <a:r>
              <a:rPr lang="el-GR" b="1" i="1" dirty="0">
                <a:solidFill>
                  <a:srgbClr val="FF0000"/>
                </a:solidFill>
                <a:latin typeface="Times New Roman" panose="02020603050405020304" pitchFamily="18" charset="0"/>
                <a:cs typeface="Times New Roman" panose="02020603050405020304" pitchFamily="18" charset="0"/>
              </a:rPr>
              <a:t>Φωτοηλεκτρικό φαινόμενο</a:t>
            </a:r>
            <a:r>
              <a:rPr lang="el-GR" b="1" i="1" dirty="0">
                <a:solidFill>
                  <a:srgbClr val="FF0000"/>
                </a:solidFill>
              </a:rPr>
              <a:t>.</a:t>
            </a:r>
            <a:r>
              <a:rPr kumimoji="0" lang="el-GR" sz="2200" b="1" i="1" u="none" strike="noStrike" kern="1200" cap="none" spc="0" normalizeH="0" baseline="0" noProof="0" dirty="0">
                <a:ln>
                  <a:noFill/>
                </a:ln>
                <a:solidFill>
                  <a:srgbClr val="002060"/>
                </a:solidFill>
                <a:effectLst/>
                <a:uLnTx/>
                <a:uFillTx/>
                <a:latin typeface="Times New Roman" panose="02020603050405020304" pitchFamily="18" charset="0"/>
                <a:ea typeface="+mj-ea"/>
                <a:cs typeface="Times New Roman" panose="02020603050405020304" pitchFamily="18" charset="0"/>
              </a:rPr>
              <a:t> Έναυσμα ενδιαφέροντος-Υποθέσεις.</a:t>
            </a:r>
            <a:r>
              <a:rPr lang="el-GR" b="1" i="1" dirty="0">
                <a:solidFill>
                  <a:srgbClr val="FF0000"/>
                </a:solidFill>
              </a:rPr>
              <a:t> </a:t>
            </a:r>
            <a:endParaRPr lang="el-GR" b="1" dirty="0">
              <a:solidFill>
                <a:srgbClr val="92D050"/>
              </a:solidFill>
              <a:latin typeface="Times New Roman" panose="02020603050405020304" pitchFamily="18" charset="0"/>
              <a:cs typeface="Times New Roman" panose="02020603050405020304" pitchFamily="18" charset="0"/>
            </a:endParaRPr>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a:xfrm>
            <a:off x="8630264" y="632685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Ορθογώνιο 4">
            <a:extLst>
              <a:ext uri="{FF2B5EF4-FFF2-40B4-BE49-F238E27FC236}">
                <a16:creationId xmlns:a16="http://schemas.microsoft.com/office/drawing/2014/main" id="{B3BEA801-9FA6-4B12-01D1-03E29044E986}"/>
              </a:ext>
            </a:extLst>
          </p:cNvPr>
          <p:cNvSpPr/>
          <p:nvPr/>
        </p:nvSpPr>
        <p:spPr>
          <a:xfrm>
            <a:off x="0" y="0"/>
            <a:ext cx="12192000" cy="329616"/>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E3275FA-808E-3F01-62B3-9672B6E7250C}"/>
              </a:ext>
            </a:extLst>
          </p:cNvPr>
          <p:cNvSpPr txBox="1"/>
          <p:nvPr/>
        </p:nvSpPr>
        <p:spPr>
          <a:xfrm>
            <a:off x="2979268"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Ιστορική αναδρομή-Ύλη </a:t>
            </a:r>
          </a:p>
        </p:txBody>
      </p:sp>
      <p:sp>
        <p:nvSpPr>
          <p:cNvPr id="7" name="TextBox 6">
            <a:extLst>
              <a:ext uri="{FF2B5EF4-FFF2-40B4-BE49-F238E27FC236}">
                <a16:creationId xmlns:a16="http://schemas.microsoft.com/office/drawing/2014/main" id="{3C5E0839-3C17-5821-5B58-2879E1ECB9AD}"/>
              </a:ext>
            </a:extLst>
          </p:cNvPr>
          <p:cNvSpPr txBox="1"/>
          <p:nvPr/>
        </p:nvSpPr>
        <p:spPr>
          <a:xfrm>
            <a:off x="5934904" y="0"/>
            <a:ext cx="2955636" cy="329616"/>
          </a:xfrm>
          <a:prstGeom prst="rect">
            <a:avLst/>
          </a:prstGeom>
          <a:solidFill>
            <a:srgbClr val="0000CC"/>
          </a:solidFill>
          <a:ln w="19050">
            <a:solidFill>
              <a:schemeClr val="bg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Παλαιά Κβαντική Φυσική</a:t>
            </a:r>
          </a:p>
        </p:txBody>
      </p:sp>
      <p:sp>
        <p:nvSpPr>
          <p:cNvPr id="13" name="TextBox 12">
            <a:extLst>
              <a:ext uri="{FF2B5EF4-FFF2-40B4-BE49-F238E27FC236}">
                <a16:creationId xmlns:a16="http://schemas.microsoft.com/office/drawing/2014/main" id="{BA9EA89C-C3AE-F236-1A48-54973432457A}"/>
              </a:ext>
            </a:extLst>
          </p:cNvPr>
          <p:cNvSpPr txBox="1"/>
          <p:nvPr/>
        </p:nvSpPr>
        <p:spPr>
          <a:xfrm>
            <a:off x="8890540" y="0"/>
            <a:ext cx="2955636" cy="329616"/>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Στοιχεία Κβαντομηχανικής</a:t>
            </a:r>
          </a:p>
        </p:txBody>
      </p:sp>
      <p:pic>
        <p:nvPicPr>
          <p:cNvPr id="15" name="Εικόνα 14">
            <a:hlinkClick r:id="rId2" action="ppaction://hlinksldjump"/>
            <a:extLst>
              <a:ext uri="{FF2B5EF4-FFF2-40B4-BE49-F238E27FC236}">
                <a16:creationId xmlns:a16="http://schemas.microsoft.com/office/drawing/2014/main" id="{B5FF9AB0-65A0-0FEF-980C-F99500EB49F6}"/>
              </a:ext>
            </a:extLst>
          </p:cNvPr>
          <p:cNvPicPr>
            <a:picLocks noChangeAspect="1"/>
          </p:cNvPicPr>
          <p:nvPr/>
        </p:nvPicPr>
        <p:blipFill>
          <a:blip r:embed="rId3"/>
          <a:stretch>
            <a:fillRect/>
          </a:stretch>
        </p:blipFill>
        <p:spPr>
          <a:xfrm>
            <a:off x="291812" y="33020"/>
            <a:ext cx="305492" cy="305492"/>
          </a:xfrm>
          <a:prstGeom prst="rect">
            <a:avLst/>
          </a:prstGeom>
        </p:spPr>
      </p:pic>
      <p:sp>
        <p:nvSpPr>
          <p:cNvPr id="12" name="Θέση κειμένου 14">
            <a:extLst>
              <a:ext uri="{FF2B5EF4-FFF2-40B4-BE49-F238E27FC236}">
                <a16:creationId xmlns:a16="http://schemas.microsoft.com/office/drawing/2014/main" id="{76D412EB-DC7F-AEB4-B1F9-981D1FCF094C}"/>
              </a:ext>
            </a:extLst>
          </p:cNvPr>
          <p:cNvSpPr txBox="1">
            <a:spLocks/>
          </p:cNvSpPr>
          <p:nvPr/>
        </p:nvSpPr>
        <p:spPr>
          <a:xfrm>
            <a:off x="589275" y="2084202"/>
            <a:ext cx="4712398" cy="4242651"/>
          </a:xfrm>
          <a:prstGeom prst="rect">
            <a:avLst/>
          </a:prstGeom>
          <a:ln w="28575">
            <a:noFill/>
          </a:ln>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hlinkClick r:id="rId4"/>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5"/>
              </a:rPr>
              <a:t>Πείραμα.</a:t>
            </a:r>
            <a:r>
              <a:rPr kumimoji="0" lang="el-GR"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(Βίντεο). </a:t>
            </a:r>
            <a:r>
              <a:rPr lang="el-GR" sz="2000" dirty="0">
                <a:solidFill>
                  <a:prstClr val="black"/>
                </a:solidFill>
                <a:latin typeface="Times New Roman" panose="02020603050405020304" pitchFamily="18" charset="0"/>
                <a:cs typeface="Times New Roman" panose="02020603050405020304" pitchFamily="18" charset="0"/>
              </a:rPr>
              <a:t>Ε</a:t>
            </a:r>
            <a:r>
              <a:rPr kumimoji="0" lang="el-GR"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κφόρτιση</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ηλεκτροσκοπίου όταν φωτισθεί(</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Tomson 1899).</a:t>
            </a:r>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Παρατήρηση εικόνας.</a:t>
            </a:r>
          </a:p>
          <a:p>
            <a:pPr marL="514350" marR="0" lvl="0" indent="-514350" algn="l" defTabSz="914400" rtl="0" eaLnBrk="1" fontAlgn="auto" latinLnBrk="0" hangingPunct="1">
              <a:lnSpc>
                <a:spcPct val="90000"/>
              </a:lnSpc>
              <a:spcBef>
                <a:spcPts val="1000"/>
              </a:spcBef>
              <a:spcAft>
                <a:spcPts val="0"/>
              </a:spcAft>
              <a:buClrTx/>
              <a:buSzTx/>
              <a:buFont typeface="Arial" panose="020B0604020202020204" pitchFamily="34" charset="0"/>
              <a:buAutoNum type="arabicPeriod"/>
              <a:tabLst/>
              <a:defRPr/>
            </a:pPr>
            <a:r>
              <a:rPr kumimoji="0" lang="el-GR" sz="19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Ανακάλυψη του φωτοηλεκτρικού φαινομένου. Πότε εμφανίζεται</a:t>
            </a:r>
            <a:r>
              <a:rPr kumimoji="0" lang="el-GR" sz="1900" b="0" i="0" u="none" strike="noStrike" kern="1200" cap="none" spc="0" normalizeH="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σε σχέση με τη συχνότητα.</a:t>
            </a:r>
            <a:endParaRPr kumimoji="0" lang="el-GR" sz="19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514350" marR="0" lvl="0" indent="-514350" algn="l" defTabSz="914400" rtl="0" eaLnBrk="1" fontAlgn="auto" latinLnBrk="0" hangingPunct="1">
              <a:lnSpc>
                <a:spcPct val="90000"/>
              </a:lnSpc>
              <a:spcBef>
                <a:spcPts val="1000"/>
              </a:spcBef>
              <a:spcAft>
                <a:spcPts val="0"/>
              </a:spcAft>
              <a:buClrTx/>
              <a:buSzTx/>
              <a:buFont typeface="Arial" panose="020B0604020202020204" pitchFamily="34" charset="0"/>
              <a:buAutoNum type="arabicPeriod"/>
              <a:tabLst/>
              <a:defRPr/>
            </a:pPr>
            <a:r>
              <a:rPr kumimoji="0" lang="el-GR" sz="1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Εξάρτηση του φωτορεύματος από ένταση της ακτινοβολίας.</a:t>
            </a: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514350" marR="0" lvl="0" indent="-514350" algn="l" defTabSz="914400" rtl="0" eaLnBrk="1" fontAlgn="auto" latinLnBrk="0" hangingPunct="1">
              <a:lnSpc>
                <a:spcPct val="90000"/>
              </a:lnSpc>
              <a:spcBef>
                <a:spcPts val="1000"/>
              </a:spcBef>
              <a:spcAft>
                <a:spcPts val="0"/>
              </a:spcAft>
              <a:buClrTx/>
              <a:buSzTx/>
              <a:buFont typeface="Arial" panose="020B0604020202020204" pitchFamily="34" charset="0"/>
              <a:buAutoNum type="arabicPeriod"/>
              <a:tabLst/>
              <a:defRPr/>
            </a:pPr>
            <a:r>
              <a:rPr kumimoji="0" lang="el-GR" sz="19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Εξάρτηση της μέγιστης κινητικής ενέργειας από τη ένταση και τη συχνότητα της ακτινοβολίας. κ.α.</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 name="Εικόνα 7">
            <a:extLst>
              <a:ext uri="{FF2B5EF4-FFF2-40B4-BE49-F238E27FC236}">
                <a16:creationId xmlns:a16="http://schemas.microsoft.com/office/drawing/2014/main" id="{92CD7AD4-89C2-43BB-E06E-DAF9294F4ED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34904" y="1170391"/>
            <a:ext cx="5328065" cy="2306833"/>
          </a:xfrm>
          <a:prstGeom prst="rect">
            <a:avLst/>
          </a:prstGeom>
        </p:spPr>
      </p:pic>
      <p:pic>
        <p:nvPicPr>
          <p:cNvPr id="9" name="Εικόνα 8">
            <a:extLst>
              <a:ext uri="{FF2B5EF4-FFF2-40B4-BE49-F238E27FC236}">
                <a16:creationId xmlns:a16="http://schemas.microsoft.com/office/drawing/2014/main" id="{6D3BB14E-D666-4686-0817-3AA18654D828}"/>
              </a:ext>
            </a:extLst>
          </p:cNvPr>
          <p:cNvPicPr>
            <a:picLocks noChangeAspect="1"/>
          </p:cNvPicPr>
          <p:nvPr/>
        </p:nvPicPr>
        <p:blipFill>
          <a:blip r:embed="rId7"/>
          <a:stretch>
            <a:fillRect/>
          </a:stretch>
        </p:blipFill>
        <p:spPr>
          <a:xfrm>
            <a:off x="9116201" y="3820131"/>
            <a:ext cx="2060970" cy="2060970"/>
          </a:xfrm>
          <a:prstGeom prst="rect">
            <a:avLst/>
          </a:prstGeom>
        </p:spPr>
      </p:pic>
      <p:pic>
        <p:nvPicPr>
          <p:cNvPr id="4" name="Εικόνα 3">
            <a:extLst>
              <a:ext uri="{FF2B5EF4-FFF2-40B4-BE49-F238E27FC236}">
                <a16:creationId xmlns:a16="http://schemas.microsoft.com/office/drawing/2014/main" id="{16EEA5FB-3081-BC4D-BCE6-5477B5A69B8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81332" y="3873558"/>
            <a:ext cx="2969272" cy="2060970"/>
          </a:xfrm>
          <a:prstGeom prst="rect">
            <a:avLst/>
          </a:prstGeom>
        </p:spPr>
      </p:pic>
    </p:spTree>
    <p:extLst>
      <p:ext uri="{BB962C8B-B14F-4D97-AF65-F5344CB8AC3E}">
        <p14:creationId xmlns:p14="http://schemas.microsoft.com/office/powerpoint/2010/main" val="1466949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3">
            <a:extLst>
              <a:ext uri="{FF2B5EF4-FFF2-40B4-BE49-F238E27FC236}">
                <a16:creationId xmlns:a16="http://schemas.microsoft.com/office/drawing/2014/main" id="{DA4229C2-2515-6307-974D-06F10F5E96A5}"/>
              </a:ext>
            </a:extLst>
          </p:cNvPr>
          <p:cNvSpPr>
            <a:spLocks noGrp="1"/>
          </p:cNvSpPr>
          <p:nvPr>
            <p:ph type="title"/>
          </p:nvPr>
        </p:nvSpPr>
        <p:spPr>
          <a:xfrm>
            <a:off x="697880" y="553594"/>
            <a:ext cx="5998484" cy="946413"/>
          </a:xfrm>
        </p:spPr>
        <p:txBody>
          <a:bodyPr>
            <a:normAutofit fontScale="90000"/>
          </a:bodyPr>
          <a:lstStyle/>
          <a:p>
            <a:r>
              <a:rPr lang="el-GR" b="1" i="1" dirty="0">
                <a:solidFill>
                  <a:srgbClr val="FF0000"/>
                </a:solidFill>
                <a:latin typeface="Times New Roman" panose="02020603050405020304" pitchFamily="18" charset="0"/>
                <a:cs typeface="Times New Roman" panose="02020603050405020304" pitchFamily="18" charset="0"/>
              </a:rPr>
              <a:t>Φωτοηλεκτρικό φαινόμενο</a:t>
            </a:r>
            <a:r>
              <a:rPr lang="el-GR" b="1" i="1" dirty="0">
                <a:solidFill>
                  <a:srgbClr val="FF0000"/>
                </a:solidFill>
              </a:rPr>
              <a:t>.</a:t>
            </a:r>
            <a:r>
              <a:rPr kumimoji="0" lang="el-GR" sz="2200" b="1" i="1" u="none" strike="noStrike" kern="1200" cap="none" spc="0" normalizeH="0" baseline="0" noProof="0" dirty="0">
                <a:ln>
                  <a:noFill/>
                </a:ln>
                <a:solidFill>
                  <a:srgbClr val="002060"/>
                </a:solidFill>
                <a:effectLst/>
                <a:uLnTx/>
                <a:uFillTx/>
                <a:latin typeface="Times New Roman" panose="02020603050405020304" pitchFamily="18" charset="0"/>
                <a:ea typeface="+mj-ea"/>
                <a:cs typeface="Times New Roman" panose="02020603050405020304" pitchFamily="18" charset="0"/>
              </a:rPr>
              <a:t> Πειραματική μελέτη. </a:t>
            </a:r>
            <a:endParaRPr lang="el-GR" b="1" dirty="0">
              <a:solidFill>
                <a:srgbClr val="92D050"/>
              </a:solidFill>
              <a:latin typeface="Times New Roman" panose="02020603050405020304" pitchFamily="18" charset="0"/>
              <a:cs typeface="Times New Roman" panose="02020603050405020304" pitchFamily="18" charset="0"/>
            </a:endParaRPr>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a:xfrm>
            <a:off x="8630264" y="632685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Ορθογώνιο 4">
            <a:extLst>
              <a:ext uri="{FF2B5EF4-FFF2-40B4-BE49-F238E27FC236}">
                <a16:creationId xmlns:a16="http://schemas.microsoft.com/office/drawing/2014/main" id="{B3BEA801-9FA6-4B12-01D1-03E29044E986}"/>
              </a:ext>
            </a:extLst>
          </p:cNvPr>
          <p:cNvSpPr/>
          <p:nvPr/>
        </p:nvSpPr>
        <p:spPr>
          <a:xfrm>
            <a:off x="0" y="0"/>
            <a:ext cx="12192000" cy="329616"/>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E3275FA-808E-3F01-62B3-9672B6E7250C}"/>
              </a:ext>
            </a:extLst>
          </p:cNvPr>
          <p:cNvSpPr txBox="1"/>
          <p:nvPr/>
        </p:nvSpPr>
        <p:spPr>
          <a:xfrm>
            <a:off x="2979268"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Ιστορική αναδρομή-Ύλη </a:t>
            </a:r>
          </a:p>
        </p:txBody>
      </p:sp>
      <p:sp>
        <p:nvSpPr>
          <p:cNvPr id="7" name="TextBox 6">
            <a:extLst>
              <a:ext uri="{FF2B5EF4-FFF2-40B4-BE49-F238E27FC236}">
                <a16:creationId xmlns:a16="http://schemas.microsoft.com/office/drawing/2014/main" id="{3C5E0839-3C17-5821-5B58-2879E1ECB9AD}"/>
              </a:ext>
            </a:extLst>
          </p:cNvPr>
          <p:cNvSpPr txBox="1"/>
          <p:nvPr/>
        </p:nvSpPr>
        <p:spPr>
          <a:xfrm>
            <a:off x="5934904" y="0"/>
            <a:ext cx="2955636" cy="329616"/>
          </a:xfrm>
          <a:prstGeom prst="rect">
            <a:avLst/>
          </a:prstGeom>
          <a:solidFill>
            <a:srgbClr val="0000CC"/>
          </a:solidFill>
          <a:ln w="19050">
            <a:solidFill>
              <a:schemeClr val="bg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Παλαιά Κβαντική Φυσική</a:t>
            </a:r>
          </a:p>
        </p:txBody>
      </p:sp>
      <p:sp>
        <p:nvSpPr>
          <p:cNvPr id="13" name="TextBox 12">
            <a:extLst>
              <a:ext uri="{FF2B5EF4-FFF2-40B4-BE49-F238E27FC236}">
                <a16:creationId xmlns:a16="http://schemas.microsoft.com/office/drawing/2014/main" id="{BA9EA89C-C3AE-F236-1A48-54973432457A}"/>
              </a:ext>
            </a:extLst>
          </p:cNvPr>
          <p:cNvSpPr txBox="1"/>
          <p:nvPr/>
        </p:nvSpPr>
        <p:spPr>
          <a:xfrm>
            <a:off x="8890540" y="0"/>
            <a:ext cx="2955636" cy="329616"/>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Στοιχεία Κβαντομηχανικής</a:t>
            </a:r>
          </a:p>
        </p:txBody>
      </p:sp>
      <p:pic>
        <p:nvPicPr>
          <p:cNvPr id="15" name="Εικόνα 14">
            <a:hlinkClick r:id="rId2" action="ppaction://hlinksldjump"/>
            <a:extLst>
              <a:ext uri="{FF2B5EF4-FFF2-40B4-BE49-F238E27FC236}">
                <a16:creationId xmlns:a16="http://schemas.microsoft.com/office/drawing/2014/main" id="{B5FF9AB0-65A0-0FEF-980C-F99500EB49F6}"/>
              </a:ext>
            </a:extLst>
          </p:cNvPr>
          <p:cNvPicPr>
            <a:picLocks noChangeAspect="1"/>
          </p:cNvPicPr>
          <p:nvPr/>
        </p:nvPicPr>
        <p:blipFill>
          <a:blip r:embed="rId3"/>
          <a:stretch>
            <a:fillRect/>
          </a:stretch>
        </p:blipFill>
        <p:spPr>
          <a:xfrm>
            <a:off x="291812" y="33020"/>
            <a:ext cx="305492" cy="305492"/>
          </a:xfrm>
          <a:prstGeom prst="rect">
            <a:avLst/>
          </a:prstGeom>
        </p:spPr>
      </p:pic>
      <p:sp>
        <p:nvSpPr>
          <p:cNvPr id="12" name="Θέση κειμένου 14">
            <a:extLst>
              <a:ext uri="{FF2B5EF4-FFF2-40B4-BE49-F238E27FC236}">
                <a16:creationId xmlns:a16="http://schemas.microsoft.com/office/drawing/2014/main" id="{76D412EB-DC7F-AEB4-B1F9-981D1FCF094C}"/>
              </a:ext>
            </a:extLst>
          </p:cNvPr>
          <p:cNvSpPr txBox="1">
            <a:spLocks/>
          </p:cNvSpPr>
          <p:nvPr/>
        </p:nvSpPr>
        <p:spPr>
          <a:xfrm>
            <a:off x="589274" y="2084203"/>
            <a:ext cx="5142967" cy="3392365"/>
          </a:xfrm>
          <a:prstGeom prst="rect">
            <a:avLst/>
          </a:prstGeom>
          <a:ln w="28575">
            <a:noFill/>
          </a:ln>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514350" marR="0" lvl="0" indent="-514350" algn="l" defTabSz="914400" rtl="0" eaLnBrk="1" fontAlgn="auto" latinLnBrk="0" hangingPunct="1">
              <a:lnSpc>
                <a:spcPct val="90000"/>
              </a:lnSpc>
              <a:spcBef>
                <a:spcPts val="1000"/>
              </a:spcBef>
              <a:spcAft>
                <a:spcPts val="0"/>
              </a:spcAft>
              <a:buClrTx/>
              <a:buSzTx/>
              <a:buFont typeface="Arial" panose="020B0604020202020204" pitchFamily="34" charset="0"/>
              <a:buAutoNum type="arabicPeriod"/>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Μελέτη της συσκευής. </a:t>
            </a:r>
          </a:p>
          <a:p>
            <a:pPr marL="514350" marR="0" lvl="0" indent="-514350" algn="l" defTabSz="914400" rtl="0" eaLnBrk="1" fontAlgn="auto" latinLnBrk="0" hangingPunct="1">
              <a:lnSpc>
                <a:spcPct val="90000"/>
              </a:lnSpc>
              <a:spcBef>
                <a:spcPts val="1000"/>
              </a:spcBef>
              <a:spcAft>
                <a:spcPts val="0"/>
              </a:spcAft>
              <a:buClrTx/>
              <a:buSzTx/>
              <a:buFont typeface="Arial" panose="020B0604020202020204" pitchFamily="34" charset="0"/>
              <a:buAutoNum type="arabicPeriod"/>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Καταγραφή των πειραμάτων- Προσδιορισμός των εξαρτημένων και ανεξάρτητων μεταβλητών</a:t>
            </a:r>
          </a:p>
          <a:p>
            <a:pPr marL="514350" marR="0" lvl="0" indent="-514350" algn="l" defTabSz="914400" rtl="0" eaLnBrk="1" fontAlgn="auto" latinLnBrk="0" hangingPunct="1">
              <a:lnSpc>
                <a:spcPct val="90000"/>
              </a:lnSpc>
              <a:spcBef>
                <a:spcPts val="1000"/>
              </a:spcBef>
              <a:spcAft>
                <a:spcPts val="0"/>
              </a:spcAft>
              <a:buClrTx/>
              <a:buSzTx/>
              <a:buFont typeface="Arial" panose="020B0604020202020204" pitchFamily="34" charset="0"/>
              <a:buAutoNum type="arabicPeriod"/>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4"/>
              </a:rPr>
              <a:t>Πείραμα μελέτης του φωτοηλεκτρικού φαινομένου. </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(προσομοίωση).</a:t>
            </a:r>
          </a:p>
          <a:p>
            <a:pPr marL="514350" marR="0" lvl="0" indent="-514350" algn="l" defTabSz="914400" rtl="0" eaLnBrk="1" fontAlgn="auto" latinLnBrk="0" hangingPunct="1">
              <a:lnSpc>
                <a:spcPct val="90000"/>
              </a:lnSpc>
              <a:spcBef>
                <a:spcPts val="1000"/>
              </a:spcBef>
              <a:spcAft>
                <a:spcPts val="0"/>
              </a:spcAft>
              <a:buClrTx/>
              <a:buSzTx/>
              <a:buFont typeface="Arial" panose="020B0604020202020204" pitchFamily="34" charset="0"/>
              <a:buAutoNum type="arabicPeriod"/>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Εξοικείωση με την  προσομοίωση.</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 name="Εικόνα 1">
            <a:extLst>
              <a:ext uri="{FF2B5EF4-FFF2-40B4-BE49-F238E27FC236}">
                <a16:creationId xmlns:a16="http://schemas.microsoft.com/office/drawing/2014/main" id="{F88A56FA-51DA-385E-1A10-B35AA1A95EA9}"/>
              </a:ext>
            </a:extLst>
          </p:cNvPr>
          <p:cNvPicPr>
            <a:picLocks noChangeAspect="1"/>
          </p:cNvPicPr>
          <p:nvPr/>
        </p:nvPicPr>
        <p:blipFill rotWithShape="1">
          <a:blip r:embed="rId5"/>
          <a:srcRect l="7475" t="4476" r="5657"/>
          <a:stretch/>
        </p:blipFill>
        <p:spPr bwMode="auto">
          <a:xfrm>
            <a:off x="7598316" y="578088"/>
            <a:ext cx="2270410" cy="2704690"/>
          </a:xfrm>
          <a:prstGeom prst="rect">
            <a:avLst/>
          </a:prstGeom>
          <a:ln>
            <a:noFill/>
          </a:ln>
          <a:extLst>
            <a:ext uri="{53640926-AAD7-44D8-BBD7-CCE9431645EC}">
              <a14:shadowObscured xmlns:a14="http://schemas.microsoft.com/office/drawing/2010/main"/>
            </a:ext>
          </a:extLst>
        </p:spPr>
      </p:pic>
      <p:pic>
        <p:nvPicPr>
          <p:cNvPr id="10" name="Εικόνα 9">
            <a:extLst>
              <a:ext uri="{FF2B5EF4-FFF2-40B4-BE49-F238E27FC236}">
                <a16:creationId xmlns:a16="http://schemas.microsoft.com/office/drawing/2014/main" id="{B1FEE28F-DF97-7753-06EF-AB03E55282F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59759" y="3261297"/>
            <a:ext cx="4547524" cy="3018615"/>
          </a:xfrm>
          <a:prstGeom prst="rect">
            <a:avLst/>
          </a:prstGeom>
        </p:spPr>
      </p:pic>
    </p:spTree>
    <p:extLst>
      <p:ext uri="{BB962C8B-B14F-4D97-AF65-F5344CB8AC3E}">
        <p14:creationId xmlns:p14="http://schemas.microsoft.com/office/powerpoint/2010/main" val="3226889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circle(in)">
                                      <p:cBhvr>
                                        <p:cTn id="24" dur="20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3">
            <a:extLst>
              <a:ext uri="{FF2B5EF4-FFF2-40B4-BE49-F238E27FC236}">
                <a16:creationId xmlns:a16="http://schemas.microsoft.com/office/drawing/2014/main" id="{DA4229C2-2515-6307-974D-06F10F5E96A5}"/>
              </a:ext>
            </a:extLst>
          </p:cNvPr>
          <p:cNvSpPr>
            <a:spLocks noGrp="1"/>
          </p:cNvSpPr>
          <p:nvPr>
            <p:ph type="title"/>
          </p:nvPr>
        </p:nvSpPr>
        <p:spPr>
          <a:xfrm>
            <a:off x="697880" y="553594"/>
            <a:ext cx="5998484" cy="946413"/>
          </a:xfrm>
        </p:spPr>
        <p:txBody>
          <a:bodyPr>
            <a:normAutofit fontScale="90000"/>
          </a:bodyPr>
          <a:lstStyle/>
          <a:p>
            <a:r>
              <a:rPr lang="el-GR" b="1" i="1" dirty="0">
                <a:solidFill>
                  <a:srgbClr val="FF0000"/>
                </a:solidFill>
                <a:latin typeface="Times New Roman" panose="02020603050405020304" pitchFamily="18" charset="0"/>
                <a:cs typeface="Times New Roman" panose="02020603050405020304" pitchFamily="18" charset="0"/>
              </a:rPr>
              <a:t>Φωτοηλεκτρικό φαινόμενο</a:t>
            </a:r>
            <a:r>
              <a:rPr lang="el-GR" b="1" i="1" dirty="0">
                <a:solidFill>
                  <a:srgbClr val="FF0000"/>
                </a:solidFill>
              </a:rPr>
              <a:t>.</a:t>
            </a:r>
            <a:r>
              <a:rPr kumimoji="0" lang="el-GR" sz="2200" b="1" i="1" u="none" strike="noStrike" kern="1200" cap="none" spc="0" normalizeH="0" baseline="0" noProof="0" dirty="0">
                <a:ln>
                  <a:noFill/>
                </a:ln>
                <a:solidFill>
                  <a:srgbClr val="002060"/>
                </a:solidFill>
                <a:effectLst/>
                <a:uLnTx/>
                <a:uFillTx/>
                <a:latin typeface="Times New Roman" panose="02020603050405020304" pitchFamily="18" charset="0"/>
                <a:ea typeface="+mj-ea"/>
                <a:cs typeface="Times New Roman" panose="02020603050405020304" pitchFamily="18" charset="0"/>
              </a:rPr>
              <a:t> Πειραματική μελέτη. </a:t>
            </a:r>
            <a:r>
              <a:rPr lang="el-GR" sz="2200" b="1" i="1" dirty="0">
                <a:solidFill>
                  <a:srgbClr val="002060"/>
                </a:solidFill>
                <a:latin typeface="Times New Roman" panose="02020603050405020304" pitchFamily="18" charset="0"/>
                <a:cs typeface="Times New Roman" panose="02020603050405020304" pitchFamily="18" charset="0"/>
              </a:rPr>
              <a:t>Αποτελέσματα.</a:t>
            </a:r>
            <a:r>
              <a:rPr kumimoji="0" lang="el-GR" sz="2200" b="1" i="1" u="none" strike="noStrike" kern="1200" cap="none" spc="0" normalizeH="0" baseline="0" noProof="0" dirty="0">
                <a:ln>
                  <a:noFill/>
                </a:ln>
                <a:solidFill>
                  <a:srgbClr val="002060"/>
                </a:solidFill>
                <a:effectLst/>
                <a:uLnTx/>
                <a:uFillTx/>
                <a:latin typeface="Times New Roman" panose="02020603050405020304" pitchFamily="18" charset="0"/>
                <a:ea typeface="+mj-ea"/>
                <a:cs typeface="Times New Roman" panose="02020603050405020304" pitchFamily="18" charset="0"/>
              </a:rPr>
              <a:t> </a:t>
            </a:r>
            <a:endParaRPr lang="el-GR" b="1" dirty="0">
              <a:solidFill>
                <a:srgbClr val="92D050"/>
              </a:solidFill>
              <a:latin typeface="Times New Roman" panose="02020603050405020304" pitchFamily="18" charset="0"/>
              <a:cs typeface="Times New Roman" panose="02020603050405020304" pitchFamily="18" charset="0"/>
            </a:endParaRPr>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a:xfrm>
            <a:off x="8630264" y="632685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Ορθογώνιο 4">
            <a:extLst>
              <a:ext uri="{FF2B5EF4-FFF2-40B4-BE49-F238E27FC236}">
                <a16:creationId xmlns:a16="http://schemas.microsoft.com/office/drawing/2014/main" id="{B3BEA801-9FA6-4B12-01D1-03E29044E986}"/>
              </a:ext>
            </a:extLst>
          </p:cNvPr>
          <p:cNvSpPr/>
          <p:nvPr/>
        </p:nvSpPr>
        <p:spPr>
          <a:xfrm>
            <a:off x="0" y="0"/>
            <a:ext cx="12192000" cy="329616"/>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E3275FA-808E-3F01-62B3-9672B6E7250C}"/>
              </a:ext>
            </a:extLst>
          </p:cNvPr>
          <p:cNvSpPr txBox="1"/>
          <p:nvPr/>
        </p:nvSpPr>
        <p:spPr>
          <a:xfrm>
            <a:off x="2979268"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Ιστορική αναδρομή-Ύλη </a:t>
            </a:r>
          </a:p>
        </p:txBody>
      </p:sp>
      <p:sp>
        <p:nvSpPr>
          <p:cNvPr id="7" name="TextBox 6">
            <a:extLst>
              <a:ext uri="{FF2B5EF4-FFF2-40B4-BE49-F238E27FC236}">
                <a16:creationId xmlns:a16="http://schemas.microsoft.com/office/drawing/2014/main" id="{3C5E0839-3C17-5821-5B58-2879E1ECB9AD}"/>
              </a:ext>
            </a:extLst>
          </p:cNvPr>
          <p:cNvSpPr txBox="1"/>
          <p:nvPr/>
        </p:nvSpPr>
        <p:spPr>
          <a:xfrm>
            <a:off x="5934904" y="0"/>
            <a:ext cx="2955636" cy="329616"/>
          </a:xfrm>
          <a:prstGeom prst="rect">
            <a:avLst/>
          </a:prstGeom>
          <a:solidFill>
            <a:srgbClr val="0000CC"/>
          </a:solidFill>
          <a:ln w="19050">
            <a:solidFill>
              <a:schemeClr val="bg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Παλαιά Κβαντική Φυσική</a:t>
            </a:r>
          </a:p>
        </p:txBody>
      </p:sp>
      <p:sp>
        <p:nvSpPr>
          <p:cNvPr id="13" name="TextBox 12">
            <a:extLst>
              <a:ext uri="{FF2B5EF4-FFF2-40B4-BE49-F238E27FC236}">
                <a16:creationId xmlns:a16="http://schemas.microsoft.com/office/drawing/2014/main" id="{BA9EA89C-C3AE-F236-1A48-54973432457A}"/>
              </a:ext>
            </a:extLst>
          </p:cNvPr>
          <p:cNvSpPr txBox="1"/>
          <p:nvPr/>
        </p:nvSpPr>
        <p:spPr>
          <a:xfrm>
            <a:off x="8890540" y="0"/>
            <a:ext cx="2955636" cy="329616"/>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Στοιχεία Κβαντομηχανικής</a:t>
            </a:r>
          </a:p>
        </p:txBody>
      </p:sp>
      <p:pic>
        <p:nvPicPr>
          <p:cNvPr id="15" name="Εικόνα 14">
            <a:hlinkClick r:id="rId2" action="ppaction://hlinksldjump"/>
            <a:extLst>
              <a:ext uri="{FF2B5EF4-FFF2-40B4-BE49-F238E27FC236}">
                <a16:creationId xmlns:a16="http://schemas.microsoft.com/office/drawing/2014/main" id="{B5FF9AB0-65A0-0FEF-980C-F99500EB49F6}"/>
              </a:ext>
            </a:extLst>
          </p:cNvPr>
          <p:cNvPicPr>
            <a:picLocks noChangeAspect="1"/>
          </p:cNvPicPr>
          <p:nvPr/>
        </p:nvPicPr>
        <p:blipFill>
          <a:blip r:embed="rId3"/>
          <a:stretch>
            <a:fillRect/>
          </a:stretch>
        </p:blipFill>
        <p:spPr>
          <a:xfrm>
            <a:off x="291812" y="33020"/>
            <a:ext cx="305492" cy="305492"/>
          </a:xfrm>
          <a:prstGeom prst="rect">
            <a:avLst/>
          </a:prstGeom>
        </p:spPr>
      </p:pic>
      <p:sp>
        <p:nvSpPr>
          <p:cNvPr id="12" name="Θέση κειμένου 14">
            <a:extLst>
              <a:ext uri="{FF2B5EF4-FFF2-40B4-BE49-F238E27FC236}">
                <a16:creationId xmlns:a16="http://schemas.microsoft.com/office/drawing/2014/main" id="{76D412EB-DC7F-AEB4-B1F9-981D1FCF094C}"/>
              </a:ext>
            </a:extLst>
          </p:cNvPr>
          <p:cNvSpPr txBox="1">
            <a:spLocks/>
          </p:cNvSpPr>
          <p:nvPr/>
        </p:nvSpPr>
        <p:spPr>
          <a:xfrm>
            <a:off x="589275" y="2013527"/>
            <a:ext cx="4823234" cy="2807856"/>
          </a:xfrm>
          <a:prstGeom prst="rect">
            <a:avLst/>
          </a:prstGeom>
          <a:ln w="28575">
            <a:noFill/>
          </a:ln>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kumimoji="0" lang="el-GR" sz="1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Το φωτοηλεκτρικό </a:t>
            </a:r>
            <a:r>
              <a:rPr kumimoji="0" lang="el-GR" sz="19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ρεύμα</a:t>
            </a:r>
            <a:r>
              <a:rPr kumimoji="0" lang="el-GR" sz="1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σε συνάρτηση με την </a:t>
            </a:r>
            <a:r>
              <a:rPr kumimoji="0" lang="el-GR" sz="19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τάση </a:t>
            </a:r>
            <a:r>
              <a:rPr kumimoji="0" lang="el-GR" sz="1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για διάφορες τιμές της </a:t>
            </a:r>
            <a:r>
              <a:rPr kumimoji="0" lang="el-GR" sz="19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έντασης</a:t>
            </a:r>
            <a:r>
              <a:rPr kumimoji="0" lang="el-GR" sz="1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kumimoji="0" lang="el-GR" sz="19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Τάση αποκοπής</a:t>
            </a:r>
            <a:r>
              <a:rPr kumimoji="0" lang="el-GR" sz="1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(μέγιστη κινητική ενέργεια φωτοηλεκτρονίων) σε συνάρτηση με την </a:t>
            </a:r>
            <a:r>
              <a:rPr kumimoji="0" lang="el-GR" sz="19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συχνότητα</a:t>
            </a:r>
            <a:r>
              <a:rPr kumimoji="0" lang="el-GR" sz="1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Επανάληψη για διαφορετικά </a:t>
            </a:r>
            <a:r>
              <a:rPr kumimoji="0" lang="el-GR" sz="19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υλικά</a:t>
            </a:r>
            <a:r>
              <a:rPr kumimoji="0" lang="el-GR" sz="1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kumimoji="0" lang="el-GR" sz="1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Καταγραφή των αποτελεσμάτων.</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l-GR" sz="1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514350" marR="0" lvl="0" indent="-514350" algn="l" defTabSz="914400" rtl="0" eaLnBrk="1" fontAlgn="auto" latinLnBrk="0" hangingPunct="1">
              <a:lnSpc>
                <a:spcPct val="90000"/>
              </a:lnSpc>
              <a:spcBef>
                <a:spcPts val="1000"/>
              </a:spcBef>
              <a:spcAft>
                <a:spcPts val="0"/>
              </a:spcAft>
              <a:buClrTx/>
              <a:buSzTx/>
              <a:buFont typeface="Arial" panose="020B0604020202020204" pitchFamily="34" charset="0"/>
              <a:buAutoNum type="arabicPeriod"/>
              <a:tabLst/>
              <a:defRPr/>
            </a:pPr>
            <a:endParaRPr kumimoji="0" lang="el-GR" sz="1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514350" marR="0" lvl="0" indent="-514350" algn="l" defTabSz="914400" rtl="0" eaLnBrk="1" fontAlgn="auto" latinLnBrk="0" hangingPunct="1">
              <a:lnSpc>
                <a:spcPct val="90000"/>
              </a:lnSpc>
              <a:spcBef>
                <a:spcPts val="1000"/>
              </a:spcBef>
              <a:spcAft>
                <a:spcPts val="0"/>
              </a:spcAft>
              <a:buClrTx/>
              <a:buSzTx/>
              <a:buFont typeface="Arial" panose="020B0604020202020204" pitchFamily="34" charset="0"/>
              <a:buAutoNum type="arabicPeriod"/>
              <a:tabLst/>
              <a:defRPr/>
            </a:pPr>
            <a:endParaRPr kumimoji="0" lang="el-GR" sz="1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 name="Εικόνα 7">
            <a:extLst>
              <a:ext uri="{FF2B5EF4-FFF2-40B4-BE49-F238E27FC236}">
                <a16:creationId xmlns:a16="http://schemas.microsoft.com/office/drawing/2014/main" id="{BDD65562-5661-B2ED-9B28-A25FE100F5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35910" y="1723985"/>
            <a:ext cx="5788707" cy="3713595"/>
          </a:xfrm>
          <a:prstGeom prst="rect">
            <a:avLst/>
          </a:prstGeom>
        </p:spPr>
      </p:pic>
    </p:spTree>
    <p:extLst>
      <p:ext uri="{BB962C8B-B14F-4D97-AF65-F5344CB8AC3E}">
        <p14:creationId xmlns:p14="http://schemas.microsoft.com/office/powerpoint/2010/main" val="2721003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3">
            <a:extLst>
              <a:ext uri="{FF2B5EF4-FFF2-40B4-BE49-F238E27FC236}">
                <a16:creationId xmlns:a16="http://schemas.microsoft.com/office/drawing/2014/main" id="{DA4229C2-2515-6307-974D-06F10F5E96A5}"/>
              </a:ext>
            </a:extLst>
          </p:cNvPr>
          <p:cNvSpPr>
            <a:spLocks noGrp="1"/>
          </p:cNvSpPr>
          <p:nvPr>
            <p:ph type="title"/>
          </p:nvPr>
        </p:nvSpPr>
        <p:spPr>
          <a:xfrm>
            <a:off x="697880" y="553594"/>
            <a:ext cx="5998484" cy="914547"/>
          </a:xfrm>
        </p:spPr>
        <p:txBody>
          <a:bodyPr>
            <a:normAutofit fontScale="90000"/>
          </a:bodyPr>
          <a:lstStyle/>
          <a:p>
            <a:r>
              <a:rPr lang="el-GR" b="1" i="1" dirty="0">
                <a:solidFill>
                  <a:srgbClr val="FF0000"/>
                </a:solidFill>
                <a:latin typeface="Times New Roman" panose="02020603050405020304" pitchFamily="18" charset="0"/>
                <a:cs typeface="Times New Roman" panose="02020603050405020304" pitchFamily="18" charset="0"/>
              </a:rPr>
              <a:t>Φωτοηλεκτρικό φαινόμενο</a:t>
            </a:r>
            <a:r>
              <a:rPr lang="el-GR" b="1" i="1" dirty="0">
                <a:solidFill>
                  <a:srgbClr val="FF0000"/>
                </a:solidFill>
              </a:rPr>
              <a:t>.</a:t>
            </a:r>
            <a:r>
              <a:rPr kumimoji="0" lang="el-GR" sz="2200" b="1" i="1" u="none" strike="noStrike" kern="1200" cap="none" spc="0" normalizeH="0" baseline="0" noProof="0" dirty="0">
                <a:ln>
                  <a:noFill/>
                </a:ln>
                <a:solidFill>
                  <a:srgbClr val="002060"/>
                </a:solidFill>
                <a:effectLst/>
                <a:uLnTx/>
                <a:uFillTx/>
                <a:latin typeface="Times New Roman" panose="02020603050405020304" pitchFamily="18" charset="0"/>
                <a:ea typeface="+mj-ea"/>
                <a:cs typeface="Times New Roman" panose="02020603050405020304" pitchFamily="18" charset="0"/>
              </a:rPr>
              <a:t> Πειραματικά αποτελέσματα-Επεξεργασία-Διατύπωση νόμων. </a:t>
            </a:r>
            <a:endParaRPr lang="el-GR" b="1" dirty="0">
              <a:solidFill>
                <a:srgbClr val="92D050"/>
              </a:solidFill>
              <a:latin typeface="Times New Roman" panose="02020603050405020304" pitchFamily="18" charset="0"/>
              <a:cs typeface="Times New Roman" panose="02020603050405020304" pitchFamily="18" charset="0"/>
            </a:endParaRPr>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a:xfrm>
            <a:off x="8630264" y="632685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Ορθογώνιο 4">
            <a:extLst>
              <a:ext uri="{FF2B5EF4-FFF2-40B4-BE49-F238E27FC236}">
                <a16:creationId xmlns:a16="http://schemas.microsoft.com/office/drawing/2014/main" id="{B3BEA801-9FA6-4B12-01D1-03E29044E986}"/>
              </a:ext>
            </a:extLst>
          </p:cNvPr>
          <p:cNvSpPr/>
          <p:nvPr/>
        </p:nvSpPr>
        <p:spPr>
          <a:xfrm>
            <a:off x="0" y="0"/>
            <a:ext cx="12192000" cy="329616"/>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E3275FA-808E-3F01-62B3-9672B6E7250C}"/>
              </a:ext>
            </a:extLst>
          </p:cNvPr>
          <p:cNvSpPr txBox="1"/>
          <p:nvPr/>
        </p:nvSpPr>
        <p:spPr>
          <a:xfrm>
            <a:off x="2979268"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Ιστορική αναδρομή-Ύλη </a:t>
            </a:r>
          </a:p>
        </p:txBody>
      </p:sp>
      <p:sp>
        <p:nvSpPr>
          <p:cNvPr id="7" name="TextBox 6">
            <a:extLst>
              <a:ext uri="{FF2B5EF4-FFF2-40B4-BE49-F238E27FC236}">
                <a16:creationId xmlns:a16="http://schemas.microsoft.com/office/drawing/2014/main" id="{3C5E0839-3C17-5821-5B58-2879E1ECB9AD}"/>
              </a:ext>
            </a:extLst>
          </p:cNvPr>
          <p:cNvSpPr txBox="1"/>
          <p:nvPr/>
        </p:nvSpPr>
        <p:spPr>
          <a:xfrm>
            <a:off x="5934904" y="0"/>
            <a:ext cx="2955636" cy="329616"/>
          </a:xfrm>
          <a:prstGeom prst="rect">
            <a:avLst/>
          </a:prstGeom>
          <a:solidFill>
            <a:srgbClr val="0000CC"/>
          </a:solidFill>
          <a:ln w="19050">
            <a:solidFill>
              <a:schemeClr val="bg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Παλαιά Κβαντική Φυσική</a:t>
            </a:r>
          </a:p>
        </p:txBody>
      </p:sp>
      <p:sp>
        <p:nvSpPr>
          <p:cNvPr id="13" name="TextBox 12">
            <a:extLst>
              <a:ext uri="{FF2B5EF4-FFF2-40B4-BE49-F238E27FC236}">
                <a16:creationId xmlns:a16="http://schemas.microsoft.com/office/drawing/2014/main" id="{BA9EA89C-C3AE-F236-1A48-54973432457A}"/>
              </a:ext>
            </a:extLst>
          </p:cNvPr>
          <p:cNvSpPr txBox="1"/>
          <p:nvPr/>
        </p:nvSpPr>
        <p:spPr>
          <a:xfrm>
            <a:off x="8890540" y="0"/>
            <a:ext cx="2955636" cy="329616"/>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Στοιχεία Κβαντομηχανικής</a:t>
            </a:r>
          </a:p>
        </p:txBody>
      </p:sp>
      <p:pic>
        <p:nvPicPr>
          <p:cNvPr id="15" name="Εικόνα 14">
            <a:hlinkClick r:id="rId2" action="ppaction://hlinksldjump"/>
            <a:extLst>
              <a:ext uri="{FF2B5EF4-FFF2-40B4-BE49-F238E27FC236}">
                <a16:creationId xmlns:a16="http://schemas.microsoft.com/office/drawing/2014/main" id="{B5FF9AB0-65A0-0FEF-980C-F99500EB49F6}"/>
              </a:ext>
            </a:extLst>
          </p:cNvPr>
          <p:cNvPicPr>
            <a:picLocks noChangeAspect="1"/>
          </p:cNvPicPr>
          <p:nvPr/>
        </p:nvPicPr>
        <p:blipFill>
          <a:blip r:embed="rId3"/>
          <a:stretch>
            <a:fillRect/>
          </a:stretch>
        </p:blipFill>
        <p:spPr>
          <a:xfrm>
            <a:off x="291812" y="33020"/>
            <a:ext cx="305492" cy="305492"/>
          </a:xfrm>
          <a:prstGeom prst="rect">
            <a:avLst/>
          </a:prstGeom>
        </p:spPr>
      </p:pic>
      <mc:AlternateContent xmlns:mc="http://schemas.openxmlformats.org/markup-compatibility/2006" xmlns:a14="http://schemas.microsoft.com/office/drawing/2010/main">
        <mc:Choice Requires="a14">
          <p:sp>
            <p:nvSpPr>
              <p:cNvPr id="12" name="Θέση κειμένου 14">
                <a:extLst>
                  <a:ext uri="{FF2B5EF4-FFF2-40B4-BE49-F238E27FC236}">
                    <a16:creationId xmlns:a16="http://schemas.microsoft.com/office/drawing/2014/main" id="{76D412EB-DC7F-AEB4-B1F9-981D1FCF094C}"/>
                  </a:ext>
                </a:extLst>
              </p:cNvPr>
              <p:cNvSpPr txBox="1">
                <a:spLocks/>
              </p:cNvSpPr>
              <p:nvPr/>
            </p:nvSpPr>
            <p:spPr>
              <a:xfrm>
                <a:off x="977174" y="1817061"/>
                <a:ext cx="7446389" cy="2265414"/>
              </a:xfrm>
              <a:prstGeom prst="rect">
                <a:avLst/>
              </a:prstGeom>
              <a:ln w="28575">
                <a:noFill/>
              </a:ln>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kumimoji="0" lang="el-GR"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Το  φωτοηλεκτρικό  ρεύμα  είναι  ανάλογο  προς  την  ένταση  της προσπίπτουσας  φωτεινής  ακτινοβολίας. Εμφανίζεται ακαριαία και μόνο όταν η τιμή της συχνότητας της προσπίπτουσας ακτινοβολίας είναι  μεγαλύτερη  από  μια  συχνότητα  </a:t>
                </a:r>
                <a14:m>
                  <m:oMath xmlns:m="http://schemas.openxmlformats.org/officeDocument/2006/math">
                    <m:sSub>
                      <m:sSubPr>
                        <m:ctrlPr>
                          <a:rPr kumimoji="0" lang="el-GR" sz="1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bPr>
                      <m:e>
                        <m:r>
                          <m:rPr>
                            <m:sty m:val="p"/>
                          </m:rPr>
                          <a:rPr kumimoji="0" lang="el-GR" sz="1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f</m:t>
                        </m:r>
                      </m:e>
                      <m:sub>
                        <m:r>
                          <m:rPr>
                            <m:sty m:val="p"/>
                          </m:rPr>
                          <a:rPr kumimoji="0" lang="el-GR" sz="18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c</m:t>
                        </m:r>
                      </m:sub>
                    </m:sSub>
                  </m:oMath>
                </a14:m>
                <a:r>
                  <a:rPr kumimoji="0" lang="el-GR"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χαρακτηριστική για κάθε μέταλλο. </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kumimoji="0" lang="el-GR"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Η μέγιστη  κινητική  ενέργεια  των  φωτοηλεκτρονίων  εξαρτάται  μόνο  από  τη  συχνότητα  της  προσπίπτουσας  ακτινοβολίας  και  όχι  από  την  ένταση  της  ακτινοβολίας </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en-US" sz="1800" b="0" i="1" u="none" strike="noStrike" kern="1200" cap="none" spc="0" normalizeH="0" baseline="0" noProof="0" dirty="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a:t>e V</a:t>
                </a:r>
                <a:r>
                  <a:rPr kumimoji="0" lang="en-US" sz="1800" b="0" i="1" u="none" strike="noStrike" kern="1200" cap="none" spc="0" normalizeH="0" baseline="-25000" noProof="0" dirty="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a:t>o</a:t>
                </a:r>
                <a:r>
                  <a:rPr kumimoji="0" lang="el-GR" sz="1800" b="0" i="1" u="none" strike="noStrike" kern="1200" cap="none" spc="0" normalizeH="0" baseline="0" noProof="0" dirty="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a:t>=</a:t>
                </a:r>
                <a:r>
                  <a:rPr kumimoji="0" lang="en-US" sz="1800" b="0" i="1" u="none" strike="noStrike" kern="1200" cap="none" spc="0" normalizeH="0" baseline="0" noProof="0" dirty="0" err="1">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a:t>K</a:t>
                </a:r>
                <a:r>
                  <a:rPr kumimoji="0" lang="en-US" sz="1800" b="0" i="0" u="none" strike="noStrike" kern="1200" cap="none" spc="0" normalizeH="0" baseline="-25000" noProof="0" dirty="0" err="1">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a:t>max</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l-GR"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l-GR" sz="1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514350" marR="0" lvl="0" indent="-514350" algn="l" defTabSz="914400" rtl="0" eaLnBrk="1" fontAlgn="auto" latinLnBrk="0" hangingPunct="1">
                  <a:lnSpc>
                    <a:spcPct val="90000"/>
                  </a:lnSpc>
                  <a:spcBef>
                    <a:spcPts val="1000"/>
                  </a:spcBef>
                  <a:spcAft>
                    <a:spcPts val="0"/>
                  </a:spcAft>
                  <a:buClrTx/>
                  <a:buSzTx/>
                  <a:buFont typeface="Arial" panose="020B0604020202020204" pitchFamily="34" charset="0"/>
                  <a:buAutoNum type="arabicPeriod"/>
                  <a:tabLst/>
                  <a:defRPr/>
                </a:pPr>
                <a:endParaRPr kumimoji="0" lang="el-GR" sz="1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514350" marR="0" lvl="0" indent="-514350" algn="l" defTabSz="914400" rtl="0" eaLnBrk="1" fontAlgn="auto" latinLnBrk="0" hangingPunct="1">
                  <a:lnSpc>
                    <a:spcPct val="90000"/>
                  </a:lnSpc>
                  <a:spcBef>
                    <a:spcPts val="1000"/>
                  </a:spcBef>
                  <a:spcAft>
                    <a:spcPts val="0"/>
                  </a:spcAft>
                  <a:buClrTx/>
                  <a:buSzTx/>
                  <a:buFont typeface="Arial" panose="020B0604020202020204" pitchFamily="34" charset="0"/>
                  <a:buAutoNum type="arabicPeriod"/>
                  <a:tabLst/>
                  <a:defRPr/>
                </a:pPr>
                <a:endParaRPr kumimoji="0" lang="el-GR" sz="1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514350" marR="0" lvl="0" indent="-514350" algn="l" defTabSz="914400" rtl="0" eaLnBrk="1" fontAlgn="auto" latinLnBrk="0" hangingPunct="1">
                  <a:lnSpc>
                    <a:spcPct val="90000"/>
                  </a:lnSpc>
                  <a:spcBef>
                    <a:spcPts val="1000"/>
                  </a:spcBef>
                  <a:spcAft>
                    <a:spcPts val="0"/>
                  </a:spcAft>
                  <a:buClrTx/>
                  <a:buSzTx/>
                  <a:buFont typeface="Arial" panose="020B0604020202020204" pitchFamily="34" charset="0"/>
                  <a:buAutoNum type="arabicPeriod"/>
                  <a:tabLst/>
                  <a:defRPr/>
                </a:pPr>
                <a:endParaRPr kumimoji="0" lang="el-GR" sz="1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2" name="Θέση κειμένου 14">
                <a:extLst>
                  <a:ext uri="{FF2B5EF4-FFF2-40B4-BE49-F238E27FC236}">
                    <a16:creationId xmlns:a16="http://schemas.microsoft.com/office/drawing/2014/main" id="{76D412EB-DC7F-AEB4-B1F9-981D1FCF094C}"/>
                  </a:ext>
                </a:extLst>
              </p:cNvPr>
              <p:cNvSpPr txBox="1">
                <a:spLocks noRot="1" noChangeAspect="1" noMove="1" noResize="1" noEditPoints="1" noAdjustHandles="1" noChangeArrowheads="1" noChangeShapeType="1" noTextEdit="1"/>
              </p:cNvSpPr>
              <p:nvPr/>
            </p:nvSpPr>
            <p:spPr>
              <a:xfrm>
                <a:off x="977174" y="1817061"/>
                <a:ext cx="7446389" cy="2265414"/>
              </a:xfrm>
              <a:prstGeom prst="rect">
                <a:avLst/>
              </a:prstGeom>
              <a:blipFill>
                <a:blip r:embed="rId4"/>
                <a:stretch>
                  <a:fillRect l="-491" t="-2419" r="-1391"/>
                </a:stretch>
              </a:blipFill>
              <a:ln w="28575">
                <a:noFill/>
              </a:ln>
            </p:spPr>
            <p:txBody>
              <a:bodyPr/>
              <a:lstStyle/>
              <a:p>
                <a:r>
                  <a:rPr lang="el-GR">
                    <a:noFill/>
                  </a:rPr>
                  <a:t> </a:t>
                </a:r>
              </a:p>
            </p:txBody>
          </p:sp>
        </mc:Fallback>
      </mc:AlternateContent>
      <p:pic>
        <p:nvPicPr>
          <p:cNvPr id="4" name="Εικόνα 3">
            <a:extLst>
              <a:ext uri="{FF2B5EF4-FFF2-40B4-BE49-F238E27FC236}">
                <a16:creationId xmlns:a16="http://schemas.microsoft.com/office/drawing/2014/main" id="{E4C4FCD3-E99D-DF06-999A-363FC836CD96}"/>
              </a:ext>
            </a:extLst>
          </p:cNvPr>
          <p:cNvPicPr>
            <a:picLocks noChangeAspect="1"/>
          </p:cNvPicPr>
          <p:nvPr/>
        </p:nvPicPr>
        <p:blipFill>
          <a:blip r:embed="rId5"/>
          <a:stretch>
            <a:fillRect/>
          </a:stretch>
        </p:blipFill>
        <p:spPr>
          <a:xfrm>
            <a:off x="1564446" y="4338319"/>
            <a:ext cx="3309228" cy="2277049"/>
          </a:xfrm>
          <a:prstGeom prst="rect">
            <a:avLst/>
          </a:prstGeom>
        </p:spPr>
      </p:pic>
      <p:pic>
        <p:nvPicPr>
          <p:cNvPr id="10" name="Εικόνα 9">
            <a:extLst>
              <a:ext uri="{FF2B5EF4-FFF2-40B4-BE49-F238E27FC236}">
                <a16:creationId xmlns:a16="http://schemas.microsoft.com/office/drawing/2014/main" id="{46EA5307-55F6-19B0-900C-9B5F773229A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62725" y="1657540"/>
            <a:ext cx="2639231" cy="2424935"/>
          </a:xfrm>
          <a:prstGeom prst="rect">
            <a:avLst/>
          </a:prstGeom>
        </p:spPr>
      </p:pic>
      <p:pic>
        <p:nvPicPr>
          <p:cNvPr id="16" name="Εικόνα 15">
            <a:extLst>
              <a:ext uri="{FF2B5EF4-FFF2-40B4-BE49-F238E27FC236}">
                <a16:creationId xmlns:a16="http://schemas.microsoft.com/office/drawing/2014/main" id="{3436A29C-45AB-5F3D-974B-23E6B3C7450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696364" y="4244002"/>
            <a:ext cx="3409798" cy="2265414"/>
          </a:xfrm>
          <a:prstGeom prst="rect">
            <a:avLst/>
          </a:prstGeom>
        </p:spPr>
      </p:pic>
    </p:spTree>
    <p:extLst>
      <p:ext uri="{BB962C8B-B14F-4D97-AF65-F5344CB8AC3E}">
        <p14:creationId xmlns:p14="http://schemas.microsoft.com/office/powerpoint/2010/main" val="2812607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circle(in)">
                                      <p:cBhvr>
                                        <p:cTn id="17" dur="20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3">
            <a:extLst>
              <a:ext uri="{FF2B5EF4-FFF2-40B4-BE49-F238E27FC236}">
                <a16:creationId xmlns:a16="http://schemas.microsoft.com/office/drawing/2014/main" id="{DA4229C2-2515-6307-974D-06F10F5E96A5}"/>
              </a:ext>
            </a:extLst>
          </p:cNvPr>
          <p:cNvSpPr>
            <a:spLocks noGrp="1"/>
          </p:cNvSpPr>
          <p:nvPr>
            <p:ph type="title"/>
          </p:nvPr>
        </p:nvSpPr>
        <p:spPr>
          <a:xfrm>
            <a:off x="697879" y="553594"/>
            <a:ext cx="10992675" cy="946413"/>
          </a:xfrm>
        </p:spPr>
        <p:txBody>
          <a:bodyPr>
            <a:normAutofit fontScale="90000"/>
          </a:bodyPr>
          <a:lstStyle/>
          <a:p>
            <a:r>
              <a:rPr kumimoji="0" lang="el-GR" sz="4400" b="1" i="1"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Φωτοηλεκτρικό φαινόμενο</a:t>
            </a:r>
            <a:r>
              <a:rPr kumimoji="0" lang="el-GR" sz="4400" b="1" i="1" u="none" strike="noStrike" kern="1200" cap="none" spc="0" normalizeH="0" baseline="0" noProof="0" dirty="0">
                <a:ln>
                  <a:noFill/>
                </a:ln>
                <a:solidFill>
                  <a:srgbClr val="FF0000"/>
                </a:solidFill>
                <a:effectLst/>
                <a:uLnTx/>
                <a:uFillTx/>
                <a:latin typeface="Calibri Light" panose="020F0302020204030204"/>
                <a:ea typeface="+mj-ea"/>
                <a:cs typeface="+mj-cs"/>
              </a:rPr>
              <a:t>.</a:t>
            </a:r>
            <a:r>
              <a:rPr kumimoji="0" lang="el-GR" sz="4400" b="1" i="1" u="none" strike="noStrike" kern="1200" cap="none" spc="0" normalizeH="0" baseline="0" noProof="0" dirty="0">
                <a:ln>
                  <a:noFill/>
                </a:ln>
                <a:solidFill>
                  <a:srgbClr val="002060"/>
                </a:solidFill>
                <a:effectLst/>
                <a:uLnTx/>
                <a:uFillTx/>
                <a:latin typeface="Times New Roman" panose="02020603050405020304" pitchFamily="18" charset="0"/>
                <a:ea typeface="+mj-ea"/>
                <a:cs typeface="Times New Roman" panose="02020603050405020304" pitchFamily="18" charset="0"/>
              </a:rPr>
              <a:t> </a:t>
            </a:r>
            <a:br>
              <a:rPr kumimoji="0" lang="el-GR" sz="4400" b="1" i="1" u="none" strike="noStrike" kern="1200" cap="none" spc="0" normalizeH="0" baseline="0" noProof="0" dirty="0">
                <a:ln>
                  <a:noFill/>
                </a:ln>
                <a:solidFill>
                  <a:srgbClr val="002060"/>
                </a:solidFill>
                <a:effectLst/>
                <a:uLnTx/>
                <a:uFillTx/>
                <a:latin typeface="Times New Roman" panose="02020603050405020304" pitchFamily="18" charset="0"/>
                <a:ea typeface="+mj-ea"/>
                <a:cs typeface="Times New Roman" panose="02020603050405020304" pitchFamily="18" charset="0"/>
              </a:rPr>
            </a:br>
            <a:r>
              <a:rPr kumimoji="0" lang="el-GR" sz="2200" b="1" i="1" u="none" strike="noStrike" kern="1200" cap="none" spc="0" normalizeH="0" baseline="0" noProof="0" dirty="0">
                <a:ln>
                  <a:noFill/>
                </a:ln>
                <a:solidFill>
                  <a:srgbClr val="002060"/>
                </a:solidFill>
                <a:effectLst/>
                <a:uLnTx/>
                <a:uFillTx/>
                <a:latin typeface="Times New Roman" panose="02020603050405020304" pitchFamily="18" charset="0"/>
                <a:ea typeface="+mj-ea"/>
                <a:cs typeface="Times New Roman" panose="02020603050405020304" pitchFamily="18" charset="0"/>
              </a:rPr>
              <a:t>Θεωρητικά μοντέλα ερμηνείας.</a:t>
            </a:r>
            <a:endParaRPr lang="el-GR" b="1" dirty="0">
              <a:solidFill>
                <a:srgbClr val="92D050"/>
              </a:solidFill>
              <a:latin typeface="Times New Roman" panose="02020603050405020304" pitchFamily="18" charset="0"/>
              <a:cs typeface="Times New Roman" panose="02020603050405020304" pitchFamily="18" charset="0"/>
            </a:endParaRPr>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a:xfrm>
            <a:off x="8630264" y="632685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Ορθογώνιο 4">
            <a:extLst>
              <a:ext uri="{FF2B5EF4-FFF2-40B4-BE49-F238E27FC236}">
                <a16:creationId xmlns:a16="http://schemas.microsoft.com/office/drawing/2014/main" id="{B3BEA801-9FA6-4B12-01D1-03E29044E986}"/>
              </a:ext>
            </a:extLst>
          </p:cNvPr>
          <p:cNvSpPr/>
          <p:nvPr/>
        </p:nvSpPr>
        <p:spPr>
          <a:xfrm>
            <a:off x="0" y="0"/>
            <a:ext cx="12192000" cy="329616"/>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E3275FA-808E-3F01-62B3-9672B6E7250C}"/>
              </a:ext>
            </a:extLst>
          </p:cNvPr>
          <p:cNvSpPr txBox="1"/>
          <p:nvPr/>
        </p:nvSpPr>
        <p:spPr>
          <a:xfrm>
            <a:off x="2979268"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Ιστορική αναδρομή-Ύλη </a:t>
            </a:r>
          </a:p>
        </p:txBody>
      </p:sp>
      <p:sp>
        <p:nvSpPr>
          <p:cNvPr id="7" name="TextBox 6">
            <a:extLst>
              <a:ext uri="{FF2B5EF4-FFF2-40B4-BE49-F238E27FC236}">
                <a16:creationId xmlns:a16="http://schemas.microsoft.com/office/drawing/2014/main" id="{3C5E0839-3C17-5821-5B58-2879E1ECB9AD}"/>
              </a:ext>
            </a:extLst>
          </p:cNvPr>
          <p:cNvSpPr txBox="1"/>
          <p:nvPr/>
        </p:nvSpPr>
        <p:spPr>
          <a:xfrm>
            <a:off x="5934904" y="0"/>
            <a:ext cx="2955636" cy="329616"/>
          </a:xfrm>
          <a:prstGeom prst="rect">
            <a:avLst/>
          </a:prstGeom>
          <a:solidFill>
            <a:srgbClr val="0000CC"/>
          </a:solidFill>
          <a:ln w="19050">
            <a:solidFill>
              <a:schemeClr val="bg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Παλαιά Κβαντική Φυσική</a:t>
            </a:r>
          </a:p>
        </p:txBody>
      </p:sp>
      <p:sp>
        <p:nvSpPr>
          <p:cNvPr id="13" name="TextBox 12">
            <a:extLst>
              <a:ext uri="{FF2B5EF4-FFF2-40B4-BE49-F238E27FC236}">
                <a16:creationId xmlns:a16="http://schemas.microsoft.com/office/drawing/2014/main" id="{BA9EA89C-C3AE-F236-1A48-54973432457A}"/>
              </a:ext>
            </a:extLst>
          </p:cNvPr>
          <p:cNvSpPr txBox="1"/>
          <p:nvPr/>
        </p:nvSpPr>
        <p:spPr>
          <a:xfrm>
            <a:off x="8890540" y="0"/>
            <a:ext cx="2955636" cy="329616"/>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Στοιχεία Κβαντομηχανικής</a:t>
            </a:r>
          </a:p>
        </p:txBody>
      </p:sp>
      <p:pic>
        <p:nvPicPr>
          <p:cNvPr id="15" name="Εικόνα 14">
            <a:hlinkClick r:id="rId2" action="ppaction://hlinksldjump"/>
            <a:extLst>
              <a:ext uri="{FF2B5EF4-FFF2-40B4-BE49-F238E27FC236}">
                <a16:creationId xmlns:a16="http://schemas.microsoft.com/office/drawing/2014/main" id="{B5FF9AB0-65A0-0FEF-980C-F99500EB49F6}"/>
              </a:ext>
            </a:extLst>
          </p:cNvPr>
          <p:cNvPicPr>
            <a:picLocks noChangeAspect="1"/>
          </p:cNvPicPr>
          <p:nvPr/>
        </p:nvPicPr>
        <p:blipFill>
          <a:blip r:embed="rId3"/>
          <a:stretch>
            <a:fillRect/>
          </a:stretch>
        </p:blipFill>
        <p:spPr>
          <a:xfrm>
            <a:off x="291812" y="33020"/>
            <a:ext cx="305492" cy="305492"/>
          </a:xfrm>
          <a:prstGeom prst="rect">
            <a:avLst/>
          </a:prstGeom>
        </p:spPr>
      </p:pic>
      <mc:AlternateContent xmlns:mc="http://schemas.openxmlformats.org/markup-compatibility/2006" xmlns:a14="http://schemas.microsoft.com/office/drawing/2010/main">
        <mc:Choice Requires="a14">
          <p:sp>
            <p:nvSpPr>
              <p:cNvPr id="12" name="Θέση κειμένου 14">
                <a:extLst>
                  <a:ext uri="{FF2B5EF4-FFF2-40B4-BE49-F238E27FC236}">
                    <a16:creationId xmlns:a16="http://schemas.microsoft.com/office/drawing/2014/main" id="{76D412EB-DC7F-AEB4-B1F9-981D1FCF094C}"/>
                  </a:ext>
                </a:extLst>
              </p:cNvPr>
              <p:cNvSpPr txBox="1">
                <a:spLocks/>
              </p:cNvSpPr>
              <p:nvPr/>
            </p:nvSpPr>
            <p:spPr>
              <a:xfrm>
                <a:off x="772090" y="1955429"/>
                <a:ext cx="6266020" cy="3253880"/>
              </a:xfrm>
              <a:prstGeom prst="rect">
                <a:avLst/>
              </a:prstGeom>
              <a:ln w="28575">
                <a:noFill/>
              </a:ln>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0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Κλασικό μοντέλο: </a:t>
                </a: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Μεγάλη ένταση  </a:t>
                </a:r>
                <a14:m>
                  <m:oMath xmlns:m="http://schemas.openxmlformats.org/officeDocument/2006/math">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𝐼</m:t>
                    </m:r>
                  </m:oMath>
                </a14:m>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άρα ισχυρό ηλεκτρικό πεδίο </a:t>
                </a:r>
                <a14:m>
                  <m:oMath xmlns:m="http://schemas.openxmlformats.org/officeDocument/2006/math">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𝐸</m:t>
                    </m:r>
                  </m:oMath>
                </a14:m>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Συνεπώς ισχυρότερο «λάκτισμα» (</a:t>
                </a:r>
                <a14:m>
                  <m:oMath xmlns:m="http://schemas.openxmlformats.org/officeDocument/2006/math">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𝐹</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 = </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𝑒𝐸</m:t>
                    </m:r>
                  </m:oMath>
                </a14:m>
                <a:r>
                  <a:rPr kumimoji="0" lang="en-US" sz="20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στο ηλεκτρόνιο και συνεπώς μεγαλύτερη κινητική ενέργεια </a:t>
                </a:r>
                <a:r>
                  <a:rPr kumimoji="0" lang="en-US" sz="2000" b="0" i="1" u="none" strike="noStrike" kern="1200" cap="none" spc="0" normalizeH="0" baseline="0" noProof="0" dirty="0" err="1">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a:t>K</a:t>
                </a:r>
                <a:r>
                  <a:rPr kumimoji="0" lang="en-US" sz="2000" b="0" i="0" u="none" strike="noStrike" kern="1200" cap="none" spc="0" normalizeH="0" baseline="-25000" noProof="0" dirty="0" err="1">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a:t>max</a:t>
                </a:r>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228600" marR="0" lvl="0" indent="-228600" algn="l" defTabSz="914400" rtl="0" eaLnBrk="1" fontAlgn="auto" latinLnBrk="0" hangingPunct="1">
                  <a:lnSpc>
                    <a:spcPct val="107000"/>
                  </a:lnSpc>
                  <a:spcBef>
                    <a:spcPts val="1000"/>
                  </a:spcBef>
                  <a:spcAft>
                    <a:spcPts val="80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Συνεχής ροή ενέργειας, άρα </a:t>
                </a:r>
                <a:r>
                  <a:rPr kumimoji="0" lang="el-GR" sz="20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χρονοκαθυστέρη</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στην εμφάνιση φωτορεύματος για χαμηλή ένταση. Εμφάνιση φωτορεύματος για κάθε συχνότητα.</a:t>
                </a: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kumimoji="0" lang="el-GR" sz="2800" b="0" i="0" u="none" strike="noStrike" kern="1200" cap="none" spc="0" normalizeH="0" baseline="0" noProof="0" dirty="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a:t>…. Ασυμφωνία με το πείραμα.</a:t>
                </a:r>
                <a:endPar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2" name="Θέση κειμένου 14">
                <a:extLst>
                  <a:ext uri="{FF2B5EF4-FFF2-40B4-BE49-F238E27FC236}">
                    <a16:creationId xmlns:a16="http://schemas.microsoft.com/office/drawing/2014/main" id="{76D412EB-DC7F-AEB4-B1F9-981D1FCF094C}"/>
                  </a:ext>
                </a:extLst>
              </p:cNvPr>
              <p:cNvSpPr txBox="1">
                <a:spLocks noRot="1" noChangeAspect="1" noMove="1" noResize="1" noEditPoints="1" noAdjustHandles="1" noChangeArrowheads="1" noChangeShapeType="1" noTextEdit="1"/>
              </p:cNvSpPr>
              <p:nvPr/>
            </p:nvSpPr>
            <p:spPr>
              <a:xfrm>
                <a:off x="772090" y="1955429"/>
                <a:ext cx="6266020" cy="3253880"/>
              </a:xfrm>
              <a:prstGeom prst="rect">
                <a:avLst/>
              </a:prstGeom>
              <a:blipFill>
                <a:blip r:embed="rId4"/>
                <a:stretch>
                  <a:fillRect l="-2043" t="-2996"/>
                </a:stretch>
              </a:blipFill>
              <a:ln w="28575">
                <a:noFill/>
              </a:ln>
            </p:spPr>
            <p:txBody>
              <a:bodyPr/>
              <a:lstStyle/>
              <a:p>
                <a:r>
                  <a:rPr lang="el-GR">
                    <a:noFill/>
                  </a:rPr>
                  <a:t> </a:t>
                </a:r>
              </a:p>
            </p:txBody>
          </p:sp>
        </mc:Fallback>
      </mc:AlternateContent>
      <p:pic>
        <p:nvPicPr>
          <p:cNvPr id="4" name="Εικόνα 3">
            <a:extLst>
              <a:ext uri="{FF2B5EF4-FFF2-40B4-BE49-F238E27FC236}">
                <a16:creationId xmlns:a16="http://schemas.microsoft.com/office/drawing/2014/main" id="{7C08BCB8-8679-37B6-D2F8-198A3E116F13}"/>
              </a:ext>
            </a:extLst>
          </p:cNvPr>
          <p:cNvPicPr>
            <a:picLocks noChangeAspect="1"/>
          </p:cNvPicPr>
          <p:nvPr/>
        </p:nvPicPr>
        <p:blipFill>
          <a:blip r:embed="rId5"/>
          <a:stretch>
            <a:fillRect/>
          </a:stretch>
        </p:blipFill>
        <p:spPr>
          <a:xfrm>
            <a:off x="7638864" y="1780520"/>
            <a:ext cx="3274388" cy="2684998"/>
          </a:xfrm>
          <a:prstGeom prst="rect">
            <a:avLst/>
          </a:prstGeom>
        </p:spPr>
      </p:pic>
    </p:spTree>
    <p:extLst>
      <p:ext uri="{BB962C8B-B14F-4D97-AF65-F5344CB8AC3E}">
        <p14:creationId xmlns:p14="http://schemas.microsoft.com/office/powerpoint/2010/main" val="3434871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2000"/>
            <a:lum/>
            <a:extLst>
              <a:ext uri="{837473B0-CC2E-450A-ABE3-18F120FF3D39}">
                <a1611:picAttrSrcUrl xmlns:a1611="http://schemas.microsoft.com/office/drawing/2016/11/main" r:id="rId3"/>
              </a:ext>
            </a:extLst>
          </a:blip>
          <a:srcRect/>
          <a:stretch>
            <a:fillRect t="-9000" b="-9000"/>
          </a:stretch>
        </a:blip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81AE7F6-599C-0B89-B2AC-4376B36C6DC5}"/>
              </a:ext>
            </a:extLst>
          </p:cNvPr>
          <p:cNvSpPr>
            <a:spLocks noGrp="1"/>
          </p:cNvSpPr>
          <p:nvPr>
            <p:ph type="ctrTitle"/>
          </p:nvPr>
        </p:nvSpPr>
        <p:spPr>
          <a:xfrm>
            <a:off x="1345454" y="-73619"/>
            <a:ext cx="9684495" cy="3329581"/>
          </a:xfrm>
        </p:spPr>
        <p:txBody>
          <a:bodyPr/>
          <a:lstStyle/>
          <a:p>
            <a:r>
              <a:rPr lang="el-GR"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Μέλαν σώμα</a:t>
            </a:r>
            <a:br>
              <a:rPr lang="el-GR"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el-GR"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Φωτοηλεκτρικό Φαινόμενο</a:t>
            </a:r>
            <a:endParaRPr lang="el-GR" dirty="0">
              <a:solidFill>
                <a:schemeClr val="bg1"/>
              </a:solidFill>
              <a:effectLst>
                <a:outerShdw blurRad="38100" dist="38100" dir="2700000" algn="tl">
                  <a:srgbClr val="000000">
                    <a:alpha val="43137"/>
                  </a:srgbClr>
                </a:outerShdw>
              </a:effectLst>
            </a:endParaRPr>
          </a:p>
        </p:txBody>
      </p:sp>
      <p:sp>
        <p:nvSpPr>
          <p:cNvPr id="3" name="Υπότιτλος 2">
            <a:extLst>
              <a:ext uri="{FF2B5EF4-FFF2-40B4-BE49-F238E27FC236}">
                <a16:creationId xmlns:a16="http://schemas.microsoft.com/office/drawing/2014/main" id="{B05632E6-5E18-18C5-9182-0034F6AD5B67}"/>
              </a:ext>
            </a:extLst>
          </p:cNvPr>
          <p:cNvSpPr>
            <a:spLocks noGrp="1"/>
          </p:cNvSpPr>
          <p:nvPr>
            <p:ph type="subTitle" idx="1"/>
          </p:nvPr>
        </p:nvSpPr>
        <p:spPr>
          <a:xfrm>
            <a:off x="1524000" y="4211638"/>
            <a:ext cx="9144000" cy="1655762"/>
          </a:xfrm>
          <a:noFill/>
        </p:spPr>
        <p:txBody>
          <a:bodyPr/>
          <a:lstStyle/>
          <a:p>
            <a:r>
              <a:rPr lang="el-GR" sz="3200" dirty="0">
                <a:latin typeface="Times New Roman" panose="02020603050405020304" pitchFamily="18" charset="0"/>
                <a:cs typeface="Times New Roman" panose="02020603050405020304" pitchFamily="18" charset="0"/>
              </a:rPr>
              <a:t>Νικόλαος</a:t>
            </a:r>
            <a:r>
              <a:rPr lang="el-GR" sz="3200" dirty="0">
                <a:solidFill>
                  <a:schemeClr val="bg1"/>
                </a:solidFill>
                <a:latin typeface="Times New Roman" panose="02020603050405020304" pitchFamily="18" charset="0"/>
                <a:cs typeface="Times New Roman" panose="02020603050405020304" pitchFamily="18" charset="0"/>
              </a:rPr>
              <a:t> </a:t>
            </a:r>
            <a:r>
              <a:rPr lang="el-GR" sz="3200" dirty="0">
                <a:latin typeface="Times New Roman" panose="02020603050405020304" pitchFamily="18" charset="0"/>
                <a:cs typeface="Times New Roman" panose="02020603050405020304" pitchFamily="18" charset="0"/>
              </a:rPr>
              <a:t>Γ. Διαμαντής</a:t>
            </a:r>
          </a:p>
          <a:p>
            <a:r>
              <a:rPr lang="el-GR" sz="3200" dirty="0">
                <a:solidFill>
                  <a:schemeClr val="bg1"/>
                </a:solidFill>
                <a:latin typeface="Times New Roman" panose="02020603050405020304" pitchFamily="18" charset="0"/>
                <a:cs typeface="Times New Roman" panose="02020603050405020304" pitchFamily="18" charset="0"/>
              </a:rPr>
              <a:t>ΣΕΕ των ΠΕ04 του ΠΕΚΕΣ Θεσσαλίας</a:t>
            </a:r>
            <a:r>
              <a:rPr lang="el-GR" sz="3200" dirty="0">
                <a:solidFill>
                  <a:schemeClr val="tx1">
                    <a:lumMod val="95000"/>
                    <a:lumOff val="5000"/>
                  </a:schemeClr>
                </a:solidFill>
                <a:latin typeface="Times New Roman" panose="02020603050405020304" pitchFamily="18" charset="0"/>
                <a:cs typeface="Times New Roman" panose="02020603050405020304" pitchFamily="18" charset="0"/>
              </a:rPr>
              <a:t>.</a:t>
            </a:r>
          </a:p>
          <a:p>
            <a:endParaRPr lang="el-GR" dirty="0"/>
          </a:p>
        </p:txBody>
      </p:sp>
      <p:sp>
        <p:nvSpPr>
          <p:cNvPr id="4" name="Θέση αριθμού διαφάνειας 3">
            <a:extLst>
              <a:ext uri="{FF2B5EF4-FFF2-40B4-BE49-F238E27FC236}">
                <a16:creationId xmlns:a16="http://schemas.microsoft.com/office/drawing/2014/main" id="{B7368B0D-3EDA-DFB3-23E2-B149DC4F408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34239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3">
            <a:extLst>
              <a:ext uri="{FF2B5EF4-FFF2-40B4-BE49-F238E27FC236}">
                <a16:creationId xmlns:a16="http://schemas.microsoft.com/office/drawing/2014/main" id="{DA4229C2-2515-6307-974D-06F10F5E96A5}"/>
              </a:ext>
            </a:extLst>
          </p:cNvPr>
          <p:cNvSpPr>
            <a:spLocks noGrp="1"/>
          </p:cNvSpPr>
          <p:nvPr>
            <p:ph type="title"/>
          </p:nvPr>
        </p:nvSpPr>
        <p:spPr>
          <a:xfrm>
            <a:off x="697880" y="553595"/>
            <a:ext cx="5970776" cy="779264"/>
          </a:xfrm>
        </p:spPr>
        <p:txBody>
          <a:bodyPr>
            <a:normAutofit fontScale="90000"/>
          </a:bodyPr>
          <a:lstStyle/>
          <a:p>
            <a:r>
              <a:rPr kumimoji="0" lang="el-GR" sz="4400" b="1" i="1"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Φωτοηλεκτρικό φαινόμενο</a:t>
            </a:r>
            <a:r>
              <a:rPr kumimoji="0" lang="el-GR" sz="4400" b="1" i="1" u="none" strike="noStrike" kern="1200" cap="none" spc="0" normalizeH="0" baseline="0" noProof="0" dirty="0">
                <a:ln>
                  <a:noFill/>
                </a:ln>
                <a:solidFill>
                  <a:srgbClr val="FF0000"/>
                </a:solidFill>
                <a:effectLst/>
                <a:uLnTx/>
                <a:uFillTx/>
                <a:latin typeface="Calibri Light" panose="020F0302020204030204"/>
                <a:ea typeface="+mj-ea"/>
                <a:cs typeface="+mj-cs"/>
              </a:rPr>
              <a:t>.</a:t>
            </a:r>
            <a:r>
              <a:rPr kumimoji="0" lang="el-GR" sz="4400" b="1" i="1" u="none" strike="noStrike" kern="1200" cap="none" spc="0" normalizeH="0" baseline="0" noProof="0" dirty="0">
                <a:ln>
                  <a:noFill/>
                </a:ln>
                <a:solidFill>
                  <a:srgbClr val="002060"/>
                </a:solidFill>
                <a:effectLst/>
                <a:uLnTx/>
                <a:uFillTx/>
                <a:latin typeface="Times New Roman" panose="02020603050405020304" pitchFamily="18" charset="0"/>
                <a:ea typeface="+mj-ea"/>
                <a:cs typeface="Times New Roman" panose="02020603050405020304" pitchFamily="18" charset="0"/>
              </a:rPr>
              <a:t> </a:t>
            </a:r>
            <a:br>
              <a:rPr kumimoji="0" lang="el-GR" sz="4400" b="1" i="1" u="none" strike="noStrike" kern="1200" cap="none" spc="0" normalizeH="0" baseline="0" noProof="0" dirty="0">
                <a:ln>
                  <a:noFill/>
                </a:ln>
                <a:solidFill>
                  <a:srgbClr val="002060"/>
                </a:solidFill>
                <a:effectLst/>
                <a:uLnTx/>
                <a:uFillTx/>
                <a:latin typeface="Times New Roman" panose="02020603050405020304" pitchFamily="18" charset="0"/>
                <a:ea typeface="+mj-ea"/>
                <a:cs typeface="Times New Roman" panose="02020603050405020304" pitchFamily="18" charset="0"/>
              </a:rPr>
            </a:br>
            <a:r>
              <a:rPr kumimoji="0" lang="el-GR" sz="2200" b="1" i="1" u="none" strike="noStrike" kern="1200" cap="none" spc="0" normalizeH="0" baseline="0" noProof="0" dirty="0">
                <a:ln>
                  <a:noFill/>
                </a:ln>
                <a:solidFill>
                  <a:srgbClr val="002060"/>
                </a:solidFill>
                <a:effectLst/>
                <a:uLnTx/>
                <a:uFillTx/>
                <a:latin typeface="Times New Roman" panose="02020603050405020304" pitchFamily="18" charset="0"/>
                <a:ea typeface="+mj-ea"/>
                <a:cs typeface="Times New Roman" panose="02020603050405020304" pitchFamily="18" charset="0"/>
              </a:rPr>
              <a:t>Θεωρητικά μοντέλα ερμηνείας.</a:t>
            </a:r>
            <a:endParaRPr lang="el-GR" b="1" dirty="0">
              <a:solidFill>
                <a:srgbClr val="92D050"/>
              </a:solidFill>
              <a:latin typeface="Times New Roman" panose="02020603050405020304" pitchFamily="18" charset="0"/>
              <a:cs typeface="Times New Roman" panose="02020603050405020304" pitchFamily="18" charset="0"/>
            </a:endParaRPr>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a:xfrm>
            <a:off x="8630264" y="632685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Ορθογώνιο 4">
            <a:extLst>
              <a:ext uri="{FF2B5EF4-FFF2-40B4-BE49-F238E27FC236}">
                <a16:creationId xmlns:a16="http://schemas.microsoft.com/office/drawing/2014/main" id="{B3BEA801-9FA6-4B12-01D1-03E29044E986}"/>
              </a:ext>
            </a:extLst>
          </p:cNvPr>
          <p:cNvSpPr/>
          <p:nvPr/>
        </p:nvSpPr>
        <p:spPr>
          <a:xfrm>
            <a:off x="0" y="0"/>
            <a:ext cx="12192000" cy="329616"/>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E3275FA-808E-3F01-62B3-9672B6E7250C}"/>
              </a:ext>
            </a:extLst>
          </p:cNvPr>
          <p:cNvSpPr txBox="1"/>
          <p:nvPr/>
        </p:nvSpPr>
        <p:spPr>
          <a:xfrm>
            <a:off x="2979268"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Ιστορική αναδρομή-Ύλη </a:t>
            </a:r>
          </a:p>
        </p:txBody>
      </p:sp>
      <p:sp>
        <p:nvSpPr>
          <p:cNvPr id="7" name="TextBox 6">
            <a:extLst>
              <a:ext uri="{FF2B5EF4-FFF2-40B4-BE49-F238E27FC236}">
                <a16:creationId xmlns:a16="http://schemas.microsoft.com/office/drawing/2014/main" id="{3C5E0839-3C17-5821-5B58-2879E1ECB9AD}"/>
              </a:ext>
            </a:extLst>
          </p:cNvPr>
          <p:cNvSpPr txBox="1"/>
          <p:nvPr/>
        </p:nvSpPr>
        <p:spPr>
          <a:xfrm>
            <a:off x="5934904" y="0"/>
            <a:ext cx="2955636" cy="329616"/>
          </a:xfrm>
          <a:prstGeom prst="rect">
            <a:avLst/>
          </a:prstGeom>
          <a:solidFill>
            <a:srgbClr val="0000CC"/>
          </a:solidFill>
          <a:ln w="19050">
            <a:solidFill>
              <a:schemeClr val="bg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Παλαιά Κβαντική Φυσική</a:t>
            </a:r>
          </a:p>
        </p:txBody>
      </p:sp>
      <p:sp>
        <p:nvSpPr>
          <p:cNvPr id="13" name="TextBox 12">
            <a:extLst>
              <a:ext uri="{FF2B5EF4-FFF2-40B4-BE49-F238E27FC236}">
                <a16:creationId xmlns:a16="http://schemas.microsoft.com/office/drawing/2014/main" id="{BA9EA89C-C3AE-F236-1A48-54973432457A}"/>
              </a:ext>
            </a:extLst>
          </p:cNvPr>
          <p:cNvSpPr txBox="1"/>
          <p:nvPr/>
        </p:nvSpPr>
        <p:spPr>
          <a:xfrm>
            <a:off x="8890540" y="0"/>
            <a:ext cx="2955636" cy="329616"/>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Στοιχεία Κβαντομηχανικής</a:t>
            </a:r>
          </a:p>
        </p:txBody>
      </p:sp>
      <p:pic>
        <p:nvPicPr>
          <p:cNvPr id="15" name="Εικόνα 14">
            <a:hlinkClick r:id="rId2" action="ppaction://hlinksldjump"/>
            <a:extLst>
              <a:ext uri="{FF2B5EF4-FFF2-40B4-BE49-F238E27FC236}">
                <a16:creationId xmlns:a16="http://schemas.microsoft.com/office/drawing/2014/main" id="{B5FF9AB0-65A0-0FEF-980C-F99500EB49F6}"/>
              </a:ext>
            </a:extLst>
          </p:cNvPr>
          <p:cNvPicPr>
            <a:picLocks noChangeAspect="1"/>
          </p:cNvPicPr>
          <p:nvPr/>
        </p:nvPicPr>
        <p:blipFill>
          <a:blip r:embed="rId3"/>
          <a:stretch>
            <a:fillRect/>
          </a:stretch>
        </p:blipFill>
        <p:spPr>
          <a:xfrm>
            <a:off x="291812" y="33020"/>
            <a:ext cx="305492" cy="305492"/>
          </a:xfrm>
          <a:prstGeom prst="rect">
            <a:avLst/>
          </a:prstGeom>
        </p:spPr>
      </p:pic>
      <mc:AlternateContent xmlns:mc="http://schemas.openxmlformats.org/markup-compatibility/2006" xmlns:a14="http://schemas.microsoft.com/office/drawing/2010/main">
        <mc:Choice Requires="a14">
          <p:sp>
            <p:nvSpPr>
              <p:cNvPr id="12" name="Θέση κειμένου 14">
                <a:extLst>
                  <a:ext uri="{FF2B5EF4-FFF2-40B4-BE49-F238E27FC236}">
                    <a16:creationId xmlns:a16="http://schemas.microsoft.com/office/drawing/2014/main" id="{76D412EB-DC7F-AEB4-B1F9-981D1FCF094C}"/>
                  </a:ext>
                </a:extLst>
              </p:cNvPr>
              <p:cNvSpPr txBox="1">
                <a:spLocks/>
              </p:cNvSpPr>
              <p:nvPr/>
            </p:nvSpPr>
            <p:spPr>
              <a:xfrm>
                <a:off x="772089" y="1556838"/>
                <a:ext cx="7106529" cy="4973271"/>
              </a:xfrm>
              <a:prstGeom prst="rect">
                <a:avLst/>
              </a:prstGeom>
              <a:ln w="28575">
                <a:noFill/>
              </a:ln>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kumimoji="0" lang="el-GR" sz="2000" b="1" i="1"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l-GR" sz="2000" b="1"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Υπόθεση </a:t>
                </a:r>
                <a:r>
                  <a:rPr kumimoji="0" lang="en-US" sz="2000" b="1"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Einstein</a:t>
                </a:r>
                <a:r>
                  <a:rPr kumimoji="0" lang="el-GR" sz="2000" b="1"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l-GR" sz="20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σύνδεση με τα προηγούμενα</a:t>
                </a:r>
                <a:r>
                  <a:rPr kumimoji="0" lang="el-GR" sz="20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1000"/>
                  </a:spcBef>
                  <a:spcAft>
                    <a:spcPts val="800"/>
                  </a:spcAft>
                  <a:buClrTx/>
                  <a:buSzTx/>
                  <a:buFont typeface="Wingdings" panose="05000000000000000000" pitchFamily="2" charset="2"/>
                  <a:buChar char="Ø"/>
                  <a:tabLst/>
                  <a:defRPr/>
                </a:pP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H</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ηλεκτρομαγνητική ακτινοβολία  διαδίδεται με ασυνεχή τρόπο. Αποτελείται από πακέτα ενέργειας τα</a:t>
                </a:r>
                <a:r>
                  <a:rPr kumimoji="0" lang="el-GR" sz="20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φωτόνια</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τα οποία διαδίδονται με την ταχύτητα του φωτός και είναι εντοπισμένα στο χώρο.</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Το φωτόνιο έχει ενέργεια  </a:t>
                </a:r>
                <a:endParaRPr kumimoji="0" lang="el-GR" sz="2000" b="0" i="0" u="none" strike="noStrike" kern="1200" cap="none" spc="0" normalizeH="0" baseline="0" noProof="0" dirty="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14:m>
                  <m:oMath xmlns:m="http://schemas.openxmlformats.org/officeDocument/2006/math">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𝐸</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h𝑓</m:t>
                    </m:r>
                  </m:oMath>
                </a14:m>
                <a:endParaRPr kumimoji="0" lang="el-GR" sz="2000" b="0" i="0" u="none" strike="noStrike" kern="1200" cap="none" spc="0" normalizeH="0" baseline="0" noProof="0" dirty="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endParaRPr>
              </a:p>
              <a:p>
                <a:pPr marL="228600" marR="0" lvl="0" indent="-228600" algn="l" defTabSz="914400" rtl="0" eaLnBrk="1" fontAlgn="auto" latinLnBrk="0" hangingPunct="1">
                  <a:lnSpc>
                    <a:spcPct val="107000"/>
                  </a:lnSpc>
                  <a:spcBef>
                    <a:spcPts val="1000"/>
                  </a:spcBef>
                  <a:spcAft>
                    <a:spcPts val="80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Ένα   φωτόνιο προσπίπτει μόνο σε ένα  ηλεκτρόνιο του μετάλλου το οποίο  απορροφά την ενέργεια  </a:t>
                </a:r>
                <a14:m>
                  <m:oMath xmlns:m="http://schemas.openxmlformats.org/officeDocument/2006/math">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h</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𝑓</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oMath>
                </a14:m>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του φωτονίου.</a:t>
                </a:r>
                <a:endParaRPr kumimoji="0" lang="en-US" sz="2000" b="0" i="0" u="none" strike="noStrike" kern="1200" cap="none" spc="0" normalizeH="0" baseline="0" noProof="0" dirty="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1000"/>
                  </a:spcBef>
                  <a:spcAft>
                    <a:spcPts val="80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Για το φωτοηλεκτρικό φαινόμενο έγραψε την  (φωτοηλεκτρική) εξίσωση:</a:t>
                </a:r>
                <a:endParaRPr kumimoji="0" lang="el-GR" sz="2000" b="0" i="0" u="none" strike="noStrike" kern="1200" cap="none" spc="0" normalizeH="0" baseline="0" noProof="0" dirty="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14:m>
                  <m:oMathPara xmlns:m="http://schemas.openxmlformats.org/officeDocument/2006/math">
                    <m:oMathParaPr>
                      <m:jc m:val="centerGroup"/>
                    </m:oMathParaPr>
                    <m:oMath xmlns:m="http://schemas.openxmlformats.org/officeDocument/2006/math">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h𝑓</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m:rPr>
                          <m:sty m:val="p"/>
                        </m:rPr>
                        <a:rPr kumimoji="0" lang="en-US" sz="2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Φ</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sSub>
                        <m:sSub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bPr>
                        <m:e>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𝐾</m:t>
                          </m:r>
                        </m:e>
                        <m:sub>
                          <m:r>
                            <m:rPr>
                              <m:sty m:val="p"/>
                            </m:rPr>
                            <a:rPr kumimoji="0" lang="en-US" sz="2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max</m:t>
                          </m:r>
                        </m:sub>
                      </m:sSub>
                    </m:oMath>
                  </m:oMathPara>
                </a14:m>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Η ποσότητα</a:t>
                </a:r>
                <a14:m>
                  <m:oMath xmlns:m="http://schemas.openxmlformats.org/officeDocument/2006/math">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r>
                      <m:rPr>
                        <m:sty m:val="p"/>
                      </m:rPr>
                      <a:rPr kumimoji="0" lang="el-GR" sz="2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Φ</m:t>
                    </m:r>
                  </m:oMath>
                </a14:m>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l-GR" sz="20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έργο εξαγωγής</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είναι η ελάχιστη ενέργεια που απαιτείται ώστε μόλις να εξέλθει( δηλαδή με μηδενική ταχύτητα) ένα ηλεκτρόνιο από την επιφάνεια του μετάλλου. </a:t>
                </a:r>
                <a:endParaRPr kumimoji="0" lang="en-US" sz="2000" b="0" i="0" u="none" strike="noStrike" kern="1200" cap="none" spc="0" normalizeH="0" baseline="0" noProof="0" dirty="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endParaRPr>
              </a:p>
            </p:txBody>
          </p:sp>
        </mc:Choice>
        <mc:Fallback xmlns="">
          <p:sp>
            <p:nvSpPr>
              <p:cNvPr id="12" name="Θέση κειμένου 14">
                <a:extLst>
                  <a:ext uri="{FF2B5EF4-FFF2-40B4-BE49-F238E27FC236}">
                    <a16:creationId xmlns:a16="http://schemas.microsoft.com/office/drawing/2014/main" id="{76D412EB-DC7F-AEB4-B1F9-981D1FCF094C}"/>
                  </a:ext>
                </a:extLst>
              </p:cNvPr>
              <p:cNvSpPr txBox="1">
                <a:spLocks noRot="1" noChangeAspect="1" noMove="1" noResize="1" noEditPoints="1" noAdjustHandles="1" noChangeArrowheads="1" noChangeShapeType="1" noTextEdit="1"/>
              </p:cNvSpPr>
              <p:nvPr/>
            </p:nvSpPr>
            <p:spPr>
              <a:xfrm>
                <a:off x="772089" y="1556838"/>
                <a:ext cx="7106529" cy="4973271"/>
              </a:xfrm>
              <a:prstGeom prst="rect">
                <a:avLst/>
              </a:prstGeom>
              <a:blipFill>
                <a:blip r:embed="rId4"/>
                <a:stretch>
                  <a:fillRect l="-858" t="-1471" r="-944" b="-1103"/>
                </a:stretch>
              </a:blipFill>
              <a:ln w="28575">
                <a:noFill/>
              </a:ln>
            </p:spPr>
            <p:txBody>
              <a:bodyPr/>
              <a:lstStyle/>
              <a:p>
                <a:r>
                  <a:rPr lang="el-GR">
                    <a:noFill/>
                  </a:rPr>
                  <a:t> </a:t>
                </a:r>
              </a:p>
            </p:txBody>
          </p:sp>
        </mc:Fallback>
      </mc:AlternateContent>
      <p:pic>
        <p:nvPicPr>
          <p:cNvPr id="2" name="Εικόνα 1">
            <a:extLst>
              <a:ext uri="{FF2B5EF4-FFF2-40B4-BE49-F238E27FC236}">
                <a16:creationId xmlns:a16="http://schemas.microsoft.com/office/drawing/2014/main" id="{D202384A-691A-F328-C163-43F8C6A8530F}"/>
              </a:ext>
            </a:extLst>
          </p:cNvPr>
          <p:cNvPicPr>
            <a:picLocks noChangeAspect="1"/>
          </p:cNvPicPr>
          <p:nvPr/>
        </p:nvPicPr>
        <p:blipFill rotWithShape="1">
          <a:blip r:embed="rId5">
            <a:extLst>
              <a:ext uri="{28A0092B-C50C-407E-A947-70E740481C1C}">
                <a14:useLocalDpi xmlns:a14="http://schemas.microsoft.com/office/drawing/2010/main" val="0"/>
              </a:ext>
            </a:extLst>
          </a:blip>
          <a:srcRect l="52300" b="18628"/>
          <a:stretch/>
        </p:blipFill>
        <p:spPr bwMode="auto">
          <a:xfrm>
            <a:off x="8346990" y="2016426"/>
            <a:ext cx="3343564" cy="176208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587004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circle(in)">
                                      <p:cBhvr>
                                        <p:cTn id="15" dur="20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2">
                                            <p:txEl>
                                              <p:pRg st="4" end="4"/>
                                            </p:txEl>
                                          </p:spTgt>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12">
                                            <p:txEl>
                                              <p:pRg st="5" end="5"/>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1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3">
            <a:extLst>
              <a:ext uri="{FF2B5EF4-FFF2-40B4-BE49-F238E27FC236}">
                <a16:creationId xmlns:a16="http://schemas.microsoft.com/office/drawing/2014/main" id="{DA4229C2-2515-6307-974D-06F10F5E96A5}"/>
              </a:ext>
            </a:extLst>
          </p:cNvPr>
          <p:cNvSpPr>
            <a:spLocks noGrp="1"/>
          </p:cNvSpPr>
          <p:nvPr>
            <p:ph type="title"/>
          </p:nvPr>
        </p:nvSpPr>
        <p:spPr>
          <a:xfrm>
            <a:off x="697879" y="553594"/>
            <a:ext cx="10992675" cy="859569"/>
          </a:xfrm>
        </p:spPr>
        <p:txBody>
          <a:bodyPr>
            <a:normAutofit fontScale="90000"/>
          </a:bodyPr>
          <a:lstStyle/>
          <a:p>
            <a:r>
              <a:rPr kumimoji="0" lang="el-GR" sz="4400" b="1" i="1"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Φωτοηλεκτρικό φαινόμενο</a:t>
            </a:r>
            <a:r>
              <a:rPr kumimoji="0" lang="el-GR" sz="4400" b="1" i="1" u="none" strike="noStrike" kern="1200" cap="none" spc="0" normalizeH="0" baseline="0" noProof="0" dirty="0">
                <a:ln>
                  <a:noFill/>
                </a:ln>
                <a:solidFill>
                  <a:srgbClr val="FF0000"/>
                </a:solidFill>
                <a:effectLst/>
                <a:uLnTx/>
                <a:uFillTx/>
                <a:latin typeface="Calibri Light" panose="020F0302020204030204"/>
                <a:ea typeface="+mj-ea"/>
                <a:cs typeface="+mj-cs"/>
              </a:rPr>
              <a:t>.</a:t>
            </a:r>
            <a:r>
              <a:rPr kumimoji="0" lang="el-GR" sz="4400" b="1" i="1" u="none" strike="noStrike" kern="1200" cap="none" spc="0" normalizeH="0" baseline="0" noProof="0" dirty="0">
                <a:ln>
                  <a:noFill/>
                </a:ln>
                <a:solidFill>
                  <a:srgbClr val="002060"/>
                </a:solidFill>
                <a:effectLst/>
                <a:uLnTx/>
                <a:uFillTx/>
                <a:latin typeface="Times New Roman" panose="02020603050405020304" pitchFamily="18" charset="0"/>
                <a:ea typeface="+mj-ea"/>
                <a:cs typeface="Times New Roman" panose="02020603050405020304" pitchFamily="18" charset="0"/>
              </a:rPr>
              <a:t> </a:t>
            </a:r>
            <a:br>
              <a:rPr kumimoji="0" lang="el-GR" sz="4400" b="1" i="1" u="none" strike="noStrike" kern="1200" cap="none" spc="0" normalizeH="0" baseline="0" noProof="0" dirty="0">
                <a:ln>
                  <a:noFill/>
                </a:ln>
                <a:solidFill>
                  <a:srgbClr val="002060"/>
                </a:solidFill>
                <a:effectLst/>
                <a:uLnTx/>
                <a:uFillTx/>
                <a:latin typeface="Times New Roman" panose="02020603050405020304" pitchFamily="18" charset="0"/>
                <a:ea typeface="+mj-ea"/>
                <a:cs typeface="Times New Roman" panose="02020603050405020304" pitchFamily="18" charset="0"/>
              </a:rPr>
            </a:br>
            <a:r>
              <a:rPr kumimoji="0" lang="el-GR" sz="2200" b="1" i="1" u="none" strike="noStrike" kern="1200" cap="none" spc="0" normalizeH="0" baseline="0" noProof="0" dirty="0">
                <a:ln>
                  <a:noFill/>
                </a:ln>
                <a:solidFill>
                  <a:srgbClr val="002060"/>
                </a:solidFill>
                <a:effectLst/>
                <a:uLnTx/>
                <a:uFillTx/>
                <a:latin typeface="Times New Roman" panose="02020603050405020304" pitchFamily="18" charset="0"/>
                <a:ea typeface="+mj-ea"/>
                <a:cs typeface="Times New Roman" panose="02020603050405020304" pitchFamily="18" charset="0"/>
              </a:rPr>
              <a:t>Θεωρητικά μοντέλα ερμηνείας.</a:t>
            </a:r>
            <a:endParaRPr lang="el-GR" b="1" dirty="0">
              <a:solidFill>
                <a:srgbClr val="92D050"/>
              </a:solidFill>
              <a:latin typeface="Times New Roman" panose="02020603050405020304" pitchFamily="18" charset="0"/>
              <a:cs typeface="Times New Roman" panose="02020603050405020304" pitchFamily="18" charset="0"/>
            </a:endParaRPr>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a:xfrm>
            <a:off x="8630264" y="632685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Ορθογώνιο 4">
            <a:extLst>
              <a:ext uri="{FF2B5EF4-FFF2-40B4-BE49-F238E27FC236}">
                <a16:creationId xmlns:a16="http://schemas.microsoft.com/office/drawing/2014/main" id="{B3BEA801-9FA6-4B12-01D1-03E29044E986}"/>
              </a:ext>
            </a:extLst>
          </p:cNvPr>
          <p:cNvSpPr/>
          <p:nvPr/>
        </p:nvSpPr>
        <p:spPr>
          <a:xfrm>
            <a:off x="0" y="0"/>
            <a:ext cx="12192000" cy="329616"/>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E3275FA-808E-3F01-62B3-9672B6E7250C}"/>
              </a:ext>
            </a:extLst>
          </p:cNvPr>
          <p:cNvSpPr txBox="1"/>
          <p:nvPr/>
        </p:nvSpPr>
        <p:spPr>
          <a:xfrm>
            <a:off x="2979268"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Ιστορική αναδρομή-Ύλη </a:t>
            </a:r>
          </a:p>
        </p:txBody>
      </p:sp>
      <p:sp>
        <p:nvSpPr>
          <p:cNvPr id="7" name="TextBox 6">
            <a:extLst>
              <a:ext uri="{FF2B5EF4-FFF2-40B4-BE49-F238E27FC236}">
                <a16:creationId xmlns:a16="http://schemas.microsoft.com/office/drawing/2014/main" id="{3C5E0839-3C17-5821-5B58-2879E1ECB9AD}"/>
              </a:ext>
            </a:extLst>
          </p:cNvPr>
          <p:cNvSpPr txBox="1"/>
          <p:nvPr/>
        </p:nvSpPr>
        <p:spPr>
          <a:xfrm>
            <a:off x="5934904" y="0"/>
            <a:ext cx="2955636" cy="329616"/>
          </a:xfrm>
          <a:prstGeom prst="rect">
            <a:avLst/>
          </a:prstGeom>
          <a:solidFill>
            <a:srgbClr val="0000CC"/>
          </a:solidFill>
          <a:ln w="19050">
            <a:solidFill>
              <a:schemeClr val="bg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Παλαιά Κβαντική Φυσική</a:t>
            </a:r>
          </a:p>
        </p:txBody>
      </p:sp>
      <p:sp>
        <p:nvSpPr>
          <p:cNvPr id="13" name="TextBox 12">
            <a:extLst>
              <a:ext uri="{FF2B5EF4-FFF2-40B4-BE49-F238E27FC236}">
                <a16:creationId xmlns:a16="http://schemas.microsoft.com/office/drawing/2014/main" id="{BA9EA89C-C3AE-F236-1A48-54973432457A}"/>
              </a:ext>
            </a:extLst>
          </p:cNvPr>
          <p:cNvSpPr txBox="1"/>
          <p:nvPr/>
        </p:nvSpPr>
        <p:spPr>
          <a:xfrm>
            <a:off x="8890540" y="0"/>
            <a:ext cx="2955636" cy="329616"/>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Στοιχεία Κβαντομηχανικής</a:t>
            </a:r>
          </a:p>
        </p:txBody>
      </p:sp>
      <p:pic>
        <p:nvPicPr>
          <p:cNvPr id="15" name="Εικόνα 14">
            <a:hlinkClick r:id="rId2" action="ppaction://hlinksldjump"/>
            <a:extLst>
              <a:ext uri="{FF2B5EF4-FFF2-40B4-BE49-F238E27FC236}">
                <a16:creationId xmlns:a16="http://schemas.microsoft.com/office/drawing/2014/main" id="{B5FF9AB0-65A0-0FEF-980C-F99500EB49F6}"/>
              </a:ext>
            </a:extLst>
          </p:cNvPr>
          <p:cNvPicPr>
            <a:picLocks noChangeAspect="1"/>
          </p:cNvPicPr>
          <p:nvPr/>
        </p:nvPicPr>
        <p:blipFill>
          <a:blip r:embed="rId3"/>
          <a:stretch>
            <a:fillRect/>
          </a:stretch>
        </p:blipFill>
        <p:spPr>
          <a:xfrm>
            <a:off x="291812" y="33020"/>
            <a:ext cx="305492" cy="305492"/>
          </a:xfrm>
          <a:prstGeom prst="rect">
            <a:avLst/>
          </a:prstGeom>
        </p:spPr>
      </p:pic>
      <mc:AlternateContent xmlns:mc="http://schemas.openxmlformats.org/markup-compatibility/2006" xmlns:a14="http://schemas.microsoft.com/office/drawing/2010/main">
        <mc:Choice Requires="a14">
          <p:sp>
            <p:nvSpPr>
              <p:cNvPr id="12" name="Θέση κειμένου 14">
                <a:extLst>
                  <a:ext uri="{FF2B5EF4-FFF2-40B4-BE49-F238E27FC236}">
                    <a16:creationId xmlns:a16="http://schemas.microsoft.com/office/drawing/2014/main" id="{76D412EB-DC7F-AEB4-B1F9-981D1FCF094C}"/>
                  </a:ext>
                </a:extLst>
              </p:cNvPr>
              <p:cNvSpPr txBox="1">
                <a:spLocks/>
              </p:cNvSpPr>
              <p:nvPr/>
            </p:nvSpPr>
            <p:spPr>
              <a:xfrm>
                <a:off x="772089" y="1551709"/>
                <a:ext cx="6977219" cy="4775145"/>
              </a:xfrm>
              <a:prstGeom prst="rect">
                <a:avLst/>
              </a:prstGeom>
              <a:ln w="28575">
                <a:noFill/>
              </a:ln>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kumimoji="0" lang="el-GR" sz="20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Η υπόθεση </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Einstein </a:t>
                </a:r>
                <a:r>
                  <a:rPr kumimoji="0" lang="el-GR" sz="20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ερμηνεύει το φωτοηλεκτρικό φαινόμενο.</a:t>
                </a:r>
              </a:p>
              <a:p>
                <a:pPr marL="228600" marR="0" lvl="0" indent="-228600" algn="l" defTabSz="914400" rtl="0" eaLnBrk="1" fontAlgn="auto" latinLnBrk="0" hangingPunct="1">
                  <a:lnSpc>
                    <a:spcPct val="107000"/>
                  </a:lnSpc>
                  <a:spcBef>
                    <a:spcPts val="1000"/>
                  </a:spcBef>
                  <a:spcAft>
                    <a:spcPts val="80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Μεγαλύτερη ένταση, άρα μεγαλύτερη ροή φωτονίων συνεπώς περισσότερα φωτοηλεκτρόνια.</a:t>
                </a:r>
              </a:p>
              <a:p>
                <a:pPr marL="228600" marR="0" lvl="0" indent="-228600" algn="l" defTabSz="914400" rtl="0" eaLnBrk="1" fontAlgn="auto" latinLnBrk="0" hangingPunct="1">
                  <a:lnSpc>
                    <a:spcPct val="107000"/>
                  </a:lnSpc>
                  <a:spcBef>
                    <a:spcPts val="1000"/>
                  </a:spcBef>
                  <a:spcAft>
                    <a:spcPts val="80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Το ηλεκτρόνιο απορροφά ένα μόνο φωτόνιο. Άρα  η κινητική ενέργεια εξαρτάται από τη συχνότητα (</a:t>
                </a:r>
                <a14:m>
                  <m:oMath xmlns:m="http://schemas.openxmlformats.org/officeDocument/2006/math">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𝐸</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h𝑓</m:t>
                    </m:r>
                  </m:oMath>
                </a14:m>
                <a:r>
                  <a:rPr kumimoji="0" lang="el-GR" sz="2000" b="0" i="0" u="none" strike="noStrike" kern="1200" cap="none" spc="0" normalizeH="0" baseline="0" noProof="0" dirty="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a:t>) </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και όχι από την έντασή της ακτινοβολίας. Το φωτορεύμα εμφανίζεται ακαριαία.</a:t>
                </a:r>
              </a:p>
              <a:p>
                <a:pPr marL="228600" marR="0" lvl="0" indent="-228600" algn="l" defTabSz="914400" rtl="0" eaLnBrk="1" fontAlgn="auto" latinLnBrk="0" hangingPunct="1">
                  <a:lnSpc>
                    <a:spcPct val="107000"/>
                  </a:lnSpc>
                  <a:spcBef>
                    <a:spcPts val="1000"/>
                  </a:spcBef>
                  <a:spcAft>
                    <a:spcPts val="80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Από την εξίσωση του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Einstein</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έχουμε:</a:t>
                </a:r>
                <a:br>
                  <a:rPr kumimoji="0" lang="el-GR" sz="20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br>
                <a14:m>
                  <m:oMath xmlns:m="http://schemas.openxmlformats.org/officeDocument/2006/math">
                    <m:sSub>
                      <m:sSub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bPr>
                      <m:e>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𝐾</m:t>
                        </m:r>
                      </m:e>
                      <m:sub>
                        <m:r>
                          <m:rPr>
                            <m:sty m:val="p"/>
                          </m:rPr>
                          <a:rPr kumimoji="0" lang="en-US" sz="2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max</m:t>
                        </m:r>
                      </m:sub>
                    </m:sSub>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h𝑓</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m:rPr>
                        <m:sty m:val="p"/>
                      </m:rPr>
                      <a:rPr kumimoji="0" lang="en-US" sz="2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Φ</m:t>
                    </m:r>
                  </m:oMath>
                </a14:m>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Όταν είναι </a:t>
                </a:r>
                <a14:m>
                  <m:oMath xmlns:m="http://schemas.openxmlformats.org/officeDocument/2006/math">
                    <m:sSub>
                      <m:sSub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bPr>
                      <m:e>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𝐾</m:t>
                        </m:r>
                      </m:e>
                      <m:sub>
                        <m:r>
                          <m:rPr>
                            <m:sty m:val="p"/>
                          </m:rPr>
                          <a:rPr kumimoji="0" lang="en-US" sz="2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max</m:t>
                        </m:r>
                      </m:sub>
                    </m:sSub>
                  </m:oMath>
                </a14:m>
                <a:r>
                  <a:rPr kumimoji="0" lang="el-GR" sz="20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=0</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προκύπτει  </a:t>
                </a:r>
                <a14:m>
                  <m:oMath xmlns:m="http://schemas.openxmlformats.org/officeDocument/2006/math">
                    <m:sSub>
                      <m:sSub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sSubPr>
                      <m:e>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h𝑓</m:t>
                        </m:r>
                      </m:e>
                      <m:sub>
                        <m:r>
                          <m:rPr>
                            <m:sty m:val="p"/>
                          </m:rPr>
                          <a:rPr kumimoji="0" lang="en-US" sz="2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c</m:t>
                        </m:r>
                      </m:sub>
                    </m:sSub>
                  </m:oMath>
                </a14:m>
                <a:r>
                  <a:rPr kumimoji="0" lang="el-GR" sz="20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Φ </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ή     </a:t>
                </a:r>
                <a14:m>
                  <m:oMath xmlns:m="http://schemas.openxmlformats.org/officeDocument/2006/math">
                    <m:sSub>
                      <m:sSub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sSubPr>
                      <m:e>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𝑓</m:t>
                        </m:r>
                      </m:e>
                      <m:sub>
                        <m:r>
                          <m:rPr>
                            <m:sty m:val="p"/>
                          </m:rPr>
                          <a:rPr kumimoji="0" lang="en-US" sz="2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c</m:t>
                        </m:r>
                      </m:sub>
                    </m:sSub>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f>
                      <m:f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fPr>
                      <m:num>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𝛷</m:t>
                        </m:r>
                      </m:num>
                      <m:den>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h</m:t>
                        </m:r>
                      </m:den>
                    </m:f>
                  </m:oMath>
                </a14:m>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 Συνεπώς για μικρότερες συχνότητες από τη συχνότητα κατωφλίου η  ενέργεια  είναι μικρότερη από το έργο εξαγωγής και επομένως δεν παράγεται  φωτοηλεκτρόνιο</a:t>
                </a:r>
                <a:endParaRPr kumimoji="0" lang="el-GR" sz="20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endParaRPr kumimoji="0" lang="el-GR" sz="20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endParaRPr kumimoji="0" lang="el-GR" sz="20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endParaRPr kumimoji="0" lang="el-GR" sz="20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12" name="Θέση κειμένου 14">
                <a:extLst>
                  <a:ext uri="{FF2B5EF4-FFF2-40B4-BE49-F238E27FC236}">
                    <a16:creationId xmlns:a16="http://schemas.microsoft.com/office/drawing/2014/main" id="{76D412EB-DC7F-AEB4-B1F9-981D1FCF094C}"/>
                  </a:ext>
                </a:extLst>
              </p:cNvPr>
              <p:cNvSpPr txBox="1">
                <a:spLocks noRot="1" noChangeAspect="1" noMove="1" noResize="1" noEditPoints="1" noAdjustHandles="1" noChangeArrowheads="1" noChangeShapeType="1" noTextEdit="1"/>
              </p:cNvSpPr>
              <p:nvPr/>
            </p:nvSpPr>
            <p:spPr>
              <a:xfrm>
                <a:off x="772089" y="1551709"/>
                <a:ext cx="6977219" cy="4775145"/>
              </a:xfrm>
              <a:prstGeom prst="rect">
                <a:avLst/>
              </a:prstGeom>
              <a:blipFill>
                <a:blip r:embed="rId4"/>
                <a:stretch>
                  <a:fillRect l="-874" t="-766"/>
                </a:stretch>
              </a:blipFill>
              <a:ln w="28575">
                <a:noFill/>
              </a:ln>
            </p:spPr>
            <p:txBody>
              <a:bodyPr/>
              <a:lstStyle/>
              <a:p>
                <a:r>
                  <a:rPr lang="el-GR">
                    <a:noFill/>
                  </a:rPr>
                  <a:t> </a:t>
                </a:r>
              </a:p>
            </p:txBody>
          </p:sp>
        </mc:Fallback>
      </mc:AlternateContent>
      <p:pic>
        <p:nvPicPr>
          <p:cNvPr id="9" name="Εικόνα 8">
            <a:extLst>
              <a:ext uri="{FF2B5EF4-FFF2-40B4-BE49-F238E27FC236}">
                <a16:creationId xmlns:a16="http://schemas.microsoft.com/office/drawing/2014/main" id="{D6FC31ED-D229-D03B-16BE-EBBC982F266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31864" y="1081143"/>
            <a:ext cx="2278802" cy="2347857"/>
          </a:xfrm>
          <a:prstGeom prst="rect">
            <a:avLst/>
          </a:prstGeom>
        </p:spPr>
      </p:pic>
      <p:pic>
        <p:nvPicPr>
          <p:cNvPr id="4" name="Εικόνα 3">
            <a:extLst>
              <a:ext uri="{FF2B5EF4-FFF2-40B4-BE49-F238E27FC236}">
                <a16:creationId xmlns:a16="http://schemas.microsoft.com/office/drawing/2014/main" id="{EA829948-4A83-5527-13DB-A27822AF5D4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63666" y="3529916"/>
            <a:ext cx="3409798" cy="2265414"/>
          </a:xfrm>
          <a:prstGeom prst="rect">
            <a:avLst/>
          </a:prstGeom>
        </p:spPr>
      </p:pic>
    </p:spTree>
    <p:extLst>
      <p:ext uri="{BB962C8B-B14F-4D97-AF65-F5344CB8AC3E}">
        <p14:creationId xmlns:p14="http://schemas.microsoft.com/office/powerpoint/2010/main" val="2972453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circle(in)">
                                      <p:cBhvr>
                                        <p:cTn id="15" dur="20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12">
                                            <p:txEl>
                                              <p:pRg st="3" end="3"/>
                                            </p:txEl>
                                          </p:spTgt>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3">
            <a:extLst>
              <a:ext uri="{FF2B5EF4-FFF2-40B4-BE49-F238E27FC236}">
                <a16:creationId xmlns:a16="http://schemas.microsoft.com/office/drawing/2014/main" id="{DA4229C2-2515-6307-974D-06F10F5E96A5}"/>
              </a:ext>
            </a:extLst>
          </p:cNvPr>
          <p:cNvSpPr>
            <a:spLocks noGrp="1"/>
          </p:cNvSpPr>
          <p:nvPr>
            <p:ph type="title"/>
          </p:nvPr>
        </p:nvSpPr>
        <p:spPr>
          <a:xfrm>
            <a:off x="697879" y="553594"/>
            <a:ext cx="10992675" cy="859569"/>
          </a:xfrm>
        </p:spPr>
        <p:txBody>
          <a:bodyPr>
            <a:normAutofit fontScale="90000"/>
          </a:bodyPr>
          <a:lstStyle/>
          <a:p>
            <a:r>
              <a:rPr kumimoji="0" lang="el-GR" sz="4400" b="1" i="1"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Φωτοηλεκτρικό φαινόμενο</a:t>
            </a:r>
            <a:r>
              <a:rPr kumimoji="0" lang="el-GR" sz="4400" b="1" i="1" u="none" strike="noStrike" kern="1200" cap="none" spc="0" normalizeH="0" baseline="0" noProof="0" dirty="0">
                <a:ln>
                  <a:noFill/>
                </a:ln>
                <a:solidFill>
                  <a:srgbClr val="FF0000"/>
                </a:solidFill>
                <a:effectLst/>
                <a:uLnTx/>
                <a:uFillTx/>
                <a:latin typeface="Calibri Light" panose="020F0302020204030204"/>
                <a:ea typeface="+mj-ea"/>
                <a:cs typeface="+mj-cs"/>
              </a:rPr>
              <a:t>.</a:t>
            </a:r>
            <a:r>
              <a:rPr kumimoji="0" lang="el-GR" sz="4400" b="1" i="1" u="none" strike="noStrike" kern="1200" cap="none" spc="0" normalizeH="0" baseline="0" noProof="0" dirty="0">
                <a:ln>
                  <a:noFill/>
                </a:ln>
                <a:solidFill>
                  <a:srgbClr val="002060"/>
                </a:solidFill>
                <a:effectLst/>
                <a:uLnTx/>
                <a:uFillTx/>
                <a:latin typeface="Times New Roman" panose="02020603050405020304" pitchFamily="18" charset="0"/>
                <a:ea typeface="+mj-ea"/>
                <a:cs typeface="Times New Roman" panose="02020603050405020304" pitchFamily="18" charset="0"/>
              </a:rPr>
              <a:t> </a:t>
            </a:r>
            <a:br>
              <a:rPr kumimoji="0" lang="el-GR" sz="4400" b="1" i="1" u="none" strike="noStrike" kern="1200" cap="none" spc="0" normalizeH="0" baseline="0" noProof="0" dirty="0">
                <a:ln>
                  <a:noFill/>
                </a:ln>
                <a:solidFill>
                  <a:srgbClr val="002060"/>
                </a:solidFill>
                <a:effectLst/>
                <a:uLnTx/>
                <a:uFillTx/>
                <a:latin typeface="Times New Roman" panose="02020603050405020304" pitchFamily="18" charset="0"/>
                <a:ea typeface="+mj-ea"/>
                <a:cs typeface="Times New Roman" panose="02020603050405020304" pitchFamily="18" charset="0"/>
              </a:rPr>
            </a:br>
            <a:r>
              <a:rPr kumimoji="0" lang="el-GR" sz="2200" b="1" i="1" u="none" strike="noStrike" kern="1200" cap="none" spc="0" normalizeH="0" baseline="0" noProof="0" dirty="0">
                <a:ln>
                  <a:noFill/>
                </a:ln>
                <a:solidFill>
                  <a:srgbClr val="002060"/>
                </a:solidFill>
                <a:effectLst/>
                <a:uLnTx/>
                <a:uFillTx/>
                <a:latin typeface="Times New Roman" panose="02020603050405020304" pitchFamily="18" charset="0"/>
                <a:ea typeface="+mj-ea"/>
                <a:cs typeface="Times New Roman" panose="02020603050405020304" pitchFamily="18" charset="0"/>
              </a:rPr>
              <a:t>Διεπιστημονικές διαθεματικές, τεχνολογικές  εφαρμογές .</a:t>
            </a:r>
            <a:endParaRPr lang="el-GR" b="1" dirty="0">
              <a:solidFill>
                <a:srgbClr val="92D050"/>
              </a:solidFill>
              <a:latin typeface="Times New Roman" panose="02020603050405020304" pitchFamily="18" charset="0"/>
              <a:cs typeface="Times New Roman" panose="02020603050405020304" pitchFamily="18" charset="0"/>
            </a:endParaRPr>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a:xfrm>
            <a:off x="8630264" y="632685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Ορθογώνιο 4">
            <a:extLst>
              <a:ext uri="{FF2B5EF4-FFF2-40B4-BE49-F238E27FC236}">
                <a16:creationId xmlns:a16="http://schemas.microsoft.com/office/drawing/2014/main" id="{B3BEA801-9FA6-4B12-01D1-03E29044E986}"/>
              </a:ext>
            </a:extLst>
          </p:cNvPr>
          <p:cNvSpPr/>
          <p:nvPr/>
        </p:nvSpPr>
        <p:spPr>
          <a:xfrm>
            <a:off x="0" y="0"/>
            <a:ext cx="12192000" cy="329616"/>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E3275FA-808E-3F01-62B3-9672B6E7250C}"/>
              </a:ext>
            </a:extLst>
          </p:cNvPr>
          <p:cNvSpPr txBox="1"/>
          <p:nvPr/>
        </p:nvSpPr>
        <p:spPr>
          <a:xfrm>
            <a:off x="2979268"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Ιστορική αναδρομή-Ύλη </a:t>
            </a:r>
          </a:p>
        </p:txBody>
      </p:sp>
      <p:sp>
        <p:nvSpPr>
          <p:cNvPr id="7" name="TextBox 6">
            <a:extLst>
              <a:ext uri="{FF2B5EF4-FFF2-40B4-BE49-F238E27FC236}">
                <a16:creationId xmlns:a16="http://schemas.microsoft.com/office/drawing/2014/main" id="{3C5E0839-3C17-5821-5B58-2879E1ECB9AD}"/>
              </a:ext>
            </a:extLst>
          </p:cNvPr>
          <p:cNvSpPr txBox="1"/>
          <p:nvPr/>
        </p:nvSpPr>
        <p:spPr>
          <a:xfrm>
            <a:off x="5934904" y="0"/>
            <a:ext cx="2955636" cy="329616"/>
          </a:xfrm>
          <a:prstGeom prst="rect">
            <a:avLst/>
          </a:prstGeom>
          <a:solidFill>
            <a:srgbClr val="0000CC"/>
          </a:solidFill>
          <a:ln w="19050">
            <a:solidFill>
              <a:schemeClr val="bg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Παλαιά Κβαντική Φυσική</a:t>
            </a:r>
          </a:p>
        </p:txBody>
      </p:sp>
      <p:sp>
        <p:nvSpPr>
          <p:cNvPr id="13" name="TextBox 12">
            <a:extLst>
              <a:ext uri="{FF2B5EF4-FFF2-40B4-BE49-F238E27FC236}">
                <a16:creationId xmlns:a16="http://schemas.microsoft.com/office/drawing/2014/main" id="{BA9EA89C-C3AE-F236-1A48-54973432457A}"/>
              </a:ext>
            </a:extLst>
          </p:cNvPr>
          <p:cNvSpPr txBox="1"/>
          <p:nvPr/>
        </p:nvSpPr>
        <p:spPr>
          <a:xfrm>
            <a:off x="8890540" y="0"/>
            <a:ext cx="2955636" cy="329616"/>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Στοιχεία Κβαντομηχανικής</a:t>
            </a:r>
          </a:p>
        </p:txBody>
      </p:sp>
      <p:pic>
        <p:nvPicPr>
          <p:cNvPr id="15" name="Εικόνα 14">
            <a:hlinkClick r:id="rId2" action="ppaction://hlinksldjump"/>
            <a:extLst>
              <a:ext uri="{FF2B5EF4-FFF2-40B4-BE49-F238E27FC236}">
                <a16:creationId xmlns:a16="http://schemas.microsoft.com/office/drawing/2014/main" id="{B5FF9AB0-65A0-0FEF-980C-F99500EB49F6}"/>
              </a:ext>
            </a:extLst>
          </p:cNvPr>
          <p:cNvPicPr>
            <a:picLocks noChangeAspect="1"/>
          </p:cNvPicPr>
          <p:nvPr/>
        </p:nvPicPr>
        <p:blipFill>
          <a:blip r:embed="rId3"/>
          <a:stretch>
            <a:fillRect/>
          </a:stretch>
        </p:blipFill>
        <p:spPr>
          <a:xfrm>
            <a:off x="291812" y="33020"/>
            <a:ext cx="305492" cy="305492"/>
          </a:xfrm>
          <a:prstGeom prst="rect">
            <a:avLst/>
          </a:prstGeom>
        </p:spPr>
      </p:pic>
      <p:sp>
        <p:nvSpPr>
          <p:cNvPr id="12" name="Θέση κειμένου 14">
            <a:extLst>
              <a:ext uri="{FF2B5EF4-FFF2-40B4-BE49-F238E27FC236}">
                <a16:creationId xmlns:a16="http://schemas.microsoft.com/office/drawing/2014/main" id="{76D412EB-DC7F-AEB4-B1F9-981D1FCF094C}"/>
              </a:ext>
            </a:extLst>
          </p:cNvPr>
          <p:cNvSpPr txBox="1">
            <a:spLocks/>
          </p:cNvSpPr>
          <p:nvPr/>
        </p:nvSpPr>
        <p:spPr>
          <a:xfrm>
            <a:off x="697879" y="1916834"/>
            <a:ext cx="5693366" cy="4775145"/>
          </a:xfrm>
          <a:prstGeom prst="rect">
            <a:avLst/>
          </a:prstGeom>
          <a:ln w="28575">
            <a:noFill/>
          </a:ln>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7000"/>
              </a:lnSpc>
              <a:spcBef>
                <a:spcPts val="1000"/>
              </a:spcBef>
              <a:spcAft>
                <a:spcPts val="800"/>
              </a:spcAft>
              <a:buClrTx/>
              <a:buSzTx/>
              <a:buFont typeface="Wingdings" panose="05000000000000000000" pitchFamily="2" charset="2"/>
              <a:buChar char="Ø"/>
              <a:tabLst/>
              <a:defRPr/>
            </a:pPr>
            <a:r>
              <a:rPr kumimoji="0" lang="el-GR" sz="21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Φωτοανιχνευτές</a:t>
            </a:r>
            <a:r>
              <a:rPr kumimoji="0" lang="el-GR" sz="21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l-GR" sz="21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Βασικό τμήμα η </a:t>
            </a:r>
            <a:r>
              <a:rPr kumimoji="0" lang="el-GR" sz="21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φωτοδίοδος</a:t>
            </a:r>
            <a:r>
              <a:rPr kumimoji="0" lang="el-GR" sz="21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της οποίας η λειτουργία της στηρίζεται στο ατομικό φωτοηλεκτρικό φαινόμενο.</a:t>
            </a: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kumimoji="0" lang="el-GR" sz="21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Χρήσεις: CD </a:t>
            </a:r>
            <a:r>
              <a:rPr kumimoji="0" lang="el-GR" sz="21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Players</a:t>
            </a:r>
            <a:r>
              <a:rPr kumimoji="0" lang="el-GR" sz="21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ανιχνευτές καπνού, </a:t>
            </a:r>
            <a:r>
              <a:rPr kumimoji="0" lang="el-GR" sz="21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τηλεχειρηστήρια</a:t>
            </a:r>
            <a:r>
              <a:rPr kumimoji="0" lang="el-GR" sz="21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(TV, VCR), ρυθμιστές φωτεινότητας (ρολόγια, φώτα </a:t>
            </a:r>
            <a:r>
              <a:rPr kumimoji="0" lang="el-GR" sz="21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στήλων</a:t>
            </a:r>
            <a:r>
              <a:rPr kumimoji="0" lang="el-GR" sz="21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κ.α.</a:t>
            </a:r>
          </a:p>
          <a:p>
            <a:pPr marL="228600" marR="0" lvl="0" indent="-228600" algn="l" defTabSz="914400" rtl="0" eaLnBrk="1" fontAlgn="auto" latinLnBrk="0" hangingPunct="1">
              <a:lnSpc>
                <a:spcPct val="107000"/>
              </a:lnSpc>
              <a:spcBef>
                <a:spcPts val="1000"/>
              </a:spcBef>
              <a:spcAft>
                <a:spcPts val="800"/>
              </a:spcAft>
              <a:buClrTx/>
              <a:buSzTx/>
              <a:buFont typeface="Wingdings" panose="05000000000000000000" pitchFamily="2" charset="2"/>
              <a:buChar char="Ø"/>
              <a:tabLst/>
              <a:defRPr/>
            </a:pPr>
            <a:r>
              <a:rPr kumimoji="0" lang="el-GR" sz="21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Φωτοπολλαπλασιαστές</a:t>
            </a:r>
            <a:r>
              <a:rPr kumimoji="0" lang="el-GR" sz="21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l-GR" sz="21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Ένα μόνο φωτόνιο μπορεί να προκαλέσει ανιχνεύσιμο ηλεκτρικό ρεύμα.</a:t>
            </a: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kumimoji="0" lang="el-GR" sz="21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Χρήσεις:  Πειράματα πυρηνικής φυσικής ανίχνευση ακτινοβολίας, πειράματα εκπομπής φωτός από διατάξεις ημιαγωγών και ιατρικές συσκευές: ανάλυση αίματος, διάγνωση με χρήση οπτικών ινών.</a:t>
            </a: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endParaRPr kumimoji="0" lang="el-GR" sz="20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endParaRPr kumimoji="0" lang="el-GR" sz="20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8" name="Εικόνα 7">
            <a:extLst>
              <a:ext uri="{FF2B5EF4-FFF2-40B4-BE49-F238E27FC236}">
                <a16:creationId xmlns:a16="http://schemas.microsoft.com/office/drawing/2014/main" id="{1AC2A2D0-2127-2722-E453-5DF5792B2F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31281" y="1777361"/>
            <a:ext cx="3360420" cy="1447800"/>
          </a:xfrm>
          <a:prstGeom prst="rect">
            <a:avLst/>
          </a:prstGeom>
        </p:spPr>
      </p:pic>
      <p:pic>
        <p:nvPicPr>
          <p:cNvPr id="14" name="Εικόνα 13">
            <a:extLst>
              <a:ext uri="{FF2B5EF4-FFF2-40B4-BE49-F238E27FC236}">
                <a16:creationId xmlns:a16="http://schemas.microsoft.com/office/drawing/2014/main" id="{4D0D3292-DA34-B703-A43A-D046F7C3ED2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15200" y="3341604"/>
            <a:ext cx="3101971" cy="3394014"/>
          </a:xfrm>
          <a:prstGeom prst="rect">
            <a:avLst/>
          </a:prstGeom>
        </p:spPr>
      </p:pic>
    </p:spTree>
    <p:extLst>
      <p:ext uri="{BB962C8B-B14F-4D97-AF65-F5344CB8AC3E}">
        <p14:creationId xmlns:p14="http://schemas.microsoft.com/office/powerpoint/2010/main" val="956546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circle(in)">
                                      <p:cBhvr>
                                        <p:cTn id="11" dur="20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circle(in)">
                                      <p:cBhvr>
                                        <p:cTn id="24" dur="20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3">
            <a:extLst>
              <a:ext uri="{FF2B5EF4-FFF2-40B4-BE49-F238E27FC236}">
                <a16:creationId xmlns:a16="http://schemas.microsoft.com/office/drawing/2014/main" id="{DA4229C2-2515-6307-974D-06F10F5E96A5}"/>
              </a:ext>
            </a:extLst>
          </p:cNvPr>
          <p:cNvSpPr>
            <a:spLocks noGrp="1"/>
          </p:cNvSpPr>
          <p:nvPr>
            <p:ph type="title"/>
          </p:nvPr>
        </p:nvSpPr>
        <p:spPr>
          <a:xfrm>
            <a:off x="697879" y="553595"/>
            <a:ext cx="10992675" cy="779264"/>
          </a:xfrm>
        </p:spPr>
        <p:txBody>
          <a:bodyPr>
            <a:normAutofit/>
          </a:bodyPr>
          <a:lstStyle/>
          <a:p>
            <a:r>
              <a:rPr lang="el-GR" b="1" i="1" dirty="0">
                <a:solidFill>
                  <a:srgbClr val="FF0000"/>
                </a:solidFill>
                <a:latin typeface="Times New Roman" panose="02020603050405020304" pitchFamily="18" charset="0"/>
                <a:cs typeface="Times New Roman" panose="02020603050405020304" pitchFamily="18" charset="0"/>
              </a:rPr>
              <a:t>Φωτοηλεκτρικό φαινόμενο</a:t>
            </a:r>
            <a:r>
              <a:rPr lang="el-GR" b="1" i="1" dirty="0">
                <a:solidFill>
                  <a:srgbClr val="FF0000"/>
                </a:solidFill>
              </a:rPr>
              <a:t>. </a:t>
            </a:r>
            <a:r>
              <a:rPr lang="el-GR" b="1" i="1" dirty="0">
                <a:solidFill>
                  <a:srgbClr val="92D050"/>
                </a:solidFill>
              </a:rPr>
              <a:t>Παρατηρήσεις.</a:t>
            </a:r>
            <a:r>
              <a:rPr lang="en-US" b="1" dirty="0">
                <a:solidFill>
                  <a:srgbClr val="92D050"/>
                </a:solidFill>
              </a:rPr>
              <a:t> </a:t>
            </a:r>
            <a:endParaRPr lang="el-GR" b="1" dirty="0">
              <a:solidFill>
                <a:srgbClr val="92D050"/>
              </a:solidFill>
              <a:latin typeface="Times New Roman" panose="02020603050405020304" pitchFamily="18" charset="0"/>
              <a:cs typeface="Times New Roman" panose="02020603050405020304" pitchFamily="18" charset="0"/>
            </a:endParaRPr>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a:xfrm>
            <a:off x="8630264" y="632685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Ορθογώνιο 4">
            <a:extLst>
              <a:ext uri="{FF2B5EF4-FFF2-40B4-BE49-F238E27FC236}">
                <a16:creationId xmlns:a16="http://schemas.microsoft.com/office/drawing/2014/main" id="{B3BEA801-9FA6-4B12-01D1-03E29044E986}"/>
              </a:ext>
            </a:extLst>
          </p:cNvPr>
          <p:cNvSpPr/>
          <p:nvPr/>
        </p:nvSpPr>
        <p:spPr>
          <a:xfrm>
            <a:off x="0" y="0"/>
            <a:ext cx="12192000" cy="329616"/>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E3275FA-808E-3F01-62B3-9672B6E7250C}"/>
              </a:ext>
            </a:extLst>
          </p:cNvPr>
          <p:cNvSpPr txBox="1"/>
          <p:nvPr/>
        </p:nvSpPr>
        <p:spPr>
          <a:xfrm>
            <a:off x="2979268"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Ιστορική αναδρομή-Ύλη </a:t>
            </a:r>
          </a:p>
        </p:txBody>
      </p:sp>
      <p:sp>
        <p:nvSpPr>
          <p:cNvPr id="7" name="TextBox 6">
            <a:extLst>
              <a:ext uri="{FF2B5EF4-FFF2-40B4-BE49-F238E27FC236}">
                <a16:creationId xmlns:a16="http://schemas.microsoft.com/office/drawing/2014/main" id="{3C5E0839-3C17-5821-5B58-2879E1ECB9AD}"/>
              </a:ext>
            </a:extLst>
          </p:cNvPr>
          <p:cNvSpPr txBox="1"/>
          <p:nvPr/>
        </p:nvSpPr>
        <p:spPr>
          <a:xfrm>
            <a:off x="5934904" y="0"/>
            <a:ext cx="2955636" cy="329616"/>
          </a:xfrm>
          <a:prstGeom prst="rect">
            <a:avLst/>
          </a:prstGeom>
          <a:solidFill>
            <a:srgbClr val="0000CC"/>
          </a:solidFill>
          <a:ln w="19050">
            <a:solidFill>
              <a:schemeClr val="bg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Παλαιά Κβαντική Φυσική</a:t>
            </a:r>
          </a:p>
        </p:txBody>
      </p:sp>
      <p:sp>
        <p:nvSpPr>
          <p:cNvPr id="13" name="TextBox 12">
            <a:extLst>
              <a:ext uri="{FF2B5EF4-FFF2-40B4-BE49-F238E27FC236}">
                <a16:creationId xmlns:a16="http://schemas.microsoft.com/office/drawing/2014/main" id="{BA9EA89C-C3AE-F236-1A48-54973432457A}"/>
              </a:ext>
            </a:extLst>
          </p:cNvPr>
          <p:cNvSpPr txBox="1"/>
          <p:nvPr/>
        </p:nvSpPr>
        <p:spPr>
          <a:xfrm>
            <a:off x="8890540" y="0"/>
            <a:ext cx="2955636" cy="329616"/>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Στοιχεία Κβαντομηχανικής</a:t>
            </a:r>
          </a:p>
        </p:txBody>
      </p:sp>
      <p:pic>
        <p:nvPicPr>
          <p:cNvPr id="15" name="Εικόνα 14">
            <a:hlinkClick r:id="rId2" action="ppaction://hlinksldjump"/>
            <a:extLst>
              <a:ext uri="{FF2B5EF4-FFF2-40B4-BE49-F238E27FC236}">
                <a16:creationId xmlns:a16="http://schemas.microsoft.com/office/drawing/2014/main" id="{B5FF9AB0-65A0-0FEF-980C-F99500EB49F6}"/>
              </a:ext>
            </a:extLst>
          </p:cNvPr>
          <p:cNvPicPr>
            <a:picLocks noChangeAspect="1"/>
          </p:cNvPicPr>
          <p:nvPr/>
        </p:nvPicPr>
        <p:blipFill>
          <a:blip r:embed="rId3"/>
          <a:stretch>
            <a:fillRect/>
          </a:stretch>
        </p:blipFill>
        <p:spPr>
          <a:xfrm>
            <a:off x="291812" y="33020"/>
            <a:ext cx="305492" cy="305492"/>
          </a:xfrm>
          <a:prstGeom prst="rect">
            <a:avLst/>
          </a:prstGeom>
        </p:spPr>
      </p:pic>
      <p:sp>
        <p:nvSpPr>
          <p:cNvPr id="12" name="Θέση κειμένου 14">
            <a:extLst>
              <a:ext uri="{FF2B5EF4-FFF2-40B4-BE49-F238E27FC236}">
                <a16:creationId xmlns:a16="http://schemas.microsoft.com/office/drawing/2014/main" id="{76D412EB-DC7F-AEB4-B1F9-981D1FCF094C}"/>
              </a:ext>
            </a:extLst>
          </p:cNvPr>
          <p:cNvSpPr txBox="1">
            <a:spLocks/>
          </p:cNvSpPr>
          <p:nvPr/>
        </p:nvSpPr>
        <p:spPr>
          <a:xfrm>
            <a:off x="617062" y="1795009"/>
            <a:ext cx="4214841" cy="2859522"/>
          </a:xfrm>
          <a:prstGeom prst="rect">
            <a:avLst/>
          </a:prstGeom>
          <a:ln w="28575">
            <a:noFill/>
          </a:ln>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Η κινητική ενέργεια φωτοηλεκτρονίων και η ενέργεια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Fermi  E</a:t>
            </a:r>
            <a:r>
              <a:rPr kumimoji="0" lang="en-US" sz="2000" b="0" i="0" u="none" strike="noStrike" kern="1200" cap="none" spc="0" normalizeH="0" baseline="-2500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F</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p>
          <a:p>
            <a:pPr marL="285750" marR="0" lvl="0" indent="-28575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Δεν έχουν όλα τα  φωτοηλεκτρόνια την μέγιστη κινητική ενέργεια.</a:t>
            </a:r>
          </a:p>
          <a:p>
            <a:pPr marL="285750" marR="0" lvl="0" indent="-28575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Κάποιο  ποσοστό από τα προσπίπτοντα φωτόνια οδηγεί με φωτοηλεκτρόνια. </a:t>
            </a:r>
          </a:p>
        </p:txBody>
      </p:sp>
      <p:pic>
        <p:nvPicPr>
          <p:cNvPr id="2" name="Θέση περιεχομένου 6">
            <a:extLst>
              <a:ext uri="{FF2B5EF4-FFF2-40B4-BE49-F238E27FC236}">
                <a16:creationId xmlns:a16="http://schemas.microsoft.com/office/drawing/2014/main" id="{B4A91F5D-F975-6013-E7C1-DB8B452E5D0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8618" y="1280906"/>
            <a:ext cx="6034846" cy="5054139"/>
          </a:xfrm>
          <a:prstGeom prst="rect">
            <a:avLst/>
          </a:prstGeom>
        </p:spPr>
      </p:pic>
    </p:spTree>
    <p:extLst>
      <p:ext uri="{BB962C8B-B14F-4D97-AF65-F5344CB8AC3E}">
        <p14:creationId xmlns:p14="http://schemas.microsoft.com/office/powerpoint/2010/main" val="1214804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3">
            <a:extLst>
              <a:ext uri="{FF2B5EF4-FFF2-40B4-BE49-F238E27FC236}">
                <a16:creationId xmlns:a16="http://schemas.microsoft.com/office/drawing/2014/main" id="{DA4229C2-2515-6307-974D-06F10F5E96A5}"/>
              </a:ext>
            </a:extLst>
          </p:cNvPr>
          <p:cNvSpPr>
            <a:spLocks noGrp="1"/>
          </p:cNvSpPr>
          <p:nvPr>
            <p:ph type="title"/>
          </p:nvPr>
        </p:nvSpPr>
        <p:spPr>
          <a:xfrm>
            <a:off x="697879" y="553595"/>
            <a:ext cx="10992675" cy="779264"/>
          </a:xfrm>
        </p:spPr>
        <p:txBody>
          <a:bodyPr>
            <a:normAutofit/>
          </a:bodyPr>
          <a:lstStyle/>
          <a:p>
            <a:r>
              <a:rPr lang="el-GR" b="1" i="1" dirty="0">
                <a:solidFill>
                  <a:srgbClr val="FF0000"/>
                </a:solidFill>
                <a:latin typeface="Times New Roman" panose="02020603050405020304" pitchFamily="18" charset="0"/>
                <a:cs typeface="Times New Roman" panose="02020603050405020304" pitchFamily="18" charset="0"/>
              </a:rPr>
              <a:t>Φωτοηλεκτρικό φαινόμενο</a:t>
            </a:r>
            <a:r>
              <a:rPr lang="el-GR" b="1" i="1" dirty="0">
                <a:solidFill>
                  <a:srgbClr val="FF0000"/>
                </a:solidFill>
              </a:rPr>
              <a:t>. </a:t>
            </a:r>
            <a:r>
              <a:rPr lang="el-GR" b="1" i="1" dirty="0">
                <a:solidFill>
                  <a:srgbClr val="92D050"/>
                </a:solidFill>
              </a:rPr>
              <a:t>Παρατηρήσεις.</a:t>
            </a:r>
            <a:r>
              <a:rPr lang="en-US" b="1" dirty="0">
                <a:solidFill>
                  <a:srgbClr val="92D050"/>
                </a:solidFill>
              </a:rPr>
              <a:t> </a:t>
            </a:r>
            <a:endParaRPr lang="el-GR" b="1" dirty="0">
              <a:solidFill>
                <a:srgbClr val="92D050"/>
              </a:solidFill>
              <a:latin typeface="Times New Roman" panose="02020603050405020304" pitchFamily="18" charset="0"/>
              <a:cs typeface="Times New Roman" panose="02020603050405020304" pitchFamily="18" charset="0"/>
            </a:endParaRPr>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a:xfrm>
            <a:off x="8630264" y="632685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Ορθογώνιο 4">
            <a:extLst>
              <a:ext uri="{FF2B5EF4-FFF2-40B4-BE49-F238E27FC236}">
                <a16:creationId xmlns:a16="http://schemas.microsoft.com/office/drawing/2014/main" id="{B3BEA801-9FA6-4B12-01D1-03E29044E986}"/>
              </a:ext>
            </a:extLst>
          </p:cNvPr>
          <p:cNvSpPr/>
          <p:nvPr/>
        </p:nvSpPr>
        <p:spPr>
          <a:xfrm>
            <a:off x="0" y="0"/>
            <a:ext cx="12192000" cy="329616"/>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E3275FA-808E-3F01-62B3-9672B6E7250C}"/>
              </a:ext>
            </a:extLst>
          </p:cNvPr>
          <p:cNvSpPr txBox="1"/>
          <p:nvPr/>
        </p:nvSpPr>
        <p:spPr>
          <a:xfrm>
            <a:off x="2979268"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Ιστορική αναδρομή </a:t>
            </a:r>
          </a:p>
        </p:txBody>
      </p:sp>
      <p:sp>
        <p:nvSpPr>
          <p:cNvPr id="7" name="TextBox 6">
            <a:extLst>
              <a:ext uri="{FF2B5EF4-FFF2-40B4-BE49-F238E27FC236}">
                <a16:creationId xmlns:a16="http://schemas.microsoft.com/office/drawing/2014/main" id="{3C5E0839-3C17-5821-5B58-2879E1ECB9AD}"/>
              </a:ext>
            </a:extLst>
          </p:cNvPr>
          <p:cNvSpPr txBox="1"/>
          <p:nvPr/>
        </p:nvSpPr>
        <p:spPr>
          <a:xfrm>
            <a:off x="5934904" y="0"/>
            <a:ext cx="2955636" cy="329616"/>
          </a:xfrm>
          <a:prstGeom prst="rect">
            <a:avLst/>
          </a:prstGeom>
          <a:solidFill>
            <a:srgbClr val="0000CC"/>
          </a:solidFill>
          <a:ln w="19050">
            <a:solidFill>
              <a:schemeClr val="bg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Παλαιά Κβαντική Φυσική</a:t>
            </a:r>
          </a:p>
        </p:txBody>
      </p:sp>
      <p:sp>
        <p:nvSpPr>
          <p:cNvPr id="13" name="TextBox 12">
            <a:extLst>
              <a:ext uri="{FF2B5EF4-FFF2-40B4-BE49-F238E27FC236}">
                <a16:creationId xmlns:a16="http://schemas.microsoft.com/office/drawing/2014/main" id="{BA9EA89C-C3AE-F236-1A48-54973432457A}"/>
              </a:ext>
            </a:extLst>
          </p:cNvPr>
          <p:cNvSpPr txBox="1"/>
          <p:nvPr/>
        </p:nvSpPr>
        <p:spPr>
          <a:xfrm>
            <a:off x="8890540" y="0"/>
            <a:ext cx="2955636" cy="329616"/>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Στοιχεία Κβαντομηχανικής</a:t>
            </a:r>
          </a:p>
        </p:txBody>
      </p:sp>
      <p:pic>
        <p:nvPicPr>
          <p:cNvPr id="15" name="Εικόνα 14">
            <a:hlinkClick r:id="rId2" action="ppaction://hlinksldjump"/>
            <a:extLst>
              <a:ext uri="{FF2B5EF4-FFF2-40B4-BE49-F238E27FC236}">
                <a16:creationId xmlns:a16="http://schemas.microsoft.com/office/drawing/2014/main" id="{B5FF9AB0-65A0-0FEF-980C-F99500EB49F6}"/>
              </a:ext>
            </a:extLst>
          </p:cNvPr>
          <p:cNvPicPr>
            <a:picLocks noChangeAspect="1"/>
          </p:cNvPicPr>
          <p:nvPr/>
        </p:nvPicPr>
        <p:blipFill>
          <a:blip r:embed="rId3"/>
          <a:stretch>
            <a:fillRect/>
          </a:stretch>
        </p:blipFill>
        <p:spPr>
          <a:xfrm>
            <a:off x="291812" y="33020"/>
            <a:ext cx="305492" cy="305492"/>
          </a:xfrm>
          <a:prstGeom prst="rect">
            <a:avLst/>
          </a:prstGeom>
        </p:spPr>
      </p:pic>
      <mc:AlternateContent xmlns:mc="http://schemas.openxmlformats.org/markup-compatibility/2006" xmlns:a14="http://schemas.microsoft.com/office/drawing/2010/main">
        <mc:Choice Requires="a14">
          <p:sp>
            <p:nvSpPr>
              <p:cNvPr id="12" name="Θέση κειμένου 14">
                <a:extLst>
                  <a:ext uri="{FF2B5EF4-FFF2-40B4-BE49-F238E27FC236}">
                    <a16:creationId xmlns:a16="http://schemas.microsoft.com/office/drawing/2014/main" id="{76D412EB-DC7F-AEB4-B1F9-981D1FCF094C}"/>
                  </a:ext>
                </a:extLst>
              </p:cNvPr>
              <p:cNvSpPr txBox="1">
                <a:spLocks/>
              </p:cNvSpPr>
              <p:nvPr/>
            </p:nvSpPr>
            <p:spPr>
              <a:xfrm>
                <a:off x="554195" y="1348383"/>
                <a:ext cx="6800334" cy="4688623"/>
              </a:xfrm>
              <a:prstGeom prst="rect">
                <a:avLst/>
              </a:prstGeom>
              <a:ln w="28575">
                <a:noFill/>
              </a:ln>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l-GR"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Σο φωτοηλεκτρικό φαινόμενο τα φωτοηλεκτρόνια ήταν στη ζώνη αγωγιμότητας. Η ενέργεια του φωτονίου είναι  συγκρίσιμη του έργου εξαγωγής Φ του μετάλλου για αυτό και η ακτινοβολία είναι συνήθως στο </a:t>
                </a:r>
                <a:r>
                  <a:rPr kumimoji="0" lang="el-GR" sz="1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ορατό και υπεριώδες φάσμα </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el-GR"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μερικά </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eV)</a:t>
                </a:r>
                <a:r>
                  <a:rPr kumimoji="0" lang="el-GR"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p>
              <a:p>
                <a:pPr marL="342900" marR="0" lvl="0" indent="-3429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l-GR"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Με χρήση </a:t>
                </a:r>
                <a:r>
                  <a:rPr kumimoji="0" lang="el-GR" sz="1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ακτίνων  Χ </a:t>
                </a:r>
                <a:r>
                  <a:rPr kumimoji="0" lang="el-GR"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(τάξης </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KeV)</a:t>
                </a:r>
                <a:r>
                  <a:rPr kumimoji="0" lang="el-GR"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αποσπώνται δέσμια ηλεκτρόνια των ατόμων ή των μορίων  και το φαινόμενο λέγεται ατομικό φωτοηλεκτρικό φαινόμενο.(δευτερογενή ηλεκτρόνια </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Auger)</a:t>
                </a:r>
                <a:endParaRPr kumimoji="0" lang="el-GR"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l-GR"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Τα  κβάντα ενέργειας της ακτινοβολίας, σύμφωνα με την υπόθεση του </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Einstein, </a:t>
                </a:r>
                <a:r>
                  <a:rPr kumimoji="0" lang="el-GR"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οφείλονται  </a:t>
                </a:r>
                <a:r>
                  <a:rPr kumimoji="0" lang="el-GR" sz="1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στη φύση της ακτινοβολίας</a:t>
                </a:r>
                <a:r>
                  <a:rPr kumimoji="0" lang="el-GR"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και όχι στον ασυνεχή τρόπο της  εκπομπής και απορρόφησης της   όπως διατυπώθηκε από τον </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Planck</a:t>
                </a:r>
                <a:r>
                  <a:rPr kumimoji="0" lang="el-GR"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p>
              <a:p>
                <a:pPr marL="342900" marR="0" lvl="0" indent="-3429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l-GR"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Πείραμα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Millican</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l-GR"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Υπολογισμός της σταθεράς του </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Planck.</a:t>
                </a:r>
              </a:p>
              <a:p>
                <a:pPr marL="342900" marR="0" lvl="0" indent="-3429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l-GR"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Πείραμα </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Duane et al.  </a:t>
                </a:r>
                <a:r>
                  <a:rPr kumimoji="0" lang="el-GR"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Βομβαρδισμός μεταλλικού στόχου με ηλεκτρόνια σταθερής ενέργειας. Για τη μέγιστη συχνότητα των παραγομένων ακτίνων Χ ισχύει </a:t>
                </a:r>
                <a14:m>
                  <m:oMath xmlns:m="http://schemas.openxmlformats.org/officeDocument/2006/math">
                    <m:f>
                      <m:fPr>
                        <m:ctrlP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Times New Roman" panose="02020603050405020304" pitchFamily="18" charset="0"/>
                          </a:rPr>
                        </m:ctrlPr>
                      </m:fPr>
                      <m:num>
                        <m:r>
                          <a:rPr kumimoji="0" lang="el-GR" sz="1800" b="0" i="1" u="none" strike="noStrike" kern="1200" cap="none" spc="0" normalizeH="0" baseline="0" noProof="0">
                            <a:ln>
                              <a:noFill/>
                            </a:ln>
                            <a:solidFill>
                              <a:prstClr val="black"/>
                            </a:solidFill>
                            <a:effectLst/>
                            <a:uLnTx/>
                            <a:uFillTx/>
                            <a:latin typeface="Cambria Math" panose="02040503050406030204" pitchFamily="18" charset="0"/>
                            <a:ea typeface="+mn-ea"/>
                            <a:cs typeface="Times New Roman" panose="02020603050405020304" pitchFamily="18" charset="0"/>
                          </a:rPr>
                          <m:t>1</m:t>
                        </m:r>
                      </m:num>
                      <m:den>
                        <m:r>
                          <a:rPr kumimoji="0" lang="el-GR" sz="1800" b="0" i="1" u="none" strike="noStrike" kern="1200" cap="none" spc="0" normalizeH="0" baseline="0" noProof="0">
                            <a:ln>
                              <a:noFill/>
                            </a:ln>
                            <a:solidFill>
                              <a:prstClr val="black"/>
                            </a:solidFill>
                            <a:effectLst/>
                            <a:uLnTx/>
                            <a:uFillTx/>
                            <a:latin typeface="Cambria Math" panose="02040503050406030204" pitchFamily="18" charset="0"/>
                            <a:ea typeface="+mn-ea"/>
                            <a:cs typeface="Times New Roman" panose="02020603050405020304" pitchFamily="18" charset="0"/>
                          </a:rPr>
                          <m:t>2</m:t>
                        </m:r>
                      </m:den>
                    </m:f>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Times New Roman" panose="02020603050405020304" pitchFamily="18" charset="0"/>
                      </a:rPr>
                      <m:t>𝑚</m:t>
                    </m:r>
                    <m:sSup>
                      <m:sSupPr>
                        <m:ctrlP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Times New Roman" panose="02020603050405020304" pitchFamily="18" charset="0"/>
                          </a:rPr>
                        </m:ctrlPr>
                      </m:sSupPr>
                      <m:e>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Times New Roman" panose="02020603050405020304" pitchFamily="18" charset="0"/>
                          </a:rPr>
                          <m:t>𝑢</m:t>
                        </m:r>
                      </m:e>
                      <m:sup>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Times New Roman" panose="02020603050405020304" pitchFamily="18" charset="0"/>
                          </a:rPr>
                          <m:t>2</m:t>
                        </m:r>
                      </m:sup>
                    </m:sSup>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h</m:t>
                    </m:r>
                    <m:sSub>
                      <m:sSubPr>
                        <m:ctrlP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Times New Roman" panose="02020603050405020304" pitchFamily="18" charset="0"/>
                          </a:rPr>
                        </m:ctrlPr>
                      </m:sSubPr>
                      <m:e>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Times New Roman" panose="02020603050405020304" pitchFamily="18" charset="0"/>
                          </a:rPr>
                          <m:t>𝑓</m:t>
                        </m:r>
                      </m:e>
                      <m:sub>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Times New Roman" panose="02020603050405020304" pitchFamily="18" charset="0"/>
                          </a:rPr>
                          <m:t>𝑚𝑎𝑥</m:t>
                        </m:r>
                      </m:sub>
                    </m:sSub>
                  </m:oMath>
                </a14:m>
                <a:endParaRPr kumimoji="0" lang="el-GR"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12" name="Θέση κειμένου 14">
                <a:extLst>
                  <a:ext uri="{FF2B5EF4-FFF2-40B4-BE49-F238E27FC236}">
                    <a16:creationId xmlns:a16="http://schemas.microsoft.com/office/drawing/2014/main" id="{76D412EB-DC7F-AEB4-B1F9-981D1FCF094C}"/>
                  </a:ext>
                </a:extLst>
              </p:cNvPr>
              <p:cNvSpPr txBox="1">
                <a:spLocks noRot="1" noChangeAspect="1" noMove="1" noResize="1" noEditPoints="1" noAdjustHandles="1" noChangeArrowheads="1" noChangeShapeType="1" noTextEdit="1"/>
              </p:cNvSpPr>
              <p:nvPr/>
            </p:nvSpPr>
            <p:spPr>
              <a:xfrm>
                <a:off x="554195" y="1348383"/>
                <a:ext cx="6800334" cy="4688623"/>
              </a:xfrm>
              <a:prstGeom prst="rect">
                <a:avLst/>
              </a:prstGeom>
              <a:blipFill>
                <a:blip r:embed="rId4"/>
                <a:stretch>
                  <a:fillRect l="-628" t="-1170" r="-1345" b="-260"/>
                </a:stretch>
              </a:blipFill>
              <a:ln w="28575">
                <a:noFill/>
              </a:ln>
            </p:spPr>
            <p:txBody>
              <a:bodyPr/>
              <a:lstStyle/>
              <a:p>
                <a:r>
                  <a:rPr lang="el-GR">
                    <a:noFill/>
                  </a:rPr>
                  <a:t> </a:t>
                </a:r>
              </a:p>
            </p:txBody>
          </p:sp>
        </mc:Fallback>
      </mc:AlternateContent>
      <p:pic>
        <p:nvPicPr>
          <p:cNvPr id="4" name="Θέση περιεχομένου 7">
            <a:extLst>
              <a:ext uri="{FF2B5EF4-FFF2-40B4-BE49-F238E27FC236}">
                <a16:creationId xmlns:a16="http://schemas.microsoft.com/office/drawing/2014/main" id="{B29037A0-1F18-7CC2-5E5F-A59A5773E5B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8353298" y="2828350"/>
            <a:ext cx="2420162" cy="4148851"/>
          </a:xfrm>
          <a:prstGeom prst="rect">
            <a:avLst/>
          </a:prstGeom>
        </p:spPr>
      </p:pic>
      <p:pic>
        <p:nvPicPr>
          <p:cNvPr id="2" name="Εικόνα 1">
            <a:extLst>
              <a:ext uri="{FF2B5EF4-FFF2-40B4-BE49-F238E27FC236}">
                <a16:creationId xmlns:a16="http://schemas.microsoft.com/office/drawing/2014/main" id="{57F25977-41F0-0AA6-99DA-59148E4EF148}"/>
              </a:ext>
            </a:extLst>
          </p:cNvPr>
          <p:cNvPicPr>
            <a:picLocks noChangeAspect="1"/>
          </p:cNvPicPr>
          <p:nvPr/>
        </p:nvPicPr>
        <p:blipFill>
          <a:blip r:embed="rId6"/>
          <a:stretch>
            <a:fillRect/>
          </a:stretch>
        </p:blipFill>
        <p:spPr>
          <a:xfrm>
            <a:off x="7376502" y="1769185"/>
            <a:ext cx="4633265" cy="2047205"/>
          </a:xfrm>
          <a:prstGeom prst="rect">
            <a:avLst/>
          </a:prstGeom>
        </p:spPr>
      </p:pic>
    </p:spTree>
    <p:extLst>
      <p:ext uri="{BB962C8B-B14F-4D97-AF65-F5344CB8AC3E}">
        <p14:creationId xmlns:p14="http://schemas.microsoft.com/office/powerpoint/2010/main" val="2381974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circle(in)">
                                      <p:cBhvr>
                                        <p:cTn id="15" dur="20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circle(in)">
                                      <p:cBhvr>
                                        <p:cTn id="28" dur="2000"/>
                                        <p:tgtEl>
                                          <p:spTgt spid="4"/>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837473B0-CC2E-450A-ABE3-18F120FF3D39}">
                <a1611:picAttrSrcUrl xmlns:a1611="http://schemas.microsoft.com/office/drawing/2016/11/main" r:id="rId3"/>
              </a:ext>
            </a:extLst>
          </a:blip>
          <a:srcRect/>
          <a:stretch>
            <a:fillRect l="-5000" r="-5000"/>
          </a:stretch>
        </a:blip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81AE7F6-599C-0B89-B2AC-4376B36C6DC5}"/>
              </a:ext>
            </a:extLst>
          </p:cNvPr>
          <p:cNvSpPr>
            <a:spLocks noGrp="1"/>
          </p:cNvSpPr>
          <p:nvPr>
            <p:ph type="ctrTitle"/>
          </p:nvPr>
        </p:nvSpPr>
        <p:spPr>
          <a:xfrm>
            <a:off x="1345454" y="-73619"/>
            <a:ext cx="9684495" cy="3329581"/>
          </a:xfrm>
          <a:ln>
            <a:solidFill>
              <a:srgbClr val="FFFF00"/>
            </a:solidFill>
          </a:ln>
        </p:spPr>
        <p:txBody>
          <a:bodyPr/>
          <a:lstStyle/>
          <a:p>
            <a:r>
              <a:rPr lang="el-GR" dirty="0">
                <a:solidFill>
                  <a:srgbClr val="FFFF00"/>
                </a:solidFill>
                <a:latin typeface="Times New Roman" panose="02020603050405020304" pitchFamily="18" charset="0"/>
                <a:cs typeface="Times New Roman" panose="02020603050405020304" pitchFamily="18" charset="0"/>
              </a:rPr>
              <a:t>Φωτόνια, Φαινόμενο </a:t>
            </a:r>
            <a:r>
              <a:rPr lang="en-US" dirty="0">
                <a:solidFill>
                  <a:srgbClr val="FFFF00"/>
                </a:solidFill>
                <a:latin typeface="Times New Roman" panose="02020603050405020304" pitchFamily="18" charset="0"/>
                <a:cs typeface="Times New Roman" panose="02020603050405020304" pitchFamily="18" charset="0"/>
              </a:rPr>
              <a:t>Compton,</a:t>
            </a:r>
            <a:r>
              <a:rPr lang="el-GR" dirty="0">
                <a:solidFill>
                  <a:srgbClr val="FFFF00"/>
                </a:solidFill>
                <a:latin typeface="Times New Roman" panose="02020603050405020304" pitchFamily="18" charset="0"/>
                <a:cs typeface="Times New Roman" panose="02020603050405020304" pitchFamily="18" charset="0"/>
              </a:rPr>
              <a:t>Υλικά Κύματα, Κυματοσυνάρτηση</a:t>
            </a:r>
            <a:r>
              <a:rPr lang="el-GR" dirty="0">
                <a:latin typeface="Times New Roman" panose="02020603050405020304" pitchFamily="18" charset="0"/>
                <a:cs typeface="Times New Roman" panose="02020603050405020304" pitchFamily="18" charset="0"/>
              </a:rPr>
              <a:t>.</a:t>
            </a:r>
            <a:endParaRPr lang="el-GR" dirty="0"/>
          </a:p>
        </p:txBody>
      </p:sp>
      <p:sp>
        <p:nvSpPr>
          <p:cNvPr id="3" name="Υπότιτλος 2">
            <a:extLst>
              <a:ext uri="{FF2B5EF4-FFF2-40B4-BE49-F238E27FC236}">
                <a16:creationId xmlns:a16="http://schemas.microsoft.com/office/drawing/2014/main" id="{B05632E6-5E18-18C5-9182-0034F6AD5B67}"/>
              </a:ext>
            </a:extLst>
          </p:cNvPr>
          <p:cNvSpPr>
            <a:spLocks noGrp="1"/>
          </p:cNvSpPr>
          <p:nvPr>
            <p:ph type="subTitle" idx="1"/>
          </p:nvPr>
        </p:nvSpPr>
        <p:spPr>
          <a:xfrm>
            <a:off x="1524000" y="4211638"/>
            <a:ext cx="9144000" cy="1655762"/>
          </a:xfrm>
        </p:spPr>
        <p:txBody>
          <a:bodyPr/>
          <a:lstStyle/>
          <a:p>
            <a:r>
              <a:rPr lang="el-GR" dirty="0">
                <a:solidFill>
                  <a:srgbClr val="FFFF00"/>
                </a:solidFill>
                <a:latin typeface="Times New Roman" panose="02020603050405020304" pitchFamily="18" charset="0"/>
                <a:cs typeface="Times New Roman" panose="02020603050405020304" pitchFamily="18" charset="0"/>
              </a:rPr>
              <a:t>Νικόλαος Γ. Διαμαντής</a:t>
            </a:r>
          </a:p>
          <a:p>
            <a:r>
              <a:rPr lang="el-GR" dirty="0">
                <a:solidFill>
                  <a:srgbClr val="FFFF00"/>
                </a:solidFill>
                <a:latin typeface="Times New Roman" panose="02020603050405020304" pitchFamily="18" charset="0"/>
                <a:cs typeface="Times New Roman" panose="02020603050405020304" pitchFamily="18" charset="0"/>
              </a:rPr>
              <a:t>ΣΕΕ των ΠΕ04 του ΠΕΚΕΣ Θεσσαλίας</a:t>
            </a:r>
            <a:r>
              <a:rPr lang="el-GR" dirty="0">
                <a:latin typeface="Times New Roman" panose="02020603050405020304" pitchFamily="18" charset="0"/>
                <a:cs typeface="Times New Roman" panose="02020603050405020304" pitchFamily="18" charset="0"/>
              </a:rPr>
              <a:t>.</a:t>
            </a:r>
          </a:p>
          <a:p>
            <a:endParaRPr lang="el-GR" dirty="0"/>
          </a:p>
        </p:txBody>
      </p:sp>
      <p:sp>
        <p:nvSpPr>
          <p:cNvPr id="4" name="Θέση αριθμού διαφάνειας 3">
            <a:extLst>
              <a:ext uri="{FF2B5EF4-FFF2-40B4-BE49-F238E27FC236}">
                <a16:creationId xmlns:a16="http://schemas.microsoft.com/office/drawing/2014/main" id="{B7368B0D-3EDA-DFB3-23E2-B149DC4F408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658180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3">
            <a:extLst>
              <a:ext uri="{FF2B5EF4-FFF2-40B4-BE49-F238E27FC236}">
                <a16:creationId xmlns:a16="http://schemas.microsoft.com/office/drawing/2014/main" id="{DA4229C2-2515-6307-974D-06F10F5E96A5}"/>
              </a:ext>
            </a:extLst>
          </p:cNvPr>
          <p:cNvSpPr>
            <a:spLocks noGrp="1"/>
          </p:cNvSpPr>
          <p:nvPr>
            <p:ph type="title"/>
          </p:nvPr>
        </p:nvSpPr>
        <p:spPr>
          <a:xfrm>
            <a:off x="697880" y="553595"/>
            <a:ext cx="6488012" cy="779264"/>
          </a:xfrm>
        </p:spPr>
        <p:txBody>
          <a:bodyPr>
            <a:normAutofit fontScale="90000"/>
          </a:bodyPr>
          <a:lstStyle/>
          <a:p>
            <a:r>
              <a:rPr lang="el-GR" b="1" i="1" dirty="0">
                <a:solidFill>
                  <a:srgbClr val="FF0000"/>
                </a:solidFill>
                <a:latin typeface="Times New Roman" panose="02020603050405020304" pitchFamily="18" charset="0"/>
                <a:cs typeface="Times New Roman" panose="02020603050405020304" pitchFamily="18" charset="0"/>
              </a:rPr>
              <a:t>Φωτόνια. </a:t>
            </a:r>
            <a:r>
              <a:rPr lang="el-GR" sz="2400" b="1" i="1" dirty="0">
                <a:solidFill>
                  <a:srgbClr val="002060"/>
                </a:solidFill>
                <a:latin typeface="Times New Roman" panose="02020603050405020304" pitchFamily="18" charset="0"/>
                <a:cs typeface="Times New Roman" panose="02020603050405020304" pitchFamily="18" charset="0"/>
              </a:rPr>
              <a:t>Έναυσμα ενδιαφέροντος, υποθέσεις</a:t>
            </a:r>
            <a:r>
              <a:rPr lang="en-US" sz="2400" b="1" dirty="0">
                <a:solidFill>
                  <a:srgbClr val="002060"/>
                </a:solidFill>
              </a:rPr>
              <a:t> </a:t>
            </a:r>
            <a:endParaRPr lang="el-GR" sz="2400" b="1" dirty="0">
              <a:solidFill>
                <a:srgbClr val="002060"/>
              </a:solidFill>
              <a:latin typeface="Times New Roman" panose="02020603050405020304" pitchFamily="18" charset="0"/>
              <a:cs typeface="Times New Roman" panose="02020603050405020304" pitchFamily="18" charset="0"/>
            </a:endParaRPr>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a:xfrm>
            <a:off x="8630264" y="632685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Ορθογώνιο 4">
            <a:extLst>
              <a:ext uri="{FF2B5EF4-FFF2-40B4-BE49-F238E27FC236}">
                <a16:creationId xmlns:a16="http://schemas.microsoft.com/office/drawing/2014/main" id="{B3BEA801-9FA6-4B12-01D1-03E29044E986}"/>
              </a:ext>
            </a:extLst>
          </p:cNvPr>
          <p:cNvSpPr/>
          <p:nvPr/>
        </p:nvSpPr>
        <p:spPr>
          <a:xfrm>
            <a:off x="0" y="0"/>
            <a:ext cx="12192000" cy="329616"/>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E3275FA-808E-3F01-62B3-9672B6E7250C}"/>
              </a:ext>
            </a:extLst>
          </p:cNvPr>
          <p:cNvSpPr txBox="1"/>
          <p:nvPr/>
        </p:nvSpPr>
        <p:spPr>
          <a:xfrm>
            <a:off x="2979268"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Ιστορική αναδρομή </a:t>
            </a:r>
          </a:p>
        </p:txBody>
      </p:sp>
      <p:sp>
        <p:nvSpPr>
          <p:cNvPr id="7" name="TextBox 6">
            <a:extLst>
              <a:ext uri="{FF2B5EF4-FFF2-40B4-BE49-F238E27FC236}">
                <a16:creationId xmlns:a16="http://schemas.microsoft.com/office/drawing/2014/main" id="{3C5E0839-3C17-5821-5B58-2879E1ECB9AD}"/>
              </a:ext>
            </a:extLst>
          </p:cNvPr>
          <p:cNvSpPr txBox="1"/>
          <p:nvPr/>
        </p:nvSpPr>
        <p:spPr>
          <a:xfrm>
            <a:off x="5934904" y="0"/>
            <a:ext cx="2955636" cy="329616"/>
          </a:xfrm>
          <a:prstGeom prst="rect">
            <a:avLst/>
          </a:prstGeom>
          <a:solidFill>
            <a:srgbClr val="0000CC"/>
          </a:solidFill>
          <a:ln w="19050">
            <a:solidFill>
              <a:schemeClr val="bg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Παλαιά Κβαντική Φυσική</a:t>
            </a:r>
          </a:p>
        </p:txBody>
      </p:sp>
      <p:sp>
        <p:nvSpPr>
          <p:cNvPr id="13" name="TextBox 12">
            <a:extLst>
              <a:ext uri="{FF2B5EF4-FFF2-40B4-BE49-F238E27FC236}">
                <a16:creationId xmlns:a16="http://schemas.microsoft.com/office/drawing/2014/main" id="{BA9EA89C-C3AE-F236-1A48-54973432457A}"/>
              </a:ext>
            </a:extLst>
          </p:cNvPr>
          <p:cNvSpPr txBox="1"/>
          <p:nvPr/>
        </p:nvSpPr>
        <p:spPr>
          <a:xfrm>
            <a:off x="8890540" y="0"/>
            <a:ext cx="2955636" cy="329616"/>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Στοιχεία Κβαντομηχανικής</a:t>
            </a:r>
          </a:p>
        </p:txBody>
      </p:sp>
      <p:pic>
        <p:nvPicPr>
          <p:cNvPr id="15" name="Εικόνα 14">
            <a:hlinkClick r:id="rId2" action="ppaction://hlinksldjump"/>
            <a:extLst>
              <a:ext uri="{FF2B5EF4-FFF2-40B4-BE49-F238E27FC236}">
                <a16:creationId xmlns:a16="http://schemas.microsoft.com/office/drawing/2014/main" id="{B5FF9AB0-65A0-0FEF-980C-F99500EB49F6}"/>
              </a:ext>
            </a:extLst>
          </p:cNvPr>
          <p:cNvPicPr>
            <a:picLocks noChangeAspect="1"/>
          </p:cNvPicPr>
          <p:nvPr/>
        </p:nvPicPr>
        <p:blipFill>
          <a:blip r:embed="rId3"/>
          <a:stretch>
            <a:fillRect/>
          </a:stretch>
        </p:blipFill>
        <p:spPr>
          <a:xfrm>
            <a:off x="291812" y="33020"/>
            <a:ext cx="305492" cy="305492"/>
          </a:xfrm>
          <a:prstGeom prst="rect">
            <a:avLst/>
          </a:prstGeom>
        </p:spPr>
      </p:pic>
      <mc:AlternateContent xmlns:mc="http://schemas.openxmlformats.org/markup-compatibility/2006" xmlns:a14="http://schemas.microsoft.com/office/drawing/2010/main">
        <mc:Choice Requires="a14">
          <p:sp>
            <p:nvSpPr>
              <p:cNvPr id="12" name="Θέση κειμένου 14">
                <a:extLst>
                  <a:ext uri="{FF2B5EF4-FFF2-40B4-BE49-F238E27FC236}">
                    <a16:creationId xmlns:a16="http://schemas.microsoft.com/office/drawing/2014/main" id="{76D412EB-DC7F-AEB4-B1F9-981D1FCF094C}"/>
                  </a:ext>
                </a:extLst>
              </p:cNvPr>
              <p:cNvSpPr txBox="1">
                <a:spLocks/>
              </p:cNvSpPr>
              <p:nvPr/>
            </p:nvSpPr>
            <p:spPr>
              <a:xfrm>
                <a:off x="554195" y="1348383"/>
                <a:ext cx="4767692" cy="4806611"/>
              </a:xfrm>
              <a:prstGeom prst="rect">
                <a:avLst/>
              </a:prstGeom>
              <a:ln w="28575">
                <a:noFill/>
              </a:ln>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7000"/>
                  </a:lnSpc>
                  <a:spcBef>
                    <a:spcPts val="1000"/>
                  </a:spcBef>
                  <a:spcAft>
                    <a:spcPts val="800"/>
                  </a:spcAft>
                  <a:buClrTx/>
                  <a:buSzTx/>
                  <a:buFont typeface="Wingdings" panose="05000000000000000000" pitchFamily="2" charset="2"/>
                  <a:buChar char="Ø"/>
                  <a:tabLst/>
                  <a:defRPr/>
                </a:pPr>
                <a:r>
                  <a:rPr kumimoji="0" lang="el-GR"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Ορμή ηλεκτρομαγνητικού κύματος.</a:t>
                </a:r>
                <a:r>
                  <a:rPr kumimoji="0" lang="el-G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Το κύμα προσπέσει σε  ακίνητο (έστω θετικό) φορτίο </a:t>
                </a:r>
                <a14:m>
                  <m:oMath xmlns:m="http://schemas.openxmlformats.org/officeDocument/2006/math">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𝑞</m:t>
                    </m:r>
                  </m:oMath>
                </a14:m>
                <a:r>
                  <a:rPr kumimoji="0" lang="el-GR" sz="1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r>
                  <a:rPr kumimoji="0" lang="el-G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τότε αυτό δέχεται δύναμη   ( </a:t>
                </a:r>
                <a14:m>
                  <m:oMath xmlns:m="http://schemas.openxmlformats.org/officeDocument/2006/math">
                    <m:sSub>
                      <m:sSub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sSubPr>
                      <m:e>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𝐹</m:t>
                        </m:r>
                      </m:e>
                      <m:sub>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𝑥</m:t>
                        </m:r>
                      </m:sub>
                    </m:sSub>
                    <m:r>
                      <a:rPr kumimoji="0" lang="el-GR" sz="18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𝑞</m:t>
                    </m:r>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Ԑ)</m:t>
                    </m:r>
                  </m:oMath>
                </a14:m>
                <a:r>
                  <a:rPr kumimoji="0" lang="en-US" sz="1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l-G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αποκτώντας ταχύτητα </a:t>
                </a:r>
                <a14:m>
                  <m:oMath xmlns:m="http://schemas.openxmlformats.org/officeDocument/2006/math">
                    <m:sSub>
                      <m:sSub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sSubPr>
                      <m:e>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𝑢</m:t>
                        </m:r>
                      </m:e>
                      <m:sub>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𝑥</m:t>
                        </m:r>
                      </m:sub>
                    </m:sSub>
                    <m:r>
                      <a:rPr kumimoji="0" lang="en-US" sz="1800" b="0" i="1" u="none" strike="noStrike" kern="1200" cap="none" spc="0" normalizeH="0" baseline="-2500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 </m:t>
                    </m:r>
                  </m:oMath>
                </a14:m>
                <a:r>
                  <a:rPr kumimoji="0" lang="en-US" sz="1800" b="0" i="0" u="none" strike="noStrike" kern="1200" cap="none" spc="0" normalizeH="0" baseline="-2500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l-GR" sz="1800" b="0" i="0" u="none" strike="noStrike" kern="1200" cap="none" spc="0" normalizeH="0" baseline="-2500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l-G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Δέχεται, μαγνητική δύναμη  ( </a:t>
                </a:r>
                <a14:m>
                  <m:oMath xmlns:m="http://schemas.openxmlformats.org/officeDocument/2006/math">
                    <m:sSub>
                      <m:sSub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sSubPr>
                      <m:e>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𝐹</m:t>
                        </m:r>
                      </m:e>
                      <m:sub>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𝑀</m:t>
                        </m:r>
                      </m:sub>
                    </m:sSub>
                    <m:r>
                      <a:rPr kumimoji="0" lang="el-GR" sz="18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𝑞</m:t>
                    </m:r>
                    <m:sSub>
                      <m:sSub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sSubPr>
                      <m:e>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𝑢</m:t>
                        </m:r>
                      </m:e>
                      <m:sub>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𝑥</m:t>
                        </m:r>
                      </m:sub>
                    </m:sSub>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𝐵</m:t>
                    </m:r>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 </m:t>
                    </m:r>
                  </m:oMath>
                </a14:m>
                <a:r>
                  <a:rPr kumimoji="0" lang="en-US" sz="1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l-G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που μεταφέρει ορμή στο φορτίο.</a:t>
                </a: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228600" marR="0" lvl="0" indent="-228600" algn="l" defTabSz="914400" rtl="0" eaLnBrk="1" fontAlgn="auto" latinLnBrk="0" hangingPunct="1">
                  <a:lnSpc>
                    <a:spcPct val="107000"/>
                  </a:lnSpc>
                  <a:spcBef>
                    <a:spcPts val="1000"/>
                  </a:spcBef>
                  <a:spcAft>
                    <a:spcPts val="800"/>
                  </a:spcAft>
                  <a:buClrTx/>
                  <a:buSzTx/>
                  <a:buFont typeface="Wingdings" panose="05000000000000000000" pitchFamily="2" charset="2"/>
                  <a:buChar char="Ø"/>
                  <a:tabLst/>
                  <a:defRPr/>
                </a:pPr>
                <a:r>
                  <a:rPr kumimoji="0" lang="el-GR"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Υποθέσεις προβληματισμοί:</a:t>
                </a:r>
              </a:p>
              <a:p>
                <a:pPr marL="342900" marR="0" lvl="0" indent="-342900" algn="l" defTabSz="914400" rtl="0" eaLnBrk="1" fontAlgn="auto" latinLnBrk="0" hangingPunct="1">
                  <a:lnSpc>
                    <a:spcPct val="107000"/>
                  </a:lnSpc>
                  <a:spcBef>
                    <a:spcPts val="1000"/>
                  </a:spcBef>
                  <a:spcAft>
                    <a:spcPts val="800"/>
                  </a:spcAft>
                  <a:buClrTx/>
                  <a:buSzTx/>
                  <a:buFont typeface="+mj-lt"/>
                  <a:buAutoNum type="arabicPeriod"/>
                  <a:tabLst/>
                  <a:defRPr/>
                </a:pPr>
                <a:r>
                  <a:rPr kumimoji="0" lang="el-GR"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Έχει ορμή το φωτόνιο και πόση είναι;</a:t>
                </a:r>
              </a:p>
              <a:p>
                <a:pPr marL="342900" marR="0" lvl="0" indent="-342900" algn="l" defTabSz="914400" rtl="0" eaLnBrk="1" fontAlgn="auto" latinLnBrk="0" hangingPunct="1">
                  <a:lnSpc>
                    <a:spcPct val="107000"/>
                  </a:lnSpc>
                  <a:spcBef>
                    <a:spcPts val="1000"/>
                  </a:spcBef>
                  <a:spcAft>
                    <a:spcPts val="800"/>
                  </a:spcAft>
                  <a:buClrTx/>
                  <a:buSzTx/>
                  <a:buFont typeface="+mj-lt"/>
                  <a:buAutoNum type="arabicPeriod"/>
                  <a:tabLst/>
                  <a:defRPr/>
                </a:pPr>
                <a:r>
                  <a:rPr kumimoji="0" lang="el-GR"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Είναι το φωτόνιο σωματίδιο; </a:t>
                </a:r>
              </a:p>
              <a:p>
                <a:pPr marL="342900" marR="0" lvl="0" indent="-342900" algn="l" defTabSz="914400" rtl="0" eaLnBrk="1" fontAlgn="auto" latinLnBrk="0" hangingPunct="1">
                  <a:lnSpc>
                    <a:spcPct val="107000"/>
                  </a:lnSpc>
                  <a:spcBef>
                    <a:spcPts val="1000"/>
                  </a:spcBef>
                  <a:spcAft>
                    <a:spcPts val="800"/>
                  </a:spcAft>
                  <a:buClrTx/>
                  <a:buSzTx/>
                  <a:buFont typeface="+mj-lt"/>
                  <a:buAutoNum type="arabicPeriod"/>
                  <a:tabLst/>
                  <a:defRPr/>
                </a:pPr>
                <a:r>
                  <a:rPr kumimoji="0" lang="el-GR"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Πως συνδέεται το πείραμα της συμβολής των δύο σχισμών (</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Young) </a:t>
                </a:r>
                <a:r>
                  <a:rPr kumimoji="0" lang="el-GR"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με το σωματιδιακό χαρακτήρα των φωτονίων;</a:t>
                </a:r>
              </a:p>
            </p:txBody>
          </p:sp>
        </mc:Choice>
        <mc:Fallback xmlns="">
          <p:sp>
            <p:nvSpPr>
              <p:cNvPr id="12" name="Θέση κειμένου 14">
                <a:extLst>
                  <a:ext uri="{FF2B5EF4-FFF2-40B4-BE49-F238E27FC236}">
                    <a16:creationId xmlns:a16="http://schemas.microsoft.com/office/drawing/2014/main" id="{76D412EB-DC7F-AEB4-B1F9-981D1FCF094C}"/>
                  </a:ext>
                </a:extLst>
              </p:cNvPr>
              <p:cNvSpPr txBox="1">
                <a:spLocks noRot="1" noChangeAspect="1" noMove="1" noResize="1" noEditPoints="1" noAdjustHandles="1" noChangeArrowheads="1" noChangeShapeType="1" noTextEdit="1"/>
              </p:cNvSpPr>
              <p:nvPr/>
            </p:nvSpPr>
            <p:spPr>
              <a:xfrm>
                <a:off x="554195" y="1348383"/>
                <a:ext cx="4767692" cy="4806611"/>
              </a:xfrm>
              <a:prstGeom prst="rect">
                <a:avLst/>
              </a:prstGeom>
              <a:blipFill>
                <a:blip r:embed="rId4"/>
                <a:stretch>
                  <a:fillRect l="-895" t="-634" r="-639"/>
                </a:stretch>
              </a:blipFill>
              <a:ln w="28575">
                <a:noFill/>
              </a:ln>
            </p:spPr>
            <p:txBody>
              <a:bodyPr/>
              <a:lstStyle/>
              <a:p>
                <a:r>
                  <a:rPr lang="el-GR">
                    <a:noFill/>
                  </a:rPr>
                  <a:t> </a:t>
                </a:r>
              </a:p>
            </p:txBody>
          </p:sp>
        </mc:Fallback>
      </mc:AlternateContent>
      <p:pic>
        <p:nvPicPr>
          <p:cNvPr id="4" name="Εικόνα 3">
            <a:extLst>
              <a:ext uri="{FF2B5EF4-FFF2-40B4-BE49-F238E27FC236}">
                <a16:creationId xmlns:a16="http://schemas.microsoft.com/office/drawing/2014/main" id="{77099B6A-FE9F-10DC-01CE-D7795BDD6BB3}"/>
              </a:ext>
            </a:extLst>
          </p:cNvPr>
          <p:cNvPicPr>
            <a:picLocks noChangeAspect="1"/>
          </p:cNvPicPr>
          <p:nvPr/>
        </p:nvPicPr>
        <p:blipFill>
          <a:blip r:embed="rId5"/>
          <a:stretch>
            <a:fillRect/>
          </a:stretch>
        </p:blipFill>
        <p:spPr>
          <a:xfrm>
            <a:off x="5680229" y="1332859"/>
            <a:ext cx="5813891" cy="2537177"/>
          </a:xfrm>
          <a:prstGeom prst="rect">
            <a:avLst/>
          </a:prstGeom>
        </p:spPr>
      </p:pic>
      <p:pic>
        <p:nvPicPr>
          <p:cNvPr id="9" name="Εικόνα 8">
            <a:extLst>
              <a:ext uri="{FF2B5EF4-FFF2-40B4-BE49-F238E27FC236}">
                <a16:creationId xmlns:a16="http://schemas.microsoft.com/office/drawing/2014/main" id="{7975B289-C737-4019-1F2B-BDB42803313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35209" y="3802322"/>
            <a:ext cx="3774173" cy="2400374"/>
          </a:xfrm>
          <a:prstGeom prst="rect">
            <a:avLst/>
          </a:prstGeom>
        </p:spPr>
      </p:pic>
    </p:spTree>
    <p:extLst>
      <p:ext uri="{BB962C8B-B14F-4D97-AF65-F5344CB8AC3E}">
        <p14:creationId xmlns:p14="http://schemas.microsoft.com/office/powerpoint/2010/main" val="284822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3">
            <a:extLst>
              <a:ext uri="{FF2B5EF4-FFF2-40B4-BE49-F238E27FC236}">
                <a16:creationId xmlns:a16="http://schemas.microsoft.com/office/drawing/2014/main" id="{DA4229C2-2515-6307-974D-06F10F5E96A5}"/>
              </a:ext>
            </a:extLst>
          </p:cNvPr>
          <p:cNvSpPr>
            <a:spLocks noGrp="1"/>
          </p:cNvSpPr>
          <p:nvPr>
            <p:ph type="title"/>
          </p:nvPr>
        </p:nvSpPr>
        <p:spPr>
          <a:xfrm>
            <a:off x="697880" y="553595"/>
            <a:ext cx="6488012" cy="779264"/>
          </a:xfrm>
        </p:spPr>
        <p:txBody>
          <a:bodyPr>
            <a:normAutofit fontScale="90000"/>
          </a:bodyPr>
          <a:lstStyle/>
          <a:p>
            <a:r>
              <a:rPr lang="el-GR" b="1" i="1" dirty="0">
                <a:solidFill>
                  <a:srgbClr val="FF0000"/>
                </a:solidFill>
                <a:latin typeface="Times New Roman" panose="02020603050405020304" pitchFamily="18" charset="0"/>
                <a:cs typeface="Times New Roman" panose="02020603050405020304" pitchFamily="18" charset="0"/>
              </a:rPr>
              <a:t>Φωτόνια. </a:t>
            </a:r>
            <a:r>
              <a:rPr lang="el-GR" sz="2400" b="1" i="1" dirty="0">
                <a:solidFill>
                  <a:srgbClr val="002060"/>
                </a:solidFill>
                <a:latin typeface="Times New Roman" panose="02020603050405020304" pitchFamily="18" charset="0"/>
                <a:cs typeface="Times New Roman" panose="02020603050405020304" pitchFamily="18" charset="0"/>
              </a:rPr>
              <a:t>Θεωρητικό μοντέλο των φωτονίων</a:t>
            </a:r>
            <a:endParaRPr lang="el-GR" sz="2400" b="1" dirty="0">
              <a:solidFill>
                <a:srgbClr val="002060"/>
              </a:solidFill>
              <a:latin typeface="Times New Roman" panose="02020603050405020304" pitchFamily="18" charset="0"/>
              <a:cs typeface="Times New Roman" panose="02020603050405020304" pitchFamily="18" charset="0"/>
            </a:endParaRPr>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a:xfrm>
            <a:off x="8630264" y="632685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Ορθογώνιο 4">
            <a:extLst>
              <a:ext uri="{FF2B5EF4-FFF2-40B4-BE49-F238E27FC236}">
                <a16:creationId xmlns:a16="http://schemas.microsoft.com/office/drawing/2014/main" id="{B3BEA801-9FA6-4B12-01D1-03E29044E986}"/>
              </a:ext>
            </a:extLst>
          </p:cNvPr>
          <p:cNvSpPr/>
          <p:nvPr/>
        </p:nvSpPr>
        <p:spPr>
          <a:xfrm>
            <a:off x="0" y="0"/>
            <a:ext cx="12192000" cy="329616"/>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E3275FA-808E-3F01-62B3-9672B6E7250C}"/>
              </a:ext>
            </a:extLst>
          </p:cNvPr>
          <p:cNvSpPr txBox="1"/>
          <p:nvPr/>
        </p:nvSpPr>
        <p:spPr>
          <a:xfrm>
            <a:off x="2979268"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Ιστορική αναδρομή </a:t>
            </a:r>
          </a:p>
        </p:txBody>
      </p:sp>
      <p:sp>
        <p:nvSpPr>
          <p:cNvPr id="7" name="TextBox 6">
            <a:extLst>
              <a:ext uri="{FF2B5EF4-FFF2-40B4-BE49-F238E27FC236}">
                <a16:creationId xmlns:a16="http://schemas.microsoft.com/office/drawing/2014/main" id="{3C5E0839-3C17-5821-5B58-2879E1ECB9AD}"/>
              </a:ext>
            </a:extLst>
          </p:cNvPr>
          <p:cNvSpPr txBox="1"/>
          <p:nvPr/>
        </p:nvSpPr>
        <p:spPr>
          <a:xfrm>
            <a:off x="5934904" y="0"/>
            <a:ext cx="2955636" cy="329616"/>
          </a:xfrm>
          <a:prstGeom prst="rect">
            <a:avLst/>
          </a:prstGeom>
          <a:solidFill>
            <a:srgbClr val="0000CC"/>
          </a:solidFill>
          <a:ln w="19050">
            <a:solidFill>
              <a:schemeClr val="bg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Παλαιά Κβαντική Φυσική</a:t>
            </a:r>
          </a:p>
        </p:txBody>
      </p:sp>
      <p:sp>
        <p:nvSpPr>
          <p:cNvPr id="13" name="TextBox 12">
            <a:extLst>
              <a:ext uri="{FF2B5EF4-FFF2-40B4-BE49-F238E27FC236}">
                <a16:creationId xmlns:a16="http://schemas.microsoft.com/office/drawing/2014/main" id="{BA9EA89C-C3AE-F236-1A48-54973432457A}"/>
              </a:ext>
            </a:extLst>
          </p:cNvPr>
          <p:cNvSpPr txBox="1"/>
          <p:nvPr/>
        </p:nvSpPr>
        <p:spPr>
          <a:xfrm>
            <a:off x="8890540" y="0"/>
            <a:ext cx="2955636" cy="329616"/>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Στοιχεία Κβαντομηχανικής</a:t>
            </a:r>
          </a:p>
        </p:txBody>
      </p:sp>
      <p:pic>
        <p:nvPicPr>
          <p:cNvPr id="15" name="Εικόνα 14">
            <a:hlinkClick r:id="rId2" action="ppaction://hlinksldjump"/>
            <a:extLst>
              <a:ext uri="{FF2B5EF4-FFF2-40B4-BE49-F238E27FC236}">
                <a16:creationId xmlns:a16="http://schemas.microsoft.com/office/drawing/2014/main" id="{B5FF9AB0-65A0-0FEF-980C-F99500EB49F6}"/>
              </a:ext>
            </a:extLst>
          </p:cNvPr>
          <p:cNvPicPr>
            <a:picLocks noChangeAspect="1"/>
          </p:cNvPicPr>
          <p:nvPr/>
        </p:nvPicPr>
        <p:blipFill>
          <a:blip r:embed="rId3"/>
          <a:stretch>
            <a:fillRect/>
          </a:stretch>
        </p:blipFill>
        <p:spPr>
          <a:xfrm>
            <a:off x="291812" y="33020"/>
            <a:ext cx="305492" cy="305492"/>
          </a:xfrm>
          <a:prstGeom prst="rect">
            <a:avLst/>
          </a:prstGeom>
        </p:spPr>
      </p:pic>
      <mc:AlternateContent xmlns:mc="http://schemas.openxmlformats.org/markup-compatibility/2006" xmlns:a14="http://schemas.microsoft.com/office/drawing/2010/main">
        <mc:Choice Requires="a14">
          <p:sp>
            <p:nvSpPr>
              <p:cNvPr id="12" name="Θέση κειμένου 14">
                <a:extLst>
                  <a:ext uri="{FF2B5EF4-FFF2-40B4-BE49-F238E27FC236}">
                    <a16:creationId xmlns:a16="http://schemas.microsoft.com/office/drawing/2014/main" id="{76D412EB-DC7F-AEB4-B1F9-981D1FCF094C}"/>
                  </a:ext>
                </a:extLst>
              </p:cNvPr>
              <p:cNvSpPr txBox="1">
                <a:spLocks/>
              </p:cNvSpPr>
              <p:nvPr/>
            </p:nvSpPr>
            <p:spPr>
              <a:xfrm>
                <a:off x="554194" y="1348383"/>
                <a:ext cx="5380709" cy="4806611"/>
              </a:xfrm>
              <a:prstGeom prst="rect">
                <a:avLst/>
              </a:prstGeom>
              <a:ln w="28575">
                <a:noFill/>
              </a:ln>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Einstein:</a:t>
                </a:r>
                <a:endPar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Θεωρώντας το φωτόνιο σωματίδιο που κινείται με την ταχύτητα του φωτός, στα πλαίσια της ειδικής θεωρίας της σχετικότητας έχουμε:</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14:m>
                  <m:oMath xmlns:m="http://schemas.openxmlformats.org/officeDocument/2006/math">
                    <m:sSub>
                      <m:sSub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sSubPr>
                      <m:e>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𝑚</m:t>
                        </m:r>
                      </m:e>
                      <m:sub>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𝑝</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h</m:t>
                        </m:r>
                      </m:sub>
                    </m:sSub>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=0</m:t>
                    </m:r>
                  </m:oMath>
                </a14:m>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και  </a:t>
                </a:r>
                <a14:m>
                  <m:oMath xmlns:m="http://schemas.openxmlformats.org/officeDocument/2006/math">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𝐸</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𝑝𝑐</m:t>
                    </m:r>
                  </m:oMath>
                </a14:m>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Προκύπτουν οι σχέσεις που συνδέουν τα </a:t>
                </a:r>
                <a:r>
                  <a:rPr kumimoji="0" lang="el-GR" sz="2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σωματιδιακά χαρακτηριστικά </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των φωτονίων με τα </a:t>
                </a:r>
                <a:r>
                  <a:rPr kumimoji="0" lang="el-GR" sz="2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κυματικά χαρακτηριστικά </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των Η/Μ κυμάτων:</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14:m>
                  <m:oMath xmlns:m="http://schemas.openxmlformats.org/officeDocument/2006/math">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𝐸</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h𝑓</m:t>
                    </m:r>
                  </m:oMath>
                </a14:m>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ή  </a:t>
                </a:r>
                <a:r>
                  <a:rPr kumimoji="0" lang="el-GR" sz="20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14:m>
                  <m:oMath xmlns:m="http://schemas.openxmlformats.org/officeDocument/2006/math">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𝐸</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f>
                      <m:f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fPr>
                      <m:num>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h𝑐</m:t>
                        </m:r>
                      </m:num>
                      <m:den>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𝜆</m:t>
                        </m:r>
                      </m:den>
                    </m:f>
                  </m:oMath>
                </a14:m>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και   </a:t>
                </a:r>
                <a:r>
                  <a:rPr kumimoji="0" lang="el-GR" sz="20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14:m>
                  <m:oMath xmlns:m="http://schemas.openxmlformats.org/officeDocument/2006/math">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𝑝</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f>
                      <m:f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fPr>
                      <m:num>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h</m:t>
                        </m:r>
                      </m:num>
                      <m:den>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𝜆</m:t>
                        </m:r>
                      </m:den>
                    </m:f>
                  </m:oMath>
                </a14:m>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Το 1926 επινοήθηκε ο όρος «φωτόνιο» από τον </a:t>
                </a:r>
                <a:r>
                  <a:rPr kumimoji="0" lang="el-GR"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Gilbert</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l-GR"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Lewis</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p:txBody>
          </p:sp>
        </mc:Choice>
        <mc:Fallback xmlns="">
          <p:sp>
            <p:nvSpPr>
              <p:cNvPr id="12" name="Θέση κειμένου 14">
                <a:extLst>
                  <a:ext uri="{FF2B5EF4-FFF2-40B4-BE49-F238E27FC236}">
                    <a16:creationId xmlns:a16="http://schemas.microsoft.com/office/drawing/2014/main" id="{76D412EB-DC7F-AEB4-B1F9-981D1FCF094C}"/>
                  </a:ext>
                </a:extLst>
              </p:cNvPr>
              <p:cNvSpPr txBox="1">
                <a:spLocks noRot="1" noChangeAspect="1" noMove="1" noResize="1" noEditPoints="1" noAdjustHandles="1" noChangeArrowheads="1" noChangeShapeType="1" noTextEdit="1"/>
              </p:cNvSpPr>
              <p:nvPr/>
            </p:nvSpPr>
            <p:spPr>
              <a:xfrm>
                <a:off x="554194" y="1348383"/>
                <a:ext cx="5380709" cy="4806611"/>
              </a:xfrm>
              <a:prstGeom prst="rect">
                <a:avLst/>
              </a:prstGeom>
              <a:blipFill>
                <a:blip r:embed="rId4"/>
                <a:stretch>
                  <a:fillRect l="-1246" t="-634" r="-1133"/>
                </a:stretch>
              </a:blipFill>
              <a:ln w="28575">
                <a:noFill/>
              </a:ln>
            </p:spPr>
            <p:txBody>
              <a:bodyPr/>
              <a:lstStyle/>
              <a:p>
                <a:r>
                  <a:rPr lang="el-GR">
                    <a:noFill/>
                  </a:rPr>
                  <a:t> </a:t>
                </a:r>
              </a:p>
            </p:txBody>
          </p:sp>
        </mc:Fallback>
      </mc:AlternateContent>
      <p:pic>
        <p:nvPicPr>
          <p:cNvPr id="8" name="Εικόνα 7">
            <a:extLst>
              <a:ext uri="{FF2B5EF4-FFF2-40B4-BE49-F238E27FC236}">
                <a16:creationId xmlns:a16="http://schemas.microsoft.com/office/drawing/2014/main" id="{C0807F2E-C3A6-A650-1F42-EB8F459416B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18598" y="1948295"/>
            <a:ext cx="5019208" cy="2961409"/>
          </a:xfrm>
          <a:prstGeom prst="rect">
            <a:avLst/>
          </a:prstGeom>
        </p:spPr>
      </p:pic>
    </p:spTree>
    <p:extLst>
      <p:ext uri="{BB962C8B-B14F-4D97-AF65-F5344CB8AC3E}">
        <p14:creationId xmlns:p14="http://schemas.microsoft.com/office/powerpoint/2010/main" val="1322367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2">
                                            <p:txEl>
                                              <p:pRg st="3" end="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3">
            <a:extLst>
              <a:ext uri="{FF2B5EF4-FFF2-40B4-BE49-F238E27FC236}">
                <a16:creationId xmlns:a16="http://schemas.microsoft.com/office/drawing/2014/main" id="{DA4229C2-2515-6307-974D-06F10F5E96A5}"/>
              </a:ext>
            </a:extLst>
          </p:cNvPr>
          <p:cNvSpPr>
            <a:spLocks noGrp="1"/>
          </p:cNvSpPr>
          <p:nvPr>
            <p:ph type="title"/>
          </p:nvPr>
        </p:nvSpPr>
        <p:spPr>
          <a:xfrm>
            <a:off x="697880" y="553595"/>
            <a:ext cx="6488012" cy="779264"/>
          </a:xfrm>
        </p:spPr>
        <p:txBody>
          <a:bodyPr>
            <a:normAutofit/>
          </a:bodyPr>
          <a:lstStyle/>
          <a:p>
            <a:r>
              <a:rPr lang="el-GR" b="1" i="1" dirty="0">
                <a:solidFill>
                  <a:srgbClr val="FF0000"/>
                </a:solidFill>
                <a:latin typeface="Times New Roman" panose="02020603050405020304" pitchFamily="18" charset="0"/>
                <a:cs typeface="Times New Roman" panose="02020603050405020304" pitchFamily="18" charset="0"/>
              </a:rPr>
              <a:t>Φωτόνια. </a:t>
            </a:r>
            <a:r>
              <a:rPr lang="el-GR" sz="2400" b="1" i="1" dirty="0">
                <a:solidFill>
                  <a:srgbClr val="002060"/>
                </a:solidFill>
                <a:latin typeface="Times New Roman" panose="02020603050405020304" pitchFamily="18" charset="0"/>
                <a:cs typeface="Times New Roman" panose="02020603050405020304" pitchFamily="18" charset="0"/>
              </a:rPr>
              <a:t>Πειραματική μελέτη.</a:t>
            </a:r>
            <a:endParaRPr lang="el-GR" sz="2400" b="1" dirty="0">
              <a:solidFill>
                <a:srgbClr val="002060"/>
              </a:solidFill>
              <a:latin typeface="Times New Roman" panose="02020603050405020304" pitchFamily="18" charset="0"/>
              <a:cs typeface="Times New Roman" panose="02020603050405020304" pitchFamily="18" charset="0"/>
            </a:endParaRPr>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a:xfrm>
            <a:off x="8630264" y="632685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Ορθογώνιο 4">
            <a:extLst>
              <a:ext uri="{FF2B5EF4-FFF2-40B4-BE49-F238E27FC236}">
                <a16:creationId xmlns:a16="http://schemas.microsoft.com/office/drawing/2014/main" id="{B3BEA801-9FA6-4B12-01D1-03E29044E986}"/>
              </a:ext>
            </a:extLst>
          </p:cNvPr>
          <p:cNvSpPr/>
          <p:nvPr/>
        </p:nvSpPr>
        <p:spPr>
          <a:xfrm>
            <a:off x="0" y="0"/>
            <a:ext cx="12192000" cy="329616"/>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E3275FA-808E-3F01-62B3-9672B6E7250C}"/>
              </a:ext>
            </a:extLst>
          </p:cNvPr>
          <p:cNvSpPr txBox="1"/>
          <p:nvPr/>
        </p:nvSpPr>
        <p:spPr>
          <a:xfrm>
            <a:off x="2979268"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Ιστορική αναδρομή </a:t>
            </a:r>
          </a:p>
        </p:txBody>
      </p:sp>
      <p:sp>
        <p:nvSpPr>
          <p:cNvPr id="7" name="TextBox 6">
            <a:extLst>
              <a:ext uri="{FF2B5EF4-FFF2-40B4-BE49-F238E27FC236}">
                <a16:creationId xmlns:a16="http://schemas.microsoft.com/office/drawing/2014/main" id="{3C5E0839-3C17-5821-5B58-2879E1ECB9AD}"/>
              </a:ext>
            </a:extLst>
          </p:cNvPr>
          <p:cNvSpPr txBox="1"/>
          <p:nvPr/>
        </p:nvSpPr>
        <p:spPr>
          <a:xfrm>
            <a:off x="5934904" y="0"/>
            <a:ext cx="2955636" cy="329616"/>
          </a:xfrm>
          <a:prstGeom prst="rect">
            <a:avLst/>
          </a:prstGeom>
          <a:solidFill>
            <a:srgbClr val="0000CC"/>
          </a:solidFill>
          <a:ln w="19050">
            <a:solidFill>
              <a:schemeClr val="bg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Παλαιά Κβαντική Φυσική</a:t>
            </a:r>
          </a:p>
        </p:txBody>
      </p:sp>
      <p:sp>
        <p:nvSpPr>
          <p:cNvPr id="13" name="TextBox 12">
            <a:extLst>
              <a:ext uri="{FF2B5EF4-FFF2-40B4-BE49-F238E27FC236}">
                <a16:creationId xmlns:a16="http://schemas.microsoft.com/office/drawing/2014/main" id="{BA9EA89C-C3AE-F236-1A48-54973432457A}"/>
              </a:ext>
            </a:extLst>
          </p:cNvPr>
          <p:cNvSpPr txBox="1"/>
          <p:nvPr/>
        </p:nvSpPr>
        <p:spPr>
          <a:xfrm>
            <a:off x="8890540" y="0"/>
            <a:ext cx="2955636" cy="329616"/>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Στοιχεία Κβαντομηχανικής</a:t>
            </a:r>
          </a:p>
        </p:txBody>
      </p:sp>
      <p:pic>
        <p:nvPicPr>
          <p:cNvPr id="15" name="Εικόνα 14">
            <a:hlinkClick r:id="rId2" action="ppaction://hlinksldjump"/>
            <a:extLst>
              <a:ext uri="{FF2B5EF4-FFF2-40B4-BE49-F238E27FC236}">
                <a16:creationId xmlns:a16="http://schemas.microsoft.com/office/drawing/2014/main" id="{B5FF9AB0-65A0-0FEF-980C-F99500EB49F6}"/>
              </a:ext>
            </a:extLst>
          </p:cNvPr>
          <p:cNvPicPr>
            <a:picLocks noChangeAspect="1"/>
          </p:cNvPicPr>
          <p:nvPr/>
        </p:nvPicPr>
        <p:blipFill>
          <a:blip r:embed="rId3"/>
          <a:stretch>
            <a:fillRect/>
          </a:stretch>
        </p:blipFill>
        <p:spPr>
          <a:xfrm>
            <a:off x="291812" y="33020"/>
            <a:ext cx="305492" cy="305492"/>
          </a:xfrm>
          <a:prstGeom prst="rect">
            <a:avLst/>
          </a:prstGeom>
        </p:spPr>
      </p:pic>
      <p:sp>
        <p:nvSpPr>
          <p:cNvPr id="12" name="Θέση κειμένου 14">
            <a:extLst>
              <a:ext uri="{FF2B5EF4-FFF2-40B4-BE49-F238E27FC236}">
                <a16:creationId xmlns:a16="http://schemas.microsoft.com/office/drawing/2014/main" id="{76D412EB-DC7F-AEB4-B1F9-981D1FCF094C}"/>
              </a:ext>
            </a:extLst>
          </p:cNvPr>
          <p:cNvSpPr txBox="1">
            <a:spLocks/>
          </p:cNvSpPr>
          <p:nvPr/>
        </p:nvSpPr>
        <p:spPr>
          <a:xfrm>
            <a:off x="697880" y="2151947"/>
            <a:ext cx="4636642" cy="3611544"/>
          </a:xfrm>
          <a:prstGeom prst="rect">
            <a:avLst/>
          </a:prstGeom>
          <a:ln w="28575">
            <a:noFill/>
          </a:ln>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kumimoji="0" lang="el-GR"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4"/>
              </a:rPr>
              <a:t>Πείραμα </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4"/>
              </a:rPr>
              <a:t>Taylor. </a:t>
            </a:r>
            <a:r>
              <a:rPr kumimoji="0" lang="el-GR"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Προσομοίωση)</a:t>
            </a:r>
            <a:endPar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457200" marR="0" lvl="0" indent="-457200" algn="l" defTabSz="914400" rtl="0" eaLnBrk="1" fontAlgn="auto" latinLnBrk="0" hangingPunct="1">
              <a:lnSpc>
                <a:spcPct val="107000"/>
              </a:lnSpc>
              <a:spcBef>
                <a:spcPts val="1000"/>
              </a:spcBef>
              <a:spcAft>
                <a:spcPts val="800"/>
              </a:spcAft>
              <a:buClrTx/>
              <a:buSzTx/>
              <a:buFont typeface="Arial" panose="020B0604020202020204" pitchFamily="34" charset="0"/>
              <a:buAutoNum type="arabicPeriod"/>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Εξοικείωση με την προσομοίωση.</a:t>
            </a:r>
          </a:p>
          <a:p>
            <a:pPr marL="457200" marR="0" lvl="0" indent="-457200" algn="l" defTabSz="914400" rtl="0" eaLnBrk="1" fontAlgn="auto" latinLnBrk="0" hangingPunct="1">
              <a:lnSpc>
                <a:spcPct val="107000"/>
              </a:lnSpc>
              <a:spcBef>
                <a:spcPts val="1000"/>
              </a:spcBef>
              <a:spcAft>
                <a:spcPts val="800"/>
              </a:spcAft>
              <a:buClrTx/>
              <a:buSzTx/>
              <a:buFont typeface="Arial" panose="020B0604020202020204" pitchFamily="34" charset="0"/>
              <a:buAutoNum type="arabicPeriod"/>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Χρησιμοποιείστε «δύο σχισμές» και «φωτόνια».</a:t>
            </a:r>
          </a:p>
          <a:p>
            <a:pPr marL="457200" marR="0" lvl="0" indent="-457200" algn="l" defTabSz="914400" rtl="0" eaLnBrk="1" fontAlgn="auto" latinLnBrk="0" hangingPunct="1">
              <a:lnSpc>
                <a:spcPct val="107000"/>
              </a:lnSpc>
              <a:spcBef>
                <a:spcPts val="1000"/>
              </a:spcBef>
              <a:spcAft>
                <a:spcPts val="800"/>
              </a:spcAft>
              <a:buClrTx/>
              <a:buSzTx/>
              <a:buFont typeface="Arial" panose="020B0604020202020204" pitchFamily="34" charset="0"/>
              <a:buAutoNum type="arabicPeriod"/>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Επιλέξετε «υψηλή πυκνότητα» ή «απλό σωματίδιο». Στο «απλό σωματίδιο» έχουμε χαμηλή ένταση ώστε να είναι μόνο ένα φωτόνιο στη διάταξη.</a:t>
            </a:r>
          </a:p>
          <a:p>
            <a:pPr marL="457200" marR="0" lvl="0" indent="-457200" algn="l" defTabSz="914400" rtl="0" eaLnBrk="1" fontAlgn="auto" latinLnBrk="0" hangingPunct="1">
              <a:lnSpc>
                <a:spcPct val="107000"/>
              </a:lnSpc>
              <a:spcBef>
                <a:spcPts val="1000"/>
              </a:spcBef>
              <a:spcAft>
                <a:spcPts val="800"/>
              </a:spcAft>
              <a:buClrTx/>
              <a:buSzTx/>
              <a:buFont typeface="Arial" panose="020B0604020202020204" pitchFamily="34" charset="0"/>
              <a:buAutoNum type="arabicPeriod"/>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Λάβετε φωτογραφίες του </a:t>
            </a:r>
            <a:r>
              <a:rPr kumimoji="0" lang="el-GR"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πετάσματος</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σε τακτά χρονικά διαστήματα(</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copy screen).</a:t>
            </a:r>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10" name="Εικόνα 9">
            <a:extLst>
              <a:ext uri="{FF2B5EF4-FFF2-40B4-BE49-F238E27FC236}">
                <a16:creationId xmlns:a16="http://schemas.microsoft.com/office/drawing/2014/main" id="{8AA9600A-8AAD-AA21-E7DC-4CDCAD0E0D4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34904" y="1556838"/>
            <a:ext cx="5735891" cy="4527004"/>
          </a:xfrm>
          <a:prstGeom prst="rect">
            <a:avLst/>
          </a:prstGeom>
        </p:spPr>
      </p:pic>
    </p:spTree>
    <p:extLst>
      <p:ext uri="{BB962C8B-B14F-4D97-AF65-F5344CB8AC3E}">
        <p14:creationId xmlns:p14="http://schemas.microsoft.com/office/powerpoint/2010/main" val="1224052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circle(in)">
                                      <p:cBhvr>
                                        <p:cTn id="11" dur="20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3">
            <a:extLst>
              <a:ext uri="{FF2B5EF4-FFF2-40B4-BE49-F238E27FC236}">
                <a16:creationId xmlns:a16="http://schemas.microsoft.com/office/drawing/2014/main" id="{DA4229C2-2515-6307-974D-06F10F5E96A5}"/>
              </a:ext>
            </a:extLst>
          </p:cNvPr>
          <p:cNvSpPr>
            <a:spLocks noGrp="1"/>
          </p:cNvSpPr>
          <p:nvPr>
            <p:ph type="title"/>
          </p:nvPr>
        </p:nvSpPr>
        <p:spPr>
          <a:xfrm>
            <a:off x="697880" y="553595"/>
            <a:ext cx="6488012" cy="779264"/>
          </a:xfrm>
        </p:spPr>
        <p:txBody>
          <a:bodyPr>
            <a:normAutofit fontScale="90000"/>
          </a:bodyPr>
          <a:lstStyle/>
          <a:p>
            <a:r>
              <a:rPr lang="el-GR" b="1" i="1" dirty="0">
                <a:solidFill>
                  <a:srgbClr val="FF0000"/>
                </a:solidFill>
                <a:latin typeface="Times New Roman" panose="02020603050405020304" pitchFamily="18" charset="0"/>
                <a:cs typeface="Times New Roman" panose="02020603050405020304" pitchFamily="18" charset="0"/>
              </a:rPr>
              <a:t>Φωτόνια. </a:t>
            </a:r>
            <a:r>
              <a:rPr lang="el-GR" sz="2400" b="1" i="1" dirty="0">
                <a:solidFill>
                  <a:srgbClr val="002060"/>
                </a:solidFill>
                <a:latin typeface="Times New Roman" panose="02020603050405020304" pitchFamily="18" charset="0"/>
                <a:cs typeface="Times New Roman" panose="02020603050405020304" pitchFamily="18" charset="0"/>
              </a:rPr>
              <a:t>Πειραματική μελέτη. Επεξεργασία αποτελεσμάτων συμπεράσματα.</a:t>
            </a:r>
            <a:endParaRPr lang="el-GR" sz="2400" b="1" dirty="0">
              <a:solidFill>
                <a:srgbClr val="002060"/>
              </a:solidFill>
              <a:latin typeface="Times New Roman" panose="02020603050405020304" pitchFamily="18" charset="0"/>
              <a:cs typeface="Times New Roman" panose="02020603050405020304" pitchFamily="18" charset="0"/>
            </a:endParaRPr>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a:xfrm>
            <a:off x="8630264" y="632685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Ορθογώνιο 4">
            <a:extLst>
              <a:ext uri="{FF2B5EF4-FFF2-40B4-BE49-F238E27FC236}">
                <a16:creationId xmlns:a16="http://schemas.microsoft.com/office/drawing/2014/main" id="{B3BEA801-9FA6-4B12-01D1-03E29044E986}"/>
              </a:ext>
            </a:extLst>
          </p:cNvPr>
          <p:cNvSpPr/>
          <p:nvPr/>
        </p:nvSpPr>
        <p:spPr>
          <a:xfrm>
            <a:off x="0" y="0"/>
            <a:ext cx="12192000" cy="329616"/>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E3275FA-808E-3F01-62B3-9672B6E7250C}"/>
              </a:ext>
            </a:extLst>
          </p:cNvPr>
          <p:cNvSpPr txBox="1"/>
          <p:nvPr/>
        </p:nvSpPr>
        <p:spPr>
          <a:xfrm>
            <a:off x="2979268"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Ιστορική αναδρομή </a:t>
            </a:r>
          </a:p>
        </p:txBody>
      </p:sp>
      <p:sp>
        <p:nvSpPr>
          <p:cNvPr id="7" name="TextBox 6">
            <a:extLst>
              <a:ext uri="{FF2B5EF4-FFF2-40B4-BE49-F238E27FC236}">
                <a16:creationId xmlns:a16="http://schemas.microsoft.com/office/drawing/2014/main" id="{3C5E0839-3C17-5821-5B58-2879E1ECB9AD}"/>
              </a:ext>
            </a:extLst>
          </p:cNvPr>
          <p:cNvSpPr txBox="1"/>
          <p:nvPr/>
        </p:nvSpPr>
        <p:spPr>
          <a:xfrm>
            <a:off x="5934904" y="0"/>
            <a:ext cx="2955636" cy="329616"/>
          </a:xfrm>
          <a:prstGeom prst="rect">
            <a:avLst/>
          </a:prstGeom>
          <a:solidFill>
            <a:srgbClr val="0000CC"/>
          </a:solidFill>
          <a:ln w="19050">
            <a:solidFill>
              <a:schemeClr val="bg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Παλαιά Κβαντική Φυσική</a:t>
            </a:r>
          </a:p>
        </p:txBody>
      </p:sp>
      <p:sp>
        <p:nvSpPr>
          <p:cNvPr id="13" name="TextBox 12">
            <a:extLst>
              <a:ext uri="{FF2B5EF4-FFF2-40B4-BE49-F238E27FC236}">
                <a16:creationId xmlns:a16="http://schemas.microsoft.com/office/drawing/2014/main" id="{BA9EA89C-C3AE-F236-1A48-54973432457A}"/>
              </a:ext>
            </a:extLst>
          </p:cNvPr>
          <p:cNvSpPr txBox="1"/>
          <p:nvPr/>
        </p:nvSpPr>
        <p:spPr>
          <a:xfrm>
            <a:off x="8890540" y="0"/>
            <a:ext cx="2955636" cy="329616"/>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Στοιχεία Κβαντομηχανικής</a:t>
            </a:r>
          </a:p>
        </p:txBody>
      </p:sp>
      <p:pic>
        <p:nvPicPr>
          <p:cNvPr id="15" name="Εικόνα 14">
            <a:hlinkClick r:id="rId2" action="ppaction://hlinksldjump"/>
            <a:extLst>
              <a:ext uri="{FF2B5EF4-FFF2-40B4-BE49-F238E27FC236}">
                <a16:creationId xmlns:a16="http://schemas.microsoft.com/office/drawing/2014/main" id="{B5FF9AB0-65A0-0FEF-980C-F99500EB49F6}"/>
              </a:ext>
            </a:extLst>
          </p:cNvPr>
          <p:cNvPicPr>
            <a:picLocks noChangeAspect="1"/>
          </p:cNvPicPr>
          <p:nvPr/>
        </p:nvPicPr>
        <p:blipFill>
          <a:blip r:embed="rId3"/>
          <a:stretch>
            <a:fillRect/>
          </a:stretch>
        </p:blipFill>
        <p:spPr>
          <a:xfrm>
            <a:off x="291812" y="33020"/>
            <a:ext cx="305492" cy="305492"/>
          </a:xfrm>
          <a:prstGeom prst="rect">
            <a:avLst/>
          </a:prstGeom>
        </p:spPr>
      </p:pic>
      <p:sp>
        <p:nvSpPr>
          <p:cNvPr id="12" name="Θέση κειμένου 14">
            <a:extLst>
              <a:ext uri="{FF2B5EF4-FFF2-40B4-BE49-F238E27FC236}">
                <a16:creationId xmlns:a16="http://schemas.microsoft.com/office/drawing/2014/main" id="{76D412EB-DC7F-AEB4-B1F9-981D1FCF094C}"/>
              </a:ext>
            </a:extLst>
          </p:cNvPr>
          <p:cNvSpPr txBox="1">
            <a:spLocks/>
          </p:cNvSpPr>
          <p:nvPr/>
        </p:nvSpPr>
        <p:spPr>
          <a:xfrm>
            <a:off x="770312" y="2235074"/>
            <a:ext cx="5164591" cy="3916343"/>
          </a:xfrm>
          <a:prstGeom prst="rect">
            <a:avLst/>
          </a:prstGeom>
          <a:ln w="28575">
            <a:noFill/>
          </a:ln>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kumimoji="0" lang="el-GR"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Συμπεράσματα:</a:t>
            </a:r>
          </a:p>
          <a:p>
            <a:pPr marL="457200" marR="0" lvl="0" indent="-457200" algn="l" defTabSz="914400" rtl="0" eaLnBrk="1" fontAlgn="auto" latinLnBrk="0" hangingPunct="1">
              <a:lnSpc>
                <a:spcPct val="107000"/>
              </a:lnSpc>
              <a:spcBef>
                <a:spcPts val="1000"/>
              </a:spcBef>
              <a:spcAft>
                <a:spcPts val="800"/>
              </a:spcAft>
              <a:buClrTx/>
              <a:buSzTx/>
              <a:buFont typeface="Arial" panose="020B0604020202020204" pitchFamily="34" charset="0"/>
              <a:buAutoNum type="arabicPeriod"/>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Τα στίγματα υποδηλώνουν την σωματιδιακή φύση του φωτός.</a:t>
            </a:r>
          </a:p>
          <a:p>
            <a:pPr marL="457200" marR="0" lvl="0" indent="-457200" algn="l" defTabSz="914400" rtl="0" eaLnBrk="1" fontAlgn="auto" latinLnBrk="0" hangingPunct="1">
              <a:lnSpc>
                <a:spcPct val="107000"/>
              </a:lnSpc>
              <a:spcBef>
                <a:spcPts val="1000"/>
              </a:spcBef>
              <a:spcAft>
                <a:spcPts val="800"/>
              </a:spcAft>
              <a:buClrTx/>
              <a:buSzTx/>
              <a:buFont typeface="Arial" panose="020B0604020202020204" pitchFamily="34" charset="0"/>
              <a:buAutoNum type="arabicPeriod"/>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Με την πάροδο του χρόνου σχηματίζεται το αποτέλεσμα που προκύπτει με τη συμβολή των κυμάτων.</a:t>
            </a:r>
          </a:p>
          <a:p>
            <a:pPr marL="457200" marR="0" lvl="0" indent="-457200" algn="l" defTabSz="914400" rtl="0" eaLnBrk="1" fontAlgn="auto" latinLnBrk="0" hangingPunct="1">
              <a:lnSpc>
                <a:spcPct val="107000"/>
              </a:lnSpc>
              <a:spcBef>
                <a:spcPts val="1000"/>
              </a:spcBef>
              <a:spcAft>
                <a:spcPts val="800"/>
              </a:spcAft>
              <a:buClrTx/>
              <a:buSzTx/>
              <a:buFont typeface="Arial" panose="020B0604020202020204" pitchFamily="34" charset="0"/>
              <a:buAutoNum type="arabicPeriod"/>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Η κατάληξη του φωτονίου στο πέτασμα είναι στατιστικό αποτέλεσμα. Η πιθανότητα είναι ανάλογη με την κλασική ένταση και συνεπώς ανάλογη του τετραγώνου του πλάτους του ηλεκτρικού πεδίου .</a:t>
            </a:r>
          </a:p>
        </p:txBody>
      </p:sp>
      <p:pic>
        <p:nvPicPr>
          <p:cNvPr id="4" name="Εικόνα 3">
            <a:extLst>
              <a:ext uri="{FF2B5EF4-FFF2-40B4-BE49-F238E27FC236}">
                <a16:creationId xmlns:a16="http://schemas.microsoft.com/office/drawing/2014/main" id="{1D408047-7F82-A3C1-6FA0-76E037BDB1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87904" y="2362373"/>
            <a:ext cx="5062651" cy="2133254"/>
          </a:xfrm>
          <a:prstGeom prst="rect">
            <a:avLst/>
          </a:prstGeom>
        </p:spPr>
      </p:pic>
    </p:spTree>
    <p:extLst>
      <p:ext uri="{BB962C8B-B14F-4D97-AF65-F5344CB8AC3E}">
        <p14:creationId xmlns:p14="http://schemas.microsoft.com/office/powerpoint/2010/main" val="3294928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6000"/>
            <a:lum/>
          </a:blip>
          <a:srcRect/>
          <a:stretch>
            <a:fillRect/>
          </a:stretch>
        </a:blip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95EB030-C8A1-BC0C-F86D-549C8FD1E3D9}"/>
              </a:ext>
            </a:extLst>
          </p:cNvPr>
          <p:cNvSpPr>
            <a:spLocks noGrp="1"/>
          </p:cNvSpPr>
          <p:nvPr>
            <p:ph type="title"/>
          </p:nvPr>
        </p:nvSpPr>
        <p:spPr/>
        <p:txBody>
          <a:bodyPr/>
          <a:lstStyle/>
          <a:p>
            <a:r>
              <a:rPr lang="el-GR" b="1" i="1" dirty="0">
                <a:solidFill>
                  <a:srgbClr val="FF0000"/>
                </a:solidFill>
                <a:latin typeface="Times New Roman" panose="02020603050405020304" pitchFamily="18" charset="0"/>
                <a:cs typeface="Times New Roman" panose="02020603050405020304" pitchFamily="18" charset="0"/>
              </a:rPr>
              <a:t>Μέλαν Σώμα.</a:t>
            </a:r>
            <a:endParaRPr lang="el-GR" dirty="0">
              <a:latin typeface="Times New Roman" panose="02020603050405020304" pitchFamily="18" charset="0"/>
              <a:cs typeface="Times New Roman" panose="02020603050405020304" pitchFamily="18" charset="0"/>
            </a:endParaRPr>
          </a:p>
        </p:txBody>
      </p:sp>
      <p:sp>
        <p:nvSpPr>
          <p:cNvPr id="3" name="Θέση κειμένου 2">
            <a:extLst>
              <a:ext uri="{FF2B5EF4-FFF2-40B4-BE49-F238E27FC236}">
                <a16:creationId xmlns:a16="http://schemas.microsoft.com/office/drawing/2014/main" id="{672BA1A1-A1C6-F725-26B9-8B77FCB39B86}"/>
              </a:ext>
            </a:extLst>
          </p:cNvPr>
          <p:cNvSpPr>
            <a:spLocks noGrp="1"/>
          </p:cNvSpPr>
          <p:nvPr>
            <p:ph type="body" idx="1"/>
          </p:nvPr>
        </p:nvSpPr>
        <p:spPr/>
        <p:txBody>
          <a:bodyPr/>
          <a:lstStyle/>
          <a:p>
            <a:endParaRPr lang="el-GR"/>
          </a:p>
        </p:txBody>
      </p:sp>
      <p:sp>
        <p:nvSpPr>
          <p:cNvPr id="4" name="Θέση αριθμού διαφάνειας 3">
            <a:extLst>
              <a:ext uri="{FF2B5EF4-FFF2-40B4-BE49-F238E27FC236}">
                <a16:creationId xmlns:a16="http://schemas.microsoft.com/office/drawing/2014/main" id="{A26FA314-B4EF-7CCC-FE8C-E39EE7885AB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524651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3">
            <a:extLst>
              <a:ext uri="{FF2B5EF4-FFF2-40B4-BE49-F238E27FC236}">
                <a16:creationId xmlns:a16="http://schemas.microsoft.com/office/drawing/2014/main" id="{DA4229C2-2515-6307-974D-06F10F5E96A5}"/>
              </a:ext>
            </a:extLst>
          </p:cNvPr>
          <p:cNvSpPr>
            <a:spLocks noGrp="1"/>
          </p:cNvSpPr>
          <p:nvPr>
            <p:ph type="title"/>
          </p:nvPr>
        </p:nvSpPr>
        <p:spPr>
          <a:xfrm>
            <a:off x="697880" y="553595"/>
            <a:ext cx="6488012" cy="779264"/>
          </a:xfrm>
        </p:spPr>
        <p:txBody>
          <a:bodyPr>
            <a:normAutofit fontScale="90000"/>
          </a:bodyPr>
          <a:lstStyle/>
          <a:p>
            <a:r>
              <a:rPr lang="el-GR" b="1" i="1" dirty="0">
                <a:solidFill>
                  <a:srgbClr val="FF0000"/>
                </a:solidFill>
                <a:latin typeface="Times New Roman" panose="02020603050405020304" pitchFamily="18" charset="0"/>
                <a:cs typeface="Times New Roman" panose="02020603050405020304" pitchFamily="18" charset="0"/>
              </a:rPr>
              <a:t>Φωτόνια. </a:t>
            </a:r>
            <a:r>
              <a:rPr lang="el-GR" sz="2400" b="1" i="1" dirty="0">
                <a:solidFill>
                  <a:srgbClr val="002060"/>
                </a:solidFill>
                <a:latin typeface="Times New Roman" panose="02020603050405020304" pitchFamily="18" charset="0"/>
                <a:cs typeface="Times New Roman" panose="02020603050405020304" pitchFamily="18" charset="0"/>
              </a:rPr>
              <a:t>Πειραματική μελέτη. Επεξεργασία αποτελεσμάτων συμπεράσματα.</a:t>
            </a:r>
            <a:endParaRPr lang="el-GR" sz="2400" b="1" dirty="0">
              <a:solidFill>
                <a:srgbClr val="002060"/>
              </a:solidFill>
              <a:latin typeface="Times New Roman" panose="02020603050405020304" pitchFamily="18" charset="0"/>
              <a:cs typeface="Times New Roman" panose="02020603050405020304" pitchFamily="18" charset="0"/>
            </a:endParaRPr>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a:xfrm>
            <a:off x="8630264" y="632685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Ορθογώνιο 4">
            <a:extLst>
              <a:ext uri="{FF2B5EF4-FFF2-40B4-BE49-F238E27FC236}">
                <a16:creationId xmlns:a16="http://schemas.microsoft.com/office/drawing/2014/main" id="{B3BEA801-9FA6-4B12-01D1-03E29044E986}"/>
              </a:ext>
            </a:extLst>
          </p:cNvPr>
          <p:cNvSpPr/>
          <p:nvPr/>
        </p:nvSpPr>
        <p:spPr>
          <a:xfrm>
            <a:off x="0" y="0"/>
            <a:ext cx="12192000" cy="329616"/>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E3275FA-808E-3F01-62B3-9672B6E7250C}"/>
              </a:ext>
            </a:extLst>
          </p:cNvPr>
          <p:cNvSpPr txBox="1"/>
          <p:nvPr/>
        </p:nvSpPr>
        <p:spPr>
          <a:xfrm>
            <a:off x="2979268"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Ιστορική αναδρομή </a:t>
            </a:r>
          </a:p>
        </p:txBody>
      </p:sp>
      <p:sp>
        <p:nvSpPr>
          <p:cNvPr id="7" name="TextBox 6">
            <a:extLst>
              <a:ext uri="{FF2B5EF4-FFF2-40B4-BE49-F238E27FC236}">
                <a16:creationId xmlns:a16="http://schemas.microsoft.com/office/drawing/2014/main" id="{3C5E0839-3C17-5821-5B58-2879E1ECB9AD}"/>
              </a:ext>
            </a:extLst>
          </p:cNvPr>
          <p:cNvSpPr txBox="1"/>
          <p:nvPr/>
        </p:nvSpPr>
        <p:spPr>
          <a:xfrm>
            <a:off x="5934904" y="0"/>
            <a:ext cx="2955636" cy="329616"/>
          </a:xfrm>
          <a:prstGeom prst="rect">
            <a:avLst/>
          </a:prstGeom>
          <a:solidFill>
            <a:srgbClr val="0000CC"/>
          </a:solidFill>
          <a:ln w="19050">
            <a:solidFill>
              <a:schemeClr val="bg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Παλαιά Κβαντική Φυσική</a:t>
            </a:r>
          </a:p>
        </p:txBody>
      </p:sp>
      <p:sp>
        <p:nvSpPr>
          <p:cNvPr id="13" name="TextBox 12">
            <a:extLst>
              <a:ext uri="{FF2B5EF4-FFF2-40B4-BE49-F238E27FC236}">
                <a16:creationId xmlns:a16="http://schemas.microsoft.com/office/drawing/2014/main" id="{BA9EA89C-C3AE-F236-1A48-54973432457A}"/>
              </a:ext>
            </a:extLst>
          </p:cNvPr>
          <p:cNvSpPr txBox="1"/>
          <p:nvPr/>
        </p:nvSpPr>
        <p:spPr>
          <a:xfrm>
            <a:off x="8890540" y="0"/>
            <a:ext cx="2955636" cy="329616"/>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Στοιχεία Κβαντομηχανικής</a:t>
            </a:r>
          </a:p>
        </p:txBody>
      </p:sp>
      <p:pic>
        <p:nvPicPr>
          <p:cNvPr id="15" name="Εικόνα 14">
            <a:hlinkClick r:id="rId2" action="ppaction://hlinksldjump"/>
            <a:extLst>
              <a:ext uri="{FF2B5EF4-FFF2-40B4-BE49-F238E27FC236}">
                <a16:creationId xmlns:a16="http://schemas.microsoft.com/office/drawing/2014/main" id="{B5FF9AB0-65A0-0FEF-980C-F99500EB49F6}"/>
              </a:ext>
            </a:extLst>
          </p:cNvPr>
          <p:cNvPicPr>
            <a:picLocks noChangeAspect="1"/>
          </p:cNvPicPr>
          <p:nvPr/>
        </p:nvPicPr>
        <p:blipFill>
          <a:blip r:embed="rId3"/>
          <a:stretch>
            <a:fillRect/>
          </a:stretch>
        </p:blipFill>
        <p:spPr>
          <a:xfrm>
            <a:off x="291812" y="33020"/>
            <a:ext cx="305492" cy="305492"/>
          </a:xfrm>
          <a:prstGeom prst="rect">
            <a:avLst/>
          </a:prstGeom>
        </p:spPr>
      </p:pic>
      <p:sp>
        <p:nvSpPr>
          <p:cNvPr id="12" name="Θέση κειμένου 14">
            <a:extLst>
              <a:ext uri="{FF2B5EF4-FFF2-40B4-BE49-F238E27FC236}">
                <a16:creationId xmlns:a16="http://schemas.microsoft.com/office/drawing/2014/main" id="{76D412EB-DC7F-AEB4-B1F9-981D1FCF094C}"/>
              </a:ext>
            </a:extLst>
          </p:cNvPr>
          <p:cNvSpPr txBox="1">
            <a:spLocks/>
          </p:cNvSpPr>
          <p:nvPr/>
        </p:nvSpPr>
        <p:spPr>
          <a:xfrm>
            <a:off x="597304" y="2890855"/>
            <a:ext cx="5164591" cy="1551835"/>
          </a:xfrm>
          <a:prstGeom prst="rect">
            <a:avLst/>
          </a:prstGeom>
          <a:ln w="28575">
            <a:noFill/>
          </a:ln>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1" indent="0" algn="l" defTabSz="914400" rtl="0" eaLnBrk="1" fontAlgn="auto" latinLnBrk="0" hangingPunct="1">
              <a:lnSpc>
                <a:spcPct val="107000"/>
              </a:lnSpc>
              <a:spcBef>
                <a:spcPts val="500"/>
              </a:spcBef>
              <a:spcAft>
                <a:spcPts val="800"/>
              </a:spcAft>
              <a:buClrTx/>
              <a:buSzTx/>
              <a:buFont typeface="Arial" panose="020B0604020202020204" pitchFamily="34" charset="0"/>
              <a:buNone/>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Εναλλακτικά δίνονται τα αποτελέσματα επανάληψης του πειράματος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Taylor </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παραλείποντας την προσομοίωση, από όπου εξάγονται τα συμπεράσματα.</a:t>
            </a:r>
          </a:p>
        </p:txBody>
      </p:sp>
      <p:pic>
        <p:nvPicPr>
          <p:cNvPr id="2" name="Θέση περιεχομένου 6">
            <a:extLst>
              <a:ext uri="{FF2B5EF4-FFF2-40B4-BE49-F238E27FC236}">
                <a16:creationId xmlns:a16="http://schemas.microsoft.com/office/drawing/2014/main" id="{55D4FDA3-62E5-E695-104A-22791D45B3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61382" y="700988"/>
            <a:ext cx="2640482" cy="5629068"/>
          </a:xfrm>
          <a:prstGeom prst="rect">
            <a:avLst/>
          </a:prstGeom>
        </p:spPr>
      </p:pic>
    </p:spTree>
    <p:extLst>
      <p:ext uri="{BB962C8B-B14F-4D97-AF65-F5344CB8AC3E}">
        <p14:creationId xmlns:p14="http://schemas.microsoft.com/office/powerpoint/2010/main" val="3946171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3">
            <a:extLst>
              <a:ext uri="{FF2B5EF4-FFF2-40B4-BE49-F238E27FC236}">
                <a16:creationId xmlns:a16="http://schemas.microsoft.com/office/drawing/2014/main" id="{DA4229C2-2515-6307-974D-06F10F5E96A5}"/>
              </a:ext>
            </a:extLst>
          </p:cNvPr>
          <p:cNvSpPr>
            <a:spLocks noGrp="1"/>
          </p:cNvSpPr>
          <p:nvPr>
            <p:ph type="title"/>
          </p:nvPr>
        </p:nvSpPr>
        <p:spPr>
          <a:xfrm>
            <a:off x="697880" y="553595"/>
            <a:ext cx="6488012" cy="779264"/>
          </a:xfrm>
        </p:spPr>
        <p:txBody>
          <a:bodyPr>
            <a:normAutofit fontScale="90000"/>
          </a:bodyPr>
          <a:lstStyle/>
          <a:p>
            <a:r>
              <a:rPr lang="el-GR" b="1" i="1" dirty="0">
                <a:solidFill>
                  <a:srgbClr val="FF0000"/>
                </a:solidFill>
                <a:latin typeface="Times New Roman" panose="02020603050405020304" pitchFamily="18" charset="0"/>
                <a:cs typeface="Times New Roman" panose="02020603050405020304" pitchFamily="18" charset="0"/>
              </a:rPr>
              <a:t>Φωτόνια. </a:t>
            </a:r>
            <a:r>
              <a:rPr lang="el-GR" sz="2400" b="1" i="1" dirty="0">
                <a:solidFill>
                  <a:srgbClr val="002060"/>
                </a:solidFill>
                <a:latin typeface="Times New Roman" panose="02020603050405020304" pitchFamily="18" charset="0"/>
                <a:cs typeface="Times New Roman" panose="02020603050405020304" pitchFamily="18" charset="0"/>
              </a:rPr>
              <a:t>Διεπιστημονικές διαθεματικές εφαρμογές .</a:t>
            </a:r>
            <a:endParaRPr lang="el-GR" sz="2400" b="1" dirty="0">
              <a:solidFill>
                <a:srgbClr val="002060"/>
              </a:solidFill>
              <a:latin typeface="Times New Roman" panose="02020603050405020304" pitchFamily="18" charset="0"/>
              <a:cs typeface="Times New Roman" panose="02020603050405020304" pitchFamily="18" charset="0"/>
            </a:endParaRPr>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a:xfrm>
            <a:off x="8630264" y="632685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Ορθογώνιο 4">
            <a:extLst>
              <a:ext uri="{FF2B5EF4-FFF2-40B4-BE49-F238E27FC236}">
                <a16:creationId xmlns:a16="http://schemas.microsoft.com/office/drawing/2014/main" id="{B3BEA801-9FA6-4B12-01D1-03E29044E986}"/>
              </a:ext>
            </a:extLst>
          </p:cNvPr>
          <p:cNvSpPr/>
          <p:nvPr/>
        </p:nvSpPr>
        <p:spPr>
          <a:xfrm>
            <a:off x="0" y="0"/>
            <a:ext cx="12192000" cy="329616"/>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E3275FA-808E-3F01-62B3-9672B6E7250C}"/>
              </a:ext>
            </a:extLst>
          </p:cNvPr>
          <p:cNvSpPr txBox="1"/>
          <p:nvPr/>
        </p:nvSpPr>
        <p:spPr>
          <a:xfrm>
            <a:off x="2979268"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Ιστορική αναδρομή </a:t>
            </a:r>
          </a:p>
        </p:txBody>
      </p:sp>
      <p:sp>
        <p:nvSpPr>
          <p:cNvPr id="7" name="TextBox 6">
            <a:extLst>
              <a:ext uri="{FF2B5EF4-FFF2-40B4-BE49-F238E27FC236}">
                <a16:creationId xmlns:a16="http://schemas.microsoft.com/office/drawing/2014/main" id="{3C5E0839-3C17-5821-5B58-2879E1ECB9AD}"/>
              </a:ext>
            </a:extLst>
          </p:cNvPr>
          <p:cNvSpPr txBox="1"/>
          <p:nvPr/>
        </p:nvSpPr>
        <p:spPr>
          <a:xfrm>
            <a:off x="5934904" y="0"/>
            <a:ext cx="2955636" cy="329616"/>
          </a:xfrm>
          <a:prstGeom prst="rect">
            <a:avLst/>
          </a:prstGeom>
          <a:solidFill>
            <a:srgbClr val="0000CC"/>
          </a:solidFill>
          <a:ln w="19050">
            <a:solidFill>
              <a:schemeClr val="bg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Παλαιά Κβαντική Φυσική</a:t>
            </a:r>
          </a:p>
        </p:txBody>
      </p:sp>
      <p:sp>
        <p:nvSpPr>
          <p:cNvPr id="13" name="TextBox 12">
            <a:extLst>
              <a:ext uri="{FF2B5EF4-FFF2-40B4-BE49-F238E27FC236}">
                <a16:creationId xmlns:a16="http://schemas.microsoft.com/office/drawing/2014/main" id="{BA9EA89C-C3AE-F236-1A48-54973432457A}"/>
              </a:ext>
            </a:extLst>
          </p:cNvPr>
          <p:cNvSpPr txBox="1"/>
          <p:nvPr/>
        </p:nvSpPr>
        <p:spPr>
          <a:xfrm>
            <a:off x="8890540" y="0"/>
            <a:ext cx="2955636" cy="329616"/>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Στοιχεία Κβαντομηχανικής</a:t>
            </a:r>
          </a:p>
        </p:txBody>
      </p:sp>
      <p:pic>
        <p:nvPicPr>
          <p:cNvPr id="15" name="Εικόνα 14">
            <a:hlinkClick r:id="rId2" action="ppaction://hlinksldjump"/>
            <a:extLst>
              <a:ext uri="{FF2B5EF4-FFF2-40B4-BE49-F238E27FC236}">
                <a16:creationId xmlns:a16="http://schemas.microsoft.com/office/drawing/2014/main" id="{B5FF9AB0-65A0-0FEF-980C-F99500EB49F6}"/>
              </a:ext>
            </a:extLst>
          </p:cNvPr>
          <p:cNvPicPr>
            <a:picLocks noChangeAspect="1"/>
          </p:cNvPicPr>
          <p:nvPr/>
        </p:nvPicPr>
        <p:blipFill>
          <a:blip r:embed="rId3"/>
          <a:stretch>
            <a:fillRect/>
          </a:stretch>
        </p:blipFill>
        <p:spPr>
          <a:xfrm>
            <a:off x="291812" y="33020"/>
            <a:ext cx="305492" cy="305492"/>
          </a:xfrm>
          <a:prstGeom prst="rect">
            <a:avLst/>
          </a:prstGeom>
        </p:spPr>
      </p:pic>
      <p:sp>
        <p:nvSpPr>
          <p:cNvPr id="12" name="Θέση κειμένου 14">
            <a:extLst>
              <a:ext uri="{FF2B5EF4-FFF2-40B4-BE49-F238E27FC236}">
                <a16:creationId xmlns:a16="http://schemas.microsoft.com/office/drawing/2014/main" id="{76D412EB-DC7F-AEB4-B1F9-981D1FCF094C}"/>
              </a:ext>
            </a:extLst>
          </p:cNvPr>
          <p:cNvSpPr txBox="1">
            <a:spLocks/>
          </p:cNvSpPr>
          <p:nvPr/>
        </p:nvSpPr>
        <p:spPr>
          <a:xfrm>
            <a:off x="1028931" y="2927801"/>
            <a:ext cx="4905974" cy="2244563"/>
          </a:xfrm>
          <a:prstGeom prst="rect">
            <a:avLst/>
          </a:prstGeom>
          <a:ln w="28575">
            <a:noFill/>
          </a:ln>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marR="0" lvl="1" indent="-457200" algn="l" defTabSz="914400" rtl="0" eaLnBrk="1" fontAlgn="auto" latinLnBrk="0" hangingPunct="1">
              <a:lnSpc>
                <a:spcPct val="107000"/>
              </a:lnSpc>
              <a:spcBef>
                <a:spcPts val="500"/>
              </a:spcBef>
              <a:spcAft>
                <a:spcPts val="800"/>
              </a:spcAft>
              <a:buClrTx/>
              <a:buSzTx/>
              <a:buFont typeface="+mj-lt"/>
              <a:buAutoNum type="arabicPeriod"/>
              <a:tabLst/>
              <a:defRPr/>
            </a:pPr>
            <a:r>
              <a:rPr kumimoji="0" lang="el-GR" sz="2000" b="0" i="0" u="none" strike="noStrike" kern="1200" cap="none" spc="0" normalizeH="0" baseline="0" noProof="0" dirty="0" err="1">
                <a:ln>
                  <a:noFill/>
                </a:ln>
                <a:solidFill>
                  <a:srgbClr val="111111"/>
                </a:solidFill>
                <a:effectLst/>
                <a:uLnTx/>
                <a:uFillTx/>
                <a:latin typeface="Times New Roman" panose="02020603050405020304" pitchFamily="18" charset="0"/>
                <a:ea typeface="+mn-ea"/>
                <a:cs typeface="Times New Roman" panose="02020603050405020304" pitchFamily="18" charset="0"/>
              </a:rPr>
              <a:t>Βαρυτική</a:t>
            </a:r>
            <a:r>
              <a:rPr kumimoji="0" lang="el-GR" sz="2000" b="0" i="0" u="none" strike="noStrike" kern="1200" cap="none" spc="0" normalizeH="0" baseline="0" noProof="0" dirty="0">
                <a:ln>
                  <a:noFill/>
                </a:ln>
                <a:solidFill>
                  <a:srgbClr val="111111"/>
                </a:solidFill>
                <a:effectLst/>
                <a:uLnTx/>
                <a:uFillTx/>
                <a:latin typeface="Times New Roman" panose="02020603050405020304" pitchFamily="18" charset="0"/>
                <a:ea typeface="+mn-ea"/>
                <a:cs typeface="Times New Roman" panose="02020603050405020304" pitchFamily="18" charset="0"/>
              </a:rPr>
              <a:t> ερυθρή μετατόπιση και το πείραμα </a:t>
            </a:r>
            <a:r>
              <a:rPr kumimoji="0" lang="el-GR" sz="2000" b="0" i="0" u="none" strike="noStrike" kern="1200" cap="none" spc="0" normalizeH="0" baseline="0" noProof="0" dirty="0" err="1">
                <a:ln>
                  <a:noFill/>
                </a:ln>
                <a:solidFill>
                  <a:srgbClr val="111111"/>
                </a:solidFill>
                <a:effectLst/>
                <a:uLnTx/>
                <a:uFillTx/>
                <a:latin typeface="Times New Roman" panose="02020603050405020304" pitchFamily="18" charset="0"/>
                <a:ea typeface="+mn-ea"/>
                <a:cs typeface="Times New Roman" panose="02020603050405020304" pitchFamily="18" charset="0"/>
              </a:rPr>
              <a:t>Pound-Rebka</a:t>
            </a:r>
            <a:endParaRPr kumimoji="0" lang="en-US" sz="2000" b="0" i="0" u="none" strike="noStrike" kern="1200" cap="none" spc="0" normalizeH="0" baseline="0" noProof="0" dirty="0">
              <a:ln>
                <a:noFill/>
              </a:ln>
              <a:solidFill>
                <a:srgbClr val="111111"/>
              </a:solidFill>
              <a:effectLst/>
              <a:uLnTx/>
              <a:uFillTx/>
              <a:latin typeface="Times New Roman" panose="02020603050405020304" pitchFamily="18" charset="0"/>
              <a:ea typeface="+mn-ea"/>
              <a:cs typeface="Times New Roman" panose="02020603050405020304" pitchFamily="18" charset="0"/>
            </a:endParaRPr>
          </a:p>
          <a:p>
            <a:pPr marL="914400" marR="0" lvl="1" indent="-457200" algn="l" defTabSz="914400" rtl="0" eaLnBrk="1" fontAlgn="auto" latinLnBrk="0" hangingPunct="1">
              <a:lnSpc>
                <a:spcPct val="107000"/>
              </a:lnSpc>
              <a:spcBef>
                <a:spcPts val="500"/>
              </a:spcBef>
              <a:spcAft>
                <a:spcPts val="800"/>
              </a:spcAft>
              <a:buClrTx/>
              <a:buSzTx/>
              <a:buFont typeface="+mj-lt"/>
              <a:buAutoNum type="arabicPeriod"/>
              <a:tabLst/>
              <a:defRPr/>
            </a:pPr>
            <a:r>
              <a:rPr kumimoji="0" lang="el-GR" sz="2200" b="0" i="0" u="none" strike="noStrike" kern="1200" cap="none" spc="0" normalizeH="0" baseline="0" noProof="0" dirty="0" err="1">
                <a:ln>
                  <a:noFill/>
                </a:ln>
                <a:solidFill>
                  <a:srgbClr val="111111"/>
                </a:solidFill>
                <a:effectLst/>
                <a:uLnTx/>
                <a:uFillTx/>
                <a:latin typeface="Times New Roman" panose="02020603050405020304" pitchFamily="18" charset="0"/>
                <a:ea typeface="+mn-ea"/>
                <a:cs typeface="Times New Roman" panose="02020603050405020304" pitchFamily="18" charset="0"/>
              </a:rPr>
              <a:t>Βαρυτική</a:t>
            </a:r>
            <a:r>
              <a:rPr kumimoji="0" lang="el-GR" sz="2200" b="0" i="0" u="none" strike="noStrike" kern="1200" cap="none" spc="0" normalizeH="0" baseline="0" noProof="0" dirty="0">
                <a:ln>
                  <a:noFill/>
                </a:ln>
                <a:solidFill>
                  <a:srgbClr val="111111"/>
                </a:solidFill>
                <a:effectLst/>
                <a:uLnTx/>
                <a:uFillTx/>
                <a:latin typeface="Times New Roman" panose="02020603050405020304" pitchFamily="18" charset="0"/>
                <a:ea typeface="+mn-ea"/>
                <a:cs typeface="Times New Roman" panose="02020603050405020304" pitchFamily="18" charset="0"/>
              </a:rPr>
              <a:t> ερυθρή μετατόπιση και ακτίνα </a:t>
            </a:r>
            <a:r>
              <a:rPr kumimoji="0" lang="el-GR" sz="2200" b="0" i="0" u="none" strike="noStrike" kern="1200" cap="none" spc="0" normalizeH="0" baseline="0" noProof="0" dirty="0" err="1">
                <a:ln>
                  <a:noFill/>
                </a:ln>
                <a:solidFill>
                  <a:srgbClr val="111111"/>
                </a:solidFill>
                <a:effectLst/>
                <a:uLnTx/>
                <a:uFillTx/>
                <a:latin typeface="Times New Roman" panose="02020603050405020304" pitchFamily="18" charset="0"/>
                <a:ea typeface="+mn-ea"/>
                <a:cs typeface="Times New Roman" panose="02020603050405020304" pitchFamily="18" charset="0"/>
              </a:rPr>
              <a:t>Schwarzchild</a:t>
            </a:r>
            <a:endParaRPr kumimoji="0" lang="el-GR" sz="2200" b="0" i="0" u="none" strike="noStrike" kern="1200" cap="none" spc="0" normalizeH="0" baseline="0" noProof="0" dirty="0">
              <a:ln>
                <a:noFill/>
              </a:ln>
              <a:solidFill>
                <a:srgbClr val="111111"/>
              </a:solidFill>
              <a:effectLst/>
              <a:uLnTx/>
              <a:uFillTx/>
              <a:latin typeface="Times New Roman" panose="02020603050405020304" pitchFamily="18" charset="0"/>
              <a:ea typeface="+mn-ea"/>
              <a:cs typeface="Times New Roman" panose="02020603050405020304" pitchFamily="18" charset="0"/>
            </a:endParaRPr>
          </a:p>
          <a:p>
            <a:pPr marL="457200" marR="0" lvl="1" indent="0" algn="l" defTabSz="914400" rtl="0" eaLnBrk="1" fontAlgn="auto" latinLnBrk="0" hangingPunct="1">
              <a:lnSpc>
                <a:spcPct val="107000"/>
              </a:lnSpc>
              <a:spcBef>
                <a:spcPts val="500"/>
              </a:spcBef>
              <a:spcAft>
                <a:spcPts val="800"/>
              </a:spcAft>
              <a:buClrTx/>
              <a:buSzTx/>
              <a:buFont typeface="Arial" panose="020B0604020202020204" pitchFamily="34" charset="0"/>
              <a:buNone/>
              <a:tabLst/>
              <a:defRPr/>
            </a:pPr>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8" name="Εικόνα 7">
            <a:extLst>
              <a:ext uri="{FF2B5EF4-FFF2-40B4-BE49-F238E27FC236}">
                <a16:creationId xmlns:a16="http://schemas.microsoft.com/office/drawing/2014/main" id="{F6915869-B00A-F89B-C14C-D4B8743046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91750" y="1671782"/>
            <a:ext cx="3125932" cy="4167909"/>
          </a:xfrm>
          <a:prstGeom prst="rect">
            <a:avLst/>
          </a:prstGeom>
        </p:spPr>
      </p:pic>
    </p:spTree>
    <p:extLst>
      <p:ext uri="{BB962C8B-B14F-4D97-AF65-F5344CB8AC3E}">
        <p14:creationId xmlns:p14="http://schemas.microsoft.com/office/powerpoint/2010/main" val="975667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9000"/>
            <a:lum/>
          </a:blip>
          <a:srcRect/>
          <a:stretch>
            <a:fillRect l="-3000" r="-3000"/>
          </a:stretch>
        </a:blip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95EB030-C8A1-BC0C-F86D-549C8FD1E3D9}"/>
              </a:ext>
            </a:extLst>
          </p:cNvPr>
          <p:cNvSpPr>
            <a:spLocks noGrp="1"/>
          </p:cNvSpPr>
          <p:nvPr>
            <p:ph type="title"/>
          </p:nvPr>
        </p:nvSpPr>
        <p:spPr/>
        <p:txBody>
          <a:bodyPr/>
          <a:lstStyle/>
          <a:p>
            <a:r>
              <a:rPr lang="el-GR" b="1" i="1" dirty="0">
                <a:solidFill>
                  <a:srgbClr val="FF0000"/>
                </a:solidFill>
                <a:latin typeface="Times New Roman" panose="02020603050405020304" pitchFamily="18" charset="0"/>
                <a:cs typeface="Times New Roman" panose="02020603050405020304" pitchFamily="18" charset="0"/>
              </a:rPr>
              <a:t>Φαινόμενο </a:t>
            </a:r>
            <a:r>
              <a:rPr lang="en-US" b="1" i="1" dirty="0">
                <a:solidFill>
                  <a:srgbClr val="FF0000"/>
                </a:solidFill>
                <a:latin typeface="Times New Roman" panose="02020603050405020304" pitchFamily="18" charset="0"/>
                <a:cs typeface="Times New Roman" panose="02020603050405020304" pitchFamily="18" charset="0"/>
              </a:rPr>
              <a:t>Compton</a:t>
            </a:r>
            <a:r>
              <a:rPr lang="el-GR" b="1" i="1" dirty="0">
                <a:solidFill>
                  <a:srgbClr val="FF0000"/>
                </a:solidFill>
                <a:latin typeface="Times New Roman" panose="02020603050405020304" pitchFamily="18" charset="0"/>
                <a:cs typeface="Times New Roman" panose="02020603050405020304" pitchFamily="18" charset="0"/>
              </a:rPr>
              <a:t>.</a:t>
            </a:r>
            <a:endParaRPr lang="el-GR" dirty="0">
              <a:latin typeface="Times New Roman" panose="02020603050405020304" pitchFamily="18" charset="0"/>
              <a:cs typeface="Times New Roman" panose="02020603050405020304" pitchFamily="18" charset="0"/>
            </a:endParaRPr>
          </a:p>
        </p:txBody>
      </p:sp>
      <p:sp>
        <p:nvSpPr>
          <p:cNvPr id="4" name="Θέση αριθμού διαφάνειας 3">
            <a:extLst>
              <a:ext uri="{FF2B5EF4-FFF2-40B4-BE49-F238E27FC236}">
                <a16:creationId xmlns:a16="http://schemas.microsoft.com/office/drawing/2014/main" id="{BEE7C0A7-0C08-A43B-F7AC-E06170143A9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01630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3">
            <a:extLst>
              <a:ext uri="{FF2B5EF4-FFF2-40B4-BE49-F238E27FC236}">
                <a16:creationId xmlns:a16="http://schemas.microsoft.com/office/drawing/2014/main" id="{DA4229C2-2515-6307-974D-06F10F5E96A5}"/>
              </a:ext>
            </a:extLst>
          </p:cNvPr>
          <p:cNvSpPr>
            <a:spLocks noGrp="1"/>
          </p:cNvSpPr>
          <p:nvPr>
            <p:ph type="title"/>
          </p:nvPr>
        </p:nvSpPr>
        <p:spPr>
          <a:xfrm>
            <a:off x="688644" y="569333"/>
            <a:ext cx="5647502" cy="779264"/>
          </a:xfrm>
        </p:spPr>
        <p:txBody>
          <a:bodyPr>
            <a:normAutofit fontScale="90000"/>
          </a:bodyPr>
          <a:lstStyle/>
          <a:p>
            <a:r>
              <a:rPr lang="el-GR" b="1" i="1" dirty="0">
                <a:solidFill>
                  <a:srgbClr val="FF0000"/>
                </a:solidFill>
                <a:latin typeface="Times New Roman" panose="02020603050405020304" pitchFamily="18" charset="0"/>
                <a:cs typeface="Times New Roman" panose="02020603050405020304" pitchFamily="18" charset="0"/>
              </a:rPr>
              <a:t>Φαινόμενο </a:t>
            </a:r>
            <a:r>
              <a:rPr lang="en-US" b="1" i="1" dirty="0">
                <a:solidFill>
                  <a:srgbClr val="FF0000"/>
                </a:solidFill>
                <a:latin typeface="Times New Roman" panose="02020603050405020304" pitchFamily="18" charset="0"/>
                <a:cs typeface="Times New Roman" panose="02020603050405020304" pitchFamily="18" charset="0"/>
              </a:rPr>
              <a:t>Compton</a:t>
            </a:r>
            <a:r>
              <a:rPr lang="el-GR" b="1" i="1" dirty="0">
                <a:solidFill>
                  <a:srgbClr val="FF0000"/>
                </a:solidFill>
                <a:latin typeface="Times New Roman" panose="02020603050405020304" pitchFamily="18" charset="0"/>
                <a:cs typeface="Times New Roman" panose="02020603050405020304" pitchFamily="18" charset="0"/>
              </a:rPr>
              <a:t>. </a:t>
            </a:r>
            <a:r>
              <a:rPr lang="el-GR" sz="2400" b="1" i="1" dirty="0">
                <a:solidFill>
                  <a:srgbClr val="002060"/>
                </a:solidFill>
                <a:latin typeface="Times New Roman" panose="02020603050405020304" pitchFamily="18" charset="0"/>
                <a:cs typeface="Times New Roman" panose="02020603050405020304" pitchFamily="18" charset="0"/>
              </a:rPr>
              <a:t>Έναυσμα ενδιαφέροντος.</a:t>
            </a:r>
            <a:r>
              <a:rPr lang="en-US" sz="2400" b="1" dirty="0">
                <a:solidFill>
                  <a:srgbClr val="002060"/>
                </a:solidFill>
                <a:latin typeface="Times New Roman" panose="02020603050405020304" pitchFamily="18" charset="0"/>
                <a:cs typeface="Times New Roman" panose="02020603050405020304" pitchFamily="18" charset="0"/>
              </a:rPr>
              <a:t> </a:t>
            </a:r>
            <a:endParaRPr lang="el-GR" sz="2400" b="1" dirty="0">
              <a:solidFill>
                <a:srgbClr val="002060"/>
              </a:solidFill>
              <a:latin typeface="Times New Roman" panose="02020603050405020304" pitchFamily="18" charset="0"/>
              <a:cs typeface="Times New Roman" panose="02020603050405020304" pitchFamily="18" charset="0"/>
            </a:endParaRPr>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a:xfrm>
            <a:off x="8630264" y="632685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Ορθογώνιο 4">
            <a:extLst>
              <a:ext uri="{FF2B5EF4-FFF2-40B4-BE49-F238E27FC236}">
                <a16:creationId xmlns:a16="http://schemas.microsoft.com/office/drawing/2014/main" id="{B3BEA801-9FA6-4B12-01D1-03E29044E986}"/>
              </a:ext>
            </a:extLst>
          </p:cNvPr>
          <p:cNvSpPr/>
          <p:nvPr/>
        </p:nvSpPr>
        <p:spPr>
          <a:xfrm>
            <a:off x="0" y="0"/>
            <a:ext cx="12192000" cy="329616"/>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E3275FA-808E-3F01-62B3-9672B6E7250C}"/>
              </a:ext>
            </a:extLst>
          </p:cNvPr>
          <p:cNvSpPr txBox="1"/>
          <p:nvPr/>
        </p:nvSpPr>
        <p:spPr>
          <a:xfrm>
            <a:off x="2979268"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Ιστορική αναδρομή-Ύλη </a:t>
            </a:r>
          </a:p>
        </p:txBody>
      </p:sp>
      <p:sp>
        <p:nvSpPr>
          <p:cNvPr id="7" name="TextBox 6">
            <a:extLst>
              <a:ext uri="{FF2B5EF4-FFF2-40B4-BE49-F238E27FC236}">
                <a16:creationId xmlns:a16="http://schemas.microsoft.com/office/drawing/2014/main" id="{3C5E0839-3C17-5821-5B58-2879E1ECB9AD}"/>
              </a:ext>
            </a:extLst>
          </p:cNvPr>
          <p:cNvSpPr txBox="1"/>
          <p:nvPr/>
        </p:nvSpPr>
        <p:spPr>
          <a:xfrm>
            <a:off x="5934904" y="0"/>
            <a:ext cx="2955636" cy="329616"/>
          </a:xfrm>
          <a:prstGeom prst="rect">
            <a:avLst/>
          </a:prstGeom>
          <a:solidFill>
            <a:srgbClr val="0000CC"/>
          </a:solidFill>
          <a:ln w="19050">
            <a:solidFill>
              <a:schemeClr val="bg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Παλαιά Κβαντική Φυσική</a:t>
            </a:r>
          </a:p>
        </p:txBody>
      </p:sp>
      <p:sp>
        <p:nvSpPr>
          <p:cNvPr id="13" name="TextBox 12">
            <a:extLst>
              <a:ext uri="{FF2B5EF4-FFF2-40B4-BE49-F238E27FC236}">
                <a16:creationId xmlns:a16="http://schemas.microsoft.com/office/drawing/2014/main" id="{BA9EA89C-C3AE-F236-1A48-54973432457A}"/>
              </a:ext>
            </a:extLst>
          </p:cNvPr>
          <p:cNvSpPr txBox="1"/>
          <p:nvPr/>
        </p:nvSpPr>
        <p:spPr>
          <a:xfrm>
            <a:off x="8890540" y="0"/>
            <a:ext cx="2955636" cy="329616"/>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Στοιχεία Κβαντομηχανικής</a:t>
            </a:r>
          </a:p>
        </p:txBody>
      </p:sp>
      <p:pic>
        <p:nvPicPr>
          <p:cNvPr id="15" name="Εικόνα 14">
            <a:hlinkClick r:id="rId2" action="ppaction://hlinksldjump"/>
            <a:extLst>
              <a:ext uri="{FF2B5EF4-FFF2-40B4-BE49-F238E27FC236}">
                <a16:creationId xmlns:a16="http://schemas.microsoft.com/office/drawing/2014/main" id="{B5FF9AB0-65A0-0FEF-980C-F99500EB49F6}"/>
              </a:ext>
            </a:extLst>
          </p:cNvPr>
          <p:cNvPicPr>
            <a:picLocks noChangeAspect="1"/>
          </p:cNvPicPr>
          <p:nvPr/>
        </p:nvPicPr>
        <p:blipFill>
          <a:blip r:embed="rId3"/>
          <a:stretch>
            <a:fillRect/>
          </a:stretch>
        </p:blipFill>
        <p:spPr>
          <a:xfrm>
            <a:off x="291812" y="33020"/>
            <a:ext cx="305492" cy="305492"/>
          </a:xfrm>
          <a:prstGeom prst="rect">
            <a:avLst/>
          </a:prstGeom>
        </p:spPr>
      </p:pic>
      <p:sp>
        <p:nvSpPr>
          <p:cNvPr id="12" name="Θέση κειμένου 14">
            <a:extLst>
              <a:ext uri="{FF2B5EF4-FFF2-40B4-BE49-F238E27FC236}">
                <a16:creationId xmlns:a16="http://schemas.microsoft.com/office/drawing/2014/main" id="{76D412EB-DC7F-AEB4-B1F9-981D1FCF094C}"/>
              </a:ext>
            </a:extLst>
          </p:cNvPr>
          <p:cNvSpPr txBox="1">
            <a:spLocks/>
          </p:cNvSpPr>
          <p:nvPr/>
        </p:nvSpPr>
        <p:spPr>
          <a:xfrm>
            <a:off x="1236237" y="3688624"/>
            <a:ext cx="4552315" cy="1267874"/>
          </a:xfrm>
          <a:prstGeom prst="rect">
            <a:avLst/>
          </a:prstGeom>
          <a:ln w="28575">
            <a:solidFill>
              <a:schemeClr val="bg1"/>
            </a:solidFill>
          </a:ln>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Τι παρατηρείτε στη διπλανή εικόνα;</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Θα μπορούσε να σκεδαστεί το φωτόνιο με ένα ηλεκτρόνιο και γιατί;</a:t>
            </a:r>
          </a:p>
        </p:txBody>
      </p:sp>
      <p:pic>
        <p:nvPicPr>
          <p:cNvPr id="14" name="Εικόνα 13">
            <a:extLst>
              <a:ext uri="{FF2B5EF4-FFF2-40B4-BE49-F238E27FC236}">
                <a16:creationId xmlns:a16="http://schemas.microsoft.com/office/drawing/2014/main" id="{420CB356-5B51-2EF5-7D44-9F78BF6BC689}"/>
              </a:ext>
            </a:extLst>
          </p:cNvPr>
          <p:cNvPicPr>
            <a:picLocks noChangeAspect="1"/>
          </p:cNvPicPr>
          <p:nvPr/>
        </p:nvPicPr>
        <p:blipFill rotWithShape="1">
          <a:blip r:embed="rId4">
            <a:extLst>
              <a:ext uri="{28A0092B-C50C-407E-A947-70E740481C1C}">
                <a14:useLocalDpi xmlns:a14="http://schemas.microsoft.com/office/drawing/2010/main" val="0"/>
              </a:ext>
            </a:extLst>
          </a:blip>
          <a:srcRect b="8184"/>
          <a:stretch/>
        </p:blipFill>
        <p:spPr>
          <a:xfrm>
            <a:off x="7564582" y="1631182"/>
            <a:ext cx="3804352" cy="3325316"/>
          </a:xfrm>
          <a:prstGeom prst="rect">
            <a:avLst/>
          </a:prstGeom>
        </p:spPr>
      </p:pic>
    </p:spTree>
    <p:extLst>
      <p:ext uri="{BB962C8B-B14F-4D97-AF65-F5344CB8AC3E}">
        <p14:creationId xmlns:p14="http://schemas.microsoft.com/office/powerpoint/2010/main" val="1534642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3">
            <a:extLst>
              <a:ext uri="{FF2B5EF4-FFF2-40B4-BE49-F238E27FC236}">
                <a16:creationId xmlns:a16="http://schemas.microsoft.com/office/drawing/2014/main" id="{DA4229C2-2515-6307-974D-06F10F5E96A5}"/>
              </a:ext>
            </a:extLst>
          </p:cNvPr>
          <p:cNvSpPr>
            <a:spLocks noGrp="1"/>
          </p:cNvSpPr>
          <p:nvPr>
            <p:ph type="title"/>
          </p:nvPr>
        </p:nvSpPr>
        <p:spPr>
          <a:xfrm>
            <a:off x="688644" y="569333"/>
            <a:ext cx="5647502" cy="779264"/>
          </a:xfrm>
        </p:spPr>
        <p:txBody>
          <a:bodyPr>
            <a:normAutofit fontScale="90000"/>
          </a:bodyPr>
          <a:lstStyle/>
          <a:p>
            <a:r>
              <a:rPr lang="el-GR" b="1" i="1" dirty="0">
                <a:solidFill>
                  <a:srgbClr val="FF0000"/>
                </a:solidFill>
                <a:latin typeface="Times New Roman" panose="02020603050405020304" pitchFamily="18" charset="0"/>
                <a:cs typeface="Times New Roman" panose="02020603050405020304" pitchFamily="18" charset="0"/>
              </a:rPr>
              <a:t>Φαινόμενο </a:t>
            </a:r>
            <a:r>
              <a:rPr lang="en-US" b="1" i="1" dirty="0">
                <a:solidFill>
                  <a:srgbClr val="FF0000"/>
                </a:solidFill>
                <a:latin typeface="Times New Roman" panose="02020603050405020304" pitchFamily="18" charset="0"/>
                <a:cs typeface="Times New Roman" panose="02020603050405020304" pitchFamily="18" charset="0"/>
              </a:rPr>
              <a:t>Compton</a:t>
            </a:r>
            <a:r>
              <a:rPr lang="el-GR" b="1" i="1" dirty="0">
                <a:solidFill>
                  <a:srgbClr val="FF0000"/>
                </a:solidFill>
                <a:latin typeface="Times New Roman" panose="02020603050405020304" pitchFamily="18" charset="0"/>
                <a:cs typeface="Times New Roman" panose="02020603050405020304" pitchFamily="18" charset="0"/>
              </a:rPr>
              <a:t>. </a:t>
            </a:r>
            <a:r>
              <a:rPr lang="el-GR" sz="2400" b="1" i="1" dirty="0">
                <a:solidFill>
                  <a:srgbClr val="002060"/>
                </a:solidFill>
                <a:latin typeface="Times New Roman" panose="02020603050405020304" pitchFamily="18" charset="0"/>
                <a:cs typeface="Times New Roman" panose="02020603050405020304" pitchFamily="18" charset="0"/>
              </a:rPr>
              <a:t>Πείραμα.</a:t>
            </a:r>
            <a:r>
              <a:rPr lang="en-US" sz="2400" b="1" dirty="0">
                <a:solidFill>
                  <a:srgbClr val="002060"/>
                </a:solidFill>
                <a:latin typeface="Times New Roman" panose="02020603050405020304" pitchFamily="18" charset="0"/>
                <a:cs typeface="Times New Roman" panose="02020603050405020304" pitchFamily="18" charset="0"/>
              </a:rPr>
              <a:t> </a:t>
            </a:r>
            <a:endParaRPr lang="el-GR" sz="2400" b="1" dirty="0">
              <a:solidFill>
                <a:srgbClr val="002060"/>
              </a:solidFill>
              <a:latin typeface="Times New Roman" panose="02020603050405020304" pitchFamily="18" charset="0"/>
              <a:cs typeface="Times New Roman" panose="02020603050405020304" pitchFamily="18" charset="0"/>
            </a:endParaRPr>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a:xfrm>
            <a:off x="8630264" y="632685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Ορθογώνιο 4">
            <a:extLst>
              <a:ext uri="{FF2B5EF4-FFF2-40B4-BE49-F238E27FC236}">
                <a16:creationId xmlns:a16="http://schemas.microsoft.com/office/drawing/2014/main" id="{B3BEA801-9FA6-4B12-01D1-03E29044E986}"/>
              </a:ext>
            </a:extLst>
          </p:cNvPr>
          <p:cNvSpPr/>
          <p:nvPr/>
        </p:nvSpPr>
        <p:spPr>
          <a:xfrm>
            <a:off x="0" y="0"/>
            <a:ext cx="12192000" cy="329616"/>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E3275FA-808E-3F01-62B3-9672B6E7250C}"/>
              </a:ext>
            </a:extLst>
          </p:cNvPr>
          <p:cNvSpPr txBox="1"/>
          <p:nvPr/>
        </p:nvSpPr>
        <p:spPr>
          <a:xfrm>
            <a:off x="2979268"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Ιστορική αναδρομή-Ύλη </a:t>
            </a:r>
          </a:p>
        </p:txBody>
      </p:sp>
      <p:sp>
        <p:nvSpPr>
          <p:cNvPr id="7" name="TextBox 6">
            <a:extLst>
              <a:ext uri="{FF2B5EF4-FFF2-40B4-BE49-F238E27FC236}">
                <a16:creationId xmlns:a16="http://schemas.microsoft.com/office/drawing/2014/main" id="{3C5E0839-3C17-5821-5B58-2879E1ECB9AD}"/>
              </a:ext>
            </a:extLst>
          </p:cNvPr>
          <p:cNvSpPr txBox="1"/>
          <p:nvPr/>
        </p:nvSpPr>
        <p:spPr>
          <a:xfrm>
            <a:off x="5934904" y="0"/>
            <a:ext cx="2955636" cy="329616"/>
          </a:xfrm>
          <a:prstGeom prst="rect">
            <a:avLst/>
          </a:prstGeom>
          <a:solidFill>
            <a:srgbClr val="0000CC"/>
          </a:solidFill>
          <a:ln w="19050">
            <a:solidFill>
              <a:schemeClr val="bg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Παλαιά Κβαντική Φυσική</a:t>
            </a:r>
          </a:p>
        </p:txBody>
      </p:sp>
      <p:sp>
        <p:nvSpPr>
          <p:cNvPr id="13" name="TextBox 12">
            <a:extLst>
              <a:ext uri="{FF2B5EF4-FFF2-40B4-BE49-F238E27FC236}">
                <a16:creationId xmlns:a16="http://schemas.microsoft.com/office/drawing/2014/main" id="{BA9EA89C-C3AE-F236-1A48-54973432457A}"/>
              </a:ext>
            </a:extLst>
          </p:cNvPr>
          <p:cNvSpPr txBox="1"/>
          <p:nvPr/>
        </p:nvSpPr>
        <p:spPr>
          <a:xfrm>
            <a:off x="8890540" y="0"/>
            <a:ext cx="2955636" cy="329616"/>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Στοιχεία Κβαντομηχανικής</a:t>
            </a:r>
          </a:p>
        </p:txBody>
      </p:sp>
      <p:pic>
        <p:nvPicPr>
          <p:cNvPr id="15" name="Εικόνα 14">
            <a:hlinkClick r:id="rId2" action="ppaction://hlinksldjump"/>
            <a:extLst>
              <a:ext uri="{FF2B5EF4-FFF2-40B4-BE49-F238E27FC236}">
                <a16:creationId xmlns:a16="http://schemas.microsoft.com/office/drawing/2014/main" id="{B5FF9AB0-65A0-0FEF-980C-F99500EB49F6}"/>
              </a:ext>
            </a:extLst>
          </p:cNvPr>
          <p:cNvPicPr>
            <a:picLocks noChangeAspect="1"/>
          </p:cNvPicPr>
          <p:nvPr/>
        </p:nvPicPr>
        <p:blipFill>
          <a:blip r:embed="rId3"/>
          <a:stretch>
            <a:fillRect/>
          </a:stretch>
        </p:blipFill>
        <p:spPr>
          <a:xfrm>
            <a:off x="291812" y="33020"/>
            <a:ext cx="305492" cy="305492"/>
          </a:xfrm>
          <a:prstGeom prst="rect">
            <a:avLst/>
          </a:prstGeom>
        </p:spPr>
      </p:pic>
      <p:sp>
        <p:nvSpPr>
          <p:cNvPr id="12" name="Θέση κειμένου 14">
            <a:extLst>
              <a:ext uri="{FF2B5EF4-FFF2-40B4-BE49-F238E27FC236}">
                <a16:creationId xmlns:a16="http://schemas.microsoft.com/office/drawing/2014/main" id="{76D412EB-DC7F-AEB4-B1F9-981D1FCF094C}"/>
              </a:ext>
            </a:extLst>
          </p:cNvPr>
          <p:cNvSpPr txBox="1">
            <a:spLocks/>
          </p:cNvSpPr>
          <p:nvPr/>
        </p:nvSpPr>
        <p:spPr>
          <a:xfrm>
            <a:off x="1062183" y="2808339"/>
            <a:ext cx="4726370" cy="2604170"/>
          </a:xfrm>
          <a:prstGeom prst="rect">
            <a:avLst/>
          </a:prstGeom>
          <a:ln w="28575">
            <a:solidFill>
              <a:schemeClr val="bg1"/>
            </a:solidFill>
          </a:ln>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Περιγραφή της πειραματικής διάταξης.</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Με ακτίνες Χ βομβαρδίζεται στόχος από άνθρακα. Μελετάται  η σκεδαζόμενη σε γωνία θ  ακτίνα. </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Μελετάμε την εξάρτηση της μετατόπισης </a:t>
            </a:r>
            <a:r>
              <a:rPr kumimoji="0" lang="el-GR" sz="20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Δλ</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του μήκους κύματος με τη γωνία σκέδασης. </a:t>
            </a:r>
          </a:p>
        </p:txBody>
      </p:sp>
      <p:pic>
        <p:nvPicPr>
          <p:cNvPr id="2" name="Θέση περιεχομένου 11">
            <a:extLst>
              <a:ext uri="{FF2B5EF4-FFF2-40B4-BE49-F238E27FC236}">
                <a16:creationId xmlns:a16="http://schemas.microsoft.com/office/drawing/2014/main" id="{39186E39-1CB1-4683-531B-478C6A2C41B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3847" b="13738"/>
          <a:stretch/>
        </p:blipFill>
        <p:spPr bwMode="auto">
          <a:xfrm>
            <a:off x="6834746" y="1348597"/>
            <a:ext cx="4942919" cy="2148159"/>
          </a:xfrm>
          <a:prstGeom prst="rect">
            <a:avLst/>
          </a:prstGeom>
          <a:ln>
            <a:noFill/>
          </a:ln>
          <a:extLst>
            <a:ext uri="{53640926-AAD7-44D8-BBD7-CCE9431645EC}">
              <a14:shadowObscured xmlns:a14="http://schemas.microsoft.com/office/drawing/2010/main"/>
            </a:ext>
          </a:extLst>
        </p:spPr>
      </p:pic>
      <p:pic>
        <p:nvPicPr>
          <p:cNvPr id="4" name="Εικόνα 3">
            <a:extLst>
              <a:ext uri="{FF2B5EF4-FFF2-40B4-BE49-F238E27FC236}">
                <a16:creationId xmlns:a16="http://schemas.microsoft.com/office/drawing/2014/main" id="{AAC9FDB2-8141-ABB0-2BCD-9FAC884D2D6A}"/>
              </a:ext>
            </a:extLst>
          </p:cNvPr>
          <p:cNvPicPr>
            <a:picLocks noChangeAspect="1"/>
          </p:cNvPicPr>
          <p:nvPr/>
        </p:nvPicPr>
        <p:blipFill>
          <a:blip r:embed="rId5"/>
          <a:stretch>
            <a:fillRect/>
          </a:stretch>
        </p:blipFill>
        <p:spPr>
          <a:xfrm>
            <a:off x="7235091" y="4091709"/>
            <a:ext cx="3564927" cy="2386951"/>
          </a:xfrm>
          <a:prstGeom prst="rect">
            <a:avLst/>
          </a:prstGeom>
        </p:spPr>
      </p:pic>
    </p:spTree>
    <p:extLst>
      <p:ext uri="{BB962C8B-B14F-4D97-AF65-F5344CB8AC3E}">
        <p14:creationId xmlns:p14="http://schemas.microsoft.com/office/powerpoint/2010/main" val="1466720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circle(in)">
                                      <p:cBhvr>
                                        <p:cTn id="19"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3">
            <a:extLst>
              <a:ext uri="{FF2B5EF4-FFF2-40B4-BE49-F238E27FC236}">
                <a16:creationId xmlns:a16="http://schemas.microsoft.com/office/drawing/2014/main" id="{DA4229C2-2515-6307-974D-06F10F5E96A5}"/>
              </a:ext>
            </a:extLst>
          </p:cNvPr>
          <p:cNvSpPr>
            <a:spLocks noGrp="1"/>
          </p:cNvSpPr>
          <p:nvPr>
            <p:ph type="title"/>
          </p:nvPr>
        </p:nvSpPr>
        <p:spPr>
          <a:xfrm>
            <a:off x="688644" y="569333"/>
            <a:ext cx="5099908" cy="1130158"/>
          </a:xfrm>
        </p:spPr>
        <p:txBody>
          <a:bodyPr>
            <a:normAutofit fontScale="90000"/>
          </a:bodyPr>
          <a:lstStyle/>
          <a:p>
            <a:r>
              <a:rPr lang="el-GR" b="1" i="1" dirty="0">
                <a:solidFill>
                  <a:srgbClr val="FF0000"/>
                </a:solidFill>
                <a:latin typeface="Times New Roman" panose="02020603050405020304" pitchFamily="18" charset="0"/>
                <a:cs typeface="Times New Roman" panose="02020603050405020304" pitchFamily="18" charset="0"/>
              </a:rPr>
              <a:t>Φαινόμενο </a:t>
            </a:r>
            <a:r>
              <a:rPr lang="en-US" b="1" i="1" dirty="0">
                <a:solidFill>
                  <a:srgbClr val="FF0000"/>
                </a:solidFill>
                <a:latin typeface="Times New Roman" panose="02020603050405020304" pitchFamily="18" charset="0"/>
                <a:cs typeface="Times New Roman" panose="02020603050405020304" pitchFamily="18" charset="0"/>
              </a:rPr>
              <a:t>Compton</a:t>
            </a:r>
            <a:r>
              <a:rPr lang="el-GR" b="1" i="1" dirty="0">
                <a:solidFill>
                  <a:srgbClr val="FF0000"/>
                </a:solidFill>
              </a:rPr>
              <a:t>. </a:t>
            </a:r>
            <a:r>
              <a:rPr lang="el-GR" sz="2400" b="1" dirty="0">
                <a:solidFill>
                  <a:srgbClr val="002060"/>
                </a:solidFill>
                <a:latin typeface="Times New Roman" panose="02020603050405020304" pitchFamily="18" charset="0"/>
                <a:cs typeface="Times New Roman" panose="02020603050405020304" pitchFamily="18" charset="0"/>
              </a:rPr>
              <a:t>Πειραματικά δεδομένα.</a:t>
            </a:r>
            <a:r>
              <a:rPr lang="en-US" sz="2400" b="1" dirty="0">
                <a:solidFill>
                  <a:srgbClr val="002060"/>
                </a:solidFill>
                <a:latin typeface="Times New Roman" panose="02020603050405020304" pitchFamily="18" charset="0"/>
                <a:cs typeface="Times New Roman" panose="02020603050405020304" pitchFamily="18" charset="0"/>
              </a:rPr>
              <a:t> </a:t>
            </a:r>
            <a:r>
              <a:rPr lang="el-GR" sz="2400" b="1" dirty="0">
                <a:solidFill>
                  <a:srgbClr val="002060"/>
                </a:solidFill>
                <a:latin typeface="Times New Roman" panose="02020603050405020304" pitchFamily="18" charset="0"/>
                <a:cs typeface="Times New Roman" panose="02020603050405020304" pitchFamily="18" charset="0"/>
              </a:rPr>
              <a:t>Επεξεργασία δεδομένων</a:t>
            </a:r>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a:xfrm>
            <a:off x="8630264" y="632685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Ορθογώνιο 4">
            <a:extLst>
              <a:ext uri="{FF2B5EF4-FFF2-40B4-BE49-F238E27FC236}">
                <a16:creationId xmlns:a16="http://schemas.microsoft.com/office/drawing/2014/main" id="{B3BEA801-9FA6-4B12-01D1-03E29044E986}"/>
              </a:ext>
            </a:extLst>
          </p:cNvPr>
          <p:cNvSpPr/>
          <p:nvPr/>
        </p:nvSpPr>
        <p:spPr>
          <a:xfrm>
            <a:off x="0" y="0"/>
            <a:ext cx="12192000" cy="329616"/>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E3275FA-808E-3F01-62B3-9672B6E7250C}"/>
              </a:ext>
            </a:extLst>
          </p:cNvPr>
          <p:cNvSpPr txBox="1"/>
          <p:nvPr/>
        </p:nvSpPr>
        <p:spPr>
          <a:xfrm>
            <a:off x="2979268"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Ιστορική αναδρομή-Ύλη </a:t>
            </a:r>
          </a:p>
        </p:txBody>
      </p:sp>
      <p:sp>
        <p:nvSpPr>
          <p:cNvPr id="7" name="TextBox 6">
            <a:extLst>
              <a:ext uri="{FF2B5EF4-FFF2-40B4-BE49-F238E27FC236}">
                <a16:creationId xmlns:a16="http://schemas.microsoft.com/office/drawing/2014/main" id="{3C5E0839-3C17-5821-5B58-2879E1ECB9AD}"/>
              </a:ext>
            </a:extLst>
          </p:cNvPr>
          <p:cNvSpPr txBox="1"/>
          <p:nvPr/>
        </p:nvSpPr>
        <p:spPr>
          <a:xfrm>
            <a:off x="5934904" y="0"/>
            <a:ext cx="2955636" cy="329616"/>
          </a:xfrm>
          <a:prstGeom prst="rect">
            <a:avLst/>
          </a:prstGeom>
          <a:solidFill>
            <a:srgbClr val="0000CC"/>
          </a:solidFill>
          <a:ln w="19050">
            <a:solidFill>
              <a:schemeClr val="bg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Παλαιά Κβαντική Φυσική</a:t>
            </a:r>
          </a:p>
        </p:txBody>
      </p:sp>
      <p:sp>
        <p:nvSpPr>
          <p:cNvPr id="13" name="TextBox 12">
            <a:extLst>
              <a:ext uri="{FF2B5EF4-FFF2-40B4-BE49-F238E27FC236}">
                <a16:creationId xmlns:a16="http://schemas.microsoft.com/office/drawing/2014/main" id="{BA9EA89C-C3AE-F236-1A48-54973432457A}"/>
              </a:ext>
            </a:extLst>
          </p:cNvPr>
          <p:cNvSpPr txBox="1"/>
          <p:nvPr/>
        </p:nvSpPr>
        <p:spPr>
          <a:xfrm>
            <a:off x="8890540" y="0"/>
            <a:ext cx="2955636" cy="329616"/>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Στοιχεία Κβαντομηχανικής</a:t>
            </a:r>
          </a:p>
        </p:txBody>
      </p:sp>
      <p:pic>
        <p:nvPicPr>
          <p:cNvPr id="15" name="Εικόνα 14">
            <a:hlinkClick r:id="rId2" action="ppaction://hlinksldjump"/>
            <a:extLst>
              <a:ext uri="{FF2B5EF4-FFF2-40B4-BE49-F238E27FC236}">
                <a16:creationId xmlns:a16="http://schemas.microsoft.com/office/drawing/2014/main" id="{B5FF9AB0-65A0-0FEF-980C-F99500EB49F6}"/>
              </a:ext>
            </a:extLst>
          </p:cNvPr>
          <p:cNvPicPr>
            <a:picLocks noChangeAspect="1"/>
          </p:cNvPicPr>
          <p:nvPr/>
        </p:nvPicPr>
        <p:blipFill>
          <a:blip r:embed="rId3"/>
          <a:stretch>
            <a:fillRect/>
          </a:stretch>
        </p:blipFill>
        <p:spPr>
          <a:xfrm>
            <a:off x="291812" y="33020"/>
            <a:ext cx="305492" cy="305492"/>
          </a:xfrm>
          <a:prstGeom prst="rect">
            <a:avLst/>
          </a:prstGeom>
        </p:spPr>
      </p:pic>
      <mc:AlternateContent xmlns:mc="http://schemas.openxmlformats.org/markup-compatibility/2006" xmlns:a14="http://schemas.microsoft.com/office/drawing/2010/main">
        <mc:Choice Requires="a14">
          <p:sp>
            <p:nvSpPr>
              <p:cNvPr id="12" name="Θέση κειμένου 14">
                <a:extLst>
                  <a:ext uri="{FF2B5EF4-FFF2-40B4-BE49-F238E27FC236}">
                    <a16:creationId xmlns:a16="http://schemas.microsoft.com/office/drawing/2014/main" id="{76D412EB-DC7F-AEB4-B1F9-981D1FCF094C}"/>
                  </a:ext>
                </a:extLst>
              </p:cNvPr>
              <p:cNvSpPr txBox="1">
                <a:spLocks/>
              </p:cNvSpPr>
              <p:nvPr/>
            </p:nvSpPr>
            <p:spPr>
              <a:xfrm>
                <a:off x="840508" y="2142836"/>
                <a:ext cx="5163128" cy="3602182"/>
              </a:xfrm>
              <a:prstGeom prst="rect">
                <a:avLst/>
              </a:prstGeom>
              <a:ln w="28575">
                <a:solidFill>
                  <a:schemeClr val="bg1"/>
                </a:solidFill>
              </a:ln>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Παρατηρείται μετατόπιση του μήκους κύματος. </a:t>
                </a: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Μερικά από τα αποτελέσματα απεικονίζονται δίπλα.</a:t>
                </a: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Από τις εικόνες υπολογίζεται η μετατόπιση </a:t>
                </a:r>
                <a:r>
                  <a:rPr kumimoji="0" lang="el-GR" sz="20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Δλ</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για διάφορες τιμές της γωνίας σκέδασης θ.</a:t>
                </a: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Εμφανίζονται δύο κορυφές.</a:t>
                </a: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Από την επεξεργασία των δεδομένων προκύπτει η σχέση:</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14:m>
                  <m:oMathPara xmlns:m="http://schemas.openxmlformats.org/officeDocument/2006/math">
                    <m:oMathParaPr>
                      <m:jc m:val="centerGroup"/>
                    </m:oMathParaPr>
                    <m:oMath xmlns:m="http://schemas.openxmlformats.org/officeDocument/2006/math">
                      <m:r>
                        <a:rPr kumimoji="0" lang="el-GR" sz="2000" b="1" i="0"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𝚫</m:t>
                      </m:r>
                      <m:r>
                        <a:rPr kumimoji="0" lang="el-GR" sz="2000" b="1"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𝝀</m:t>
                      </m:r>
                      <m:r>
                        <a:rPr kumimoji="0" lang="el-GR" sz="2000" b="1"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Times New Roman" panose="02020603050405020304" pitchFamily="18" charset="0"/>
                        </a:rPr>
                        <m:t>∝</m:t>
                      </m:r>
                      <m:d>
                        <m:dPr>
                          <m:ctrlPr>
                            <a:rPr kumimoji="0" lang="el-GR" sz="2000" b="1"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dPr>
                        <m:e>
                          <m:r>
                            <a:rPr kumimoji="0" lang="el-GR" sz="2000" b="1"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𝟏</m:t>
                          </m:r>
                          <m:r>
                            <a:rPr kumimoji="0" lang="el-GR" sz="2000" b="1"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r>
                            <a:rPr kumimoji="0" lang="el-GR" sz="2000" b="1" i="0"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𝛔𝛖𝛎</m:t>
                          </m:r>
                          <m:r>
                            <a:rPr kumimoji="0" lang="el-GR" sz="2000" b="1"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𝜽</m:t>
                          </m:r>
                        </m:e>
                      </m:d>
                    </m:oMath>
                  </m:oMathPara>
                </a14:m>
                <a:endParaRPr kumimoji="0" lang="el-GR" sz="20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12" name="Θέση κειμένου 14">
                <a:extLst>
                  <a:ext uri="{FF2B5EF4-FFF2-40B4-BE49-F238E27FC236}">
                    <a16:creationId xmlns:a16="http://schemas.microsoft.com/office/drawing/2014/main" id="{76D412EB-DC7F-AEB4-B1F9-981D1FCF094C}"/>
                  </a:ext>
                </a:extLst>
              </p:cNvPr>
              <p:cNvSpPr txBox="1">
                <a:spLocks noRot="1" noChangeAspect="1" noMove="1" noResize="1" noEditPoints="1" noAdjustHandles="1" noChangeArrowheads="1" noChangeShapeType="1" noTextEdit="1"/>
              </p:cNvSpPr>
              <p:nvPr/>
            </p:nvSpPr>
            <p:spPr>
              <a:xfrm>
                <a:off x="840508" y="2142836"/>
                <a:ext cx="5163128" cy="3602182"/>
              </a:xfrm>
              <a:prstGeom prst="rect">
                <a:avLst/>
              </a:prstGeom>
              <a:blipFill>
                <a:blip r:embed="rId4"/>
                <a:stretch>
                  <a:fillRect l="-822" t="-1513" r="-704"/>
                </a:stretch>
              </a:blipFill>
              <a:ln w="28575">
                <a:solidFill>
                  <a:schemeClr val="bg1"/>
                </a:solidFill>
              </a:ln>
            </p:spPr>
            <p:txBody>
              <a:bodyPr/>
              <a:lstStyle/>
              <a:p>
                <a:r>
                  <a:rPr lang="el-GR">
                    <a:noFill/>
                  </a:rPr>
                  <a:t> </a:t>
                </a:r>
              </a:p>
            </p:txBody>
          </p:sp>
        </mc:Fallback>
      </mc:AlternateContent>
      <p:grpSp>
        <p:nvGrpSpPr>
          <p:cNvPr id="10" name="Ομάδα 9">
            <a:extLst>
              <a:ext uri="{FF2B5EF4-FFF2-40B4-BE49-F238E27FC236}">
                <a16:creationId xmlns:a16="http://schemas.microsoft.com/office/drawing/2014/main" id="{9D40A7B4-B940-4D95-4D9E-CC684C9E5346}"/>
              </a:ext>
            </a:extLst>
          </p:cNvPr>
          <p:cNvGrpSpPr/>
          <p:nvPr/>
        </p:nvGrpSpPr>
        <p:grpSpPr>
          <a:xfrm>
            <a:off x="6403449" y="979877"/>
            <a:ext cx="5277464" cy="4898245"/>
            <a:chOff x="6096000" y="1388603"/>
            <a:chExt cx="5277464" cy="4898245"/>
          </a:xfrm>
        </p:grpSpPr>
        <p:pic>
          <p:nvPicPr>
            <p:cNvPr id="8" name="Εικόνα 7">
              <a:extLst>
                <a:ext uri="{FF2B5EF4-FFF2-40B4-BE49-F238E27FC236}">
                  <a16:creationId xmlns:a16="http://schemas.microsoft.com/office/drawing/2014/main" id="{0E81B2C1-8717-BCC4-1541-872F9E2AB549}"/>
                </a:ext>
              </a:extLst>
            </p:cNvPr>
            <p:cNvPicPr>
              <a:picLocks noChangeAspect="1"/>
            </p:cNvPicPr>
            <p:nvPr/>
          </p:nvPicPr>
          <p:blipFill>
            <a:blip r:embed="rId5"/>
            <a:stretch>
              <a:fillRect/>
            </a:stretch>
          </p:blipFill>
          <p:spPr>
            <a:xfrm>
              <a:off x="6096000" y="1388603"/>
              <a:ext cx="5274310" cy="2388235"/>
            </a:xfrm>
            <a:prstGeom prst="rect">
              <a:avLst/>
            </a:prstGeom>
          </p:spPr>
        </p:pic>
        <p:pic>
          <p:nvPicPr>
            <p:cNvPr id="9" name="Εικόνα 8">
              <a:extLst>
                <a:ext uri="{FF2B5EF4-FFF2-40B4-BE49-F238E27FC236}">
                  <a16:creationId xmlns:a16="http://schemas.microsoft.com/office/drawing/2014/main" id="{13CED983-24E6-E3EF-9830-36F6CF4472C0}"/>
                </a:ext>
              </a:extLst>
            </p:cNvPr>
            <p:cNvPicPr>
              <a:picLocks noChangeAspect="1"/>
            </p:cNvPicPr>
            <p:nvPr/>
          </p:nvPicPr>
          <p:blipFill>
            <a:blip r:embed="rId6"/>
            <a:stretch>
              <a:fillRect/>
            </a:stretch>
          </p:blipFill>
          <p:spPr>
            <a:xfrm>
              <a:off x="6099154" y="3938618"/>
              <a:ext cx="5274310" cy="2348230"/>
            </a:xfrm>
            <a:prstGeom prst="rect">
              <a:avLst/>
            </a:prstGeom>
          </p:spPr>
        </p:pic>
      </p:grpSp>
    </p:spTree>
    <p:extLst>
      <p:ext uri="{BB962C8B-B14F-4D97-AF65-F5344CB8AC3E}">
        <p14:creationId xmlns:p14="http://schemas.microsoft.com/office/powerpoint/2010/main" val="2639501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3">
            <a:extLst>
              <a:ext uri="{FF2B5EF4-FFF2-40B4-BE49-F238E27FC236}">
                <a16:creationId xmlns:a16="http://schemas.microsoft.com/office/drawing/2014/main" id="{DA4229C2-2515-6307-974D-06F10F5E96A5}"/>
              </a:ext>
            </a:extLst>
          </p:cNvPr>
          <p:cNvSpPr>
            <a:spLocks noGrp="1"/>
          </p:cNvSpPr>
          <p:nvPr>
            <p:ph type="title"/>
          </p:nvPr>
        </p:nvSpPr>
        <p:spPr>
          <a:xfrm>
            <a:off x="688644" y="569333"/>
            <a:ext cx="5099908" cy="1130158"/>
          </a:xfrm>
        </p:spPr>
        <p:txBody>
          <a:bodyPr>
            <a:normAutofit/>
          </a:bodyPr>
          <a:lstStyle/>
          <a:p>
            <a:r>
              <a:rPr lang="el-GR" b="1" i="1" dirty="0">
                <a:solidFill>
                  <a:srgbClr val="FF0000"/>
                </a:solidFill>
                <a:latin typeface="Times New Roman" panose="02020603050405020304" pitchFamily="18" charset="0"/>
                <a:cs typeface="Times New Roman" panose="02020603050405020304" pitchFamily="18" charset="0"/>
              </a:rPr>
              <a:t>Φαινόμενο </a:t>
            </a:r>
            <a:r>
              <a:rPr lang="en-US" b="1" i="1" dirty="0">
                <a:solidFill>
                  <a:srgbClr val="FF0000"/>
                </a:solidFill>
                <a:latin typeface="Times New Roman" panose="02020603050405020304" pitchFamily="18" charset="0"/>
                <a:cs typeface="Times New Roman" panose="02020603050405020304" pitchFamily="18" charset="0"/>
              </a:rPr>
              <a:t>Compton</a:t>
            </a:r>
            <a:r>
              <a:rPr lang="el-GR" b="1" i="1" dirty="0">
                <a:solidFill>
                  <a:srgbClr val="FF0000"/>
                </a:solidFill>
              </a:rPr>
              <a:t>. </a:t>
            </a:r>
            <a:r>
              <a:rPr lang="el-GR" sz="2400" b="1" i="1" dirty="0">
                <a:solidFill>
                  <a:srgbClr val="002060"/>
                </a:solidFill>
                <a:latin typeface="Times New Roman" panose="02020603050405020304" pitchFamily="18" charset="0"/>
                <a:cs typeface="Times New Roman" panose="02020603050405020304" pitchFamily="18" charset="0"/>
              </a:rPr>
              <a:t>Θεωρητικά μοντέλα ερμηνείας.</a:t>
            </a:r>
            <a:endParaRPr lang="el-GR" sz="2400" b="1" dirty="0">
              <a:solidFill>
                <a:srgbClr val="002060"/>
              </a:solidFill>
              <a:latin typeface="Times New Roman" panose="02020603050405020304" pitchFamily="18" charset="0"/>
              <a:cs typeface="Times New Roman" panose="02020603050405020304" pitchFamily="18" charset="0"/>
            </a:endParaRPr>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a:xfrm>
            <a:off x="8630264" y="632685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Ορθογώνιο 4">
            <a:extLst>
              <a:ext uri="{FF2B5EF4-FFF2-40B4-BE49-F238E27FC236}">
                <a16:creationId xmlns:a16="http://schemas.microsoft.com/office/drawing/2014/main" id="{B3BEA801-9FA6-4B12-01D1-03E29044E986}"/>
              </a:ext>
            </a:extLst>
          </p:cNvPr>
          <p:cNvSpPr/>
          <p:nvPr/>
        </p:nvSpPr>
        <p:spPr>
          <a:xfrm>
            <a:off x="0" y="0"/>
            <a:ext cx="12192000" cy="329616"/>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E3275FA-808E-3F01-62B3-9672B6E7250C}"/>
              </a:ext>
            </a:extLst>
          </p:cNvPr>
          <p:cNvSpPr txBox="1"/>
          <p:nvPr/>
        </p:nvSpPr>
        <p:spPr>
          <a:xfrm>
            <a:off x="2979268"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Ιστορική αναδρομή-Ύλη </a:t>
            </a:r>
          </a:p>
        </p:txBody>
      </p:sp>
      <p:sp>
        <p:nvSpPr>
          <p:cNvPr id="7" name="TextBox 6">
            <a:extLst>
              <a:ext uri="{FF2B5EF4-FFF2-40B4-BE49-F238E27FC236}">
                <a16:creationId xmlns:a16="http://schemas.microsoft.com/office/drawing/2014/main" id="{3C5E0839-3C17-5821-5B58-2879E1ECB9AD}"/>
              </a:ext>
            </a:extLst>
          </p:cNvPr>
          <p:cNvSpPr txBox="1"/>
          <p:nvPr/>
        </p:nvSpPr>
        <p:spPr>
          <a:xfrm>
            <a:off x="5934904" y="0"/>
            <a:ext cx="2955636" cy="329616"/>
          </a:xfrm>
          <a:prstGeom prst="rect">
            <a:avLst/>
          </a:prstGeom>
          <a:solidFill>
            <a:srgbClr val="0000CC"/>
          </a:solidFill>
          <a:ln w="19050">
            <a:solidFill>
              <a:schemeClr val="bg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Παλαιά Κβαντική Φυσική</a:t>
            </a:r>
          </a:p>
        </p:txBody>
      </p:sp>
      <p:sp>
        <p:nvSpPr>
          <p:cNvPr id="13" name="TextBox 12">
            <a:extLst>
              <a:ext uri="{FF2B5EF4-FFF2-40B4-BE49-F238E27FC236}">
                <a16:creationId xmlns:a16="http://schemas.microsoft.com/office/drawing/2014/main" id="{BA9EA89C-C3AE-F236-1A48-54973432457A}"/>
              </a:ext>
            </a:extLst>
          </p:cNvPr>
          <p:cNvSpPr txBox="1"/>
          <p:nvPr/>
        </p:nvSpPr>
        <p:spPr>
          <a:xfrm>
            <a:off x="8890540" y="0"/>
            <a:ext cx="2955636" cy="329616"/>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Στοιχεία Κβαντομηχανικής</a:t>
            </a:r>
          </a:p>
        </p:txBody>
      </p:sp>
      <p:pic>
        <p:nvPicPr>
          <p:cNvPr id="15" name="Εικόνα 14">
            <a:hlinkClick r:id="rId2" action="ppaction://hlinksldjump"/>
            <a:extLst>
              <a:ext uri="{FF2B5EF4-FFF2-40B4-BE49-F238E27FC236}">
                <a16:creationId xmlns:a16="http://schemas.microsoft.com/office/drawing/2014/main" id="{B5FF9AB0-65A0-0FEF-980C-F99500EB49F6}"/>
              </a:ext>
            </a:extLst>
          </p:cNvPr>
          <p:cNvPicPr>
            <a:picLocks noChangeAspect="1"/>
          </p:cNvPicPr>
          <p:nvPr/>
        </p:nvPicPr>
        <p:blipFill>
          <a:blip r:embed="rId3"/>
          <a:stretch>
            <a:fillRect/>
          </a:stretch>
        </p:blipFill>
        <p:spPr>
          <a:xfrm>
            <a:off x="291812" y="33020"/>
            <a:ext cx="305492" cy="305492"/>
          </a:xfrm>
          <a:prstGeom prst="rect">
            <a:avLst/>
          </a:prstGeom>
        </p:spPr>
      </p:pic>
      <mc:AlternateContent xmlns:mc="http://schemas.openxmlformats.org/markup-compatibility/2006" xmlns:a14="http://schemas.microsoft.com/office/drawing/2010/main">
        <mc:Choice Requires="a14">
          <p:sp>
            <p:nvSpPr>
              <p:cNvPr id="12" name="Θέση κειμένου 14">
                <a:extLst>
                  <a:ext uri="{FF2B5EF4-FFF2-40B4-BE49-F238E27FC236}">
                    <a16:creationId xmlns:a16="http://schemas.microsoft.com/office/drawing/2014/main" id="{76D412EB-DC7F-AEB4-B1F9-981D1FCF094C}"/>
                  </a:ext>
                </a:extLst>
              </p:cNvPr>
              <p:cNvSpPr txBox="1">
                <a:spLocks/>
              </p:cNvSpPr>
              <p:nvPr/>
            </p:nvSpPr>
            <p:spPr>
              <a:xfrm>
                <a:off x="840508" y="2142835"/>
                <a:ext cx="5094395" cy="4145831"/>
              </a:xfrm>
              <a:prstGeom prst="rect">
                <a:avLst/>
              </a:prstGeom>
              <a:ln w="28575">
                <a:solidFill>
                  <a:schemeClr val="bg1"/>
                </a:solidFill>
              </a:ln>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Ο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Compton</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ερμήνευσε το φαινόμενο θεωρώντας το φωτόνιο ως σωματίδιο με ενέργεια και ορμή, το οποίο συγκρούεται με τα ηλεκτρόνια. Εφαρμόζοντας τις αρχές διατήρησης της σχετικιστικής ενέργειας και σχετικιστικής ορμής κατά την κρούση κατέληξε στην εξίσωση:</a:t>
                </a: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14:m>
                  <m:oMathPara xmlns:m="http://schemas.openxmlformats.org/officeDocument/2006/math">
                    <m:oMathParaPr>
                      <m:jc m:val="centerGroup"/>
                    </m:oMathParaPr>
                    <m:oMath xmlns:m="http://schemas.openxmlformats.org/officeDocument/2006/math">
                      <m:sSup>
                        <m:sSup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sSupPr>
                        <m:e>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𝜆</m:t>
                          </m:r>
                        </m:e>
                        <m:sup>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sup>
                      </m:sSup>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𝜆</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f>
                        <m:f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fPr>
                        <m:num>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h</m:t>
                          </m:r>
                        </m:num>
                        <m:den>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𝑚𝑐</m:t>
                          </m:r>
                        </m:den>
                      </m:f>
                      <m:d>
                        <m:d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dPr>
                        <m:e>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1−</m:t>
                          </m:r>
                          <m:func>
                            <m:func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funcPr>
                            <m:fName>
                              <m:r>
                                <m:rPr>
                                  <m:sty m:val="p"/>
                                </m:rPr>
                                <a:rPr kumimoji="0" lang="el-GR" sz="2000" b="0" i="0"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συν</m:t>
                              </m:r>
                            </m:fName>
                            <m:e>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𝜃</m:t>
                              </m:r>
                            </m:e>
                          </m:func>
                        </m:e>
                      </m:d>
                    </m:oMath>
                  </m:oMathPara>
                </a14:m>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14:m>
                  <m:oMathPara xmlns:m="http://schemas.openxmlformats.org/officeDocument/2006/math">
                    <m:oMathParaPr>
                      <m:jc m:val="centerGroup"/>
                    </m:oMathParaPr>
                    <m:oMath xmlns:m="http://schemas.openxmlformats.org/officeDocument/2006/math">
                      <m:r>
                        <m:rPr>
                          <m:sty m:val="p"/>
                        </m:rPr>
                        <a:rPr kumimoji="0" lang="el-GR" sz="2000" b="0" i="0"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Δ</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𝜆</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sSub>
                        <m:sSub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sSubPr>
                        <m:e>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𝜆</m:t>
                          </m:r>
                        </m:e>
                        <m:sub>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𝑐</m:t>
                          </m:r>
                        </m:sub>
                      </m:sSub>
                      <m:d>
                        <m:d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dPr>
                        <m:e>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1−</m:t>
                          </m:r>
                          <m:r>
                            <m:rPr>
                              <m:sty m:val="p"/>
                            </m:rPr>
                            <a:rPr kumimoji="0" lang="el-GR" sz="2000" b="0" i="0"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συν</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𝜃</m:t>
                          </m:r>
                        </m:e>
                      </m:d>
                    </m:oMath>
                  </m:oMathPara>
                </a14:m>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Η ποσότητα </a:t>
                </a:r>
                <a14:m>
                  <m:oMath xmlns:m="http://schemas.openxmlformats.org/officeDocument/2006/math">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 </m:t>
                    </m:r>
                    <m:sSub>
                      <m:sSub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sSubPr>
                      <m:e>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𝜆</m:t>
                        </m:r>
                      </m:e>
                      <m:sub>
                        <m:r>
                          <m:rPr>
                            <m:sty m:val="p"/>
                          </m:rPr>
                          <a:rPr kumimoji="0" lang="el-GR" sz="2000" b="0" i="0"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c</m:t>
                        </m:r>
                      </m:sub>
                    </m:sSub>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 = </m:t>
                    </m:r>
                    <m:f>
                      <m:f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fPr>
                      <m:num>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h</m:t>
                        </m:r>
                      </m:num>
                      <m:den>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𝑚𝑐</m:t>
                        </m:r>
                      </m:den>
                    </m:f>
                  </m:oMath>
                </a14:m>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ονομάζεται </a:t>
                </a:r>
                <a:r>
                  <a:rPr kumimoji="0" lang="el-GR" sz="2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μήκος κύματος </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Compton</a:t>
                </a:r>
                <a:r>
                  <a:rPr kumimoji="0" lang="el-GR" sz="2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του ηλεκτρονίου</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kumimoji="0" lang="el-GR" sz="200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Η θεωρητική  σχέση ταυτίζεται με την πειραματική. </a:t>
                </a:r>
                <a:endParaRPr kumimoji="0" lang="en-US" sz="200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l-GR" sz="20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12" name="Θέση κειμένου 14">
                <a:extLst>
                  <a:ext uri="{FF2B5EF4-FFF2-40B4-BE49-F238E27FC236}">
                    <a16:creationId xmlns:a16="http://schemas.microsoft.com/office/drawing/2014/main" id="{76D412EB-DC7F-AEB4-B1F9-981D1FCF094C}"/>
                  </a:ext>
                </a:extLst>
              </p:cNvPr>
              <p:cNvSpPr txBox="1">
                <a:spLocks noRot="1" noChangeAspect="1" noMove="1" noResize="1" noEditPoints="1" noAdjustHandles="1" noChangeArrowheads="1" noChangeShapeType="1" noTextEdit="1"/>
              </p:cNvSpPr>
              <p:nvPr/>
            </p:nvSpPr>
            <p:spPr>
              <a:xfrm>
                <a:off x="840508" y="2142835"/>
                <a:ext cx="5094395" cy="4145831"/>
              </a:xfrm>
              <a:prstGeom prst="rect">
                <a:avLst/>
              </a:prstGeom>
              <a:blipFill>
                <a:blip r:embed="rId4"/>
                <a:stretch>
                  <a:fillRect l="-951" t="-2336"/>
                </a:stretch>
              </a:blipFill>
              <a:ln w="28575">
                <a:solidFill>
                  <a:schemeClr val="bg1"/>
                </a:solidFill>
              </a:ln>
            </p:spPr>
            <p:txBody>
              <a:bodyPr/>
              <a:lstStyle/>
              <a:p>
                <a:r>
                  <a:rPr lang="el-GR">
                    <a:noFill/>
                  </a:rPr>
                  <a:t> </a:t>
                </a:r>
              </a:p>
            </p:txBody>
          </p:sp>
        </mc:Fallback>
      </mc:AlternateContent>
      <p:grpSp>
        <p:nvGrpSpPr>
          <p:cNvPr id="10" name="Ομάδα 9">
            <a:extLst>
              <a:ext uri="{FF2B5EF4-FFF2-40B4-BE49-F238E27FC236}">
                <a16:creationId xmlns:a16="http://schemas.microsoft.com/office/drawing/2014/main" id="{9D40A7B4-B940-4D95-4D9E-CC684C9E5346}"/>
              </a:ext>
            </a:extLst>
          </p:cNvPr>
          <p:cNvGrpSpPr/>
          <p:nvPr/>
        </p:nvGrpSpPr>
        <p:grpSpPr>
          <a:xfrm>
            <a:off x="6403449" y="979877"/>
            <a:ext cx="5277464" cy="4898245"/>
            <a:chOff x="6096000" y="1388603"/>
            <a:chExt cx="5277464" cy="4898245"/>
          </a:xfrm>
        </p:grpSpPr>
        <p:pic>
          <p:nvPicPr>
            <p:cNvPr id="8" name="Εικόνα 7">
              <a:extLst>
                <a:ext uri="{FF2B5EF4-FFF2-40B4-BE49-F238E27FC236}">
                  <a16:creationId xmlns:a16="http://schemas.microsoft.com/office/drawing/2014/main" id="{0E81B2C1-8717-BCC4-1541-872F9E2AB549}"/>
                </a:ext>
              </a:extLst>
            </p:cNvPr>
            <p:cNvPicPr>
              <a:picLocks noChangeAspect="1"/>
            </p:cNvPicPr>
            <p:nvPr/>
          </p:nvPicPr>
          <p:blipFill>
            <a:blip r:embed="rId5"/>
            <a:stretch>
              <a:fillRect/>
            </a:stretch>
          </p:blipFill>
          <p:spPr>
            <a:xfrm>
              <a:off x="6096000" y="1388603"/>
              <a:ext cx="5274310" cy="2388235"/>
            </a:xfrm>
            <a:prstGeom prst="rect">
              <a:avLst/>
            </a:prstGeom>
          </p:spPr>
        </p:pic>
        <p:pic>
          <p:nvPicPr>
            <p:cNvPr id="9" name="Εικόνα 8">
              <a:extLst>
                <a:ext uri="{FF2B5EF4-FFF2-40B4-BE49-F238E27FC236}">
                  <a16:creationId xmlns:a16="http://schemas.microsoft.com/office/drawing/2014/main" id="{13CED983-24E6-E3EF-9830-36F6CF4472C0}"/>
                </a:ext>
              </a:extLst>
            </p:cNvPr>
            <p:cNvPicPr>
              <a:picLocks noChangeAspect="1"/>
            </p:cNvPicPr>
            <p:nvPr/>
          </p:nvPicPr>
          <p:blipFill>
            <a:blip r:embed="rId6"/>
            <a:stretch>
              <a:fillRect/>
            </a:stretch>
          </p:blipFill>
          <p:spPr>
            <a:xfrm>
              <a:off x="6099154" y="3938618"/>
              <a:ext cx="5274310" cy="2348230"/>
            </a:xfrm>
            <a:prstGeom prst="rect">
              <a:avLst/>
            </a:prstGeom>
          </p:spPr>
        </p:pic>
      </p:grpSp>
    </p:spTree>
    <p:extLst>
      <p:ext uri="{BB962C8B-B14F-4D97-AF65-F5344CB8AC3E}">
        <p14:creationId xmlns:p14="http://schemas.microsoft.com/office/powerpoint/2010/main" val="2092685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3">
            <a:extLst>
              <a:ext uri="{FF2B5EF4-FFF2-40B4-BE49-F238E27FC236}">
                <a16:creationId xmlns:a16="http://schemas.microsoft.com/office/drawing/2014/main" id="{DA4229C2-2515-6307-974D-06F10F5E96A5}"/>
              </a:ext>
            </a:extLst>
          </p:cNvPr>
          <p:cNvSpPr>
            <a:spLocks noGrp="1"/>
          </p:cNvSpPr>
          <p:nvPr>
            <p:ph type="title"/>
          </p:nvPr>
        </p:nvSpPr>
        <p:spPr>
          <a:xfrm>
            <a:off x="697879" y="553595"/>
            <a:ext cx="10992675" cy="779264"/>
          </a:xfrm>
        </p:spPr>
        <p:txBody>
          <a:bodyPr>
            <a:normAutofit/>
          </a:bodyPr>
          <a:lstStyle/>
          <a:p>
            <a:r>
              <a:rPr lang="el-GR" b="1" i="1" dirty="0">
                <a:solidFill>
                  <a:srgbClr val="FF0000"/>
                </a:solidFill>
                <a:latin typeface="Times New Roman" panose="02020603050405020304" pitchFamily="18" charset="0"/>
                <a:cs typeface="Times New Roman" panose="02020603050405020304" pitchFamily="18" charset="0"/>
              </a:rPr>
              <a:t>Φαινόμενο </a:t>
            </a:r>
            <a:r>
              <a:rPr lang="en-US" b="1" i="1" dirty="0">
                <a:solidFill>
                  <a:srgbClr val="FF0000"/>
                </a:solidFill>
                <a:latin typeface="Times New Roman" panose="02020603050405020304" pitchFamily="18" charset="0"/>
                <a:cs typeface="Times New Roman" panose="02020603050405020304" pitchFamily="18" charset="0"/>
              </a:rPr>
              <a:t>Compton</a:t>
            </a:r>
            <a:r>
              <a:rPr lang="el-GR" b="1" i="1" dirty="0">
                <a:solidFill>
                  <a:srgbClr val="FF0000"/>
                </a:solidFill>
              </a:rPr>
              <a:t>.</a:t>
            </a:r>
            <a:r>
              <a:rPr lang="el-GR" b="1" i="1" dirty="0">
                <a:solidFill>
                  <a:srgbClr val="92D050"/>
                </a:solidFill>
                <a:latin typeface="Times New Roman" panose="02020603050405020304" pitchFamily="18" charset="0"/>
                <a:cs typeface="Times New Roman" panose="02020603050405020304" pitchFamily="18" charset="0"/>
              </a:rPr>
              <a:t> Παρατηρήσεις</a:t>
            </a:r>
            <a:endParaRPr lang="el-GR" b="1" dirty="0">
              <a:solidFill>
                <a:srgbClr val="92D050"/>
              </a:solidFill>
              <a:latin typeface="Times New Roman" panose="02020603050405020304" pitchFamily="18" charset="0"/>
              <a:cs typeface="Times New Roman" panose="02020603050405020304" pitchFamily="18" charset="0"/>
            </a:endParaRPr>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a:xfrm>
            <a:off x="8630264" y="632685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Ορθογώνιο 4">
            <a:extLst>
              <a:ext uri="{FF2B5EF4-FFF2-40B4-BE49-F238E27FC236}">
                <a16:creationId xmlns:a16="http://schemas.microsoft.com/office/drawing/2014/main" id="{B3BEA801-9FA6-4B12-01D1-03E29044E986}"/>
              </a:ext>
            </a:extLst>
          </p:cNvPr>
          <p:cNvSpPr/>
          <p:nvPr/>
        </p:nvSpPr>
        <p:spPr>
          <a:xfrm>
            <a:off x="0" y="0"/>
            <a:ext cx="12192000" cy="329616"/>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E3275FA-808E-3F01-62B3-9672B6E7250C}"/>
              </a:ext>
            </a:extLst>
          </p:cNvPr>
          <p:cNvSpPr txBox="1"/>
          <p:nvPr/>
        </p:nvSpPr>
        <p:spPr>
          <a:xfrm>
            <a:off x="2979268"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Ιστορική αναδρομή-Ύλη </a:t>
            </a:r>
          </a:p>
        </p:txBody>
      </p:sp>
      <p:sp>
        <p:nvSpPr>
          <p:cNvPr id="7" name="TextBox 6">
            <a:extLst>
              <a:ext uri="{FF2B5EF4-FFF2-40B4-BE49-F238E27FC236}">
                <a16:creationId xmlns:a16="http://schemas.microsoft.com/office/drawing/2014/main" id="{3C5E0839-3C17-5821-5B58-2879E1ECB9AD}"/>
              </a:ext>
            </a:extLst>
          </p:cNvPr>
          <p:cNvSpPr txBox="1"/>
          <p:nvPr/>
        </p:nvSpPr>
        <p:spPr>
          <a:xfrm>
            <a:off x="5934904" y="0"/>
            <a:ext cx="2955636" cy="329616"/>
          </a:xfrm>
          <a:prstGeom prst="rect">
            <a:avLst/>
          </a:prstGeom>
          <a:solidFill>
            <a:srgbClr val="0000CC"/>
          </a:solidFill>
          <a:ln w="19050">
            <a:solidFill>
              <a:schemeClr val="bg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Παλαιά Κβαντική Φυσική</a:t>
            </a:r>
          </a:p>
        </p:txBody>
      </p:sp>
      <p:sp>
        <p:nvSpPr>
          <p:cNvPr id="13" name="TextBox 12">
            <a:extLst>
              <a:ext uri="{FF2B5EF4-FFF2-40B4-BE49-F238E27FC236}">
                <a16:creationId xmlns:a16="http://schemas.microsoft.com/office/drawing/2014/main" id="{BA9EA89C-C3AE-F236-1A48-54973432457A}"/>
              </a:ext>
            </a:extLst>
          </p:cNvPr>
          <p:cNvSpPr txBox="1"/>
          <p:nvPr/>
        </p:nvSpPr>
        <p:spPr>
          <a:xfrm>
            <a:off x="8890540" y="0"/>
            <a:ext cx="2955636" cy="329616"/>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Στοιχεία Κβαντομηχανικής</a:t>
            </a:r>
          </a:p>
        </p:txBody>
      </p:sp>
      <p:pic>
        <p:nvPicPr>
          <p:cNvPr id="15" name="Εικόνα 14">
            <a:hlinkClick r:id="rId2" action="ppaction://hlinksldjump"/>
            <a:extLst>
              <a:ext uri="{FF2B5EF4-FFF2-40B4-BE49-F238E27FC236}">
                <a16:creationId xmlns:a16="http://schemas.microsoft.com/office/drawing/2014/main" id="{B5FF9AB0-65A0-0FEF-980C-F99500EB49F6}"/>
              </a:ext>
            </a:extLst>
          </p:cNvPr>
          <p:cNvPicPr>
            <a:picLocks noChangeAspect="1"/>
          </p:cNvPicPr>
          <p:nvPr/>
        </p:nvPicPr>
        <p:blipFill>
          <a:blip r:embed="rId3"/>
          <a:stretch>
            <a:fillRect/>
          </a:stretch>
        </p:blipFill>
        <p:spPr>
          <a:xfrm>
            <a:off x="291812" y="33020"/>
            <a:ext cx="305492" cy="305492"/>
          </a:xfrm>
          <a:prstGeom prst="rect">
            <a:avLst/>
          </a:prstGeom>
        </p:spPr>
      </p:pic>
      <mc:AlternateContent xmlns:mc="http://schemas.openxmlformats.org/markup-compatibility/2006" xmlns:a14="http://schemas.microsoft.com/office/drawing/2010/main">
        <mc:Choice Requires="a14">
          <p:sp>
            <p:nvSpPr>
              <p:cNvPr id="12" name="Θέση κειμένου 14">
                <a:extLst>
                  <a:ext uri="{FF2B5EF4-FFF2-40B4-BE49-F238E27FC236}">
                    <a16:creationId xmlns:a16="http://schemas.microsoft.com/office/drawing/2014/main" id="{76D412EB-DC7F-AEB4-B1F9-981D1FCF094C}"/>
                  </a:ext>
                </a:extLst>
              </p:cNvPr>
              <p:cNvSpPr txBox="1">
                <a:spLocks/>
              </p:cNvSpPr>
              <p:nvPr/>
            </p:nvSpPr>
            <p:spPr>
              <a:xfrm>
                <a:off x="832586" y="1556838"/>
                <a:ext cx="5060532" cy="4800722"/>
              </a:xfrm>
              <a:prstGeom prst="rect">
                <a:avLst/>
              </a:prstGeom>
              <a:ln w="28575">
                <a:solidFill>
                  <a:schemeClr val="bg1"/>
                </a:solidFill>
              </a:ln>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None/>
                  <a:tabLst/>
                  <a:defRPr/>
                </a:pPr>
                <a:r>
                  <a:rPr kumimoji="0" lang="el-GR" sz="2000" b="1" i="1"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Δύο κορυφές στο πείραμα:</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Είναι</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a:t>
                </a:r>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14:m>
                  <m:oMathPara xmlns:m="http://schemas.openxmlformats.org/officeDocument/2006/math">
                    <m:oMathParaPr>
                      <m:jc m:val="centerGroup"/>
                    </m:oMathParaPr>
                    <m:oMath xmlns:m="http://schemas.openxmlformats.org/officeDocument/2006/math">
                      <m:sSup>
                        <m:sSup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sSupPr>
                        <m:e>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𝜆</m:t>
                          </m:r>
                        </m:e>
                        <m:sup>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sup>
                      </m:sSup>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𝜆</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f>
                        <m:f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fPr>
                        <m:num>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h</m:t>
                          </m:r>
                        </m:num>
                        <m:den>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𝑚𝑐</m:t>
                          </m:r>
                        </m:den>
                      </m:f>
                      <m:d>
                        <m:d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dPr>
                        <m:e>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1−</m:t>
                          </m:r>
                          <m:func>
                            <m:func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funcPr>
                            <m:fName>
                              <m:r>
                                <m:rPr>
                                  <m:sty m:val="p"/>
                                </m:rPr>
                                <a:rPr kumimoji="0" lang="el-GR" sz="2000" b="0" i="0"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συν</m:t>
                              </m:r>
                            </m:fName>
                            <m:e>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𝜑</m:t>
                              </m:r>
                            </m:e>
                          </m:func>
                        </m:e>
                      </m:d>
                    </m:oMath>
                  </m:oMathPara>
                </a14:m>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Όταν το φωτόνιο σκεδάζεται με ηλεκτρόνια με ισχυρή σύνδεση, τότε όπου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 </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είναι η μάζα του ατόμου ή του μορίου  ή πλέγματος και η μετατόπιση είναι πολύ μικρότερη(π.χ. για τον άνθρακα 22000 φορές). Για αυτό  ανιχνεύονται δύο ακτίνες στο πείραμα. Μία με το αρχικό μήκος κύματος, αυτό της</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προσπίπτουσας και μία με</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το μετατοπισμένο από τη σκέδαση στα «ελεύθερα» ηλεκτρόνια. </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12" name="Θέση κειμένου 14">
                <a:extLst>
                  <a:ext uri="{FF2B5EF4-FFF2-40B4-BE49-F238E27FC236}">
                    <a16:creationId xmlns:a16="http://schemas.microsoft.com/office/drawing/2014/main" id="{76D412EB-DC7F-AEB4-B1F9-981D1FCF094C}"/>
                  </a:ext>
                </a:extLst>
              </p:cNvPr>
              <p:cNvSpPr txBox="1">
                <a:spLocks noRot="1" noChangeAspect="1" noMove="1" noResize="1" noEditPoints="1" noAdjustHandles="1" noChangeArrowheads="1" noChangeShapeType="1" noTextEdit="1"/>
              </p:cNvSpPr>
              <p:nvPr/>
            </p:nvSpPr>
            <p:spPr>
              <a:xfrm>
                <a:off x="832586" y="1556838"/>
                <a:ext cx="5060532" cy="4800722"/>
              </a:xfrm>
              <a:prstGeom prst="rect">
                <a:avLst/>
              </a:prstGeom>
              <a:blipFill>
                <a:blip r:embed="rId4"/>
                <a:stretch>
                  <a:fillRect l="-1078" t="-1009" r="-719"/>
                </a:stretch>
              </a:blipFill>
              <a:ln w="28575">
                <a:solidFill>
                  <a:schemeClr val="bg1"/>
                </a:solidFill>
              </a:ln>
            </p:spPr>
            <p:txBody>
              <a:bodyPr/>
              <a:lstStyle/>
              <a:p>
                <a:r>
                  <a:rPr lang="el-GR">
                    <a:noFill/>
                  </a:rPr>
                  <a:t> </a:t>
                </a:r>
              </a:p>
            </p:txBody>
          </p:sp>
        </mc:Fallback>
      </mc:AlternateContent>
      <p:pic>
        <p:nvPicPr>
          <p:cNvPr id="2" name="Θέση περιεχομένου 7">
            <a:extLst>
              <a:ext uri="{FF2B5EF4-FFF2-40B4-BE49-F238E27FC236}">
                <a16:creationId xmlns:a16="http://schemas.microsoft.com/office/drawing/2014/main" id="{5B109BF9-BB49-1DD7-FEEF-567A89D3A5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54578" y="2001820"/>
            <a:ext cx="5679162" cy="3101122"/>
          </a:xfrm>
          <a:prstGeom prst="rect">
            <a:avLst/>
          </a:prstGeom>
        </p:spPr>
      </p:pic>
    </p:spTree>
    <p:extLst>
      <p:ext uri="{BB962C8B-B14F-4D97-AF65-F5344CB8AC3E}">
        <p14:creationId xmlns:p14="http://schemas.microsoft.com/office/powerpoint/2010/main" val="1809641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3">
            <a:extLst>
              <a:ext uri="{FF2B5EF4-FFF2-40B4-BE49-F238E27FC236}">
                <a16:creationId xmlns:a16="http://schemas.microsoft.com/office/drawing/2014/main" id="{DA4229C2-2515-6307-974D-06F10F5E96A5}"/>
              </a:ext>
            </a:extLst>
          </p:cNvPr>
          <p:cNvSpPr>
            <a:spLocks noGrp="1"/>
          </p:cNvSpPr>
          <p:nvPr>
            <p:ph type="title"/>
          </p:nvPr>
        </p:nvSpPr>
        <p:spPr>
          <a:xfrm>
            <a:off x="697879" y="553595"/>
            <a:ext cx="10992675" cy="779264"/>
          </a:xfrm>
        </p:spPr>
        <p:txBody>
          <a:bodyPr>
            <a:normAutofit/>
          </a:bodyPr>
          <a:lstStyle/>
          <a:p>
            <a:r>
              <a:rPr lang="el-GR" b="1" i="1" dirty="0">
                <a:solidFill>
                  <a:srgbClr val="FF0000"/>
                </a:solidFill>
                <a:latin typeface="Times New Roman" panose="02020603050405020304" pitchFamily="18" charset="0"/>
                <a:cs typeface="Times New Roman" panose="02020603050405020304" pitchFamily="18" charset="0"/>
              </a:rPr>
              <a:t>Φαινόμενο </a:t>
            </a:r>
            <a:r>
              <a:rPr lang="en-US" b="1" i="1" dirty="0">
                <a:solidFill>
                  <a:srgbClr val="FF0000"/>
                </a:solidFill>
                <a:latin typeface="Times New Roman" panose="02020603050405020304" pitchFamily="18" charset="0"/>
                <a:cs typeface="Times New Roman" panose="02020603050405020304" pitchFamily="18" charset="0"/>
              </a:rPr>
              <a:t>Compton</a:t>
            </a:r>
            <a:r>
              <a:rPr lang="el-GR" b="1" i="1" dirty="0">
                <a:solidFill>
                  <a:srgbClr val="FF0000"/>
                </a:solidFill>
              </a:rPr>
              <a:t>.</a:t>
            </a:r>
            <a:r>
              <a:rPr lang="el-GR" b="1" i="1" dirty="0">
                <a:solidFill>
                  <a:srgbClr val="92D050"/>
                </a:solidFill>
                <a:latin typeface="Times New Roman" panose="02020603050405020304" pitchFamily="18" charset="0"/>
                <a:cs typeface="Times New Roman" panose="02020603050405020304" pitchFamily="18" charset="0"/>
              </a:rPr>
              <a:t> </a:t>
            </a:r>
            <a:r>
              <a:rPr lang="el-GR" b="1" i="1" dirty="0">
                <a:solidFill>
                  <a:srgbClr val="92D050"/>
                </a:solidFill>
              </a:rPr>
              <a:t>Συγκρίσεις </a:t>
            </a:r>
            <a:endParaRPr lang="el-GR" b="1" dirty="0">
              <a:solidFill>
                <a:srgbClr val="92D050"/>
              </a:solidFill>
              <a:latin typeface="Times New Roman" panose="02020603050405020304" pitchFamily="18" charset="0"/>
              <a:cs typeface="Times New Roman" panose="02020603050405020304" pitchFamily="18" charset="0"/>
            </a:endParaRPr>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a:xfrm>
            <a:off x="8630264" y="632685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Ορθογώνιο 4">
            <a:extLst>
              <a:ext uri="{FF2B5EF4-FFF2-40B4-BE49-F238E27FC236}">
                <a16:creationId xmlns:a16="http://schemas.microsoft.com/office/drawing/2014/main" id="{B3BEA801-9FA6-4B12-01D1-03E29044E986}"/>
              </a:ext>
            </a:extLst>
          </p:cNvPr>
          <p:cNvSpPr/>
          <p:nvPr/>
        </p:nvSpPr>
        <p:spPr>
          <a:xfrm>
            <a:off x="0" y="0"/>
            <a:ext cx="12192000" cy="329616"/>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E3275FA-808E-3F01-62B3-9672B6E7250C}"/>
              </a:ext>
            </a:extLst>
          </p:cNvPr>
          <p:cNvSpPr txBox="1"/>
          <p:nvPr/>
        </p:nvSpPr>
        <p:spPr>
          <a:xfrm>
            <a:off x="2979268"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Ιστορική αναδρομή-Ύλη  </a:t>
            </a:r>
          </a:p>
        </p:txBody>
      </p:sp>
      <p:sp>
        <p:nvSpPr>
          <p:cNvPr id="7" name="TextBox 6">
            <a:extLst>
              <a:ext uri="{FF2B5EF4-FFF2-40B4-BE49-F238E27FC236}">
                <a16:creationId xmlns:a16="http://schemas.microsoft.com/office/drawing/2014/main" id="{3C5E0839-3C17-5821-5B58-2879E1ECB9AD}"/>
              </a:ext>
            </a:extLst>
          </p:cNvPr>
          <p:cNvSpPr txBox="1"/>
          <p:nvPr/>
        </p:nvSpPr>
        <p:spPr>
          <a:xfrm>
            <a:off x="5934904" y="0"/>
            <a:ext cx="2955636" cy="329616"/>
          </a:xfrm>
          <a:prstGeom prst="rect">
            <a:avLst/>
          </a:prstGeom>
          <a:solidFill>
            <a:srgbClr val="0000CC"/>
          </a:solidFill>
          <a:ln w="19050">
            <a:solidFill>
              <a:schemeClr val="bg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Παλαιά Κβαντική Φυσική</a:t>
            </a:r>
          </a:p>
        </p:txBody>
      </p:sp>
      <p:sp>
        <p:nvSpPr>
          <p:cNvPr id="13" name="TextBox 12">
            <a:extLst>
              <a:ext uri="{FF2B5EF4-FFF2-40B4-BE49-F238E27FC236}">
                <a16:creationId xmlns:a16="http://schemas.microsoft.com/office/drawing/2014/main" id="{BA9EA89C-C3AE-F236-1A48-54973432457A}"/>
              </a:ext>
            </a:extLst>
          </p:cNvPr>
          <p:cNvSpPr txBox="1"/>
          <p:nvPr/>
        </p:nvSpPr>
        <p:spPr>
          <a:xfrm>
            <a:off x="8890540" y="0"/>
            <a:ext cx="2955636" cy="329616"/>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Στοιχεία Κβαντομηχανικής</a:t>
            </a:r>
          </a:p>
        </p:txBody>
      </p:sp>
      <p:pic>
        <p:nvPicPr>
          <p:cNvPr id="15" name="Εικόνα 14">
            <a:hlinkClick r:id="rId2" action="ppaction://hlinksldjump"/>
            <a:extLst>
              <a:ext uri="{FF2B5EF4-FFF2-40B4-BE49-F238E27FC236}">
                <a16:creationId xmlns:a16="http://schemas.microsoft.com/office/drawing/2014/main" id="{B5FF9AB0-65A0-0FEF-980C-F99500EB49F6}"/>
              </a:ext>
            </a:extLst>
          </p:cNvPr>
          <p:cNvPicPr>
            <a:picLocks noChangeAspect="1"/>
          </p:cNvPicPr>
          <p:nvPr/>
        </p:nvPicPr>
        <p:blipFill>
          <a:blip r:embed="rId3"/>
          <a:stretch>
            <a:fillRect/>
          </a:stretch>
        </p:blipFill>
        <p:spPr>
          <a:xfrm>
            <a:off x="291812" y="33020"/>
            <a:ext cx="305492" cy="305492"/>
          </a:xfrm>
          <a:prstGeom prst="rect">
            <a:avLst/>
          </a:prstGeom>
        </p:spPr>
      </p:pic>
      <mc:AlternateContent xmlns:mc="http://schemas.openxmlformats.org/markup-compatibility/2006" xmlns:a14="http://schemas.microsoft.com/office/drawing/2010/main">
        <mc:Choice Requires="a14">
          <p:sp>
            <p:nvSpPr>
              <p:cNvPr id="12" name="Θέση κειμένου 14">
                <a:extLst>
                  <a:ext uri="{FF2B5EF4-FFF2-40B4-BE49-F238E27FC236}">
                    <a16:creationId xmlns:a16="http://schemas.microsoft.com/office/drawing/2014/main" id="{76D412EB-DC7F-AEB4-B1F9-981D1FCF094C}"/>
                  </a:ext>
                </a:extLst>
              </p:cNvPr>
              <p:cNvSpPr txBox="1">
                <a:spLocks/>
              </p:cNvSpPr>
              <p:nvPr/>
            </p:nvSpPr>
            <p:spPr>
              <a:xfrm>
                <a:off x="768527" y="1891257"/>
                <a:ext cx="5060532" cy="3585311"/>
              </a:xfrm>
              <a:prstGeom prst="rect">
                <a:avLst/>
              </a:prstGeom>
              <a:ln w="28575">
                <a:solidFill>
                  <a:schemeClr val="tx1"/>
                </a:solidFill>
              </a:ln>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Όλη η ενέργεια του φωτονίου απορροφάται από ένα ηλεκτρόνιο.</a:t>
                </a: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Προσπίπτουσα ακτινοβολία, ορατού ή υπεριώδους φάσματος , της τάξεως μερικών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eV, </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εκπέμπονται φωτοηλεκτρόνια από τη ζώνη αγωγιμότητας. (</a:t>
                </a:r>
                <a14:m>
                  <m:oMath xmlns:m="http://schemas.openxmlformats.org/officeDocument/2006/math">
                    <m:r>
                      <m:rPr>
                        <m:sty m:val="p"/>
                      </m:rPr>
                      <a:rPr kumimoji="0" lang="el-GR" sz="2000" b="0" i="0"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Times New Roman" panose="02020603050405020304" pitchFamily="18" charset="0"/>
                      </a:rPr>
                      <m:t>Φ</m:t>
                    </m:r>
                    <m:r>
                      <a:rPr kumimoji="0" lang="el-GR" sz="20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Times New Roman" panose="02020603050405020304" pitchFamily="18" charset="0"/>
                      </a:rPr>
                      <m:t>~</m:t>
                    </m:r>
                    <m:r>
                      <a:rPr kumimoji="0" lang="en-US" sz="20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Times New Roman" panose="02020603050405020304" pitchFamily="18" charset="0"/>
                      </a:rPr>
                      <m:t>h𝑓</m:t>
                    </m:r>
                  </m:oMath>
                </a14:m>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Προσπίπτουσες ακτίνες Χ (Κ</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eV), </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εκπέμπονται φωτοηλεκτρόνια από εσωτερικά ηλεκτρόνια. (Ατομικό φωτοηλεκτρικό φαινόμενο).</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Κανόνας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Moseley E</a:t>
                </a:r>
                <a:r>
                  <a:rPr kumimoji="0" lang="en-US" sz="20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K</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=13,6(Z-3)</a:t>
                </a:r>
                <a:r>
                  <a:rPr kumimoji="0" lang="en-US" sz="2000" b="0" i="0" u="none" strike="noStrike" kern="1200" cap="none" spc="0" normalizeH="0" baseline="30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eV</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(διαφορά ενέργεια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 και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l-GR"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2" name="Θέση κειμένου 14">
                <a:extLst>
                  <a:ext uri="{FF2B5EF4-FFF2-40B4-BE49-F238E27FC236}">
                    <a16:creationId xmlns:a16="http://schemas.microsoft.com/office/drawing/2014/main" id="{76D412EB-DC7F-AEB4-B1F9-981D1FCF094C}"/>
                  </a:ext>
                </a:extLst>
              </p:cNvPr>
              <p:cNvSpPr txBox="1">
                <a:spLocks noRot="1" noChangeAspect="1" noMove="1" noResize="1" noEditPoints="1" noAdjustHandles="1" noChangeArrowheads="1" noChangeShapeType="1" noTextEdit="1"/>
              </p:cNvSpPr>
              <p:nvPr/>
            </p:nvSpPr>
            <p:spPr>
              <a:xfrm>
                <a:off x="768527" y="1891257"/>
                <a:ext cx="5060532" cy="3585311"/>
              </a:xfrm>
              <a:prstGeom prst="rect">
                <a:avLst/>
              </a:prstGeom>
              <a:blipFill>
                <a:blip r:embed="rId4"/>
                <a:stretch>
                  <a:fillRect l="-838" t="-1349" r="-1796"/>
                </a:stretch>
              </a:blipFill>
              <a:ln w="28575">
                <a:solidFill>
                  <a:schemeClr val="tx1"/>
                </a:solidFill>
              </a:ln>
            </p:spPr>
            <p:txBody>
              <a:bodyPr/>
              <a:lstStyle/>
              <a:p>
                <a:r>
                  <a:rPr lang="el-GR">
                    <a:noFill/>
                  </a:rPr>
                  <a:t> </a:t>
                </a:r>
              </a:p>
            </p:txBody>
          </p:sp>
        </mc:Fallback>
      </mc:AlternateContent>
      <p:sp>
        <p:nvSpPr>
          <p:cNvPr id="4" name="Θέση κειμένου 14">
            <a:extLst>
              <a:ext uri="{FF2B5EF4-FFF2-40B4-BE49-F238E27FC236}">
                <a16:creationId xmlns:a16="http://schemas.microsoft.com/office/drawing/2014/main" id="{F7EF0EED-C7A5-3EE8-FD02-BBA83B2BE399}"/>
              </a:ext>
            </a:extLst>
          </p:cNvPr>
          <p:cNvSpPr txBox="1">
            <a:spLocks/>
          </p:cNvSpPr>
          <p:nvPr/>
        </p:nvSpPr>
        <p:spPr>
          <a:xfrm>
            <a:off x="6568694" y="1935174"/>
            <a:ext cx="5060532" cy="3541394"/>
          </a:xfrm>
          <a:prstGeom prst="rect">
            <a:avLst/>
          </a:prstGeom>
          <a:ln w="28575">
            <a:solidFill>
              <a:schemeClr val="tx1"/>
            </a:solidFill>
          </a:ln>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Στο φαινόμενο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Compton,</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το ηλεκτρόνιο έχει σχετικά πολύ μικρότερη ενέργεια από αυτή του φωτονίου(ακτίνες Χ) ώστε να θεωρείται ελεύθερο.</a:t>
            </a: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Αν σκεδαστεί με εσωτερικό ηλεκτρόνιο, τα οποία έχουν συγκρίσιμη ενέργεια με τα φωτόνια,</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τότε έχουμε ανάκλαση του φωτονίου δηλ. φωτόνιο με ίδιο μήκος κύματος. (Σύμφωνή σκέδαση ή σκέδαση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Rayleigh)</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p:txBody>
      </p:sp>
      <p:pic>
        <p:nvPicPr>
          <p:cNvPr id="8" name="Εικόνα 7">
            <a:extLst>
              <a:ext uri="{FF2B5EF4-FFF2-40B4-BE49-F238E27FC236}">
                <a16:creationId xmlns:a16="http://schemas.microsoft.com/office/drawing/2014/main" id="{A159E332-164B-533D-B625-CB8E8F6AD488}"/>
              </a:ext>
            </a:extLst>
          </p:cNvPr>
          <p:cNvPicPr>
            <a:picLocks noChangeAspect="1"/>
          </p:cNvPicPr>
          <p:nvPr/>
        </p:nvPicPr>
        <p:blipFill>
          <a:blip r:embed="rId5"/>
          <a:stretch>
            <a:fillRect/>
          </a:stretch>
        </p:blipFill>
        <p:spPr>
          <a:xfrm>
            <a:off x="719961" y="1288942"/>
            <a:ext cx="5157663" cy="646232"/>
          </a:xfrm>
          <a:prstGeom prst="rect">
            <a:avLst/>
          </a:prstGeom>
        </p:spPr>
      </p:pic>
      <p:sp>
        <p:nvSpPr>
          <p:cNvPr id="9" name="Θέση κειμένου 4">
            <a:extLst>
              <a:ext uri="{FF2B5EF4-FFF2-40B4-BE49-F238E27FC236}">
                <a16:creationId xmlns:a16="http://schemas.microsoft.com/office/drawing/2014/main" id="{BB6771D1-48E8-D8AC-3299-DCDA437D922E}"/>
              </a:ext>
            </a:extLst>
          </p:cNvPr>
          <p:cNvSpPr txBox="1">
            <a:spLocks/>
          </p:cNvSpPr>
          <p:nvPr/>
        </p:nvSpPr>
        <p:spPr>
          <a:xfrm>
            <a:off x="6507366" y="1428777"/>
            <a:ext cx="5183188" cy="323165"/>
          </a:xfrm>
          <a:prstGeom prst="rect">
            <a:avLst/>
          </a:prstGeom>
        </p:spPr>
        <p:txBody>
          <a:bodyPr wrap="square" tIns="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1" i="1"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Φαινόμενο </a:t>
            </a:r>
            <a:r>
              <a:rPr kumimoji="0" lang="en-US" sz="2800" b="1" i="1"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Compton</a:t>
            </a:r>
            <a:r>
              <a:rPr kumimoji="0" lang="el-GR" sz="2800" b="1" i="1"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7095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3">
            <a:extLst>
              <a:ext uri="{FF2B5EF4-FFF2-40B4-BE49-F238E27FC236}">
                <a16:creationId xmlns:a16="http://schemas.microsoft.com/office/drawing/2014/main" id="{DA4229C2-2515-6307-974D-06F10F5E96A5}"/>
              </a:ext>
            </a:extLst>
          </p:cNvPr>
          <p:cNvSpPr>
            <a:spLocks noGrp="1"/>
          </p:cNvSpPr>
          <p:nvPr>
            <p:ph type="title"/>
          </p:nvPr>
        </p:nvSpPr>
        <p:spPr>
          <a:xfrm>
            <a:off x="697218" y="525287"/>
            <a:ext cx="10992675" cy="938747"/>
          </a:xfrm>
        </p:spPr>
        <p:txBody>
          <a:bodyPr>
            <a:normAutofit fontScale="90000"/>
          </a:bodyPr>
          <a:lstStyle/>
          <a:p>
            <a:r>
              <a:rPr lang="el-GR" b="1" i="1" dirty="0">
                <a:solidFill>
                  <a:srgbClr val="FF0000"/>
                </a:solidFill>
                <a:latin typeface="Times New Roman" panose="02020603050405020304" pitchFamily="18" charset="0"/>
                <a:cs typeface="Times New Roman" panose="02020603050405020304" pitchFamily="18" charset="0"/>
              </a:rPr>
              <a:t>Παλαιά Κβαντική Φυσική: </a:t>
            </a:r>
            <a:r>
              <a:rPr lang="el-GR" sz="2700" b="1" i="1" dirty="0">
                <a:solidFill>
                  <a:srgbClr val="002060"/>
                </a:solidFill>
                <a:latin typeface="Times New Roman" panose="02020603050405020304" pitchFamily="18" charset="0"/>
                <a:cs typeface="Times New Roman" panose="02020603050405020304" pitchFamily="18" charset="0"/>
              </a:rPr>
              <a:t>Κβάντωση. Το φως έχει και σωματιδιακή φύση</a:t>
            </a:r>
            <a:r>
              <a:rPr lang="en-US" sz="2700" b="1" i="1" dirty="0">
                <a:solidFill>
                  <a:srgbClr val="002060"/>
                </a:solidFill>
                <a:latin typeface="Times New Roman" panose="02020603050405020304" pitchFamily="18" charset="0"/>
                <a:cs typeface="Times New Roman" panose="02020603050405020304" pitchFamily="18" charset="0"/>
              </a:rPr>
              <a:t>. </a:t>
            </a:r>
            <a:r>
              <a:rPr lang="el-GR" sz="2700" b="1" i="1" dirty="0" err="1">
                <a:solidFill>
                  <a:srgbClr val="002060"/>
                </a:solidFill>
                <a:latin typeface="Times New Roman" panose="02020603050405020304" pitchFamily="18" charset="0"/>
                <a:cs typeface="Times New Roman" panose="02020603050405020304" pitchFamily="18" charset="0"/>
              </a:rPr>
              <a:t>Κυματοσωματιδιακός</a:t>
            </a:r>
            <a:r>
              <a:rPr lang="el-GR" sz="2700" b="1" i="1" dirty="0">
                <a:solidFill>
                  <a:srgbClr val="002060"/>
                </a:solidFill>
                <a:latin typeface="Times New Roman" panose="02020603050405020304" pitchFamily="18" charset="0"/>
                <a:cs typeface="Times New Roman" panose="02020603050405020304" pitchFamily="18" charset="0"/>
              </a:rPr>
              <a:t> Δυϊσμός </a:t>
            </a:r>
            <a:r>
              <a:rPr lang="en-US" sz="2700" b="1" i="1" dirty="0">
                <a:solidFill>
                  <a:srgbClr val="002060"/>
                </a:solidFill>
                <a:latin typeface="Times New Roman" panose="02020603050405020304" pitchFamily="18" charset="0"/>
                <a:cs typeface="Times New Roman" panose="02020603050405020304" pitchFamily="18" charset="0"/>
              </a:rPr>
              <a:t> </a:t>
            </a:r>
            <a:r>
              <a:rPr lang="el-GR" sz="2700" b="1" i="1" dirty="0">
                <a:solidFill>
                  <a:srgbClr val="002060"/>
                </a:solidFill>
                <a:latin typeface="Times New Roman" panose="02020603050405020304" pitchFamily="18" charset="0"/>
                <a:cs typeface="Times New Roman" panose="02020603050405020304" pitchFamily="18" charset="0"/>
              </a:rPr>
              <a:t>του </a:t>
            </a:r>
            <a:r>
              <a:rPr lang="en-US" sz="2700" b="1" i="1" dirty="0">
                <a:solidFill>
                  <a:srgbClr val="002060"/>
                </a:solidFill>
                <a:latin typeface="Times New Roman" panose="02020603050405020304" pitchFamily="18" charset="0"/>
                <a:cs typeface="Times New Roman" panose="02020603050405020304" pitchFamily="18" charset="0"/>
              </a:rPr>
              <a:t>Einstein.</a:t>
            </a:r>
            <a:endParaRPr lang="el-GR" sz="2700" b="1" dirty="0">
              <a:solidFill>
                <a:srgbClr val="002060"/>
              </a:solidFill>
              <a:latin typeface="Times New Roman" panose="02020603050405020304" pitchFamily="18" charset="0"/>
              <a:cs typeface="Times New Roman" panose="02020603050405020304" pitchFamily="18" charset="0"/>
            </a:endParaRPr>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a:xfrm>
            <a:off x="8630264" y="632685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Ορθογώνιο 4">
            <a:extLst>
              <a:ext uri="{FF2B5EF4-FFF2-40B4-BE49-F238E27FC236}">
                <a16:creationId xmlns:a16="http://schemas.microsoft.com/office/drawing/2014/main" id="{B3BEA801-9FA6-4B12-01D1-03E29044E986}"/>
              </a:ext>
            </a:extLst>
          </p:cNvPr>
          <p:cNvSpPr/>
          <p:nvPr/>
        </p:nvSpPr>
        <p:spPr>
          <a:xfrm>
            <a:off x="0" y="0"/>
            <a:ext cx="12192000" cy="329616"/>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E3275FA-808E-3F01-62B3-9672B6E7250C}"/>
              </a:ext>
            </a:extLst>
          </p:cNvPr>
          <p:cNvSpPr txBox="1"/>
          <p:nvPr/>
        </p:nvSpPr>
        <p:spPr>
          <a:xfrm>
            <a:off x="2979268"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Ιστορική αναδρομή-Ύλη  </a:t>
            </a:r>
          </a:p>
        </p:txBody>
      </p:sp>
      <p:sp>
        <p:nvSpPr>
          <p:cNvPr id="7" name="TextBox 6">
            <a:extLst>
              <a:ext uri="{FF2B5EF4-FFF2-40B4-BE49-F238E27FC236}">
                <a16:creationId xmlns:a16="http://schemas.microsoft.com/office/drawing/2014/main" id="{3C5E0839-3C17-5821-5B58-2879E1ECB9AD}"/>
              </a:ext>
            </a:extLst>
          </p:cNvPr>
          <p:cNvSpPr txBox="1"/>
          <p:nvPr/>
        </p:nvSpPr>
        <p:spPr>
          <a:xfrm>
            <a:off x="5934904" y="0"/>
            <a:ext cx="2955636" cy="329616"/>
          </a:xfrm>
          <a:prstGeom prst="rect">
            <a:avLst/>
          </a:prstGeom>
          <a:solidFill>
            <a:srgbClr val="0000CC"/>
          </a:solidFill>
          <a:ln w="19050">
            <a:solidFill>
              <a:schemeClr val="bg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Παλαιά Κβαντική Φυσική</a:t>
            </a:r>
          </a:p>
        </p:txBody>
      </p:sp>
      <p:sp>
        <p:nvSpPr>
          <p:cNvPr id="13" name="TextBox 12">
            <a:extLst>
              <a:ext uri="{FF2B5EF4-FFF2-40B4-BE49-F238E27FC236}">
                <a16:creationId xmlns:a16="http://schemas.microsoft.com/office/drawing/2014/main" id="{BA9EA89C-C3AE-F236-1A48-54973432457A}"/>
              </a:ext>
            </a:extLst>
          </p:cNvPr>
          <p:cNvSpPr txBox="1"/>
          <p:nvPr/>
        </p:nvSpPr>
        <p:spPr>
          <a:xfrm>
            <a:off x="8890540" y="0"/>
            <a:ext cx="2955636" cy="329616"/>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Στοιχεία Κβαντομηχανικής</a:t>
            </a:r>
          </a:p>
        </p:txBody>
      </p:sp>
      <p:pic>
        <p:nvPicPr>
          <p:cNvPr id="15" name="Εικόνα 14">
            <a:hlinkClick r:id="rId2" action="ppaction://hlinksldjump"/>
            <a:extLst>
              <a:ext uri="{FF2B5EF4-FFF2-40B4-BE49-F238E27FC236}">
                <a16:creationId xmlns:a16="http://schemas.microsoft.com/office/drawing/2014/main" id="{B5FF9AB0-65A0-0FEF-980C-F99500EB49F6}"/>
              </a:ext>
            </a:extLst>
          </p:cNvPr>
          <p:cNvPicPr>
            <a:picLocks noChangeAspect="1"/>
          </p:cNvPicPr>
          <p:nvPr/>
        </p:nvPicPr>
        <p:blipFill>
          <a:blip r:embed="rId3"/>
          <a:stretch>
            <a:fillRect/>
          </a:stretch>
        </p:blipFill>
        <p:spPr>
          <a:xfrm>
            <a:off x="291812" y="33020"/>
            <a:ext cx="305492" cy="305492"/>
          </a:xfrm>
          <a:prstGeom prst="rect">
            <a:avLst/>
          </a:prstGeom>
        </p:spPr>
      </p:pic>
      <p:sp>
        <p:nvSpPr>
          <p:cNvPr id="2" name="Ορθογώνιο 1">
            <a:extLst>
              <a:ext uri="{FF2B5EF4-FFF2-40B4-BE49-F238E27FC236}">
                <a16:creationId xmlns:a16="http://schemas.microsoft.com/office/drawing/2014/main" id="{677F1D1A-CDE1-BF1A-4065-53501981A41C}"/>
              </a:ext>
            </a:extLst>
          </p:cNvPr>
          <p:cNvSpPr/>
          <p:nvPr/>
        </p:nvSpPr>
        <p:spPr>
          <a:xfrm>
            <a:off x="572656" y="2080491"/>
            <a:ext cx="1588655" cy="108296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rPr>
              <a:t>Μέλαν Σώμα</a:t>
            </a:r>
          </a:p>
        </p:txBody>
      </p:sp>
      <p:sp>
        <p:nvSpPr>
          <p:cNvPr id="14" name="Βέλος: Δεξιό 13">
            <a:extLst>
              <a:ext uri="{FF2B5EF4-FFF2-40B4-BE49-F238E27FC236}">
                <a16:creationId xmlns:a16="http://schemas.microsoft.com/office/drawing/2014/main" id="{F8054E22-19D5-E35D-B49E-FC88B4FD33EB}"/>
              </a:ext>
            </a:extLst>
          </p:cNvPr>
          <p:cNvSpPr/>
          <p:nvPr/>
        </p:nvSpPr>
        <p:spPr>
          <a:xfrm>
            <a:off x="2178534" y="2492209"/>
            <a:ext cx="967505" cy="310118"/>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Οβάλ 15">
            <a:extLst>
              <a:ext uri="{FF2B5EF4-FFF2-40B4-BE49-F238E27FC236}">
                <a16:creationId xmlns:a16="http://schemas.microsoft.com/office/drawing/2014/main" id="{9417D324-AC16-6AD7-D01D-700016010753}"/>
              </a:ext>
            </a:extLst>
          </p:cNvPr>
          <p:cNvSpPr/>
          <p:nvPr/>
        </p:nvSpPr>
        <p:spPr>
          <a:xfrm>
            <a:off x="3159108" y="1948169"/>
            <a:ext cx="2022763" cy="1366982"/>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prstClr val="black"/>
                </a:solidFill>
                <a:effectLst/>
                <a:uLnTx/>
                <a:uFillTx/>
                <a:latin typeface="Calibri" panose="020F0502020204030204"/>
                <a:ea typeface="+mn-ea"/>
                <a:cs typeface="+mn-cs"/>
              </a:rPr>
              <a:t>Κβάντωση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Planck)</a:t>
            </a:r>
            <a:endParaRPr kumimoji="0" lang="el-G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Σύμβολο πρόσθεσης 16">
            <a:extLst>
              <a:ext uri="{FF2B5EF4-FFF2-40B4-BE49-F238E27FC236}">
                <a16:creationId xmlns:a16="http://schemas.microsoft.com/office/drawing/2014/main" id="{C15329A6-9092-1606-6965-10C2F554FD16}"/>
              </a:ext>
            </a:extLst>
          </p:cNvPr>
          <p:cNvSpPr/>
          <p:nvPr/>
        </p:nvSpPr>
        <p:spPr>
          <a:xfrm>
            <a:off x="3913850" y="3315151"/>
            <a:ext cx="461818" cy="457200"/>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Ορθογώνιο 17">
            <a:extLst>
              <a:ext uri="{FF2B5EF4-FFF2-40B4-BE49-F238E27FC236}">
                <a16:creationId xmlns:a16="http://schemas.microsoft.com/office/drawing/2014/main" id="{9878DAC3-7CC6-99BE-E7D4-696AFD1DAF09}"/>
              </a:ext>
            </a:extLst>
          </p:cNvPr>
          <p:cNvSpPr/>
          <p:nvPr/>
        </p:nvSpPr>
        <p:spPr>
          <a:xfrm>
            <a:off x="3207936" y="3799286"/>
            <a:ext cx="1916546" cy="1154545"/>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rPr>
              <a:t>Φωτοηλεκτρικό φαινόμενο</a:t>
            </a:r>
          </a:p>
        </p:txBody>
      </p:sp>
      <p:sp>
        <p:nvSpPr>
          <p:cNvPr id="19" name="Δεξί άγκιστρο 18">
            <a:extLst>
              <a:ext uri="{FF2B5EF4-FFF2-40B4-BE49-F238E27FC236}">
                <a16:creationId xmlns:a16="http://schemas.microsoft.com/office/drawing/2014/main" id="{9A4B6D13-E155-3B4E-4669-90CD07019AEE}"/>
              </a:ext>
            </a:extLst>
          </p:cNvPr>
          <p:cNvSpPr/>
          <p:nvPr/>
        </p:nvSpPr>
        <p:spPr>
          <a:xfrm>
            <a:off x="5229625" y="2371785"/>
            <a:ext cx="654212" cy="2198255"/>
          </a:xfrm>
          <a:prstGeom prst="rightBrace">
            <a:avLst/>
          </a:prstGeom>
          <a:ln w="76200"/>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Οβάλ 19">
            <a:extLst>
              <a:ext uri="{FF2B5EF4-FFF2-40B4-BE49-F238E27FC236}">
                <a16:creationId xmlns:a16="http://schemas.microsoft.com/office/drawing/2014/main" id="{F1A25455-EFC0-970A-3C88-9D2ABD020FDE}"/>
              </a:ext>
            </a:extLst>
          </p:cNvPr>
          <p:cNvSpPr/>
          <p:nvPr/>
        </p:nvSpPr>
        <p:spPr>
          <a:xfrm>
            <a:off x="5931591" y="2725075"/>
            <a:ext cx="1930400" cy="1491673"/>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prstClr val="black"/>
                </a:solidFill>
                <a:effectLst/>
                <a:uLnTx/>
                <a:uFillTx/>
                <a:latin typeface="Calibri" panose="020F0502020204030204"/>
                <a:ea typeface="+mn-ea"/>
                <a:cs typeface="+mn-cs"/>
              </a:rPr>
              <a:t>Κβάντα του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Einstein(</a:t>
            </a:r>
            <a:r>
              <a:rPr kumimoji="0" lang="el-GR" sz="1800" b="0" i="0" u="none" strike="noStrike" kern="1200" cap="none" spc="0" normalizeH="0" baseline="0" noProof="0" dirty="0" err="1">
                <a:ln>
                  <a:noFill/>
                </a:ln>
                <a:solidFill>
                  <a:prstClr val="black"/>
                </a:solidFill>
                <a:effectLst/>
                <a:uLnTx/>
                <a:uFillTx/>
                <a:latin typeface="Calibri" panose="020F0502020204030204"/>
                <a:ea typeface="+mn-ea"/>
                <a:cs typeface="+mn-cs"/>
              </a:rPr>
              <a:t>φω-τόνια</a:t>
            </a:r>
            <a:r>
              <a:rPr kumimoji="0" lang="el-GR" sz="18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21" name="Σύμβολο πρόσθεσης 20">
            <a:extLst>
              <a:ext uri="{FF2B5EF4-FFF2-40B4-BE49-F238E27FC236}">
                <a16:creationId xmlns:a16="http://schemas.microsoft.com/office/drawing/2014/main" id="{91501278-7AA1-EA8F-8983-90047F8660BB}"/>
              </a:ext>
            </a:extLst>
          </p:cNvPr>
          <p:cNvSpPr/>
          <p:nvPr/>
        </p:nvSpPr>
        <p:spPr>
          <a:xfrm>
            <a:off x="6643594" y="4216748"/>
            <a:ext cx="471055" cy="554182"/>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Οβάλ 21">
            <a:extLst>
              <a:ext uri="{FF2B5EF4-FFF2-40B4-BE49-F238E27FC236}">
                <a16:creationId xmlns:a16="http://schemas.microsoft.com/office/drawing/2014/main" id="{27D5AE1A-2A3C-DF5E-8C68-D0A22241DB88}"/>
              </a:ext>
            </a:extLst>
          </p:cNvPr>
          <p:cNvSpPr/>
          <p:nvPr/>
        </p:nvSpPr>
        <p:spPr>
          <a:xfrm>
            <a:off x="5827884" y="4786648"/>
            <a:ext cx="2102474" cy="1157359"/>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prstClr val="black"/>
                </a:solidFill>
                <a:effectLst/>
                <a:uLnTx/>
                <a:uFillTx/>
                <a:latin typeface="Calibri" panose="020F0502020204030204"/>
                <a:ea typeface="+mn-ea"/>
                <a:cs typeface="+mn-cs"/>
              </a:rPr>
              <a:t>Θεωρία της σχετικότητας </a:t>
            </a:r>
          </a:p>
        </p:txBody>
      </p:sp>
      <p:sp>
        <p:nvSpPr>
          <p:cNvPr id="23" name="Δεξί άγκιστρο 22">
            <a:extLst>
              <a:ext uri="{FF2B5EF4-FFF2-40B4-BE49-F238E27FC236}">
                <a16:creationId xmlns:a16="http://schemas.microsoft.com/office/drawing/2014/main" id="{BBA1AB3E-02C4-C282-A809-FED4753A698B}"/>
              </a:ext>
            </a:extLst>
          </p:cNvPr>
          <p:cNvSpPr/>
          <p:nvPr/>
        </p:nvSpPr>
        <p:spPr>
          <a:xfrm>
            <a:off x="8236328" y="3450131"/>
            <a:ext cx="654212" cy="2198255"/>
          </a:xfrm>
          <a:prstGeom prst="rightBrace">
            <a:avLst/>
          </a:prstGeom>
          <a:ln w="76200"/>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Οβάλ 23">
            <a:extLst>
              <a:ext uri="{FF2B5EF4-FFF2-40B4-BE49-F238E27FC236}">
                <a16:creationId xmlns:a16="http://schemas.microsoft.com/office/drawing/2014/main" id="{CF707FFB-3889-4201-AC99-C5F9E8A7DBAA}"/>
              </a:ext>
            </a:extLst>
          </p:cNvPr>
          <p:cNvSpPr/>
          <p:nvPr/>
        </p:nvSpPr>
        <p:spPr>
          <a:xfrm>
            <a:off x="8920741" y="3590096"/>
            <a:ext cx="2162246" cy="1959887"/>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prstClr val="black"/>
                </a:solidFill>
                <a:effectLst/>
                <a:uLnTx/>
                <a:uFillTx/>
                <a:latin typeface="Calibri" panose="020F0502020204030204"/>
                <a:ea typeface="+mn-ea"/>
                <a:cs typeface="+mn-cs"/>
              </a:rPr>
              <a:t>Σωματιδιακή  φύση του φωτός.</a:t>
            </a:r>
          </a:p>
        </p:txBody>
      </p:sp>
      <p:sp>
        <p:nvSpPr>
          <p:cNvPr id="25" name="Ορθογώνιο 24">
            <a:extLst>
              <a:ext uri="{FF2B5EF4-FFF2-40B4-BE49-F238E27FC236}">
                <a16:creationId xmlns:a16="http://schemas.microsoft.com/office/drawing/2014/main" id="{04266A30-F732-4CC5-1B0D-1A282A81B984}"/>
              </a:ext>
            </a:extLst>
          </p:cNvPr>
          <p:cNvSpPr/>
          <p:nvPr/>
        </p:nvSpPr>
        <p:spPr>
          <a:xfrm>
            <a:off x="9935419" y="5214259"/>
            <a:ext cx="1671781" cy="729748"/>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rPr>
              <a:t>Σκέδαση </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Compton</a:t>
            </a: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8570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1" presetClass="entr" presetSubtype="1" fill="hold" grpId="0" nodeType="click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wheel(1)">
                                      <p:cBhvr>
                                        <p:cTn id="16" dur="20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circle(in)">
                                      <p:cBhvr>
                                        <p:cTn id="25" dur="2000"/>
                                        <p:tgtEl>
                                          <p:spTgt spid="18"/>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9"/>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21" presetClass="entr" presetSubtype="1" fill="hold" grpId="0" nodeType="click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wheel(1)">
                                      <p:cBhvr>
                                        <p:cTn id="34" dur="2000"/>
                                        <p:tgtEl>
                                          <p:spTgt spid="20"/>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6" presetClass="entr" presetSubtype="16" fill="hold" grpId="0" nodeType="click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circle(in)">
                                      <p:cBhvr>
                                        <p:cTn id="43" dur="2000"/>
                                        <p:tgtEl>
                                          <p:spTgt spid="22"/>
                                        </p:tgtEl>
                                      </p:cBhvr>
                                    </p:animEffec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23"/>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21" presetClass="entr" presetSubtype="1" fill="hold" grpId="0" nodeType="click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wheel(1)">
                                      <p:cBhvr>
                                        <p:cTn id="52" dur="2000"/>
                                        <p:tgtEl>
                                          <p:spTgt spid="24"/>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25"/>
                                        </p:tgtEl>
                                        <p:attrNameLst>
                                          <p:attrName>style.visibility</p:attrName>
                                        </p:attrNameLst>
                                      </p:cBhvr>
                                      <p:to>
                                        <p:strVal val="visible"/>
                                      </p:to>
                                    </p:set>
                                    <p:animEffect transition="in" filter="wipe(down)">
                                      <p:cBhvr>
                                        <p:cTn id="5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4"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3">
            <a:extLst>
              <a:ext uri="{FF2B5EF4-FFF2-40B4-BE49-F238E27FC236}">
                <a16:creationId xmlns:a16="http://schemas.microsoft.com/office/drawing/2014/main" id="{DA4229C2-2515-6307-974D-06F10F5E96A5}"/>
              </a:ext>
            </a:extLst>
          </p:cNvPr>
          <p:cNvSpPr>
            <a:spLocks noGrp="1"/>
          </p:cNvSpPr>
          <p:nvPr>
            <p:ph type="title"/>
          </p:nvPr>
        </p:nvSpPr>
        <p:spPr>
          <a:xfrm>
            <a:off x="839788" y="457200"/>
            <a:ext cx="4393693" cy="1600200"/>
          </a:xfrm>
        </p:spPr>
        <p:txBody>
          <a:bodyPr>
            <a:normAutofit/>
          </a:bodyPr>
          <a:lstStyle/>
          <a:p>
            <a:r>
              <a:rPr lang="el-GR" b="1" i="1" dirty="0">
                <a:solidFill>
                  <a:srgbClr val="FF0000"/>
                </a:solidFill>
                <a:latin typeface="Times New Roman" panose="02020603050405020304" pitchFamily="18" charset="0"/>
                <a:cs typeface="Times New Roman" panose="02020603050405020304" pitchFamily="18" charset="0"/>
              </a:rPr>
              <a:t>Μέλαν Σώμα. </a:t>
            </a:r>
            <a:br>
              <a:rPr lang="en-US" b="1" i="1" dirty="0">
                <a:solidFill>
                  <a:srgbClr val="FF0000"/>
                </a:solidFill>
                <a:latin typeface="Times New Roman" panose="02020603050405020304" pitchFamily="18" charset="0"/>
                <a:cs typeface="Times New Roman" panose="02020603050405020304" pitchFamily="18" charset="0"/>
              </a:rPr>
            </a:br>
            <a:r>
              <a:rPr lang="el-GR" sz="2200" b="1" i="1" dirty="0">
                <a:solidFill>
                  <a:srgbClr val="002060"/>
                </a:solidFill>
                <a:latin typeface="Times New Roman" panose="02020603050405020304" pitchFamily="18" charset="0"/>
                <a:cs typeface="Times New Roman" panose="02020603050405020304" pitchFamily="18" charset="0"/>
              </a:rPr>
              <a:t>Έναυσμα ενδιαφέροντος-Υποθέσεις. </a:t>
            </a:r>
            <a:endParaRPr lang="el-GR" sz="2200" b="1" dirty="0">
              <a:solidFill>
                <a:srgbClr val="002060"/>
              </a:solidFill>
              <a:latin typeface="Times New Roman" panose="02020603050405020304" pitchFamily="18" charset="0"/>
              <a:cs typeface="Times New Roman" panose="02020603050405020304" pitchFamily="18" charset="0"/>
            </a:endParaRPr>
          </a:p>
        </p:txBody>
      </p:sp>
      <p:pic>
        <p:nvPicPr>
          <p:cNvPr id="20" name="Θέση περιεχομένου 19">
            <a:extLst>
              <a:ext uri="{FF2B5EF4-FFF2-40B4-BE49-F238E27FC236}">
                <a16:creationId xmlns:a16="http://schemas.microsoft.com/office/drawing/2014/main" id="{E0104FC6-C51B-4CC0-43AA-E254B3BB504B}"/>
              </a:ext>
            </a:extLst>
          </p:cNvPr>
          <p:cNvPicPr>
            <a:picLocks noGrp="1" noChangeAspect="1"/>
          </p:cNvPicPr>
          <p:nvPr>
            <p:ph type="pic" idx="1"/>
          </p:nvPr>
        </p:nvPicPr>
        <p:blipFill rotWithShape="1">
          <a:blip r:embed="rId2">
            <a:extLst>
              <a:ext uri="{28A0092B-C50C-407E-A947-70E740481C1C}">
                <a14:useLocalDpi xmlns:a14="http://schemas.microsoft.com/office/drawing/2010/main" val="0"/>
              </a:ext>
            </a:extLst>
          </a:blip>
          <a:srcRect l="2325" r="2325"/>
          <a:stretch/>
        </p:blipFill>
        <p:spPr>
          <a:xfrm>
            <a:off x="5412455" y="1020552"/>
            <a:ext cx="3092131" cy="2441575"/>
          </a:xfrm>
        </p:spPr>
      </p:pic>
      <p:sp>
        <p:nvSpPr>
          <p:cNvPr id="27" name="Θέση κειμένου 26">
            <a:extLst>
              <a:ext uri="{FF2B5EF4-FFF2-40B4-BE49-F238E27FC236}">
                <a16:creationId xmlns:a16="http://schemas.microsoft.com/office/drawing/2014/main" id="{9AE412E0-31F1-727B-D9D1-7B1055682562}"/>
              </a:ext>
            </a:extLst>
          </p:cNvPr>
          <p:cNvSpPr>
            <a:spLocks noGrp="1"/>
          </p:cNvSpPr>
          <p:nvPr>
            <p:ph type="body" sz="half" idx="2"/>
          </p:nvPr>
        </p:nvSpPr>
        <p:spPr>
          <a:xfrm>
            <a:off x="597304" y="3759740"/>
            <a:ext cx="3932237" cy="2300591"/>
          </a:xfrm>
        </p:spPr>
        <p:txBody>
          <a:bodyPr>
            <a:normAutofit fontScale="85000" lnSpcReduction="20000"/>
          </a:bodyPr>
          <a:lstStyle/>
          <a:p>
            <a:pPr marL="342900" indent="-342900">
              <a:buAutoNum type="arabicPeriod"/>
            </a:pPr>
            <a:r>
              <a:rPr lang="el-GR" sz="2400" dirty="0">
                <a:latin typeface="Times New Roman" panose="02020603050405020304" pitchFamily="18" charset="0"/>
                <a:cs typeface="Times New Roman" panose="02020603050405020304" pitchFamily="18" charset="0"/>
              </a:rPr>
              <a:t>Κάθε σώμα σε οποιαδήποτε θερμοκρασία εκπέμπει ακτινοβολία.</a:t>
            </a:r>
          </a:p>
          <a:p>
            <a:pPr marL="342900" indent="-342900">
              <a:buAutoNum type="arabicPeriod"/>
            </a:pPr>
            <a:r>
              <a:rPr lang="el-GR" sz="2400" dirty="0">
                <a:latin typeface="Times New Roman" panose="02020603050405020304" pitchFamily="18" charset="0"/>
                <a:cs typeface="Times New Roman" panose="02020603050405020304" pitchFamily="18" charset="0"/>
              </a:rPr>
              <a:t>Σχέση θερμοκρασίας και μήκους κύματος.</a:t>
            </a:r>
          </a:p>
          <a:p>
            <a:pPr marL="342900" indent="-342900">
              <a:buAutoNum type="arabicPeriod"/>
            </a:pPr>
            <a:r>
              <a:rPr lang="el-GR" sz="2400" dirty="0">
                <a:latin typeface="Times New Roman" panose="02020603050405020304" pitchFamily="18" charset="0"/>
                <a:cs typeface="Times New Roman" panose="02020603050405020304" pitchFamily="18" charset="0"/>
              </a:rPr>
              <a:t>Παγκοσμιότητα του φαινομένου (μέλαν σώμα).</a:t>
            </a:r>
            <a:endParaRPr lang="en-US" sz="2400" dirty="0">
              <a:latin typeface="Times New Roman" panose="02020603050405020304" pitchFamily="18" charset="0"/>
              <a:cs typeface="Times New Roman" panose="02020603050405020304" pitchFamily="18" charset="0"/>
            </a:endParaRPr>
          </a:p>
          <a:p>
            <a:pPr marL="342900" indent="-342900">
              <a:buAutoNum type="arabicPeriod"/>
            </a:pPr>
            <a:r>
              <a:rPr lang="el-GR" sz="2400" dirty="0">
                <a:latin typeface="Times New Roman" panose="02020603050405020304" pitchFamily="18" charset="0"/>
                <a:cs typeface="Times New Roman" panose="02020603050405020304" pitchFamily="18" charset="0"/>
              </a:rPr>
              <a:t>Μελέτη του φάσματος.</a:t>
            </a:r>
          </a:p>
          <a:p>
            <a:pPr marL="342900" indent="-342900">
              <a:buAutoNum type="arabicPeriod"/>
            </a:pPr>
            <a:endParaRPr lang="el-GR" dirty="0"/>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Ορθογώνιο 4">
            <a:extLst>
              <a:ext uri="{FF2B5EF4-FFF2-40B4-BE49-F238E27FC236}">
                <a16:creationId xmlns:a16="http://schemas.microsoft.com/office/drawing/2014/main" id="{B3BEA801-9FA6-4B12-01D1-03E29044E986}"/>
              </a:ext>
            </a:extLst>
          </p:cNvPr>
          <p:cNvSpPr/>
          <p:nvPr/>
        </p:nvSpPr>
        <p:spPr>
          <a:xfrm>
            <a:off x="0" y="0"/>
            <a:ext cx="12192000" cy="329616"/>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E3275FA-808E-3F01-62B3-9672B6E7250C}"/>
              </a:ext>
            </a:extLst>
          </p:cNvPr>
          <p:cNvSpPr txBox="1"/>
          <p:nvPr/>
        </p:nvSpPr>
        <p:spPr>
          <a:xfrm>
            <a:off x="2979268"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Ιστορική αναδρομή - Ύλη</a:t>
            </a:r>
          </a:p>
        </p:txBody>
      </p:sp>
      <p:sp>
        <p:nvSpPr>
          <p:cNvPr id="7" name="TextBox 6">
            <a:extLst>
              <a:ext uri="{FF2B5EF4-FFF2-40B4-BE49-F238E27FC236}">
                <a16:creationId xmlns:a16="http://schemas.microsoft.com/office/drawing/2014/main" id="{3C5E0839-3C17-5821-5B58-2879E1ECB9AD}"/>
              </a:ext>
            </a:extLst>
          </p:cNvPr>
          <p:cNvSpPr txBox="1"/>
          <p:nvPr/>
        </p:nvSpPr>
        <p:spPr>
          <a:xfrm>
            <a:off x="5934904" y="0"/>
            <a:ext cx="2955636" cy="329616"/>
          </a:xfrm>
          <a:prstGeom prst="rect">
            <a:avLst/>
          </a:prstGeom>
          <a:solidFill>
            <a:srgbClr val="0000CC"/>
          </a:solidFill>
          <a:ln w="19050">
            <a:solidFill>
              <a:schemeClr val="bg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Παλαιά Κβαντική Φυσική</a:t>
            </a:r>
          </a:p>
        </p:txBody>
      </p:sp>
      <p:sp>
        <p:nvSpPr>
          <p:cNvPr id="13" name="TextBox 12">
            <a:extLst>
              <a:ext uri="{FF2B5EF4-FFF2-40B4-BE49-F238E27FC236}">
                <a16:creationId xmlns:a16="http://schemas.microsoft.com/office/drawing/2014/main" id="{BA9EA89C-C3AE-F236-1A48-54973432457A}"/>
              </a:ext>
            </a:extLst>
          </p:cNvPr>
          <p:cNvSpPr txBox="1"/>
          <p:nvPr/>
        </p:nvSpPr>
        <p:spPr>
          <a:xfrm>
            <a:off x="8890540" y="0"/>
            <a:ext cx="2955636" cy="329616"/>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Στοιχεία Κβαντομηχανικής</a:t>
            </a:r>
          </a:p>
        </p:txBody>
      </p:sp>
      <p:pic>
        <p:nvPicPr>
          <p:cNvPr id="15" name="Εικόνα 14">
            <a:hlinkClick r:id="rId3" action="ppaction://hlinksldjump"/>
            <a:extLst>
              <a:ext uri="{FF2B5EF4-FFF2-40B4-BE49-F238E27FC236}">
                <a16:creationId xmlns:a16="http://schemas.microsoft.com/office/drawing/2014/main" id="{B5FF9AB0-65A0-0FEF-980C-F99500EB49F6}"/>
              </a:ext>
            </a:extLst>
          </p:cNvPr>
          <p:cNvPicPr>
            <a:picLocks noChangeAspect="1"/>
          </p:cNvPicPr>
          <p:nvPr/>
        </p:nvPicPr>
        <p:blipFill>
          <a:blip r:embed="rId4"/>
          <a:stretch>
            <a:fillRect/>
          </a:stretch>
        </p:blipFill>
        <p:spPr>
          <a:xfrm>
            <a:off x="291812" y="33020"/>
            <a:ext cx="305492" cy="305492"/>
          </a:xfrm>
          <a:prstGeom prst="rect">
            <a:avLst/>
          </a:prstGeom>
        </p:spPr>
      </p:pic>
      <p:pic>
        <p:nvPicPr>
          <p:cNvPr id="26" name="Εικόνα 25">
            <a:extLst>
              <a:ext uri="{FF2B5EF4-FFF2-40B4-BE49-F238E27FC236}">
                <a16:creationId xmlns:a16="http://schemas.microsoft.com/office/drawing/2014/main" id="{A979C4A4-6E1F-339B-C1CA-DE48B2A6843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19377" y="3914775"/>
            <a:ext cx="4370418" cy="2441575"/>
          </a:xfrm>
          <a:prstGeom prst="rect">
            <a:avLst/>
          </a:prstGeom>
        </p:spPr>
      </p:pic>
      <p:pic>
        <p:nvPicPr>
          <p:cNvPr id="29" name="Εικόνα 28">
            <a:extLst>
              <a:ext uri="{FF2B5EF4-FFF2-40B4-BE49-F238E27FC236}">
                <a16:creationId xmlns:a16="http://schemas.microsoft.com/office/drawing/2014/main" id="{A59484D8-B670-6F52-BA75-829E55234F3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22741" y="1020552"/>
            <a:ext cx="3306586" cy="2549944"/>
          </a:xfrm>
          <a:prstGeom prst="rect">
            <a:avLst/>
          </a:prstGeom>
        </p:spPr>
      </p:pic>
    </p:spTree>
    <p:extLst>
      <p:ext uri="{BB962C8B-B14F-4D97-AF65-F5344CB8AC3E}">
        <p14:creationId xmlns:p14="http://schemas.microsoft.com/office/powerpoint/2010/main" val="2398665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circle(in)">
                                      <p:cBhvr>
                                        <p:cTn id="7" dur="2000"/>
                                        <p:tgtEl>
                                          <p:spTgt spid="20"/>
                                        </p:tgtEl>
                                      </p:cBhvr>
                                    </p:animEffect>
                                  </p:childTnLst>
                                </p:cTn>
                              </p:par>
                              <p:par>
                                <p:cTn id="8" presetID="6" presetClass="entr" presetSubtype="16" fill="hold"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circle(in)">
                                      <p:cBhvr>
                                        <p:cTn id="10" dur="2000"/>
                                        <p:tgtEl>
                                          <p:spTgt spid="29"/>
                                        </p:tgtEl>
                                      </p:cBhvr>
                                    </p:animEffect>
                                  </p:childTnLst>
                                </p:cTn>
                              </p:par>
                              <p:par>
                                <p:cTn id="11" presetID="6" presetClass="entr" presetSubtype="16" fill="hold" nodeType="with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circle(in)">
                                      <p:cBhvr>
                                        <p:cTn id="13" dur="2000"/>
                                        <p:tgtEl>
                                          <p:spTgt spid="26"/>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27">
                                            <p:txEl>
                                              <p:pRg st="0" end="0"/>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27">
                                            <p:txEl>
                                              <p:pRg st="1" end="1"/>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27">
                                            <p:txEl>
                                              <p:pRg st="2" end="2"/>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2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Οβάλ 4">
            <a:extLst>
              <a:ext uri="{FF2B5EF4-FFF2-40B4-BE49-F238E27FC236}">
                <a16:creationId xmlns:a16="http://schemas.microsoft.com/office/drawing/2014/main" id="{1C7AEEA4-771D-41BC-ACCF-97662A53F2C3}"/>
              </a:ext>
            </a:extLst>
          </p:cNvPr>
          <p:cNvSpPr/>
          <p:nvPr/>
        </p:nvSpPr>
        <p:spPr>
          <a:xfrm>
            <a:off x="787079" y="1504709"/>
            <a:ext cx="596096" cy="596096"/>
          </a:xfrm>
          <a:prstGeom prst="ellipse">
            <a:avLst/>
          </a:prstGeom>
          <a:solidFill>
            <a:schemeClr val="bg1"/>
          </a:solidFill>
          <a:ln w="38100">
            <a:solidFill>
              <a:srgbClr val="00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3600" b="1" i="0" u="none" strike="noStrike" kern="1200" cap="none" spc="0" normalizeH="0" baseline="0" noProof="0" dirty="0">
                <a:ln>
                  <a:noFill/>
                </a:ln>
                <a:solidFill>
                  <a:srgbClr val="000066"/>
                </a:solidFill>
                <a:effectLst/>
                <a:uLnTx/>
                <a:uFillTx/>
                <a:latin typeface="Arial" panose="020B0604020202020204" pitchFamily="34" charset="0"/>
                <a:ea typeface="+mn-ea"/>
                <a:cs typeface="Arial" panose="020B0604020202020204" pitchFamily="34" charset="0"/>
              </a:rPr>
              <a:t>Α</a:t>
            </a:r>
          </a:p>
        </p:txBody>
      </p:sp>
      <p:sp>
        <p:nvSpPr>
          <p:cNvPr id="6" name="Ορθογώνιο 5">
            <a:extLst>
              <a:ext uri="{FF2B5EF4-FFF2-40B4-BE49-F238E27FC236}">
                <a16:creationId xmlns:a16="http://schemas.microsoft.com/office/drawing/2014/main" id="{33DABBC6-7D95-4513-924B-921AA8C64A8F}"/>
              </a:ext>
            </a:extLst>
          </p:cNvPr>
          <p:cNvSpPr/>
          <p:nvPr/>
        </p:nvSpPr>
        <p:spPr>
          <a:xfrm>
            <a:off x="1620456" y="1504709"/>
            <a:ext cx="6423949" cy="596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l-GR" sz="2400" b="0" i="0" u="none" strike="noStrike" kern="1200" cap="none" spc="0" normalizeH="0" baseline="0" noProof="0" dirty="0">
                <a:ln>
                  <a:noFill/>
                </a:ln>
                <a:solidFill>
                  <a:srgbClr val="E7E6E6">
                    <a:lumMod val="50000"/>
                  </a:srgbClr>
                </a:solidFill>
                <a:effectLst/>
                <a:uLnTx/>
                <a:uFillTx/>
                <a:latin typeface="Times New Roman" panose="02020603050405020304" pitchFamily="18" charset="0"/>
                <a:ea typeface="+mn-ea"/>
                <a:cs typeface="Times New Roman" panose="02020603050405020304" pitchFamily="18" charset="0"/>
              </a:rPr>
              <a:t>Χρονικό της Κβαντομηχανικής και διδασκόμενη ύλη - γενικοί διδακτικοί στόχοι</a:t>
            </a:r>
          </a:p>
        </p:txBody>
      </p:sp>
      <p:sp>
        <p:nvSpPr>
          <p:cNvPr id="7" name="Οβάλ 6">
            <a:extLst>
              <a:ext uri="{FF2B5EF4-FFF2-40B4-BE49-F238E27FC236}">
                <a16:creationId xmlns:a16="http://schemas.microsoft.com/office/drawing/2014/main" id="{A482AB0A-40AB-F3E8-DDD3-F519CCEDF530}"/>
              </a:ext>
            </a:extLst>
          </p:cNvPr>
          <p:cNvSpPr/>
          <p:nvPr/>
        </p:nvSpPr>
        <p:spPr>
          <a:xfrm>
            <a:off x="787079" y="2495146"/>
            <a:ext cx="596096" cy="596096"/>
          </a:xfrm>
          <a:prstGeom prst="ellipse">
            <a:avLst/>
          </a:prstGeom>
          <a:solidFill>
            <a:schemeClr val="bg1"/>
          </a:solidFill>
          <a:ln w="38100">
            <a:solidFill>
              <a:srgbClr val="00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3600" b="1" i="0" u="none" strike="noStrike" kern="1200" cap="none" spc="0" normalizeH="0" baseline="0" noProof="0" dirty="0">
                <a:ln>
                  <a:noFill/>
                </a:ln>
                <a:solidFill>
                  <a:srgbClr val="000066"/>
                </a:solidFill>
                <a:effectLst/>
                <a:uLnTx/>
                <a:uFillTx/>
                <a:latin typeface="Arial" panose="020B0604020202020204" pitchFamily="34" charset="0"/>
                <a:ea typeface="+mn-ea"/>
                <a:cs typeface="Arial" panose="020B0604020202020204" pitchFamily="34" charset="0"/>
              </a:rPr>
              <a:t>Β</a:t>
            </a:r>
          </a:p>
        </p:txBody>
      </p:sp>
      <p:sp>
        <p:nvSpPr>
          <p:cNvPr id="8" name="Ορθογώνιο 7">
            <a:extLst>
              <a:ext uri="{FF2B5EF4-FFF2-40B4-BE49-F238E27FC236}">
                <a16:creationId xmlns:a16="http://schemas.microsoft.com/office/drawing/2014/main" id="{1FA67420-A611-4ECC-13EE-FFD7080C1D74}"/>
              </a:ext>
            </a:extLst>
          </p:cNvPr>
          <p:cNvSpPr/>
          <p:nvPr/>
        </p:nvSpPr>
        <p:spPr>
          <a:xfrm>
            <a:off x="1620456" y="2495146"/>
            <a:ext cx="6423949" cy="15696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l-GR" sz="2400" b="0" i="0" u="none" strike="noStrike" kern="1200" cap="none" spc="0" normalizeH="0" baseline="0" noProof="0" dirty="0">
                <a:ln>
                  <a:noFill/>
                </a:ln>
                <a:solidFill>
                  <a:srgbClr val="E7E6E6">
                    <a:lumMod val="50000"/>
                  </a:srgbClr>
                </a:solidFill>
                <a:effectLst/>
                <a:uLnTx/>
                <a:uFillTx/>
                <a:latin typeface="Times New Roman" panose="02020603050405020304" pitchFamily="18" charset="0"/>
                <a:ea typeface="+mn-ea"/>
                <a:cs typeface="Times New Roman" panose="02020603050405020304" pitchFamily="18" charset="0"/>
              </a:rPr>
              <a:t>Παλαιά Κβαντική Φυσική</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l-GR" sz="2400" b="0" i="0" u="none" strike="noStrike" kern="1200" cap="none" spc="0" normalizeH="0" baseline="0" noProof="0" dirty="0">
                <a:ln>
                  <a:noFill/>
                </a:ln>
                <a:solidFill>
                  <a:srgbClr val="E7E6E6">
                    <a:lumMod val="50000"/>
                  </a:srgbClr>
                </a:solidFill>
                <a:effectLst/>
                <a:uLnTx/>
                <a:uFillTx/>
                <a:latin typeface="Times New Roman" panose="02020603050405020304" pitchFamily="18" charset="0"/>
                <a:ea typeface="+mn-ea"/>
                <a:cs typeface="Times New Roman" panose="02020603050405020304" pitchFamily="18" charset="0"/>
              </a:rPr>
              <a:t>Μέλαν Σώμα</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l-GR" sz="2400" b="0" i="0" u="none" strike="noStrike" kern="1200" cap="none" spc="0" normalizeH="0" baseline="0" noProof="0" dirty="0">
                <a:ln>
                  <a:noFill/>
                </a:ln>
                <a:solidFill>
                  <a:srgbClr val="E7E6E6">
                    <a:lumMod val="50000"/>
                  </a:srgbClr>
                </a:solidFill>
                <a:effectLst/>
                <a:uLnTx/>
                <a:uFillTx/>
                <a:latin typeface="Times New Roman" panose="02020603050405020304" pitchFamily="18" charset="0"/>
                <a:ea typeface="+mn-ea"/>
                <a:cs typeface="Times New Roman" panose="02020603050405020304" pitchFamily="18" charset="0"/>
              </a:rPr>
              <a:t>Φωτοηλεκτρικό φαινόμενο</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l-GR" sz="2400" b="0" i="0" u="none" strike="noStrike" kern="1200" cap="none" spc="0" normalizeH="0" baseline="0" noProof="0" dirty="0">
                <a:ln>
                  <a:noFill/>
                </a:ln>
                <a:solidFill>
                  <a:srgbClr val="E7E6E6">
                    <a:lumMod val="50000"/>
                  </a:srgbClr>
                </a:solidFill>
                <a:effectLst/>
                <a:uLnTx/>
                <a:uFillTx/>
                <a:latin typeface="Times New Roman" panose="02020603050405020304" pitchFamily="18" charset="0"/>
                <a:ea typeface="+mn-ea"/>
                <a:cs typeface="Times New Roman" panose="02020603050405020304" pitchFamily="18" charset="0"/>
              </a:rPr>
              <a:t>Φαινόμενο </a:t>
            </a:r>
            <a:r>
              <a:rPr kumimoji="0" lang="en-US" sz="2400" b="0" i="0" u="none" strike="noStrike" kern="1200" cap="none" spc="0" normalizeH="0" baseline="0" noProof="0" dirty="0">
                <a:ln>
                  <a:noFill/>
                </a:ln>
                <a:solidFill>
                  <a:srgbClr val="E7E6E6">
                    <a:lumMod val="50000"/>
                  </a:srgbClr>
                </a:solidFill>
                <a:effectLst/>
                <a:uLnTx/>
                <a:uFillTx/>
                <a:latin typeface="Times New Roman" panose="02020603050405020304" pitchFamily="18" charset="0"/>
                <a:ea typeface="+mn-ea"/>
                <a:cs typeface="Times New Roman" panose="02020603050405020304" pitchFamily="18" charset="0"/>
              </a:rPr>
              <a:t>Compton</a:t>
            </a:r>
            <a:endParaRPr kumimoji="0" lang="el-GR" sz="2400" b="0" i="0" u="none" strike="noStrike" kern="1200" cap="none" spc="0" normalizeH="0" baseline="0" noProof="0" dirty="0">
              <a:ln>
                <a:noFill/>
              </a:ln>
              <a:solidFill>
                <a:srgbClr val="E7E6E6">
                  <a:lumMod val="50000"/>
                </a:srgbClr>
              </a:solidFill>
              <a:effectLst/>
              <a:uLnTx/>
              <a:uFillTx/>
              <a:latin typeface="Times New Roman" panose="02020603050405020304" pitchFamily="18" charset="0"/>
              <a:ea typeface="+mn-ea"/>
              <a:cs typeface="Times New Roman" panose="02020603050405020304" pitchFamily="18" charset="0"/>
            </a:endParaRPr>
          </a:p>
        </p:txBody>
      </p:sp>
      <p:sp>
        <p:nvSpPr>
          <p:cNvPr id="9" name="Οβάλ 8">
            <a:extLst>
              <a:ext uri="{FF2B5EF4-FFF2-40B4-BE49-F238E27FC236}">
                <a16:creationId xmlns:a16="http://schemas.microsoft.com/office/drawing/2014/main" id="{23DC8209-BCDD-6687-5A45-7F06ED73D3C3}"/>
              </a:ext>
            </a:extLst>
          </p:cNvPr>
          <p:cNvSpPr/>
          <p:nvPr/>
        </p:nvSpPr>
        <p:spPr>
          <a:xfrm>
            <a:off x="787079" y="4459148"/>
            <a:ext cx="596096" cy="596096"/>
          </a:xfrm>
          <a:prstGeom prst="ellipse">
            <a:avLst/>
          </a:prstGeom>
          <a:solidFill>
            <a:schemeClr val="bg1"/>
          </a:solidFill>
          <a:ln w="38100">
            <a:solidFill>
              <a:srgbClr val="00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3600" b="1" i="0" u="none" strike="noStrike" kern="1200" cap="none" spc="0" normalizeH="0" baseline="0" noProof="0" dirty="0">
                <a:ln>
                  <a:noFill/>
                </a:ln>
                <a:solidFill>
                  <a:srgbClr val="000066"/>
                </a:solidFill>
                <a:effectLst/>
                <a:uLnTx/>
                <a:uFillTx/>
                <a:latin typeface="Arial" panose="020B0604020202020204" pitchFamily="34" charset="0"/>
                <a:ea typeface="+mn-ea"/>
                <a:cs typeface="Arial" panose="020B0604020202020204" pitchFamily="34" charset="0"/>
              </a:rPr>
              <a:t>Γ</a:t>
            </a:r>
          </a:p>
        </p:txBody>
      </p:sp>
      <p:sp>
        <p:nvSpPr>
          <p:cNvPr id="10" name="Ορθογώνιο 9">
            <a:extLst>
              <a:ext uri="{FF2B5EF4-FFF2-40B4-BE49-F238E27FC236}">
                <a16:creationId xmlns:a16="http://schemas.microsoft.com/office/drawing/2014/main" id="{B4EF5845-59EE-E662-8DF7-FFEC420EEA60}"/>
              </a:ext>
            </a:extLst>
          </p:cNvPr>
          <p:cNvSpPr/>
          <p:nvPr/>
        </p:nvSpPr>
        <p:spPr>
          <a:xfrm>
            <a:off x="1620456" y="4459148"/>
            <a:ext cx="6812344" cy="15696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l-GR" sz="2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Στοιχεία Κβαντομηχανικής </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l-GR" sz="2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Υλικά Κύματα </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l-GR" sz="2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Αρχή της Απροσδιοριστίας</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l-GR" sz="2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Κυματοσυνάρτηση, Εξίσωση του </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Schrödinger</a:t>
            </a:r>
            <a:endParaRPr kumimoji="0" lang="el-GR" sz="2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2" name="Οβάλ 1">
            <a:extLst>
              <a:ext uri="{FF2B5EF4-FFF2-40B4-BE49-F238E27FC236}">
                <a16:creationId xmlns:a16="http://schemas.microsoft.com/office/drawing/2014/main" id="{6B4B457F-5B24-5709-3CFD-E465DCCB82D2}"/>
              </a:ext>
            </a:extLst>
          </p:cNvPr>
          <p:cNvSpPr/>
          <p:nvPr/>
        </p:nvSpPr>
        <p:spPr>
          <a:xfrm>
            <a:off x="788400" y="2494800"/>
            <a:ext cx="596096" cy="596096"/>
          </a:xfrm>
          <a:prstGeom prst="ellipse">
            <a:avLst/>
          </a:prstGeom>
          <a:solidFill>
            <a:schemeClr val="bg2">
              <a:lumMod val="90000"/>
              <a:alpha val="83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3600" b="1" i="0" u="none" strike="noStrike" kern="1200" cap="none" spc="0" normalizeH="0" baseline="0" noProof="0" dirty="0">
              <a:ln>
                <a:noFill/>
              </a:ln>
              <a:solidFill>
                <a:srgbClr val="000066"/>
              </a:solidFill>
              <a:effectLst/>
              <a:uLnTx/>
              <a:uFillTx/>
              <a:latin typeface="Arial" panose="020B0604020202020204" pitchFamily="34" charset="0"/>
              <a:ea typeface="+mn-ea"/>
              <a:cs typeface="Arial" panose="020B0604020202020204" pitchFamily="34" charset="0"/>
            </a:endParaRPr>
          </a:p>
        </p:txBody>
      </p:sp>
      <p:sp>
        <p:nvSpPr>
          <p:cNvPr id="3" name="Οβάλ 2">
            <a:extLst>
              <a:ext uri="{FF2B5EF4-FFF2-40B4-BE49-F238E27FC236}">
                <a16:creationId xmlns:a16="http://schemas.microsoft.com/office/drawing/2014/main" id="{F9205045-75A3-D605-F580-BFF0EA1609BD}"/>
              </a:ext>
            </a:extLst>
          </p:cNvPr>
          <p:cNvSpPr/>
          <p:nvPr/>
        </p:nvSpPr>
        <p:spPr>
          <a:xfrm>
            <a:off x="788400" y="1504800"/>
            <a:ext cx="596096" cy="596096"/>
          </a:xfrm>
          <a:prstGeom prst="ellipse">
            <a:avLst/>
          </a:prstGeom>
          <a:solidFill>
            <a:schemeClr val="bg2">
              <a:lumMod val="90000"/>
              <a:alpha val="83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3600" b="1" i="0" u="none" strike="noStrike" kern="1200" cap="none" spc="0" normalizeH="0" baseline="0" noProof="0" dirty="0">
              <a:ln>
                <a:noFill/>
              </a:ln>
              <a:solidFill>
                <a:srgbClr val="000066"/>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64876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9000"/>
            <a:lum/>
          </a:blip>
          <a:srcRect/>
          <a:stretch>
            <a:fillRect t="-26000" b="-26000"/>
          </a:stretch>
        </a:blip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95EB030-C8A1-BC0C-F86D-549C8FD1E3D9}"/>
              </a:ext>
            </a:extLst>
          </p:cNvPr>
          <p:cNvSpPr>
            <a:spLocks noGrp="1"/>
          </p:cNvSpPr>
          <p:nvPr>
            <p:ph type="title"/>
          </p:nvPr>
        </p:nvSpPr>
        <p:spPr/>
        <p:txBody>
          <a:bodyPr/>
          <a:lstStyle/>
          <a:p>
            <a:r>
              <a:rPr lang="el-GR" b="1" i="1" dirty="0">
                <a:solidFill>
                  <a:srgbClr val="FF0000"/>
                </a:solidFill>
                <a:latin typeface="Times New Roman" panose="02020603050405020304" pitchFamily="18" charset="0"/>
                <a:cs typeface="Times New Roman" panose="02020603050405020304" pitchFamily="18" charset="0"/>
              </a:rPr>
              <a:t>Υλικά κύματα.</a:t>
            </a:r>
            <a:endParaRPr lang="el-GR" dirty="0">
              <a:latin typeface="Times New Roman" panose="02020603050405020304" pitchFamily="18" charset="0"/>
              <a:cs typeface="Times New Roman" panose="02020603050405020304" pitchFamily="18" charset="0"/>
            </a:endParaRPr>
          </a:p>
        </p:txBody>
      </p:sp>
      <p:sp>
        <p:nvSpPr>
          <p:cNvPr id="3" name="Θέση κειμένου 2">
            <a:extLst>
              <a:ext uri="{FF2B5EF4-FFF2-40B4-BE49-F238E27FC236}">
                <a16:creationId xmlns:a16="http://schemas.microsoft.com/office/drawing/2014/main" id="{672BA1A1-A1C6-F725-26B9-8B77FCB39B86}"/>
              </a:ext>
            </a:extLst>
          </p:cNvPr>
          <p:cNvSpPr>
            <a:spLocks noGrp="1"/>
          </p:cNvSpPr>
          <p:nvPr>
            <p:ph type="body" idx="1"/>
          </p:nvPr>
        </p:nvSpPr>
        <p:spPr/>
        <p:txBody>
          <a:bodyPr/>
          <a:lstStyle/>
          <a:p>
            <a:endParaRPr lang="el-GR"/>
          </a:p>
        </p:txBody>
      </p:sp>
      <p:sp>
        <p:nvSpPr>
          <p:cNvPr id="4" name="Θέση αριθμού διαφάνειας 3">
            <a:extLst>
              <a:ext uri="{FF2B5EF4-FFF2-40B4-BE49-F238E27FC236}">
                <a16:creationId xmlns:a16="http://schemas.microsoft.com/office/drawing/2014/main" id="{7449B693-556B-A843-C7AA-2247D2F508C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03389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DB4499-054E-51E9-B78C-0242CA801DC8}"/>
              </a:ext>
            </a:extLst>
          </p:cNvPr>
          <p:cNvSpPr>
            <a:spLocks noGrp="1"/>
          </p:cNvSpPr>
          <p:nvPr>
            <p:ph type="title"/>
          </p:nvPr>
        </p:nvSpPr>
        <p:spPr>
          <a:xfrm>
            <a:off x="838200" y="365125"/>
            <a:ext cx="5544127" cy="1325563"/>
          </a:xfrm>
        </p:spPr>
        <p:txBody>
          <a:bodyPr/>
          <a:lstStyle/>
          <a:p>
            <a:r>
              <a:rPr lang="el-GR" b="1" i="1" dirty="0">
                <a:solidFill>
                  <a:srgbClr val="FF0000"/>
                </a:solidFill>
                <a:latin typeface="Times New Roman" panose="02020603050405020304" pitchFamily="18" charset="0"/>
                <a:cs typeface="Times New Roman" panose="02020603050405020304" pitchFamily="18" charset="0"/>
              </a:rPr>
              <a:t>Υλικά κύματα</a:t>
            </a:r>
            <a:r>
              <a:rPr lang="el-GR" b="1" i="1" dirty="0">
                <a:solidFill>
                  <a:srgbClr val="FF0000"/>
                </a:solidFill>
              </a:rPr>
              <a:t>. </a:t>
            </a:r>
            <a:r>
              <a:rPr lang="el-GR" sz="2400" b="1" i="1" dirty="0">
                <a:solidFill>
                  <a:srgbClr val="002060"/>
                </a:solidFill>
                <a:latin typeface="Times New Roman" panose="02020603050405020304" pitchFamily="18" charset="0"/>
                <a:cs typeface="Times New Roman" panose="02020603050405020304" pitchFamily="18" charset="0"/>
              </a:rPr>
              <a:t>Έναυσμα ενδιαφέροντος.</a:t>
            </a:r>
            <a:endParaRPr lang="el-GR" sz="2000" dirty="0">
              <a:solidFill>
                <a:srgbClr val="002060"/>
              </a:solidFill>
            </a:endParaRPr>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Ορθογώνιο 4">
            <a:extLst>
              <a:ext uri="{FF2B5EF4-FFF2-40B4-BE49-F238E27FC236}">
                <a16:creationId xmlns:a16="http://schemas.microsoft.com/office/drawing/2014/main" id="{B3BEA801-9FA6-4B12-01D1-03E29044E986}"/>
              </a:ext>
            </a:extLst>
          </p:cNvPr>
          <p:cNvSpPr/>
          <p:nvPr/>
        </p:nvSpPr>
        <p:spPr>
          <a:xfrm>
            <a:off x="0" y="0"/>
            <a:ext cx="12192000" cy="329616"/>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E3275FA-808E-3F01-62B3-9672B6E7250C}"/>
              </a:ext>
            </a:extLst>
          </p:cNvPr>
          <p:cNvSpPr txBox="1"/>
          <p:nvPr/>
        </p:nvSpPr>
        <p:spPr>
          <a:xfrm>
            <a:off x="2979268"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Ιστορική αναδρομή - Ύλη</a:t>
            </a:r>
          </a:p>
        </p:txBody>
      </p:sp>
      <p:sp>
        <p:nvSpPr>
          <p:cNvPr id="7" name="TextBox 6">
            <a:extLst>
              <a:ext uri="{FF2B5EF4-FFF2-40B4-BE49-F238E27FC236}">
                <a16:creationId xmlns:a16="http://schemas.microsoft.com/office/drawing/2014/main" id="{3C5E0839-3C17-5821-5B58-2879E1ECB9AD}"/>
              </a:ext>
            </a:extLst>
          </p:cNvPr>
          <p:cNvSpPr txBox="1"/>
          <p:nvPr/>
        </p:nvSpPr>
        <p:spPr>
          <a:xfrm>
            <a:off x="5934904"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Παλαιά Κβαντική Φυσική</a:t>
            </a:r>
          </a:p>
        </p:txBody>
      </p:sp>
      <p:sp>
        <p:nvSpPr>
          <p:cNvPr id="13" name="TextBox 12">
            <a:extLst>
              <a:ext uri="{FF2B5EF4-FFF2-40B4-BE49-F238E27FC236}">
                <a16:creationId xmlns:a16="http://schemas.microsoft.com/office/drawing/2014/main" id="{BA9EA89C-C3AE-F236-1A48-54973432457A}"/>
              </a:ext>
            </a:extLst>
          </p:cNvPr>
          <p:cNvSpPr txBox="1"/>
          <p:nvPr/>
        </p:nvSpPr>
        <p:spPr>
          <a:xfrm>
            <a:off x="8890540" y="0"/>
            <a:ext cx="2955636" cy="329616"/>
          </a:xfrm>
          <a:prstGeom prst="rect">
            <a:avLst/>
          </a:prstGeom>
          <a:solidFill>
            <a:srgbClr val="0000CC"/>
          </a:solidFill>
          <a:ln w="19050">
            <a:solidFill>
              <a:schemeClr val="bg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Στοιχεία Κβαντομηχανικής</a:t>
            </a:r>
          </a:p>
        </p:txBody>
      </p:sp>
      <p:pic>
        <p:nvPicPr>
          <p:cNvPr id="15" name="Εικόνα 14">
            <a:hlinkClick r:id="rId2" action="ppaction://hlinksldjump"/>
            <a:extLst>
              <a:ext uri="{FF2B5EF4-FFF2-40B4-BE49-F238E27FC236}">
                <a16:creationId xmlns:a16="http://schemas.microsoft.com/office/drawing/2014/main" id="{B5FF9AB0-65A0-0FEF-980C-F99500EB49F6}"/>
              </a:ext>
            </a:extLst>
          </p:cNvPr>
          <p:cNvPicPr>
            <a:picLocks noChangeAspect="1"/>
          </p:cNvPicPr>
          <p:nvPr/>
        </p:nvPicPr>
        <p:blipFill>
          <a:blip r:embed="rId3"/>
          <a:stretch>
            <a:fillRect/>
          </a:stretch>
        </p:blipFill>
        <p:spPr>
          <a:xfrm>
            <a:off x="291812" y="33020"/>
            <a:ext cx="305492" cy="305492"/>
          </a:xfrm>
          <a:prstGeom prst="rect">
            <a:avLst/>
          </a:prstGeom>
        </p:spPr>
      </p:pic>
      <p:sp>
        <p:nvSpPr>
          <p:cNvPr id="8" name="Ορθογώνιο 7">
            <a:extLst>
              <a:ext uri="{FF2B5EF4-FFF2-40B4-BE49-F238E27FC236}">
                <a16:creationId xmlns:a16="http://schemas.microsoft.com/office/drawing/2014/main" id="{C973203C-EC52-0220-8A2D-B5D3FFD749BC}"/>
              </a:ext>
            </a:extLst>
          </p:cNvPr>
          <p:cNvSpPr/>
          <p:nvPr/>
        </p:nvSpPr>
        <p:spPr>
          <a:xfrm>
            <a:off x="1842114" y="1749531"/>
            <a:ext cx="1958109" cy="14133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prstClr val="white"/>
                </a:solidFill>
                <a:effectLst/>
                <a:uLnTx/>
                <a:uFillTx/>
                <a:latin typeface="Calibri" panose="020F0502020204030204"/>
                <a:ea typeface="+mn-ea"/>
                <a:cs typeface="+mn-cs"/>
              </a:rPr>
              <a:t>Φως είναι κύμα</a:t>
            </a: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l-GR" sz="2400" b="0" i="0" u="none" strike="noStrike" kern="1200" cap="none" spc="0" normalizeH="0" baseline="0" noProof="0" dirty="0">
                <a:ln>
                  <a:noFill/>
                </a:ln>
                <a:solidFill>
                  <a:prstClr val="white"/>
                </a:solidFill>
                <a:effectLst/>
                <a:uLnTx/>
                <a:uFillTx/>
                <a:latin typeface="Calibri" panose="020F0502020204030204"/>
                <a:ea typeface="+mn-ea"/>
                <a:cs typeface="+mn-cs"/>
              </a:rPr>
              <a:t>στην κλασική φυσική</a:t>
            </a:r>
          </a:p>
        </p:txBody>
      </p:sp>
      <p:sp>
        <p:nvSpPr>
          <p:cNvPr id="19" name="Ορθογώνιο 18">
            <a:extLst>
              <a:ext uri="{FF2B5EF4-FFF2-40B4-BE49-F238E27FC236}">
                <a16:creationId xmlns:a16="http://schemas.microsoft.com/office/drawing/2014/main" id="{546D0A72-73EE-FC62-F4E6-84C04BBFE7C0}"/>
              </a:ext>
            </a:extLst>
          </p:cNvPr>
          <p:cNvSpPr/>
          <p:nvPr/>
        </p:nvSpPr>
        <p:spPr>
          <a:xfrm>
            <a:off x="727364" y="3481156"/>
            <a:ext cx="1745674" cy="96058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rPr>
              <a:t>Κυματικά χαρακτηριστικά</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a:t>
            </a: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f,</a:t>
            </a:r>
            <a:r>
              <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rPr>
              <a:t>λ</a:t>
            </a:r>
          </a:p>
        </p:txBody>
      </p:sp>
      <p:sp>
        <p:nvSpPr>
          <p:cNvPr id="20" name="Ορθογώνιο 19">
            <a:extLst>
              <a:ext uri="{FF2B5EF4-FFF2-40B4-BE49-F238E27FC236}">
                <a16:creationId xmlns:a16="http://schemas.microsoft.com/office/drawing/2014/main" id="{53C98B7B-C7A4-F76F-23BD-13E06F8315AB}"/>
              </a:ext>
            </a:extLst>
          </p:cNvPr>
          <p:cNvSpPr/>
          <p:nvPr/>
        </p:nvSpPr>
        <p:spPr>
          <a:xfrm>
            <a:off x="7412722" y="1749531"/>
            <a:ext cx="1958109" cy="14133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0" normalizeH="0" baseline="0" noProof="0" dirty="0">
                <a:ln>
                  <a:noFill/>
                </a:ln>
                <a:solidFill>
                  <a:prstClr val="white"/>
                </a:solidFill>
                <a:effectLst/>
                <a:uLnTx/>
                <a:uFillTx/>
                <a:latin typeface="Calibri" panose="020F0502020204030204"/>
                <a:ea typeface="+mn-ea"/>
                <a:cs typeface="+mn-cs"/>
              </a:rPr>
              <a:t>Σώμα  για την κλασική φυσική, π.χ. ηλεκτρόνιο</a:t>
            </a:r>
          </a:p>
        </p:txBody>
      </p:sp>
      <p:sp>
        <p:nvSpPr>
          <p:cNvPr id="21" name="Ορθογώνιο 20">
            <a:extLst>
              <a:ext uri="{FF2B5EF4-FFF2-40B4-BE49-F238E27FC236}">
                <a16:creationId xmlns:a16="http://schemas.microsoft.com/office/drawing/2014/main" id="{D05B1F80-8691-79A5-30C7-9265DDD660B7}"/>
              </a:ext>
            </a:extLst>
          </p:cNvPr>
          <p:cNvSpPr/>
          <p:nvPr/>
        </p:nvSpPr>
        <p:spPr>
          <a:xfrm>
            <a:off x="3481491" y="3478496"/>
            <a:ext cx="1745674" cy="960582"/>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rPr>
              <a:t>Σωματιδιακά  χαρακτηριστικά</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a:t>
            </a: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E</a:t>
            </a:r>
            <a:r>
              <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rPr>
              <a:t>=</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hf,  p=h/</a:t>
            </a:r>
            <a:r>
              <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rPr>
              <a:t>λ</a:t>
            </a:r>
          </a:p>
        </p:txBody>
      </p:sp>
      <p:sp>
        <p:nvSpPr>
          <p:cNvPr id="23" name="Ορθογώνιο 22">
            <a:extLst>
              <a:ext uri="{FF2B5EF4-FFF2-40B4-BE49-F238E27FC236}">
                <a16:creationId xmlns:a16="http://schemas.microsoft.com/office/drawing/2014/main" id="{53C4DD2A-3C1D-6CF3-6AA7-A6B59A016753}"/>
              </a:ext>
            </a:extLst>
          </p:cNvPr>
          <p:cNvSpPr/>
          <p:nvPr/>
        </p:nvSpPr>
        <p:spPr>
          <a:xfrm>
            <a:off x="9038935" y="3456410"/>
            <a:ext cx="1745674" cy="96058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rPr>
              <a:t>Κυματικά χαρακτηριστικά</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a:t>
            </a: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f</a:t>
            </a:r>
            <a:r>
              <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rPr>
              <a:t>=??</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a:t>
            </a:r>
            <a:r>
              <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rPr>
              <a:t> λ=??</a:t>
            </a:r>
          </a:p>
        </p:txBody>
      </p:sp>
      <p:sp>
        <p:nvSpPr>
          <p:cNvPr id="24" name="Ορθογώνιο 23">
            <a:extLst>
              <a:ext uri="{FF2B5EF4-FFF2-40B4-BE49-F238E27FC236}">
                <a16:creationId xmlns:a16="http://schemas.microsoft.com/office/drawing/2014/main" id="{5B2ADB12-1EF1-2FB5-AAE7-DE458E87FC99}"/>
              </a:ext>
            </a:extLst>
          </p:cNvPr>
          <p:cNvSpPr/>
          <p:nvPr/>
        </p:nvSpPr>
        <p:spPr>
          <a:xfrm>
            <a:off x="6260213" y="3429000"/>
            <a:ext cx="1745674" cy="960582"/>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rPr>
              <a:t>Σωματιδιακά  χαρακτηριστικά</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a:t>
            </a: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E,</a:t>
            </a:r>
            <a:r>
              <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p</a:t>
            </a:r>
            <a:endPar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Βέλος: Δεξιό 24">
            <a:extLst>
              <a:ext uri="{FF2B5EF4-FFF2-40B4-BE49-F238E27FC236}">
                <a16:creationId xmlns:a16="http://schemas.microsoft.com/office/drawing/2014/main" id="{B626B5D0-4917-EE8E-B7F1-9A8B054F6273}"/>
              </a:ext>
            </a:extLst>
          </p:cNvPr>
          <p:cNvSpPr/>
          <p:nvPr/>
        </p:nvSpPr>
        <p:spPr>
          <a:xfrm>
            <a:off x="2610079" y="3909291"/>
            <a:ext cx="734371" cy="229673"/>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Βέλος: Δεξιό 25">
            <a:extLst>
              <a:ext uri="{FF2B5EF4-FFF2-40B4-BE49-F238E27FC236}">
                <a16:creationId xmlns:a16="http://schemas.microsoft.com/office/drawing/2014/main" id="{020E5989-DE5E-EE3B-B304-3ECB36573FE0}"/>
              </a:ext>
            </a:extLst>
          </p:cNvPr>
          <p:cNvSpPr/>
          <p:nvPr/>
        </p:nvSpPr>
        <p:spPr>
          <a:xfrm>
            <a:off x="8155226" y="3909290"/>
            <a:ext cx="734371" cy="229673"/>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Φυσαλίδα σκέψης: Σύννεφο 26">
            <a:extLst>
              <a:ext uri="{FF2B5EF4-FFF2-40B4-BE49-F238E27FC236}">
                <a16:creationId xmlns:a16="http://schemas.microsoft.com/office/drawing/2014/main" id="{1E8D5459-CAC5-58D6-71BD-F67D5A14CECC}"/>
              </a:ext>
            </a:extLst>
          </p:cNvPr>
          <p:cNvSpPr/>
          <p:nvPr/>
        </p:nvSpPr>
        <p:spPr>
          <a:xfrm>
            <a:off x="10076874" y="1912290"/>
            <a:ext cx="824345" cy="1269426"/>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prstClr val="white"/>
                </a:solidFill>
                <a:effectLst/>
                <a:uLnTx/>
                <a:uFillTx/>
                <a:latin typeface="Calibri" panose="020F0502020204030204"/>
                <a:ea typeface="+mn-ea"/>
                <a:cs typeface="+mn-cs"/>
              </a:rPr>
              <a:t>???????</a:t>
            </a:r>
          </a:p>
        </p:txBody>
      </p:sp>
      <p:sp>
        <p:nvSpPr>
          <p:cNvPr id="28" name="TextBox 27">
            <a:extLst>
              <a:ext uri="{FF2B5EF4-FFF2-40B4-BE49-F238E27FC236}">
                <a16:creationId xmlns:a16="http://schemas.microsoft.com/office/drawing/2014/main" id="{64E0274D-0F50-54AE-DCD3-A305D69909AD}"/>
              </a:ext>
            </a:extLst>
          </p:cNvPr>
          <p:cNvSpPr txBox="1"/>
          <p:nvPr/>
        </p:nvSpPr>
        <p:spPr>
          <a:xfrm>
            <a:off x="1298959" y="4546174"/>
            <a:ext cx="6316254" cy="16312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Προβληματισμοί υποθέσεις:</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Θα μπορούσε να γενικευθεί ο </a:t>
            </a:r>
            <a:r>
              <a:rPr kumimoji="0" lang="el-GR"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κυματοσωματοδυϊσμός</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για τα σώματα;</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Ποια θα μπορούσαν να είναι οι  τα αντίστοιχα κυματικά χαρακτηριστικά;  </a:t>
            </a:r>
          </a:p>
        </p:txBody>
      </p:sp>
    </p:spTree>
    <p:extLst>
      <p:ext uri="{BB962C8B-B14F-4D97-AF65-F5344CB8AC3E}">
        <p14:creationId xmlns:p14="http://schemas.microsoft.com/office/powerpoint/2010/main" val="349206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circle(in)">
                                      <p:cBhvr>
                                        <p:cTn id="12" dur="20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wipe(down)">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circle(in)">
                                      <p:cBhvr>
                                        <p:cTn id="22" dur="2000"/>
                                        <p:tgtEl>
                                          <p:spTgt spid="24"/>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circle(in)">
                                      <p:cBhvr>
                                        <p:cTn id="31" dur="2000"/>
                                        <p:tgtEl>
                                          <p:spTgt spid="21"/>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26"/>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grpId="0" nodeType="clickEffect">
                                  <p:stCondLst>
                                    <p:cond delay="0"/>
                                  </p:stCondLst>
                                  <p:childTnLst>
                                    <p:set>
                                      <p:cBhvr>
                                        <p:cTn id="39" dur="1" fill="hold">
                                          <p:stCondLst>
                                            <p:cond delay="0"/>
                                          </p:stCondLst>
                                        </p:cTn>
                                        <p:tgtEl>
                                          <p:spTgt spid="23"/>
                                        </p:tgtEl>
                                        <p:attrNameLst>
                                          <p:attrName>style.visibility</p:attrName>
                                        </p:attrNameLst>
                                      </p:cBhvr>
                                      <p:to>
                                        <p:strVal val="visible"/>
                                      </p:to>
                                    </p:set>
                                    <p:animEffect transition="in" filter="circle(in)">
                                      <p:cBhvr>
                                        <p:cTn id="40" dur="2000"/>
                                        <p:tgtEl>
                                          <p:spTgt spid="23"/>
                                        </p:tgtEl>
                                      </p:cBhvr>
                                    </p:animEffect>
                                  </p:childTnLst>
                                </p:cTn>
                              </p:par>
                            </p:childTnLst>
                          </p:cTn>
                        </p:par>
                      </p:childTnLst>
                    </p:cTn>
                  </p:par>
                  <p:par>
                    <p:cTn id="41" fill="hold">
                      <p:stCondLst>
                        <p:cond delay="indefinite"/>
                      </p:stCondLst>
                      <p:childTnLst>
                        <p:par>
                          <p:cTn id="42" fill="hold">
                            <p:stCondLst>
                              <p:cond delay="0"/>
                            </p:stCondLst>
                            <p:childTnLst>
                              <p:par>
                                <p:cTn id="43" presetID="8" presetClass="emph" presetSubtype="0" fill="hold" grpId="0" nodeType="clickEffect">
                                  <p:stCondLst>
                                    <p:cond delay="0"/>
                                  </p:stCondLst>
                                  <p:childTnLst>
                                    <p:animRot by="21600000">
                                      <p:cBhvr>
                                        <p:cTn id="44" dur="2000" fill="hold"/>
                                        <p:tgtEl>
                                          <p:spTgt spid="27"/>
                                        </p:tgtEl>
                                        <p:attrNameLst>
                                          <p:attrName>r</p:attrName>
                                        </p:attrNameLst>
                                      </p:cBhvr>
                                    </p:animRo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28">
                                            <p:txEl>
                                              <p:pRg st="0" end="0"/>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28">
                                            <p:txEl>
                                              <p:pRg st="1" end="1"/>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2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9" grpId="0" animBg="1"/>
      <p:bldP spid="20" grpId="0" animBg="1"/>
      <p:bldP spid="21" grpId="0" animBg="1"/>
      <p:bldP spid="23" grpId="0" animBg="1"/>
      <p:bldP spid="24" grpId="0" animBg="1"/>
      <p:bldP spid="25" grpId="0" animBg="1"/>
      <p:bldP spid="26" grpId="0" animBg="1"/>
      <p:bldP spid="27"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DB4499-054E-51E9-B78C-0242CA801DC8}"/>
              </a:ext>
            </a:extLst>
          </p:cNvPr>
          <p:cNvSpPr>
            <a:spLocks noGrp="1"/>
          </p:cNvSpPr>
          <p:nvPr>
            <p:ph type="title"/>
          </p:nvPr>
        </p:nvSpPr>
        <p:spPr>
          <a:xfrm>
            <a:off x="838200" y="365125"/>
            <a:ext cx="5544127" cy="1325563"/>
          </a:xfrm>
        </p:spPr>
        <p:txBody>
          <a:bodyPr/>
          <a:lstStyle/>
          <a:p>
            <a:r>
              <a:rPr lang="el-GR" b="1" i="1" dirty="0">
                <a:solidFill>
                  <a:srgbClr val="FF0000"/>
                </a:solidFill>
                <a:latin typeface="Times New Roman" panose="02020603050405020304" pitchFamily="18" charset="0"/>
                <a:cs typeface="Times New Roman" panose="02020603050405020304" pitchFamily="18" charset="0"/>
              </a:rPr>
              <a:t>Υλικά κύματα</a:t>
            </a:r>
            <a:r>
              <a:rPr lang="el-GR" b="1" i="1" dirty="0">
                <a:solidFill>
                  <a:srgbClr val="FF0000"/>
                </a:solidFill>
              </a:rPr>
              <a:t>. </a:t>
            </a:r>
            <a:r>
              <a:rPr lang="el-GR" sz="2400" b="1" i="1" dirty="0">
                <a:solidFill>
                  <a:srgbClr val="002060"/>
                </a:solidFill>
                <a:latin typeface="Times New Roman" panose="02020603050405020304" pitchFamily="18" charset="0"/>
                <a:cs typeface="Times New Roman" panose="02020603050405020304" pitchFamily="18" charset="0"/>
              </a:rPr>
              <a:t>Θεωρητικό μοντέλο</a:t>
            </a:r>
            <a:r>
              <a:rPr lang="el-GR" sz="2000" b="1" i="1" dirty="0">
                <a:solidFill>
                  <a:srgbClr val="002060"/>
                </a:solidFill>
                <a:latin typeface="Times New Roman" panose="02020603050405020304" pitchFamily="18" charset="0"/>
                <a:cs typeface="Times New Roman" panose="02020603050405020304" pitchFamily="18" charset="0"/>
              </a:rPr>
              <a:t>.</a:t>
            </a:r>
            <a:endParaRPr lang="el-GR" sz="2000" dirty="0">
              <a:solidFill>
                <a:srgbClr val="002060"/>
              </a:solidFill>
            </a:endParaRPr>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Ορθογώνιο 4">
            <a:extLst>
              <a:ext uri="{FF2B5EF4-FFF2-40B4-BE49-F238E27FC236}">
                <a16:creationId xmlns:a16="http://schemas.microsoft.com/office/drawing/2014/main" id="{B3BEA801-9FA6-4B12-01D1-03E29044E986}"/>
              </a:ext>
            </a:extLst>
          </p:cNvPr>
          <p:cNvSpPr/>
          <p:nvPr/>
        </p:nvSpPr>
        <p:spPr>
          <a:xfrm>
            <a:off x="0" y="0"/>
            <a:ext cx="12192000" cy="329616"/>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E3275FA-808E-3F01-62B3-9672B6E7250C}"/>
              </a:ext>
            </a:extLst>
          </p:cNvPr>
          <p:cNvSpPr txBox="1"/>
          <p:nvPr/>
        </p:nvSpPr>
        <p:spPr>
          <a:xfrm>
            <a:off x="2979268"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Ιστορική αναδρομή - Ύλη</a:t>
            </a:r>
          </a:p>
        </p:txBody>
      </p:sp>
      <p:sp>
        <p:nvSpPr>
          <p:cNvPr id="7" name="TextBox 6">
            <a:extLst>
              <a:ext uri="{FF2B5EF4-FFF2-40B4-BE49-F238E27FC236}">
                <a16:creationId xmlns:a16="http://schemas.microsoft.com/office/drawing/2014/main" id="{3C5E0839-3C17-5821-5B58-2879E1ECB9AD}"/>
              </a:ext>
            </a:extLst>
          </p:cNvPr>
          <p:cNvSpPr txBox="1"/>
          <p:nvPr/>
        </p:nvSpPr>
        <p:spPr>
          <a:xfrm>
            <a:off x="5934904"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Παλαιά Κβαντική Φυσική</a:t>
            </a:r>
          </a:p>
        </p:txBody>
      </p:sp>
      <p:sp>
        <p:nvSpPr>
          <p:cNvPr id="13" name="TextBox 12">
            <a:extLst>
              <a:ext uri="{FF2B5EF4-FFF2-40B4-BE49-F238E27FC236}">
                <a16:creationId xmlns:a16="http://schemas.microsoft.com/office/drawing/2014/main" id="{BA9EA89C-C3AE-F236-1A48-54973432457A}"/>
              </a:ext>
            </a:extLst>
          </p:cNvPr>
          <p:cNvSpPr txBox="1"/>
          <p:nvPr/>
        </p:nvSpPr>
        <p:spPr>
          <a:xfrm>
            <a:off x="8890540" y="0"/>
            <a:ext cx="2955636" cy="329616"/>
          </a:xfrm>
          <a:prstGeom prst="rect">
            <a:avLst/>
          </a:prstGeom>
          <a:solidFill>
            <a:srgbClr val="0000CC"/>
          </a:solidFill>
          <a:ln w="19050">
            <a:solidFill>
              <a:schemeClr val="bg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Στοιχεία Κβαντομηχανικής</a:t>
            </a:r>
          </a:p>
        </p:txBody>
      </p:sp>
      <p:pic>
        <p:nvPicPr>
          <p:cNvPr id="15" name="Εικόνα 14">
            <a:hlinkClick r:id="rId2" action="ppaction://hlinksldjump"/>
            <a:extLst>
              <a:ext uri="{FF2B5EF4-FFF2-40B4-BE49-F238E27FC236}">
                <a16:creationId xmlns:a16="http://schemas.microsoft.com/office/drawing/2014/main" id="{B5FF9AB0-65A0-0FEF-980C-F99500EB49F6}"/>
              </a:ext>
            </a:extLst>
          </p:cNvPr>
          <p:cNvPicPr>
            <a:picLocks noChangeAspect="1"/>
          </p:cNvPicPr>
          <p:nvPr/>
        </p:nvPicPr>
        <p:blipFill>
          <a:blip r:embed="rId3"/>
          <a:stretch>
            <a:fillRect/>
          </a:stretch>
        </p:blipFill>
        <p:spPr>
          <a:xfrm>
            <a:off x="291812" y="33020"/>
            <a:ext cx="305492" cy="305492"/>
          </a:xfrm>
          <a:prstGeom prst="rect">
            <a:avLst/>
          </a:prstGeom>
        </p:spPr>
      </p:pic>
      <mc:AlternateContent xmlns:mc="http://schemas.openxmlformats.org/markup-compatibility/2006" xmlns:a14="http://schemas.microsoft.com/office/drawing/2010/main">
        <mc:Choice Requires="a14">
          <p:sp>
            <p:nvSpPr>
              <p:cNvPr id="4" name="Θέση κειμένου 14">
                <a:extLst>
                  <a:ext uri="{FF2B5EF4-FFF2-40B4-BE49-F238E27FC236}">
                    <a16:creationId xmlns:a16="http://schemas.microsoft.com/office/drawing/2014/main" id="{E8E0CF90-73AE-EF9B-FE2E-1E4449914640}"/>
                  </a:ext>
                </a:extLst>
              </p:cNvPr>
              <p:cNvSpPr txBox="1">
                <a:spLocks/>
              </p:cNvSpPr>
              <p:nvPr/>
            </p:nvSpPr>
            <p:spPr>
              <a:xfrm>
                <a:off x="291812" y="1611458"/>
                <a:ext cx="7161933" cy="4155555"/>
              </a:xfrm>
              <a:prstGeom prst="rect">
                <a:avLst/>
              </a:prstGeom>
              <a:ln w="28575">
                <a:solidFill>
                  <a:schemeClr val="bg1"/>
                </a:solidFill>
              </a:ln>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l-GR" sz="20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Υπόθεση </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de Broglie</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Γενίκευση και στα σωματίδια του κυματοσωματιδιακού δυϊσμού του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Einstein</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για το φως.</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a:t>
                </a:r>
                <a:r>
                  <a:rPr kumimoji="0" lang="el-GR" sz="2000" b="1"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Κάθε κινούμενο σωματίδιο συνοδεύεται  πάντα  από τη διάδοση ενός κύματος</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a:t>
                </a: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Είναι:</a:t>
                </a:r>
              </a:p>
              <a:p>
                <a:pPr marL="0" marR="0" lvl="0" indent="0" algn="ctr"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14:m>
                  <m:oMath xmlns:m="http://schemas.openxmlformats.org/officeDocument/2006/math">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𝑓</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f>
                      <m:f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fPr>
                      <m:num>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𝐸</m:t>
                        </m:r>
                      </m:num>
                      <m:den>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h</m:t>
                        </m:r>
                      </m:den>
                    </m:f>
                  </m:oMath>
                </a14:m>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και  </a:t>
                </a:r>
                <a14:m>
                  <m:oMath xmlns:m="http://schemas.openxmlformats.org/officeDocument/2006/math">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𝜆</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f>
                      <m:f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fPr>
                      <m:num>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h</m:t>
                        </m:r>
                      </m:num>
                      <m:den>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𝑝</m:t>
                        </m:r>
                      </m:den>
                    </m:f>
                  </m:oMath>
                </a14:m>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l-GR"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14:m>
                  <m:oMath xmlns:m="http://schemas.openxmlformats.org/officeDocument/2006/math">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𝐸</m:t>
                    </m:r>
                  </m:oMath>
                </a14:m>
                <a:r>
                  <a:rPr kumimoji="0" lang="en-US" sz="20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και </a:t>
                </a:r>
                <a14:m>
                  <m:oMath xmlns:m="http://schemas.openxmlformats.org/officeDocument/2006/math">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𝑝</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oMath>
                </a14:m>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η σχετικιστική ενέργεια και σχετικιστική ορμή αντίστοιχα.  </a:t>
                </a:r>
              </a:p>
              <a:p>
                <a:pPr marL="228600" marR="0" lvl="0" indent="-228600" algn="l" defTabSz="914400" rtl="0" eaLnBrk="1" fontAlgn="auto" latinLnBrk="0" hangingPunct="1">
                  <a:lnSpc>
                    <a:spcPct val="107000"/>
                  </a:lnSpc>
                  <a:spcBef>
                    <a:spcPts val="1000"/>
                  </a:spcBef>
                  <a:spcAft>
                    <a:spcPts val="80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Α</a:t>
                </a:r>
                <a14:m>
                  <m:oMath xmlns:m="http://schemas.openxmlformats.org/officeDocument/2006/math">
                    <m:r>
                      <m:rPr>
                        <m:sty m:val="p"/>
                      </m:rPr>
                      <a:rPr kumimoji="0" lang="el-GR" sz="2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ν</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𝑢</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&lt;&lt;</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𝑐</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oMath>
                </a14:m>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είναι  </a:t>
                </a:r>
                <a14:m>
                  <m:oMath xmlns:m="http://schemas.openxmlformats.org/officeDocument/2006/math">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𝑝</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𝑚𝑢</m:t>
                    </m:r>
                  </m:oMath>
                </a14:m>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και το μήκος κύματος έχει την τιμή:</a:t>
                </a:r>
                <a:endParaRPr kumimoji="0" lang="el-GR"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14:m>
                  <m:oMath xmlns:m="http://schemas.openxmlformats.org/officeDocument/2006/math">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𝜆</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f>
                      <m:f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fPr>
                      <m:num>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h</m:t>
                        </m:r>
                      </m:num>
                      <m:den>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𝑚𝑢</m:t>
                        </m:r>
                      </m:den>
                    </m:f>
                  </m:oMath>
                </a14:m>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p>
            </p:txBody>
          </p:sp>
        </mc:Choice>
        <mc:Fallback xmlns="">
          <p:sp>
            <p:nvSpPr>
              <p:cNvPr id="4" name="Θέση κειμένου 14">
                <a:extLst>
                  <a:ext uri="{FF2B5EF4-FFF2-40B4-BE49-F238E27FC236}">
                    <a16:creationId xmlns:a16="http://schemas.microsoft.com/office/drawing/2014/main" id="{E8E0CF90-73AE-EF9B-FE2E-1E4449914640}"/>
                  </a:ext>
                </a:extLst>
              </p:cNvPr>
              <p:cNvSpPr txBox="1">
                <a:spLocks noRot="1" noChangeAspect="1" noMove="1" noResize="1" noEditPoints="1" noAdjustHandles="1" noChangeArrowheads="1" noChangeShapeType="1" noTextEdit="1"/>
              </p:cNvSpPr>
              <p:nvPr/>
            </p:nvSpPr>
            <p:spPr>
              <a:xfrm>
                <a:off x="291812" y="1611458"/>
                <a:ext cx="7161933" cy="4155555"/>
              </a:xfrm>
              <a:prstGeom prst="rect">
                <a:avLst/>
              </a:prstGeom>
              <a:blipFill>
                <a:blip r:embed="rId4"/>
                <a:stretch>
                  <a:fillRect l="-593" t="-1164" r="-763"/>
                </a:stretch>
              </a:blipFill>
              <a:ln w="28575">
                <a:solidFill>
                  <a:schemeClr val="bg1"/>
                </a:solidFill>
              </a:ln>
            </p:spPr>
            <p:txBody>
              <a:bodyPr/>
              <a:lstStyle/>
              <a:p>
                <a:r>
                  <a:rPr lang="el-GR">
                    <a:noFill/>
                  </a:rPr>
                  <a:t> </a:t>
                </a:r>
              </a:p>
            </p:txBody>
          </p:sp>
        </mc:Fallback>
      </mc:AlternateContent>
      <p:pic>
        <p:nvPicPr>
          <p:cNvPr id="9" name="Θέση περιεχομένου 7">
            <a:extLst>
              <a:ext uri="{FF2B5EF4-FFF2-40B4-BE49-F238E27FC236}">
                <a16:creationId xmlns:a16="http://schemas.microsoft.com/office/drawing/2014/main" id="{429BA4AC-7BAF-610C-2516-DB1FD53AC75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12352" y="1508011"/>
            <a:ext cx="3319776" cy="2181224"/>
          </a:xfrm>
          <a:prstGeom prst="rect">
            <a:avLst/>
          </a:prstGeom>
        </p:spPr>
      </p:pic>
      <p:sp>
        <p:nvSpPr>
          <p:cNvPr id="10" name="TextBox 9">
            <a:extLst>
              <a:ext uri="{FF2B5EF4-FFF2-40B4-BE49-F238E27FC236}">
                <a16:creationId xmlns:a16="http://schemas.microsoft.com/office/drawing/2014/main" id="{2B711996-E349-31B3-181A-1CCEBBD7CCCB}"/>
              </a:ext>
            </a:extLst>
          </p:cNvPr>
          <p:cNvSpPr txBox="1"/>
          <p:nvPr/>
        </p:nvSpPr>
        <p:spPr>
          <a:xfrm>
            <a:off x="7912352" y="4382018"/>
            <a:ext cx="3933824" cy="1384995"/>
          </a:xfrm>
          <a:prstGeom prst="rect">
            <a:avLst/>
          </a:prstGeom>
          <a:solidFill>
            <a:schemeClr val="accent2">
              <a:lumMod val="60000"/>
              <a:lumOff val="40000"/>
              <a:alpha val="92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Τα υλικά κύματα λέγονται κυματοσυναρτήσεις και γράφονται Ψ(</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x,t</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l-GR"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575999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DB4499-054E-51E9-B78C-0242CA801DC8}"/>
              </a:ext>
            </a:extLst>
          </p:cNvPr>
          <p:cNvSpPr>
            <a:spLocks noGrp="1"/>
          </p:cNvSpPr>
          <p:nvPr>
            <p:ph type="title"/>
          </p:nvPr>
        </p:nvSpPr>
        <p:spPr>
          <a:xfrm>
            <a:off x="838200" y="365125"/>
            <a:ext cx="5080346" cy="1325563"/>
          </a:xfrm>
        </p:spPr>
        <p:txBody>
          <a:bodyPr/>
          <a:lstStyle/>
          <a:p>
            <a:r>
              <a:rPr lang="el-GR" b="1" i="1" dirty="0">
                <a:solidFill>
                  <a:srgbClr val="FF0000"/>
                </a:solidFill>
                <a:latin typeface="Times New Roman" panose="02020603050405020304" pitchFamily="18" charset="0"/>
                <a:cs typeface="Times New Roman" panose="02020603050405020304" pitchFamily="18" charset="0"/>
              </a:rPr>
              <a:t>Υλικά κύματα</a:t>
            </a:r>
            <a:r>
              <a:rPr lang="el-GR" b="1" i="1" dirty="0">
                <a:solidFill>
                  <a:srgbClr val="FF0000"/>
                </a:solidFill>
              </a:rPr>
              <a:t>. </a:t>
            </a:r>
            <a:r>
              <a:rPr lang="el-GR" sz="2400" b="1" i="1" dirty="0">
                <a:solidFill>
                  <a:srgbClr val="002060"/>
                </a:solidFill>
                <a:latin typeface="Times New Roman" panose="02020603050405020304" pitchFamily="18" charset="0"/>
                <a:cs typeface="Times New Roman" panose="02020603050405020304" pitchFamily="18" charset="0"/>
              </a:rPr>
              <a:t>Πειραματική μελέτη.</a:t>
            </a:r>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Ορθογώνιο 4">
            <a:extLst>
              <a:ext uri="{FF2B5EF4-FFF2-40B4-BE49-F238E27FC236}">
                <a16:creationId xmlns:a16="http://schemas.microsoft.com/office/drawing/2014/main" id="{B3BEA801-9FA6-4B12-01D1-03E29044E986}"/>
              </a:ext>
            </a:extLst>
          </p:cNvPr>
          <p:cNvSpPr/>
          <p:nvPr/>
        </p:nvSpPr>
        <p:spPr>
          <a:xfrm>
            <a:off x="0" y="0"/>
            <a:ext cx="12192000" cy="329616"/>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E3275FA-808E-3F01-62B3-9672B6E7250C}"/>
              </a:ext>
            </a:extLst>
          </p:cNvPr>
          <p:cNvSpPr txBox="1"/>
          <p:nvPr/>
        </p:nvSpPr>
        <p:spPr>
          <a:xfrm>
            <a:off x="2979268"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Ιστορική αναδρομή - Ύλη</a:t>
            </a:r>
          </a:p>
        </p:txBody>
      </p:sp>
      <p:sp>
        <p:nvSpPr>
          <p:cNvPr id="7" name="TextBox 6">
            <a:extLst>
              <a:ext uri="{FF2B5EF4-FFF2-40B4-BE49-F238E27FC236}">
                <a16:creationId xmlns:a16="http://schemas.microsoft.com/office/drawing/2014/main" id="{3C5E0839-3C17-5821-5B58-2879E1ECB9AD}"/>
              </a:ext>
            </a:extLst>
          </p:cNvPr>
          <p:cNvSpPr txBox="1"/>
          <p:nvPr/>
        </p:nvSpPr>
        <p:spPr>
          <a:xfrm>
            <a:off x="5934904"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Παλαιά Κβαντική Φυσική</a:t>
            </a:r>
          </a:p>
        </p:txBody>
      </p:sp>
      <p:sp>
        <p:nvSpPr>
          <p:cNvPr id="13" name="TextBox 12">
            <a:extLst>
              <a:ext uri="{FF2B5EF4-FFF2-40B4-BE49-F238E27FC236}">
                <a16:creationId xmlns:a16="http://schemas.microsoft.com/office/drawing/2014/main" id="{BA9EA89C-C3AE-F236-1A48-54973432457A}"/>
              </a:ext>
            </a:extLst>
          </p:cNvPr>
          <p:cNvSpPr txBox="1"/>
          <p:nvPr/>
        </p:nvSpPr>
        <p:spPr>
          <a:xfrm>
            <a:off x="8890540" y="0"/>
            <a:ext cx="2955636" cy="329616"/>
          </a:xfrm>
          <a:prstGeom prst="rect">
            <a:avLst/>
          </a:prstGeom>
          <a:solidFill>
            <a:srgbClr val="0000CC"/>
          </a:solidFill>
          <a:ln w="19050">
            <a:solidFill>
              <a:schemeClr val="bg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Στοιχεία Κβαντομηχανικής</a:t>
            </a:r>
          </a:p>
        </p:txBody>
      </p:sp>
      <p:pic>
        <p:nvPicPr>
          <p:cNvPr id="15" name="Εικόνα 14">
            <a:hlinkClick r:id="rId2" action="ppaction://hlinksldjump"/>
            <a:extLst>
              <a:ext uri="{FF2B5EF4-FFF2-40B4-BE49-F238E27FC236}">
                <a16:creationId xmlns:a16="http://schemas.microsoft.com/office/drawing/2014/main" id="{B5FF9AB0-65A0-0FEF-980C-F99500EB49F6}"/>
              </a:ext>
            </a:extLst>
          </p:cNvPr>
          <p:cNvPicPr>
            <a:picLocks noChangeAspect="1"/>
          </p:cNvPicPr>
          <p:nvPr/>
        </p:nvPicPr>
        <p:blipFill>
          <a:blip r:embed="rId3"/>
          <a:stretch>
            <a:fillRect/>
          </a:stretch>
        </p:blipFill>
        <p:spPr>
          <a:xfrm>
            <a:off x="291812" y="33020"/>
            <a:ext cx="305492" cy="305492"/>
          </a:xfrm>
          <a:prstGeom prst="rect">
            <a:avLst/>
          </a:prstGeom>
        </p:spPr>
      </p:pic>
      <p:sp>
        <p:nvSpPr>
          <p:cNvPr id="4" name="Θέση κειμένου 14">
            <a:extLst>
              <a:ext uri="{FF2B5EF4-FFF2-40B4-BE49-F238E27FC236}">
                <a16:creationId xmlns:a16="http://schemas.microsoft.com/office/drawing/2014/main" id="{E8E0CF90-73AE-EF9B-FE2E-1E4449914640}"/>
              </a:ext>
            </a:extLst>
          </p:cNvPr>
          <p:cNvSpPr txBox="1">
            <a:spLocks/>
          </p:cNvSpPr>
          <p:nvPr/>
        </p:nvSpPr>
        <p:spPr>
          <a:xfrm>
            <a:off x="907704" y="1940071"/>
            <a:ext cx="5080346" cy="2170111"/>
          </a:xfrm>
          <a:prstGeom prst="rect">
            <a:avLst/>
          </a:prstGeom>
          <a:ln w="28575">
            <a:solidFill>
              <a:schemeClr val="bg1"/>
            </a:solidFill>
          </a:ln>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7000"/>
              </a:lnSpc>
              <a:spcBef>
                <a:spcPts val="1000"/>
              </a:spcBef>
              <a:spcAft>
                <a:spcPts val="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hlinkClick r:id="rId4"/>
              </a:rPr>
              <a:t>Πείραμα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hlinkClick r:id="rId4"/>
              </a:rPr>
              <a:t>Davisson </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hlinkClick r:id="rId4"/>
              </a:rPr>
              <a:t>και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hlinkClick r:id="rId4"/>
              </a:rPr>
              <a:t>Germer</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a:p>
            <a:pPr marL="228600" marR="0" lvl="0" indent="-228600" algn="l" defTabSz="914400" rtl="0" eaLnBrk="1" fontAlgn="auto" latinLnBrk="0" hangingPunct="1">
              <a:lnSpc>
                <a:spcPct val="107000"/>
              </a:lnSpc>
              <a:spcBef>
                <a:spcPts val="1000"/>
              </a:spcBef>
              <a:spcAft>
                <a:spcPts val="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Περιγραφή σχηματικής πειραματικής διάταξης</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p>
          <a:p>
            <a:pPr marL="228600" marR="0" lvl="0" indent="-228600" algn="l" defTabSz="914400" rtl="0" eaLnBrk="1" fontAlgn="auto" latinLnBrk="0" hangingPunct="1">
              <a:lnSpc>
                <a:spcPct val="107000"/>
              </a:lnSpc>
              <a:spcBef>
                <a:spcPts val="1000"/>
              </a:spcBef>
              <a:spcAft>
                <a:spcPts val="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Καταγραφή τάσης επιτάχυνσης ηλεκτρονίων και γωνίας πρώτου μεγίστου.</a:t>
            </a:r>
          </a:p>
        </p:txBody>
      </p:sp>
      <p:pic>
        <p:nvPicPr>
          <p:cNvPr id="9" name="Θέση περιεχομένου 10">
            <a:extLst>
              <a:ext uri="{FF2B5EF4-FFF2-40B4-BE49-F238E27FC236}">
                <a16:creationId xmlns:a16="http://schemas.microsoft.com/office/drawing/2014/main" id="{2EEDA246-B33D-976C-CF10-0A53CD58CA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12721" y="3928587"/>
            <a:ext cx="2955637" cy="1857646"/>
          </a:xfrm>
          <a:prstGeom prst="rect">
            <a:avLst/>
          </a:prstGeom>
        </p:spPr>
      </p:pic>
      <p:pic>
        <p:nvPicPr>
          <p:cNvPr id="11" name="Εικόνα 10">
            <a:extLst>
              <a:ext uri="{FF2B5EF4-FFF2-40B4-BE49-F238E27FC236}">
                <a16:creationId xmlns:a16="http://schemas.microsoft.com/office/drawing/2014/main" id="{0E5E589F-840E-208E-B759-3F4475B1551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27443" y="953935"/>
            <a:ext cx="3323321" cy="2833304"/>
          </a:xfrm>
          <a:prstGeom prst="rect">
            <a:avLst/>
          </a:prstGeom>
        </p:spPr>
      </p:pic>
    </p:spTree>
    <p:extLst>
      <p:ext uri="{BB962C8B-B14F-4D97-AF65-F5344CB8AC3E}">
        <p14:creationId xmlns:p14="http://schemas.microsoft.com/office/powerpoint/2010/main" val="3752325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circle(in)">
                                      <p:cBhvr>
                                        <p:cTn id="24"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DB4499-054E-51E9-B78C-0242CA801DC8}"/>
              </a:ext>
            </a:extLst>
          </p:cNvPr>
          <p:cNvSpPr>
            <a:spLocks noGrp="1"/>
          </p:cNvSpPr>
          <p:nvPr>
            <p:ph type="title"/>
          </p:nvPr>
        </p:nvSpPr>
        <p:spPr/>
        <p:txBody>
          <a:bodyPr>
            <a:normAutofit/>
          </a:bodyPr>
          <a:lstStyle/>
          <a:p>
            <a:r>
              <a:rPr lang="el-GR" b="1" i="1" dirty="0">
                <a:solidFill>
                  <a:srgbClr val="FF0000"/>
                </a:solidFill>
                <a:latin typeface="Times New Roman" panose="02020603050405020304" pitchFamily="18" charset="0"/>
                <a:cs typeface="Times New Roman" panose="02020603050405020304" pitchFamily="18" charset="0"/>
              </a:rPr>
              <a:t>Υλικά κύματα</a:t>
            </a:r>
            <a:r>
              <a:rPr lang="el-GR" b="1" i="1" dirty="0">
                <a:solidFill>
                  <a:srgbClr val="FF0000"/>
                </a:solidFill>
              </a:rPr>
              <a:t>. </a:t>
            </a:r>
            <a:r>
              <a:rPr lang="el-GR" sz="2400" b="1" i="1" dirty="0">
                <a:solidFill>
                  <a:srgbClr val="002060"/>
                </a:solidFill>
                <a:latin typeface="Times New Roman" panose="02020603050405020304" pitchFamily="18" charset="0"/>
                <a:cs typeface="Times New Roman" panose="02020603050405020304" pitchFamily="18" charset="0"/>
              </a:rPr>
              <a:t>Επεξεργασία πειραματικών δεδομένων</a:t>
            </a:r>
          </a:p>
        </p:txBody>
      </p:sp>
      <mc:AlternateContent xmlns:mc="http://schemas.openxmlformats.org/markup-compatibility/2006" xmlns:a14="http://schemas.microsoft.com/office/drawing/2010/main">
        <mc:Choice Requires="a14">
          <p:sp>
            <p:nvSpPr>
              <p:cNvPr id="19" name="Θέση κειμένου 18">
                <a:extLst>
                  <a:ext uri="{FF2B5EF4-FFF2-40B4-BE49-F238E27FC236}">
                    <a16:creationId xmlns:a16="http://schemas.microsoft.com/office/drawing/2014/main" id="{5FC44B8B-FFE7-3026-1E98-04C0A31581EE}"/>
                  </a:ext>
                </a:extLst>
              </p:cNvPr>
              <p:cNvSpPr>
                <a:spLocks noGrp="1"/>
              </p:cNvSpPr>
              <p:nvPr>
                <p:ph type="body" sz="half" idx="2"/>
              </p:nvPr>
            </p:nvSpPr>
            <p:spPr>
              <a:xfrm>
                <a:off x="787743" y="2679860"/>
                <a:ext cx="3932237" cy="3181190"/>
              </a:xfrm>
            </p:spPr>
            <p:txBody>
              <a:bodyPr>
                <a:normAutofit fontScale="92500" lnSpcReduction="20000"/>
              </a:bodyPr>
              <a:lstStyle/>
              <a:p>
                <a:r>
                  <a:rPr lang="el-GR" sz="2000" dirty="0">
                    <a:latin typeface="Times New Roman" panose="02020603050405020304" pitchFamily="18" charset="0"/>
                    <a:cs typeface="Times New Roman" panose="02020603050405020304" pitchFamily="18" charset="0"/>
                  </a:rPr>
                  <a:t>Παρατηρούνται φαινόμενα συμβολής και περίθλασης. </a:t>
                </a:r>
              </a:p>
              <a:p>
                <a:r>
                  <a:rPr lang="el-GR" sz="2000" dirty="0">
                    <a:latin typeface="Times New Roman" panose="02020603050405020304" pitchFamily="18" charset="0"/>
                    <a:cs typeface="Times New Roman" panose="02020603050405020304" pitchFamily="18" charset="0"/>
                  </a:rPr>
                  <a:t>Από την παρακάτω σχέση της σκέδασης </a:t>
                </a:r>
                <a:r>
                  <a:rPr lang="en-US" sz="2000" dirty="0">
                    <a:latin typeface="Times New Roman" panose="02020603050405020304" pitchFamily="18" charset="0"/>
                    <a:cs typeface="Times New Roman" panose="02020603050405020304" pitchFamily="18" charset="0"/>
                  </a:rPr>
                  <a:t>Bragg</a:t>
                </a:r>
                <a:r>
                  <a:rPr lang="el-GR"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 </a:t>
                </a:r>
                <a:r>
                  <a:rPr lang="el-GR" sz="2000" dirty="0">
                    <a:latin typeface="Times New Roman" panose="02020603050405020304" pitchFamily="18" charset="0"/>
                    <a:cs typeface="Times New Roman" panose="02020603050405020304" pitchFamily="18" charset="0"/>
                  </a:rPr>
                  <a:t> </a:t>
                </a:r>
              </a:p>
              <a:p>
                <a:pPr/>
                <a14:m>
                  <m:oMathPara xmlns:m="http://schemas.openxmlformats.org/officeDocument/2006/math">
                    <m:oMathParaPr>
                      <m:jc m:val="centerGroup"/>
                    </m:oMathParaPr>
                    <m:oMath xmlns:m="http://schemas.openxmlformats.org/officeDocument/2006/math">
                      <m:r>
                        <a:rPr kumimoji="0" lang="en-US" sz="20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𝑛</m:t>
                      </m:r>
                      <m:r>
                        <a:rPr kumimoji="0" lang="el-GR" sz="20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𝜆</m:t>
                      </m:r>
                      <m:r>
                        <a:rPr kumimoji="0" lang="el-GR" sz="20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 </m:t>
                      </m:r>
                      <m:r>
                        <a:rPr kumimoji="0" lang="en-US" sz="20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𝑑</m:t>
                      </m:r>
                      <m:r>
                        <a:rPr kumimoji="0" lang="en-US" sz="20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r>
                        <a:rPr kumimoji="0" lang="el-GR" sz="2000" b="0" i="1" u="none" strike="noStrike" kern="1200" cap="none" spc="0" normalizeH="0" baseline="0" noProof="0" dirty="0" err="1"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𝜂𝜇</m:t>
                      </m:r>
                      <m:r>
                        <a:rPr kumimoji="0" lang="el-GR" sz="20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r>
                        <a:rPr kumimoji="0" lang="en-US" sz="2000" b="0" i="1"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sSup>
                        <m:sSupPr>
                          <m:ctrlPr>
                            <a:rPr kumimoji="0" lang="en-US" sz="2000" b="0" i="1" u="none" strike="noStrike" kern="1200" cap="none" spc="0" normalizeH="0" baseline="0" noProof="0" dirty="0" smtClean="0">
                              <a:ln>
                                <a:noFill/>
                              </a:ln>
                              <a:solidFill>
                                <a:prstClr val="black"/>
                              </a:solidFill>
                              <a:effectLst/>
                              <a:uLnTx/>
                              <a:uFillTx/>
                              <a:latin typeface="Cambria Math" panose="02040503050406030204" pitchFamily="18" charset="0"/>
                              <a:cs typeface="Times New Roman" panose="02020603050405020304" pitchFamily="18" charset="0"/>
                            </a:rPr>
                          </m:ctrlPr>
                        </m:sSupPr>
                        <m:e>
                          <m:r>
                            <a:rPr kumimoji="0" lang="en-US" sz="2000" b="0" i="1" u="none" strike="noStrike" kern="1200" cap="none" spc="0" normalizeH="0" baseline="0" noProof="0" dirty="0" smtClean="0">
                              <a:ln>
                                <a:noFill/>
                              </a:ln>
                              <a:solidFill>
                                <a:prstClr val="black"/>
                              </a:solidFill>
                              <a:effectLst/>
                              <a:uLnTx/>
                              <a:uFillTx/>
                              <a:latin typeface="Cambria Math" panose="02040503050406030204" pitchFamily="18" charset="0"/>
                              <a:cs typeface="Times New Roman" panose="02020603050405020304" pitchFamily="18" charset="0"/>
                            </a:rPr>
                            <m:t>90</m:t>
                          </m:r>
                        </m:e>
                        <m:sup>
                          <m:r>
                            <a:rPr kumimoji="0" lang="en-US" sz="20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Times New Roman" panose="02020603050405020304" pitchFamily="18" charset="0"/>
                            </a:rPr>
                            <m:t>°</m:t>
                          </m:r>
                        </m:sup>
                      </m:sSup>
                      <m:r>
                        <a:rPr kumimoji="0" lang="en-US" sz="2000" b="0" i="1" u="none" strike="noStrike" kern="1200" cap="none" spc="0" normalizeH="0" baseline="0" noProof="0" dirty="0" smtClean="0">
                          <a:ln>
                            <a:noFill/>
                          </a:ln>
                          <a:solidFill>
                            <a:prstClr val="black"/>
                          </a:solidFill>
                          <a:effectLst/>
                          <a:uLnTx/>
                          <a:uFillTx/>
                          <a:latin typeface="Cambria Math" panose="02040503050406030204" pitchFamily="18" charset="0"/>
                          <a:cs typeface="Times New Roman" panose="02020603050405020304" pitchFamily="18" charset="0"/>
                        </a:rPr>
                        <m:t>−</m:t>
                      </m:r>
                      <m:r>
                        <a:rPr kumimoji="0" lang="el-GR" sz="2000" b="0" i="1" u="none" strike="noStrike" kern="1200" cap="none" spc="0" normalizeH="0" baseline="0" noProof="0" dirty="0" smtClean="0">
                          <a:ln>
                            <a:noFill/>
                          </a:ln>
                          <a:solidFill>
                            <a:prstClr val="black"/>
                          </a:solidFill>
                          <a:effectLst/>
                          <a:uLnTx/>
                          <a:uFillTx/>
                          <a:latin typeface="Cambria Math" panose="02040503050406030204" pitchFamily="18" charset="0"/>
                          <a:cs typeface="Times New Roman" panose="02020603050405020304" pitchFamily="18" charset="0"/>
                        </a:rPr>
                        <m:t>𝛼</m:t>
                      </m:r>
                      <m:r>
                        <a:rPr kumimoji="0" lang="el-GR" sz="2000" b="0" i="1" u="none" strike="noStrike" kern="1200" cap="none" spc="0" normalizeH="0" baseline="0" noProof="0" dirty="0" smtClean="0">
                          <a:ln>
                            <a:noFill/>
                          </a:ln>
                          <a:solidFill>
                            <a:prstClr val="black"/>
                          </a:solidFill>
                          <a:effectLst/>
                          <a:uLnTx/>
                          <a:uFillTx/>
                          <a:latin typeface="Cambria Math" panose="02040503050406030204" pitchFamily="18" charset="0"/>
                          <a:cs typeface="Times New Roman" panose="02020603050405020304" pitchFamily="18" charset="0"/>
                        </a:rPr>
                        <m:t>/2)</m:t>
                      </m:r>
                    </m:oMath>
                  </m:oMathPara>
                </a14:m>
                <a:endParaRPr lang="el-GR" sz="2000" dirty="0">
                  <a:latin typeface="Times New Roman" panose="02020603050405020304" pitchFamily="18" charset="0"/>
                  <a:cs typeface="Times New Roman" panose="02020603050405020304" pitchFamily="18" charset="0"/>
                </a:endParaRPr>
              </a:p>
              <a:p>
                <a:r>
                  <a:rPr lang="el-GR" sz="2000" dirty="0">
                    <a:latin typeface="Times New Roman" panose="02020603050405020304" pitchFamily="18" charset="0"/>
                    <a:cs typeface="Times New Roman" panose="02020603050405020304" pitchFamily="18" charset="0"/>
                  </a:rPr>
                  <a:t>για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𝑛</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=1 και </a:t>
                </a:r>
                <a:r>
                  <a:rPr lang="el-GR"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υπολογίζοντας πειραματικά με ακτίνες </a:t>
                </a:r>
                <a:r>
                  <a:rPr lang="en-US"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X </a:t>
                </a:r>
                <a:r>
                  <a:rPr lang="el-GR"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το αντίστοιχο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𝑑 </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lang="el-GR" sz="2000" dirty="0">
                    <a:solidFill>
                      <a:prstClr val="black"/>
                    </a:solidFill>
                    <a:latin typeface="Times New Roman" panose="02020603050405020304" pitchFamily="18" charset="0"/>
                    <a:cs typeface="Times New Roman" panose="02020603050405020304" pitchFamily="18" charset="0"/>
                  </a:rPr>
                  <a:t>υπολογίζονται οι αντίστοιχες τιμές του λ για κάθε τιμή της γωνία α. </a:t>
                </a:r>
              </a:p>
              <a:p>
                <a:r>
                  <a:rPr lang="el-GR" sz="2000" dirty="0">
                    <a:solidFill>
                      <a:prstClr val="black"/>
                    </a:solidFill>
                    <a:latin typeface="Times New Roman" panose="02020603050405020304" pitchFamily="18" charset="0"/>
                    <a:cs typeface="Times New Roman" panose="02020603050405020304" pitchFamily="18" charset="0"/>
                  </a:rPr>
                  <a:t>Τα αποτελέσματα είναι αυτά του διαγράμματος.</a:t>
                </a:r>
              </a:p>
              <a:p>
                <a:endParaRPr lang="el-GR" dirty="0">
                  <a:solidFill>
                    <a:prstClr val="black"/>
                  </a:solidFill>
                  <a:latin typeface="Cambria Math" panose="02040503050406030204" pitchFamily="18" charset="0"/>
                  <a:cs typeface="Times New Roman" panose="02020603050405020304" pitchFamily="18" charset="0"/>
                </a:endParaRPr>
              </a:p>
              <a:p>
                <a:endParaRPr lang="el-GR" dirty="0"/>
              </a:p>
            </p:txBody>
          </p:sp>
        </mc:Choice>
        <mc:Fallback xmlns="">
          <p:sp>
            <p:nvSpPr>
              <p:cNvPr id="19" name="Θέση κειμένου 18">
                <a:extLst>
                  <a:ext uri="{FF2B5EF4-FFF2-40B4-BE49-F238E27FC236}">
                    <a16:creationId xmlns:a16="http://schemas.microsoft.com/office/drawing/2014/main" id="{5FC44B8B-FFE7-3026-1E98-04C0A31581EE}"/>
                  </a:ext>
                </a:extLst>
              </p:cNvPr>
              <p:cNvSpPr>
                <a:spLocks noGrp="1" noRot="1" noChangeAspect="1" noMove="1" noResize="1" noEditPoints="1" noAdjustHandles="1" noChangeArrowheads="1" noChangeShapeType="1" noTextEdit="1"/>
              </p:cNvSpPr>
              <p:nvPr>
                <p:ph type="body" sz="half" idx="2"/>
              </p:nvPr>
            </p:nvSpPr>
            <p:spPr>
              <a:xfrm>
                <a:off x="787743" y="2679860"/>
                <a:ext cx="3932237" cy="3181190"/>
              </a:xfrm>
              <a:blipFill>
                <a:blip r:embed="rId2"/>
                <a:stretch>
                  <a:fillRect l="-1395" t="-3455" r="-155"/>
                </a:stretch>
              </a:blipFill>
            </p:spPr>
            <p:txBody>
              <a:bodyPr/>
              <a:lstStyle/>
              <a:p>
                <a:r>
                  <a:rPr lang="el-GR">
                    <a:noFill/>
                  </a:rPr>
                  <a:t> </a:t>
                </a:r>
              </a:p>
            </p:txBody>
          </p:sp>
        </mc:Fallback>
      </mc:AlternateContent>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Ορθογώνιο 4">
            <a:extLst>
              <a:ext uri="{FF2B5EF4-FFF2-40B4-BE49-F238E27FC236}">
                <a16:creationId xmlns:a16="http://schemas.microsoft.com/office/drawing/2014/main" id="{B3BEA801-9FA6-4B12-01D1-03E29044E986}"/>
              </a:ext>
            </a:extLst>
          </p:cNvPr>
          <p:cNvSpPr/>
          <p:nvPr/>
        </p:nvSpPr>
        <p:spPr>
          <a:xfrm>
            <a:off x="0" y="0"/>
            <a:ext cx="12192000" cy="329616"/>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E3275FA-808E-3F01-62B3-9672B6E7250C}"/>
              </a:ext>
            </a:extLst>
          </p:cNvPr>
          <p:cNvSpPr txBox="1"/>
          <p:nvPr/>
        </p:nvSpPr>
        <p:spPr>
          <a:xfrm>
            <a:off x="2979268"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Ιστορική αναδρομή - Ύλη</a:t>
            </a:r>
          </a:p>
        </p:txBody>
      </p:sp>
      <p:sp>
        <p:nvSpPr>
          <p:cNvPr id="7" name="TextBox 6">
            <a:extLst>
              <a:ext uri="{FF2B5EF4-FFF2-40B4-BE49-F238E27FC236}">
                <a16:creationId xmlns:a16="http://schemas.microsoft.com/office/drawing/2014/main" id="{3C5E0839-3C17-5821-5B58-2879E1ECB9AD}"/>
              </a:ext>
            </a:extLst>
          </p:cNvPr>
          <p:cNvSpPr txBox="1"/>
          <p:nvPr/>
        </p:nvSpPr>
        <p:spPr>
          <a:xfrm>
            <a:off x="5934904"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Παλαιά Κβαντική Φυσική</a:t>
            </a:r>
          </a:p>
        </p:txBody>
      </p:sp>
      <p:sp>
        <p:nvSpPr>
          <p:cNvPr id="13" name="TextBox 12">
            <a:extLst>
              <a:ext uri="{FF2B5EF4-FFF2-40B4-BE49-F238E27FC236}">
                <a16:creationId xmlns:a16="http://schemas.microsoft.com/office/drawing/2014/main" id="{BA9EA89C-C3AE-F236-1A48-54973432457A}"/>
              </a:ext>
            </a:extLst>
          </p:cNvPr>
          <p:cNvSpPr txBox="1"/>
          <p:nvPr/>
        </p:nvSpPr>
        <p:spPr>
          <a:xfrm>
            <a:off x="8890540" y="0"/>
            <a:ext cx="2955636" cy="329616"/>
          </a:xfrm>
          <a:prstGeom prst="rect">
            <a:avLst/>
          </a:prstGeom>
          <a:solidFill>
            <a:srgbClr val="0000CC"/>
          </a:solidFill>
          <a:ln w="19050">
            <a:solidFill>
              <a:schemeClr val="bg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Στοιχεία Κβαντομηχανικής</a:t>
            </a:r>
          </a:p>
        </p:txBody>
      </p:sp>
      <p:pic>
        <p:nvPicPr>
          <p:cNvPr id="15" name="Εικόνα 14">
            <a:hlinkClick r:id="rId3" action="ppaction://hlinksldjump"/>
            <a:extLst>
              <a:ext uri="{FF2B5EF4-FFF2-40B4-BE49-F238E27FC236}">
                <a16:creationId xmlns:a16="http://schemas.microsoft.com/office/drawing/2014/main" id="{B5FF9AB0-65A0-0FEF-980C-F99500EB49F6}"/>
              </a:ext>
            </a:extLst>
          </p:cNvPr>
          <p:cNvPicPr>
            <a:picLocks noChangeAspect="1"/>
          </p:cNvPicPr>
          <p:nvPr/>
        </p:nvPicPr>
        <p:blipFill>
          <a:blip r:embed="rId4"/>
          <a:stretch>
            <a:fillRect/>
          </a:stretch>
        </p:blipFill>
        <p:spPr>
          <a:xfrm>
            <a:off x="291812" y="33020"/>
            <a:ext cx="305492" cy="305492"/>
          </a:xfrm>
          <a:prstGeom prst="rect">
            <a:avLst/>
          </a:prstGeom>
        </p:spPr>
      </p:pic>
      <p:pic>
        <p:nvPicPr>
          <p:cNvPr id="10" name="Εικόνα 9">
            <a:extLst>
              <a:ext uri="{FF2B5EF4-FFF2-40B4-BE49-F238E27FC236}">
                <a16:creationId xmlns:a16="http://schemas.microsoft.com/office/drawing/2014/main" id="{2A92841E-E7DB-556A-D772-A7E0D8AE56F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88050" y="3123312"/>
            <a:ext cx="5570037" cy="3598163"/>
          </a:xfrm>
          <a:prstGeom prst="rect">
            <a:avLst/>
          </a:prstGeom>
        </p:spPr>
      </p:pic>
      <p:pic>
        <p:nvPicPr>
          <p:cNvPr id="8" name="Εικόνα 7">
            <a:extLst>
              <a:ext uri="{FF2B5EF4-FFF2-40B4-BE49-F238E27FC236}">
                <a16:creationId xmlns:a16="http://schemas.microsoft.com/office/drawing/2014/main" id="{1E1A3D4F-E7D6-769E-C921-2C1E7DF1DDC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32335" y="894829"/>
            <a:ext cx="2850573" cy="2145997"/>
          </a:xfrm>
          <a:prstGeom prst="rect">
            <a:avLst/>
          </a:prstGeom>
        </p:spPr>
      </p:pic>
    </p:spTree>
    <p:extLst>
      <p:ext uri="{BB962C8B-B14F-4D97-AF65-F5344CB8AC3E}">
        <p14:creationId xmlns:p14="http://schemas.microsoft.com/office/powerpoint/2010/main" val="3502866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9">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9">
                                            <p:txEl>
                                              <p:pRg st="1" end="1"/>
                                            </p:txEl>
                                          </p:spTgt>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19">
                                            <p:txEl>
                                              <p:pRg st="2" end="2"/>
                                            </p:txEl>
                                          </p:spTgt>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9">
                                            <p:txEl>
                                              <p:pRg st="3" end="3"/>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19">
                                            <p:txEl>
                                              <p:pRg st="4" end="4"/>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circle(in)">
                                      <p:cBhvr>
                                        <p:cTn id="28"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DB4499-054E-51E9-B78C-0242CA801DC8}"/>
              </a:ext>
            </a:extLst>
          </p:cNvPr>
          <p:cNvSpPr>
            <a:spLocks noGrp="1"/>
          </p:cNvSpPr>
          <p:nvPr>
            <p:ph type="title"/>
          </p:nvPr>
        </p:nvSpPr>
        <p:spPr>
          <a:xfrm>
            <a:off x="666082" y="802987"/>
            <a:ext cx="4175557" cy="1060450"/>
          </a:xfrm>
        </p:spPr>
        <p:txBody>
          <a:bodyPr>
            <a:normAutofit/>
          </a:bodyPr>
          <a:lstStyle/>
          <a:p>
            <a:r>
              <a:rPr lang="el-GR" b="1" i="1" dirty="0">
                <a:solidFill>
                  <a:srgbClr val="FF0000"/>
                </a:solidFill>
                <a:latin typeface="Times New Roman" panose="02020603050405020304" pitchFamily="18" charset="0"/>
                <a:cs typeface="Times New Roman" panose="02020603050405020304" pitchFamily="18" charset="0"/>
              </a:rPr>
              <a:t>Υλικά κύματα</a:t>
            </a:r>
            <a:r>
              <a:rPr lang="el-GR" b="1" i="1" dirty="0">
                <a:solidFill>
                  <a:srgbClr val="FF0000"/>
                </a:solidFill>
              </a:rPr>
              <a:t>. </a:t>
            </a:r>
            <a:r>
              <a:rPr lang="el-GR" sz="2400" b="1" i="1" dirty="0">
                <a:solidFill>
                  <a:srgbClr val="002060"/>
                </a:solidFill>
                <a:latin typeface="Times New Roman" panose="02020603050405020304" pitchFamily="18" charset="0"/>
                <a:cs typeface="Times New Roman" panose="02020603050405020304" pitchFamily="18" charset="0"/>
              </a:rPr>
              <a:t>Θεωρητικό μοντέλο ερμηνείας.</a:t>
            </a:r>
          </a:p>
        </p:txBody>
      </p:sp>
      <mc:AlternateContent xmlns:mc="http://schemas.openxmlformats.org/markup-compatibility/2006" xmlns:a14="http://schemas.microsoft.com/office/drawing/2010/main">
        <mc:Choice Requires="a14">
          <p:sp>
            <p:nvSpPr>
              <p:cNvPr id="19" name="Θέση κειμένου 18">
                <a:extLst>
                  <a:ext uri="{FF2B5EF4-FFF2-40B4-BE49-F238E27FC236}">
                    <a16:creationId xmlns:a16="http://schemas.microsoft.com/office/drawing/2014/main" id="{5FC44B8B-FFE7-3026-1E98-04C0A31581EE}"/>
                  </a:ext>
                </a:extLst>
              </p:cNvPr>
              <p:cNvSpPr>
                <a:spLocks noGrp="1"/>
              </p:cNvSpPr>
              <p:nvPr>
                <p:ph type="body" sz="half" idx="2"/>
              </p:nvPr>
            </p:nvSpPr>
            <p:spPr>
              <a:xfrm>
                <a:off x="787743" y="2679860"/>
                <a:ext cx="5391384" cy="3181190"/>
              </a:xfrm>
            </p:spPr>
            <p:txBody>
              <a:bodyPr>
                <a:normAutofit fontScale="92500" lnSpcReduction="20000"/>
              </a:bodyPr>
              <a:lstStyle/>
              <a:p>
                <a:pPr marL="342900" indent="-342900">
                  <a:buFont typeface="Wingdings" panose="05000000000000000000" pitchFamily="2" charset="2"/>
                  <a:buChar char="Ø"/>
                </a:pPr>
                <a:r>
                  <a:rPr kumimoji="0" lang="el-GR" sz="20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Υπόθεση </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rPr>
                  <a:t>de Broglie</a:t>
                </a:r>
                <a:r>
                  <a:rPr lang="el-GR" sz="2000" dirty="0">
                    <a:solidFill>
                      <a:prstClr val="black"/>
                    </a:solidFill>
                    <a:latin typeface="Times New Roman" panose="02020603050405020304" pitchFamily="18" charset="0"/>
                    <a:ea typeface="Calibri" panose="020F0502020204030204" pitchFamily="34" charset="0"/>
                  </a:rPr>
                  <a:t>: </a:t>
                </a:r>
                <a:r>
                  <a:rPr lang="el-GR" sz="2000" dirty="0">
                    <a:solidFill>
                      <a:prstClr val="black"/>
                    </a:solidFill>
                    <a:latin typeface="Times New Roman" panose="02020603050405020304" pitchFamily="18" charset="0"/>
                    <a:cs typeface="Times New Roman" panose="02020603050405020304" pitchFamily="18" charset="0"/>
                  </a:rPr>
                  <a:t>Το ηλεκτρόνιο είναι κύμα με</a:t>
                </a:r>
              </a:p>
              <a:p>
                <a:pPr algn="ctr"/>
                <a14:m>
                  <m:oMath xmlns:m="http://schemas.openxmlformats.org/officeDocument/2006/math">
                    <m:r>
                      <a:rPr lang="el-GR" sz="2000" b="0" i="1" smtClean="0">
                        <a:latin typeface="Cambria Math" panose="02040503050406030204" pitchFamily="18" charset="0"/>
                      </a:rPr>
                      <m:t>𝜆</m:t>
                    </m:r>
                    <m:r>
                      <a:rPr lang="el-GR" sz="2000" b="0" i="1" smtClean="0">
                        <a:latin typeface="Cambria Math" panose="02040503050406030204" pitchFamily="18" charset="0"/>
                      </a:rPr>
                      <m:t>=</m:t>
                    </m:r>
                    <m:f>
                      <m:fPr>
                        <m:ctrlPr>
                          <a:rPr lang="el-GR" sz="2000" b="0" i="1" smtClean="0">
                            <a:latin typeface="Cambria Math" panose="02040503050406030204" pitchFamily="18" charset="0"/>
                          </a:rPr>
                        </m:ctrlPr>
                      </m:fPr>
                      <m:num>
                        <m:r>
                          <a:rPr lang="en-US" sz="2000" b="0" i="1" smtClean="0">
                            <a:latin typeface="Cambria Math" panose="02040503050406030204" pitchFamily="18" charset="0"/>
                          </a:rPr>
                          <m:t>h</m:t>
                        </m:r>
                      </m:num>
                      <m:den>
                        <m:rad>
                          <m:radPr>
                            <m:degHide m:val="on"/>
                            <m:ctrlPr>
                              <a:rPr lang="el-GR" sz="2000" b="0" i="1" smtClean="0">
                                <a:latin typeface="Cambria Math" panose="02040503050406030204" pitchFamily="18" charset="0"/>
                              </a:rPr>
                            </m:ctrlPr>
                          </m:radPr>
                          <m:deg/>
                          <m:e>
                            <m:r>
                              <a:rPr lang="en-US" sz="2000" b="0" i="1" smtClean="0">
                                <a:latin typeface="Cambria Math" panose="02040503050406030204" pitchFamily="18" charset="0"/>
                              </a:rPr>
                              <m:t>2</m:t>
                            </m:r>
                            <m:r>
                              <a:rPr lang="en-US" sz="2000" b="0" i="1" smtClean="0">
                                <a:latin typeface="Cambria Math" panose="02040503050406030204" pitchFamily="18" charset="0"/>
                              </a:rPr>
                              <m:t>𝑚𝑒𝑉</m:t>
                            </m:r>
                          </m:e>
                        </m:rad>
                      </m:den>
                    </m:f>
                  </m:oMath>
                </a14:m>
                <a:r>
                  <a:rPr lang="en-US" sz="2000" dirty="0">
                    <a:latin typeface="Times New Roman" panose="02020603050405020304" pitchFamily="18" charset="0"/>
                    <a:cs typeface="Times New Roman" panose="02020603050405020304" pitchFamily="18" charset="0"/>
                  </a:rPr>
                  <a:t> </a:t>
                </a:r>
                <a:r>
                  <a:rPr lang="el-GR" sz="2000" dirty="0">
                    <a:latin typeface="Times New Roman" panose="02020603050405020304" pitchFamily="18" charset="0"/>
                    <a:cs typeface="Times New Roman" panose="02020603050405020304" pitchFamily="18" charset="0"/>
                  </a:rPr>
                  <a:t> ή    </a:t>
                </a:r>
                <a14:m>
                  <m:oMath xmlns:m="http://schemas.openxmlformats.org/officeDocument/2006/math">
                    <m:r>
                      <a:rPr lang="el-GR" sz="2000" i="1">
                        <a:latin typeface="Cambria Math" panose="02040503050406030204" pitchFamily="18" charset="0"/>
                      </a:rPr>
                      <m:t>𝜆</m:t>
                    </m:r>
                    <m:r>
                      <a:rPr lang="el-GR" sz="2000" i="1">
                        <a:latin typeface="Cambria Math" panose="02040503050406030204" pitchFamily="18" charset="0"/>
                      </a:rPr>
                      <m:t>=</m:t>
                    </m:r>
                    <m:f>
                      <m:fPr>
                        <m:ctrlPr>
                          <a:rPr lang="el-GR" sz="2000" i="1">
                            <a:latin typeface="Cambria Math" panose="02040503050406030204" pitchFamily="18" charset="0"/>
                          </a:rPr>
                        </m:ctrlPr>
                      </m:fPr>
                      <m:num>
                        <m:r>
                          <a:rPr lang="el-GR" sz="2000" b="0" i="1" smtClean="0">
                            <a:latin typeface="Cambria Math" panose="02040503050406030204" pitchFamily="18" charset="0"/>
                          </a:rPr>
                          <m:t>12,3</m:t>
                        </m:r>
                      </m:num>
                      <m:den>
                        <m:rad>
                          <m:radPr>
                            <m:degHide m:val="on"/>
                            <m:ctrlPr>
                              <a:rPr lang="el-GR" sz="2000" i="1">
                                <a:latin typeface="Cambria Math" panose="02040503050406030204" pitchFamily="18" charset="0"/>
                              </a:rPr>
                            </m:ctrlPr>
                          </m:radPr>
                          <m:deg/>
                          <m:e>
                            <m:r>
                              <a:rPr lang="en-US" sz="2000" i="1">
                                <a:latin typeface="Cambria Math" panose="02040503050406030204" pitchFamily="18" charset="0"/>
                              </a:rPr>
                              <m:t>𝑉</m:t>
                            </m:r>
                          </m:e>
                        </m:rad>
                      </m:den>
                    </m:f>
                    <m:r>
                      <a:rPr lang="en-US" sz="2000" i="1" smtClean="0">
                        <a:latin typeface="Cambria Math" panose="02040503050406030204" pitchFamily="18" charset="0"/>
                        <a:ea typeface="Cambria Math" panose="02040503050406030204" pitchFamily="18" charset="0"/>
                      </a:rPr>
                      <m:t>Å</m:t>
                    </m:r>
                  </m:oMath>
                </a14:m>
                <a:r>
                  <a:rPr lang="el-GR" sz="2000" dirty="0">
                    <a:latin typeface="Times New Roman" panose="02020603050405020304" pitchFamily="18" charset="0"/>
                    <a:cs typeface="Times New Roman" panose="02020603050405020304" pitchFamily="18" charset="0"/>
                  </a:rPr>
                  <a:t>   </a:t>
                </a:r>
              </a:p>
              <a:p>
                <a:r>
                  <a:rPr lang="el-GR" sz="2000" dirty="0">
                    <a:latin typeface="Times New Roman" panose="02020603050405020304" pitchFamily="18" charset="0"/>
                    <a:cs typeface="Times New Roman" panose="02020603050405020304" pitchFamily="18" charset="0"/>
                  </a:rPr>
                  <a:t>Η παραπάνω έκφραση συμφωνεί με την διπλανή γραφική παράσταση.</a:t>
                </a:r>
              </a:p>
              <a:p>
                <a:r>
                  <a:rPr lang="el-GR" sz="2000" dirty="0">
                    <a:latin typeface="Times New Roman" panose="02020603050405020304" pitchFamily="18" charset="0"/>
                    <a:cs typeface="Times New Roman" panose="02020603050405020304" pitchFamily="18" charset="0"/>
                  </a:rPr>
                  <a:t>Συνεπώς ή υπόθεση </a:t>
                </a:r>
                <a:r>
                  <a:rPr lang="en-US" sz="2000" dirty="0">
                    <a:latin typeface="Times New Roman" panose="02020603050405020304" pitchFamily="18" charset="0"/>
                    <a:cs typeface="Times New Roman" panose="02020603050405020304" pitchFamily="18" charset="0"/>
                  </a:rPr>
                  <a:t>de Broglie,</a:t>
                </a:r>
                <a:r>
                  <a:rPr lang="el-GR" sz="2000" dirty="0">
                    <a:latin typeface="Times New Roman" panose="02020603050405020304" pitchFamily="18" charset="0"/>
                    <a:cs typeface="Times New Roman" panose="02020603050405020304" pitchFamily="18" charset="0"/>
                  </a:rPr>
                  <a:t> των υλικών κυμάτων συμφωνεί και εξηγεί τα πειραματικά αποτελέσματα.</a:t>
                </a:r>
              </a:p>
              <a:p>
                <a:pPr marL="342900" indent="-342900">
                  <a:buFont typeface="Wingdings" panose="05000000000000000000" pitchFamily="2" charset="2"/>
                  <a:buChar char="Ø"/>
                </a:pPr>
                <a:r>
                  <a:rPr lang="el-GR" sz="2000" dirty="0">
                    <a:solidFill>
                      <a:prstClr val="black"/>
                    </a:solidFill>
                    <a:latin typeface="Times New Roman" panose="02020603050405020304" pitchFamily="18" charset="0"/>
                    <a:cs typeface="Times New Roman" panose="02020603050405020304" pitchFamily="18" charset="0"/>
                  </a:rPr>
                  <a:t>Για την ιστορία,  οι </a:t>
                </a:r>
                <a:r>
                  <a:rPr lang="en-US" sz="2000" dirty="0">
                    <a:latin typeface="Times New Roman" panose="02020603050405020304" pitchFamily="18" charset="0"/>
                    <a:cs typeface="Times New Roman" panose="02020603050405020304" pitchFamily="18" charset="0"/>
                  </a:rPr>
                  <a:t>Davisson </a:t>
                </a:r>
                <a:r>
                  <a:rPr lang="el-GR" sz="2000" dirty="0">
                    <a:latin typeface="Times New Roman" panose="02020603050405020304" pitchFamily="18" charset="0"/>
                    <a:cs typeface="Times New Roman" panose="02020603050405020304" pitchFamily="18" charset="0"/>
                  </a:rPr>
                  <a:t>και </a:t>
                </a:r>
                <a:r>
                  <a:rPr lang="en-US" sz="2000" dirty="0">
                    <a:latin typeface="Times New Roman" panose="02020603050405020304" pitchFamily="18" charset="0"/>
                    <a:cs typeface="Times New Roman" panose="02020603050405020304" pitchFamily="18" charset="0"/>
                  </a:rPr>
                  <a:t>Germer</a:t>
                </a:r>
                <a:r>
                  <a:rPr lang="el-GR" sz="2000" dirty="0">
                    <a:latin typeface="Times New Roman" panose="02020603050405020304" pitchFamily="18" charset="0"/>
                    <a:cs typeface="Times New Roman" panose="02020603050405020304" pitchFamily="18" charset="0"/>
                  </a:rPr>
                  <a:t> για </a:t>
                </a:r>
                <a14:m>
                  <m:oMath xmlns:m="http://schemas.openxmlformats.org/officeDocument/2006/math">
                    <m:r>
                      <a:rPr lang="en-US" sz="2000" i="1">
                        <a:latin typeface="Cambria Math" panose="02040503050406030204" pitchFamily="18" charset="0"/>
                      </a:rPr>
                      <m:t>𝑉</m:t>
                    </m:r>
                    <m:r>
                      <a:rPr lang="el-GR" sz="2000" i="1">
                        <a:latin typeface="Cambria Math" panose="02040503050406030204" pitchFamily="18" charset="0"/>
                      </a:rPr>
                      <m:t>=</m:t>
                    </m:r>
                    <m:r>
                      <a:rPr lang="en-US" sz="2000" i="1">
                        <a:latin typeface="Cambria Math" panose="02040503050406030204" pitchFamily="18" charset="0"/>
                      </a:rPr>
                      <m:t>54</m:t>
                    </m:r>
                    <m:r>
                      <m:rPr>
                        <m:sty m:val="p"/>
                      </m:rPr>
                      <a:rPr lang="en-US" sz="2000">
                        <a:latin typeface="Cambria Math" panose="02040503050406030204" pitchFamily="18" charset="0"/>
                      </a:rPr>
                      <m:t>V</m:t>
                    </m:r>
                  </m:oMath>
                </a14:m>
                <a:r>
                  <a:rPr lang="en-US" sz="2000" dirty="0">
                    <a:latin typeface="Times New Roman" panose="02020603050405020304" pitchFamily="18" charset="0"/>
                    <a:cs typeface="Times New Roman" panose="02020603050405020304" pitchFamily="18" charset="0"/>
                  </a:rPr>
                  <a:t> </a:t>
                </a:r>
                <a:r>
                  <a:rPr lang="el-GR" sz="2000" dirty="0">
                    <a:latin typeface="Times New Roman" panose="02020603050405020304" pitchFamily="18" charset="0"/>
                    <a:cs typeface="Times New Roman" panose="02020603050405020304" pitchFamily="18" charset="0"/>
                  </a:rPr>
                  <a:t>όπου το αντίστοιχο  μήκος </a:t>
                </a:r>
                <a:r>
                  <a:rPr lang="en-US" sz="2000" dirty="0">
                    <a:latin typeface="Times New Roman" panose="02020603050405020304" pitchFamily="18" charset="0"/>
                    <a:cs typeface="Times New Roman" panose="02020603050405020304" pitchFamily="18" charset="0"/>
                  </a:rPr>
                  <a:t>de Broglie</a:t>
                </a:r>
                <a:r>
                  <a:rPr lang="el-GR" sz="2000" dirty="0">
                    <a:latin typeface="Times New Roman" panose="02020603050405020304" pitchFamily="18" charset="0"/>
                    <a:cs typeface="Times New Roman" panose="02020603050405020304" pitchFamily="18" charset="0"/>
                  </a:rPr>
                  <a:t> είναι </a:t>
                </a:r>
                <a14:m>
                  <m:oMath xmlns:m="http://schemas.openxmlformats.org/officeDocument/2006/math">
                    <m:r>
                      <a:rPr lang="el-GR" sz="2000" i="1">
                        <a:latin typeface="Cambria Math" panose="02040503050406030204" pitchFamily="18" charset="0"/>
                      </a:rPr>
                      <m:t>𝜆</m:t>
                    </m:r>
                    <m:r>
                      <a:rPr lang="el-GR" sz="2000" i="1">
                        <a:latin typeface="Cambria Math" panose="02040503050406030204" pitchFamily="18" charset="0"/>
                      </a:rPr>
                      <m:t>=1,66Å</m:t>
                    </m:r>
                  </m:oMath>
                </a14:m>
                <a:r>
                  <a:rPr lang="el-GR" sz="2000" dirty="0">
                    <a:latin typeface="Times New Roman" panose="02020603050405020304" pitchFamily="18" charset="0"/>
                    <a:cs typeface="Times New Roman" panose="02020603050405020304" pitchFamily="18" charset="0"/>
                  </a:rPr>
                  <a:t>  είχαν μετρήσει </a:t>
                </a:r>
                <a14:m>
                  <m:oMath xmlns:m="http://schemas.openxmlformats.org/officeDocument/2006/math">
                    <m:sSup>
                      <m:sSupPr>
                        <m:ctrlPr>
                          <a:rPr lang="en-US" sz="2000" i="1" dirty="0">
                            <a:solidFill>
                              <a:prstClr val="black"/>
                            </a:solidFill>
                            <a:latin typeface="Cambria Math" panose="02040503050406030204" pitchFamily="18" charset="0"/>
                            <a:cs typeface="Times New Roman" panose="02020603050405020304" pitchFamily="18" charset="0"/>
                          </a:rPr>
                        </m:ctrlPr>
                      </m:sSupPr>
                      <m:e>
                        <m:r>
                          <a:rPr lang="el-GR" sz="2000" b="0" i="1" dirty="0" smtClean="0">
                            <a:solidFill>
                              <a:prstClr val="black"/>
                            </a:solidFill>
                            <a:latin typeface="Cambria Math" panose="02040503050406030204" pitchFamily="18" charset="0"/>
                            <a:cs typeface="Times New Roman" panose="02020603050405020304" pitchFamily="18" charset="0"/>
                          </a:rPr>
                          <m:t>𝛼</m:t>
                        </m:r>
                        <m:r>
                          <a:rPr lang="el-GR" sz="2000" i="1" dirty="0">
                            <a:solidFill>
                              <a:prstClr val="black"/>
                            </a:solidFill>
                            <a:latin typeface="Cambria Math" panose="02040503050406030204" pitchFamily="18" charset="0"/>
                            <a:cs typeface="Times New Roman" panose="02020603050405020304" pitchFamily="18" charset="0"/>
                          </a:rPr>
                          <m:t>=50</m:t>
                        </m:r>
                      </m:e>
                      <m:sup>
                        <m:r>
                          <a:rPr lang="en-US" sz="2000" i="1" dirty="0">
                            <a:solidFill>
                              <a:prstClr val="black"/>
                            </a:solidFill>
                            <a:latin typeface="Cambria Math" panose="02040503050406030204" pitchFamily="18" charset="0"/>
                            <a:ea typeface="Cambria Math" panose="02040503050406030204" pitchFamily="18" charset="0"/>
                            <a:cs typeface="Times New Roman" panose="02020603050405020304" pitchFamily="18" charset="0"/>
                          </a:rPr>
                          <m:t>°</m:t>
                        </m:r>
                      </m:sup>
                    </m:sSup>
                  </m:oMath>
                </a14:m>
                <a:r>
                  <a:rPr lang="el-GR" sz="2000" dirty="0">
                    <a:latin typeface="Times New Roman" panose="02020603050405020304" pitchFamily="18" charset="0"/>
                    <a:cs typeface="Times New Roman" panose="02020603050405020304" pitchFamily="18" charset="0"/>
                  </a:rPr>
                  <a:t> και </a:t>
                </a:r>
                <a:r>
                  <a:rPr lang="en-US"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𝑑 </a:t>
                </a:r>
                <a:r>
                  <a:rPr lang="el-GR"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 </a:t>
                </a:r>
                <a:r>
                  <a:rPr lang="en-US" sz="2000" dirty="0">
                    <a:solidFill>
                      <a:prstClr val="black"/>
                    </a:solidFill>
                    <a:latin typeface="Times New Roman" panose="02020603050405020304" pitchFamily="18" charset="0"/>
                    <a:cs typeface="Times New Roman" panose="02020603050405020304" pitchFamily="18" charset="0"/>
                  </a:rPr>
                  <a:t>0.91</a:t>
                </a:r>
                <a14:m>
                  <m:oMath xmlns:m="http://schemas.openxmlformats.org/officeDocument/2006/math">
                    <m:r>
                      <a:rPr lang="el-GR" sz="2000" i="1">
                        <a:latin typeface="Cambria Math" panose="02040503050406030204" pitchFamily="18" charset="0"/>
                      </a:rPr>
                      <m:t>Å</m:t>
                    </m:r>
                  </m:oMath>
                </a14:m>
                <a:r>
                  <a:rPr lang="en-US" sz="2000" dirty="0">
                    <a:solidFill>
                      <a:prstClr val="black"/>
                    </a:solidFill>
                    <a:latin typeface="Times New Roman" panose="02020603050405020304" pitchFamily="18" charset="0"/>
                    <a:cs typeface="Times New Roman" panose="02020603050405020304" pitchFamily="18" charset="0"/>
                  </a:rPr>
                  <a:t> </a:t>
                </a:r>
                <a:r>
                  <a:rPr lang="el-GR" sz="2000" dirty="0">
                    <a:solidFill>
                      <a:prstClr val="black"/>
                    </a:solidFill>
                    <a:latin typeface="Times New Roman" panose="02020603050405020304" pitchFamily="18" charset="0"/>
                    <a:cs typeface="Times New Roman" panose="02020603050405020304" pitchFamily="18" charset="0"/>
                  </a:rPr>
                  <a:t> </a:t>
                </a:r>
                <a:r>
                  <a:rPr lang="el-GR" sz="2000" dirty="0">
                    <a:latin typeface="Times New Roman" panose="02020603050405020304" pitchFamily="18" charset="0"/>
                    <a:cs typeface="Times New Roman" panose="02020603050405020304" pitchFamily="18" charset="0"/>
                  </a:rPr>
                  <a:t>που αντιστοιχεί σε </a:t>
                </a:r>
                <a14:m>
                  <m:oMath xmlns:m="http://schemas.openxmlformats.org/officeDocument/2006/math">
                    <m:r>
                      <a:rPr lang="el-GR" sz="2000" i="1">
                        <a:latin typeface="Cambria Math" panose="02040503050406030204" pitchFamily="18" charset="0"/>
                      </a:rPr>
                      <m:t>𝜆</m:t>
                    </m:r>
                    <m:r>
                      <a:rPr lang="el-GR" sz="2000" i="1">
                        <a:latin typeface="Cambria Math" panose="02040503050406030204" pitchFamily="18" charset="0"/>
                      </a:rPr>
                      <m:t>=1,65Å</m:t>
                    </m:r>
                  </m:oMath>
                </a14:m>
                <a:endParaRPr lang="el-GR" sz="2000" dirty="0">
                  <a:latin typeface="Times New Roman" panose="02020603050405020304" pitchFamily="18" charset="0"/>
                  <a:cs typeface="Times New Roman" panose="02020603050405020304" pitchFamily="18" charset="0"/>
                </a:endParaRPr>
              </a:p>
              <a:p>
                <a:endParaRPr lang="el-GR" dirty="0"/>
              </a:p>
              <a:p>
                <a:endParaRPr lang="el-GR" dirty="0"/>
              </a:p>
            </p:txBody>
          </p:sp>
        </mc:Choice>
        <mc:Fallback xmlns="">
          <p:sp>
            <p:nvSpPr>
              <p:cNvPr id="19" name="Θέση κειμένου 18">
                <a:extLst>
                  <a:ext uri="{FF2B5EF4-FFF2-40B4-BE49-F238E27FC236}">
                    <a16:creationId xmlns:a16="http://schemas.microsoft.com/office/drawing/2014/main" id="{5FC44B8B-FFE7-3026-1E98-04C0A31581EE}"/>
                  </a:ext>
                </a:extLst>
              </p:cNvPr>
              <p:cNvSpPr>
                <a:spLocks noGrp="1" noRot="1" noChangeAspect="1" noMove="1" noResize="1" noEditPoints="1" noAdjustHandles="1" noChangeArrowheads="1" noChangeShapeType="1" noTextEdit="1"/>
              </p:cNvSpPr>
              <p:nvPr>
                <p:ph type="body" sz="half" idx="2"/>
              </p:nvPr>
            </p:nvSpPr>
            <p:spPr>
              <a:xfrm>
                <a:off x="787743" y="2679860"/>
                <a:ext cx="5391384" cy="3181190"/>
              </a:xfrm>
              <a:blipFill>
                <a:blip r:embed="rId2"/>
                <a:stretch>
                  <a:fillRect l="-1017" t="-3455" r="-1130"/>
                </a:stretch>
              </a:blipFill>
            </p:spPr>
            <p:txBody>
              <a:bodyPr/>
              <a:lstStyle/>
              <a:p>
                <a:r>
                  <a:rPr lang="el-GR">
                    <a:noFill/>
                  </a:rPr>
                  <a:t> </a:t>
                </a:r>
              </a:p>
            </p:txBody>
          </p:sp>
        </mc:Fallback>
      </mc:AlternateContent>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Ορθογώνιο 4">
            <a:extLst>
              <a:ext uri="{FF2B5EF4-FFF2-40B4-BE49-F238E27FC236}">
                <a16:creationId xmlns:a16="http://schemas.microsoft.com/office/drawing/2014/main" id="{B3BEA801-9FA6-4B12-01D1-03E29044E986}"/>
              </a:ext>
            </a:extLst>
          </p:cNvPr>
          <p:cNvSpPr/>
          <p:nvPr/>
        </p:nvSpPr>
        <p:spPr>
          <a:xfrm>
            <a:off x="0" y="0"/>
            <a:ext cx="12192000" cy="329616"/>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E3275FA-808E-3F01-62B3-9672B6E7250C}"/>
              </a:ext>
            </a:extLst>
          </p:cNvPr>
          <p:cNvSpPr txBox="1"/>
          <p:nvPr/>
        </p:nvSpPr>
        <p:spPr>
          <a:xfrm>
            <a:off x="2979268"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Ιστορική αναδρομή - Ύλη</a:t>
            </a:r>
          </a:p>
        </p:txBody>
      </p:sp>
      <p:sp>
        <p:nvSpPr>
          <p:cNvPr id="7" name="TextBox 6">
            <a:extLst>
              <a:ext uri="{FF2B5EF4-FFF2-40B4-BE49-F238E27FC236}">
                <a16:creationId xmlns:a16="http://schemas.microsoft.com/office/drawing/2014/main" id="{3C5E0839-3C17-5821-5B58-2879E1ECB9AD}"/>
              </a:ext>
            </a:extLst>
          </p:cNvPr>
          <p:cNvSpPr txBox="1"/>
          <p:nvPr/>
        </p:nvSpPr>
        <p:spPr>
          <a:xfrm>
            <a:off x="5934904"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Παλαιά Κβαντική Φυσική</a:t>
            </a:r>
          </a:p>
        </p:txBody>
      </p:sp>
      <p:sp>
        <p:nvSpPr>
          <p:cNvPr id="13" name="TextBox 12">
            <a:extLst>
              <a:ext uri="{FF2B5EF4-FFF2-40B4-BE49-F238E27FC236}">
                <a16:creationId xmlns:a16="http://schemas.microsoft.com/office/drawing/2014/main" id="{BA9EA89C-C3AE-F236-1A48-54973432457A}"/>
              </a:ext>
            </a:extLst>
          </p:cNvPr>
          <p:cNvSpPr txBox="1"/>
          <p:nvPr/>
        </p:nvSpPr>
        <p:spPr>
          <a:xfrm>
            <a:off x="8890540" y="0"/>
            <a:ext cx="2955636" cy="329616"/>
          </a:xfrm>
          <a:prstGeom prst="rect">
            <a:avLst/>
          </a:prstGeom>
          <a:solidFill>
            <a:srgbClr val="0000CC"/>
          </a:solidFill>
          <a:ln w="19050">
            <a:solidFill>
              <a:schemeClr val="bg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Στοιχεία Κβαντομηχανικής</a:t>
            </a:r>
          </a:p>
        </p:txBody>
      </p:sp>
      <p:pic>
        <p:nvPicPr>
          <p:cNvPr id="15" name="Εικόνα 14">
            <a:hlinkClick r:id="rId3" action="ppaction://hlinksldjump"/>
            <a:extLst>
              <a:ext uri="{FF2B5EF4-FFF2-40B4-BE49-F238E27FC236}">
                <a16:creationId xmlns:a16="http://schemas.microsoft.com/office/drawing/2014/main" id="{B5FF9AB0-65A0-0FEF-980C-F99500EB49F6}"/>
              </a:ext>
            </a:extLst>
          </p:cNvPr>
          <p:cNvPicPr>
            <a:picLocks noChangeAspect="1"/>
          </p:cNvPicPr>
          <p:nvPr/>
        </p:nvPicPr>
        <p:blipFill>
          <a:blip r:embed="rId4"/>
          <a:stretch>
            <a:fillRect/>
          </a:stretch>
        </p:blipFill>
        <p:spPr>
          <a:xfrm>
            <a:off x="291812" y="33020"/>
            <a:ext cx="305492" cy="305492"/>
          </a:xfrm>
          <a:prstGeom prst="rect">
            <a:avLst/>
          </a:prstGeom>
        </p:spPr>
      </p:pic>
      <p:pic>
        <p:nvPicPr>
          <p:cNvPr id="10" name="Εικόνα 9">
            <a:extLst>
              <a:ext uri="{FF2B5EF4-FFF2-40B4-BE49-F238E27FC236}">
                <a16:creationId xmlns:a16="http://schemas.microsoft.com/office/drawing/2014/main" id="{2A92841E-E7DB-556A-D772-A7E0D8AE56F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02400" y="2239518"/>
            <a:ext cx="4969673" cy="3210337"/>
          </a:xfrm>
          <a:prstGeom prst="rect">
            <a:avLst/>
          </a:prstGeom>
        </p:spPr>
      </p:pic>
    </p:spTree>
    <p:extLst>
      <p:ext uri="{BB962C8B-B14F-4D97-AF65-F5344CB8AC3E}">
        <p14:creationId xmlns:p14="http://schemas.microsoft.com/office/powerpoint/2010/main" val="3525839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9">
                                            <p:txEl>
                                              <p:pRg st="0" end="0"/>
                                            </p:txEl>
                                          </p:spTgt>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19">
                                            <p:txEl>
                                              <p:pRg st="1" end="1"/>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9">
                                            <p:txEl>
                                              <p:pRg st="2" end="2"/>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9">
                                            <p:txEl>
                                              <p:pRg st="3" end="3"/>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1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DB4499-054E-51E9-B78C-0242CA801DC8}"/>
              </a:ext>
            </a:extLst>
          </p:cNvPr>
          <p:cNvSpPr>
            <a:spLocks noGrp="1"/>
          </p:cNvSpPr>
          <p:nvPr>
            <p:ph type="title"/>
          </p:nvPr>
        </p:nvSpPr>
        <p:spPr>
          <a:xfrm>
            <a:off x="838200" y="365125"/>
            <a:ext cx="5080346" cy="1325563"/>
          </a:xfrm>
        </p:spPr>
        <p:txBody>
          <a:bodyPr/>
          <a:lstStyle/>
          <a:p>
            <a:r>
              <a:rPr lang="el-GR" b="1" i="1" dirty="0">
                <a:solidFill>
                  <a:srgbClr val="FF0000"/>
                </a:solidFill>
                <a:latin typeface="Times New Roman" panose="02020603050405020304" pitchFamily="18" charset="0"/>
                <a:cs typeface="Times New Roman" panose="02020603050405020304" pitchFamily="18" charset="0"/>
              </a:rPr>
              <a:t>Υλικά κύματα</a:t>
            </a:r>
            <a:r>
              <a:rPr lang="el-GR" b="1" i="1" dirty="0">
                <a:solidFill>
                  <a:srgbClr val="FF0000"/>
                </a:solidFill>
              </a:rPr>
              <a:t>. </a:t>
            </a:r>
            <a:r>
              <a:rPr lang="el-GR" sz="2400" b="1" i="1" dirty="0">
                <a:solidFill>
                  <a:srgbClr val="002060"/>
                </a:solidFill>
                <a:latin typeface="Times New Roman" panose="02020603050405020304" pitchFamily="18" charset="0"/>
                <a:cs typeface="Times New Roman" panose="02020603050405020304" pitchFamily="18" charset="0"/>
              </a:rPr>
              <a:t>Πειραματική μελέτη.2</a:t>
            </a:r>
            <a:r>
              <a:rPr lang="el-GR" sz="2400" b="1" i="1" baseline="30000" dirty="0">
                <a:solidFill>
                  <a:srgbClr val="002060"/>
                </a:solidFill>
                <a:latin typeface="Times New Roman" panose="02020603050405020304" pitchFamily="18" charset="0"/>
                <a:cs typeface="Times New Roman" panose="02020603050405020304" pitchFamily="18" charset="0"/>
              </a:rPr>
              <a:t>ο</a:t>
            </a:r>
            <a:r>
              <a:rPr lang="el-GR" sz="2400" b="1" i="1" dirty="0">
                <a:solidFill>
                  <a:srgbClr val="002060"/>
                </a:solidFill>
                <a:latin typeface="Times New Roman" panose="02020603050405020304" pitchFamily="18" charset="0"/>
                <a:cs typeface="Times New Roman" panose="02020603050405020304" pitchFamily="18" charset="0"/>
              </a:rPr>
              <a:t> Πείραμα. </a:t>
            </a:r>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Ορθογώνιο 4">
            <a:extLst>
              <a:ext uri="{FF2B5EF4-FFF2-40B4-BE49-F238E27FC236}">
                <a16:creationId xmlns:a16="http://schemas.microsoft.com/office/drawing/2014/main" id="{B3BEA801-9FA6-4B12-01D1-03E29044E986}"/>
              </a:ext>
            </a:extLst>
          </p:cNvPr>
          <p:cNvSpPr/>
          <p:nvPr/>
        </p:nvSpPr>
        <p:spPr>
          <a:xfrm>
            <a:off x="0" y="0"/>
            <a:ext cx="12192000" cy="329616"/>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E3275FA-808E-3F01-62B3-9672B6E7250C}"/>
              </a:ext>
            </a:extLst>
          </p:cNvPr>
          <p:cNvSpPr txBox="1"/>
          <p:nvPr/>
        </p:nvSpPr>
        <p:spPr>
          <a:xfrm>
            <a:off x="2979268"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Ιστορική αναδρομή - Ύλη</a:t>
            </a:r>
          </a:p>
        </p:txBody>
      </p:sp>
      <p:sp>
        <p:nvSpPr>
          <p:cNvPr id="7" name="TextBox 6">
            <a:extLst>
              <a:ext uri="{FF2B5EF4-FFF2-40B4-BE49-F238E27FC236}">
                <a16:creationId xmlns:a16="http://schemas.microsoft.com/office/drawing/2014/main" id="{3C5E0839-3C17-5821-5B58-2879E1ECB9AD}"/>
              </a:ext>
            </a:extLst>
          </p:cNvPr>
          <p:cNvSpPr txBox="1"/>
          <p:nvPr/>
        </p:nvSpPr>
        <p:spPr>
          <a:xfrm>
            <a:off x="5934904"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Παλαιά Κβαντική Φυσική</a:t>
            </a:r>
          </a:p>
        </p:txBody>
      </p:sp>
      <p:sp>
        <p:nvSpPr>
          <p:cNvPr id="13" name="TextBox 12">
            <a:extLst>
              <a:ext uri="{FF2B5EF4-FFF2-40B4-BE49-F238E27FC236}">
                <a16:creationId xmlns:a16="http://schemas.microsoft.com/office/drawing/2014/main" id="{BA9EA89C-C3AE-F236-1A48-54973432457A}"/>
              </a:ext>
            </a:extLst>
          </p:cNvPr>
          <p:cNvSpPr txBox="1"/>
          <p:nvPr/>
        </p:nvSpPr>
        <p:spPr>
          <a:xfrm>
            <a:off x="8890540" y="0"/>
            <a:ext cx="2955636" cy="329616"/>
          </a:xfrm>
          <a:prstGeom prst="rect">
            <a:avLst/>
          </a:prstGeom>
          <a:solidFill>
            <a:srgbClr val="0000CC"/>
          </a:solidFill>
          <a:ln w="19050">
            <a:solidFill>
              <a:schemeClr val="bg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Στοιχεία Κβαντομηχανικής</a:t>
            </a:r>
          </a:p>
        </p:txBody>
      </p:sp>
      <p:pic>
        <p:nvPicPr>
          <p:cNvPr id="15" name="Εικόνα 14">
            <a:hlinkClick r:id="rId2" action="ppaction://hlinksldjump"/>
            <a:extLst>
              <a:ext uri="{FF2B5EF4-FFF2-40B4-BE49-F238E27FC236}">
                <a16:creationId xmlns:a16="http://schemas.microsoft.com/office/drawing/2014/main" id="{B5FF9AB0-65A0-0FEF-980C-F99500EB49F6}"/>
              </a:ext>
            </a:extLst>
          </p:cNvPr>
          <p:cNvPicPr>
            <a:picLocks noChangeAspect="1"/>
          </p:cNvPicPr>
          <p:nvPr/>
        </p:nvPicPr>
        <p:blipFill>
          <a:blip r:embed="rId3"/>
          <a:stretch>
            <a:fillRect/>
          </a:stretch>
        </p:blipFill>
        <p:spPr>
          <a:xfrm>
            <a:off x="291812" y="33020"/>
            <a:ext cx="305492" cy="305492"/>
          </a:xfrm>
          <a:prstGeom prst="rect">
            <a:avLst/>
          </a:prstGeom>
        </p:spPr>
      </p:pic>
      <p:sp>
        <p:nvSpPr>
          <p:cNvPr id="4" name="Θέση κειμένου 14">
            <a:extLst>
              <a:ext uri="{FF2B5EF4-FFF2-40B4-BE49-F238E27FC236}">
                <a16:creationId xmlns:a16="http://schemas.microsoft.com/office/drawing/2014/main" id="{E8E0CF90-73AE-EF9B-FE2E-1E4449914640}"/>
              </a:ext>
            </a:extLst>
          </p:cNvPr>
          <p:cNvSpPr txBox="1">
            <a:spLocks/>
          </p:cNvSpPr>
          <p:nvPr/>
        </p:nvSpPr>
        <p:spPr>
          <a:xfrm>
            <a:off x="693462" y="1819997"/>
            <a:ext cx="5241442" cy="4239057"/>
          </a:xfrm>
          <a:prstGeom prst="rect">
            <a:avLst/>
          </a:prstGeom>
          <a:ln w="28575">
            <a:solidFill>
              <a:schemeClr val="bg1"/>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buFont typeface="Wingdings" panose="05000000000000000000" pitchFamily="2" charset="2"/>
              <a:buChar char="Ø"/>
              <a:defRPr/>
            </a:pPr>
            <a:r>
              <a:rPr kumimoji="0" lang="el-GR" sz="19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hlinkClick r:id="rId4"/>
              </a:rPr>
              <a:t>Πείραμα </a:t>
            </a: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hlinkClick r:id="rId4"/>
              </a:rPr>
              <a:t>A. Tonomura, J. Endo, T. Matsuda, and T. Kawasaki </a:t>
            </a:r>
            <a:r>
              <a:rPr kumimoji="0" lang="el-GR" sz="19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Συμβολή ηλεκτρονίων από δύο </a:t>
            </a:r>
            <a:r>
              <a:rPr lang="el-GR" sz="19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σχισμές (προσομοίωση).</a:t>
            </a:r>
            <a:endParaRPr kumimoji="0" lang="el-GR" sz="19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457200" marR="0" lvl="0" indent="-457200" algn="l" defTabSz="914400" rtl="0" eaLnBrk="1" fontAlgn="auto" latinLnBrk="0" hangingPunct="1">
              <a:lnSpc>
                <a:spcPct val="107000"/>
              </a:lnSpc>
              <a:spcBef>
                <a:spcPts val="1000"/>
              </a:spcBef>
              <a:spcAft>
                <a:spcPts val="800"/>
              </a:spcAft>
              <a:buClrTx/>
              <a:buSzTx/>
              <a:buFont typeface="Arial" panose="020B0604020202020204" pitchFamily="34" charset="0"/>
              <a:buAutoNum type="arabicPeriod"/>
              <a:tabLst/>
              <a:defRPr/>
            </a:pPr>
            <a:r>
              <a:rPr kumimoji="0" lang="el-GR" sz="1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Εξοικείωση με την προσομοίωση.</a:t>
            </a:r>
          </a:p>
          <a:p>
            <a:pPr marL="457200" marR="0" lvl="0" indent="-457200" algn="l" defTabSz="914400" rtl="0" eaLnBrk="1" fontAlgn="auto" latinLnBrk="0" hangingPunct="1">
              <a:lnSpc>
                <a:spcPct val="107000"/>
              </a:lnSpc>
              <a:spcBef>
                <a:spcPts val="1000"/>
              </a:spcBef>
              <a:spcAft>
                <a:spcPts val="800"/>
              </a:spcAft>
              <a:buClrTx/>
              <a:buSzTx/>
              <a:buFont typeface="Arial" panose="020B0604020202020204" pitchFamily="34" charset="0"/>
              <a:buAutoNum type="arabicPeriod"/>
              <a:tabLst/>
              <a:defRPr/>
            </a:pPr>
            <a:r>
              <a:rPr kumimoji="0" lang="el-GR" sz="1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Χρησιμοποιείστε «δύο σχισμές» και «ηλεκτρόνια».</a:t>
            </a:r>
          </a:p>
          <a:p>
            <a:pPr marL="457200" marR="0" lvl="0" indent="-457200" algn="l" defTabSz="914400" rtl="0" eaLnBrk="1" fontAlgn="auto" latinLnBrk="0" hangingPunct="1">
              <a:lnSpc>
                <a:spcPct val="107000"/>
              </a:lnSpc>
              <a:spcBef>
                <a:spcPts val="1000"/>
              </a:spcBef>
              <a:spcAft>
                <a:spcPts val="800"/>
              </a:spcAft>
              <a:buClrTx/>
              <a:buSzTx/>
              <a:buFont typeface="Arial" panose="020B0604020202020204" pitchFamily="34" charset="0"/>
              <a:buAutoNum type="arabicPeriod"/>
              <a:tabLst/>
              <a:defRPr/>
            </a:pPr>
            <a:r>
              <a:rPr kumimoji="0" lang="el-GR" sz="1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Επιλέξετε «υψηλή πυκνότητα» ή «απλό σωματίδιο». Στο «απλό σωματίδιο» μόνο ένα ηλεκτρόνιο στη διάταξη.</a:t>
            </a:r>
          </a:p>
          <a:p>
            <a:pPr marL="457200" marR="0" lvl="0" indent="-457200" algn="l" defTabSz="914400" rtl="0" eaLnBrk="1" fontAlgn="auto" latinLnBrk="0" hangingPunct="1">
              <a:lnSpc>
                <a:spcPct val="107000"/>
              </a:lnSpc>
              <a:spcBef>
                <a:spcPts val="1000"/>
              </a:spcBef>
              <a:spcAft>
                <a:spcPts val="800"/>
              </a:spcAft>
              <a:buClrTx/>
              <a:buSzTx/>
              <a:buFont typeface="Arial" panose="020B0604020202020204" pitchFamily="34" charset="0"/>
              <a:buAutoNum type="arabicPeriod"/>
              <a:tabLst/>
              <a:defRPr/>
            </a:pPr>
            <a:r>
              <a:rPr kumimoji="0" lang="el-GR" sz="1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Λάβετε φωτογραφίες του </a:t>
            </a:r>
            <a:r>
              <a:rPr kumimoji="0" lang="el-GR" sz="19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πετάσματος</a:t>
            </a:r>
            <a:r>
              <a:rPr kumimoji="0" lang="el-GR" sz="1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σε τακτά χρονικά διαστήματα(</a:t>
            </a: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copy screen).</a:t>
            </a:r>
            <a:endParaRPr kumimoji="0" lang="el-GR" sz="1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8" name="Εικόνα 7">
            <a:extLst>
              <a:ext uri="{FF2B5EF4-FFF2-40B4-BE49-F238E27FC236}">
                <a16:creationId xmlns:a16="http://schemas.microsoft.com/office/drawing/2014/main" id="{48B23F9C-CD97-FA61-354C-FABB4E58C29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44133" y="1900468"/>
            <a:ext cx="4909667" cy="3874913"/>
          </a:xfrm>
          <a:prstGeom prst="rect">
            <a:avLst/>
          </a:prstGeom>
        </p:spPr>
      </p:pic>
    </p:spTree>
    <p:extLst>
      <p:ext uri="{BB962C8B-B14F-4D97-AF65-F5344CB8AC3E}">
        <p14:creationId xmlns:p14="http://schemas.microsoft.com/office/powerpoint/2010/main" val="3683616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circle(in)">
                                      <p:cBhvr>
                                        <p:cTn id="11" dur="20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DB4499-054E-51E9-B78C-0242CA801DC8}"/>
              </a:ext>
            </a:extLst>
          </p:cNvPr>
          <p:cNvSpPr>
            <a:spLocks noGrp="1"/>
          </p:cNvSpPr>
          <p:nvPr>
            <p:ph type="title"/>
          </p:nvPr>
        </p:nvSpPr>
        <p:spPr>
          <a:xfrm>
            <a:off x="838200" y="365125"/>
            <a:ext cx="5080346" cy="1325563"/>
          </a:xfrm>
        </p:spPr>
        <p:txBody>
          <a:bodyPr>
            <a:normAutofit fontScale="90000"/>
          </a:bodyPr>
          <a:lstStyle/>
          <a:p>
            <a:r>
              <a:rPr lang="el-GR" b="1" i="1" dirty="0">
                <a:solidFill>
                  <a:srgbClr val="FF0000"/>
                </a:solidFill>
                <a:latin typeface="Times New Roman" panose="02020603050405020304" pitchFamily="18" charset="0"/>
                <a:cs typeface="Times New Roman" panose="02020603050405020304" pitchFamily="18" charset="0"/>
              </a:rPr>
              <a:t>Υλικά κύματα</a:t>
            </a:r>
            <a:r>
              <a:rPr lang="el-GR" b="1" i="1" dirty="0">
                <a:solidFill>
                  <a:srgbClr val="FF0000"/>
                </a:solidFill>
              </a:rPr>
              <a:t>. </a:t>
            </a:r>
            <a:r>
              <a:rPr lang="el-GR" sz="2400" b="1" i="1" dirty="0">
                <a:solidFill>
                  <a:srgbClr val="002060"/>
                </a:solidFill>
                <a:latin typeface="Times New Roman" panose="02020603050405020304" pitchFamily="18" charset="0"/>
                <a:cs typeface="Times New Roman" panose="02020603050405020304" pitchFamily="18" charset="0"/>
              </a:rPr>
              <a:t>Πειραματική μελέτη.2</a:t>
            </a:r>
            <a:r>
              <a:rPr lang="el-GR" sz="2400" b="1" i="1" baseline="30000" dirty="0">
                <a:solidFill>
                  <a:srgbClr val="002060"/>
                </a:solidFill>
                <a:latin typeface="Times New Roman" panose="02020603050405020304" pitchFamily="18" charset="0"/>
                <a:cs typeface="Times New Roman" panose="02020603050405020304" pitchFamily="18" charset="0"/>
              </a:rPr>
              <a:t>ο</a:t>
            </a:r>
            <a:r>
              <a:rPr lang="el-GR" sz="2400" b="1" i="1" dirty="0">
                <a:solidFill>
                  <a:srgbClr val="002060"/>
                </a:solidFill>
                <a:latin typeface="Times New Roman" panose="02020603050405020304" pitchFamily="18" charset="0"/>
                <a:cs typeface="Times New Roman" panose="02020603050405020304" pitchFamily="18" charset="0"/>
              </a:rPr>
              <a:t> Πείραμα. Επεξεργασία και ερμηνεία  αποτελεσμάτων </a:t>
            </a:r>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Ορθογώνιο 4">
            <a:extLst>
              <a:ext uri="{FF2B5EF4-FFF2-40B4-BE49-F238E27FC236}">
                <a16:creationId xmlns:a16="http://schemas.microsoft.com/office/drawing/2014/main" id="{B3BEA801-9FA6-4B12-01D1-03E29044E986}"/>
              </a:ext>
            </a:extLst>
          </p:cNvPr>
          <p:cNvSpPr/>
          <p:nvPr/>
        </p:nvSpPr>
        <p:spPr>
          <a:xfrm>
            <a:off x="0" y="0"/>
            <a:ext cx="12192000" cy="329616"/>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E3275FA-808E-3F01-62B3-9672B6E7250C}"/>
              </a:ext>
            </a:extLst>
          </p:cNvPr>
          <p:cNvSpPr txBox="1"/>
          <p:nvPr/>
        </p:nvSpPr>
        <p:spPr>
          <a:xfrm>
            <a:off x="2979268"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Ιστορική αναδρομή - Ύλη</a:t>
            </a:r>
          </a:p>
        </p:txBody>
      </p:sp>
      <p:sp>
        <p:nvSpPr>
          <p:cNvPr id="7" name="TextBox 6">
            <a:extLst>
              <a:ext uri="{FF2B5EF4-FFF2-40B4-BE49-F238E27FC236}">
                <a16:creationId xmlns:a16="http://schemas.microsoft.com/office/drawing/2014/main" id="{3C5E0839-3C17-5821-5B58-2879E1ECB9AD}"/>
              </a:ext>
            </a:extLst>
          </p:cNvPr>
          <p:cNvSpPr txBox="1"/>
          <p:nvPr/>
        </p:nvSpPr>
        <p:spPr>
          <a:xfrm>
            <a:off x="5934904"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Παλαιά Κβαντική Φυσική</a:t>
            </a:r>
          </a:p>
        </p:txBody>
      </p:sp>
      <p:sp>
        <p:nvSpPr>
          <p:cNvPr id="13" name="TextBox 12">
            <a:extLst>
              <a:ext uri="{FF2B5EF4-FFF2-40B4-BE49-F238E27FC236}">
                <a16:creationId xmlns:a16="http://schemas.microsoft.com/office/drawing/2014/main" id="{BA9EA89C-C3AE-F236-1A48-54973432457A}"/>
              </a:ext>
            </a:extLst>
          </p:cNvPr>
          <p:cNvSpPr txBox="1"/>
          <p:nvPr/>
        </p:nvSpPr>
        <p:spPr>
          <a:xfrm>
            <a:off x="8890540" y="0"/>
            <a:ext cx="2955636" cy="329616"/>
          </a:xfrm>
          <a:prstGeom prst="rect">
            <a:avLst/>
          </a:prstGeom>
          <a:solidFill>
            <a:srgbClr val="0000CC"/>
          </a:solidFill>
          <a:ln w="19050">
            <a:solidFill>
              <a:schemeClr val="bg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Στοιχεία Κβαντομηχανικής</a:t>
            </a:r>
          </a:p>
        </p:txBody>
      </p:sp>
      <p:pic>
        <p:nvPicPr>
          <p:cNvPr id="15" name="Εικόνα 14">
            <a:hlinkClick r:id="rId2" action="ppaction://hlinksldjump"/>
            <a:extLst>
              <a:ext uri="{FF2B5EF4-FFF2-40B4-BE49-F238E27FC236}">
                <a16:creationId xmlns:a16="http://schemas.microsoft.com/office/drawing/2014/main" id="{B5FF9AB0-65A0-0FEF-980C-F99500EB49F6}"/>
              </a:ext>
            </a:extLst>
          </p:cNvPr>
          <p:cNvPicPr>
            <a:picLocks noChangeAspect="1"/>
          </p:cNvPicPr>
          <p:nvPr/>
        </p:nvPicPr>
        <p:blipFill>
          <a:blip r:embed="rId3"/>
          <a:stretch>
            <a:fillRect/>
          </a:stretch>
        </p:blipFill>
        <p:spPr>
          <a:xfrm>
            <a:off x="291812" y="33020"/>
            <a:ext cx="305492" cy="305492"/>
          </a:xfrm>
          <a:prstGeom prst="rect">
            <a:avLst/>
          </a:prstGeom>
        </p:spPr>
      </p:pic>
      <p:sp>
        <p:nvSpPr>
          <p:cNvPr id="4" name="Θέση κειμένου 14">
            <a:extLst>
              <a:ext uri="{FF2B5EF4-FFF2-40B4-BE49-F238E27FC236}">
                <a16:creationId xmlns:a16="http://schemas.microsoft.com/office/drawing/2014/main" id="{E8E0CF90-73AE-EF9B-FE2E-1E4449914640}"/>
              </a:ext>
            </a:extLst>
          </p:cNvPr>
          <p:cNvSpPr txBox="1">
            <a:spLocks/>
          </p:cNvSpPr>
          <p:nvPr/>
        </p:nvSpPr>
        <p:spPr>
          <a:xfrm>
            <a:off x="907704" y="1940070"/>
            <a:ext cx="5080346" cy="3317915"/>
          </a:xfrm>
          <a:prstGeom prst="rect">
            <a:avLst/>
          </a:prstGeom>
          <a:ln w="28575">
            <a:solidFill>
              <a:schemeClr val="bg1"/>
            </a:solidFill>
          </a:ln>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7000"/>
              </a:lnSpc>
              <a:spcBef>
                <a:spcPts val="1000"/>
              </a:spcBef>
              <a:spcAft>
                <a:spcPts val="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Πείραμα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 Tonomura, J. Endo, T. Matsuda, and T. Kawasaki </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Συμβολή ηλεκτρονίων από δύο σχισμές. </a:t>
            </a: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Εναλλακτικά χρησιμοποιείστε τα δεδομένα της διπλανής εικόνας τα οποία είναι αυτά του άρθρου του πειράματος: </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American Journal of Physics 57, 117 (1989); </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hlinkClick r:id="rId4"/>
              </a:rPr>
              <a:t>https://doi.org/10.1119/1.16104</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Τα αποτελέσματα συμφωνούν με τη υπόθεση των υλικών κυμάτων.</a:t>
            </a: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457200" marR="0" lvl="0" indent="-457200" algn="l" defTabSz="914400" rtl="0" eaLnBrk="1" fontAlgn="auto" latinLnBrk="0" hangingPunct="1">
              <a:lnSpc>
                <a:spcPct val="107000"/>
              </a:lnSpc>
              <a:spcBef>
                <a:spcPts val="1000"/>
              </a:spcBef>
              <a:spcAft>
                <a:spcPts val="800"/>
              </a:spcAft>
              <a:buClrTx/>
              <a:buSzTx/>
              <a:buFont typeface="Arial" panose="020B0604020202020204" pitchFamily="34" charset="0"/>
              <a:buAutoNum type="arabicPeriod"/>
              <a:tabLst/>
              <a:defRPr/>
            </a:pPr>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nvGrpSpPr>
          <p:cNvPr id="9" name="Ομάδα 8">
            <a:extLst>
              <a:ext uri="{FF2B5EF4-FFF2-40B4-BE49-F238E27FC236}">
                <a16:creationId xmlns:a16="http://schemas.microsoft.com/office/drawing/2014/main" id="{584EA555-C4E9-7D44-C272-B321C285E3ED}"/>
              </a:ext>
            </a:extLst>
          </p:cNvPr>
          <p:cNvGrpSpPr/>
          <p:nvPr/>
        </p:nvGrpSpPr>
        <p:grpSpPr>
          <a:xfrm>
            <a:off x="6203952" y="1198391"/>
            <a:ext cx="5749096" cy="4659196"/>
            <a:chOff x="5781675" y="1095375"/>
            <a:chExt cx="6032420" cy="4867276"/>
          </a:xfrm>
        </p:grpSpPr>
        <p:pic>
          <p:nvPicPr>
            <p:cNvPr id="10" name="Θέση περιεχομένου 7">
              <a:extLst>
                <a:ext uri="{FF2B5EF4-FFF2-40B4-BE49-F238E27FC236}">
                  <a16:creationId xmlns:a16="http://schemas.microsoft.com/office/drawing/2014/main" id="{6340BB1B-83C0-57C2-366A-854F519723C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87298" y="1095375"/>
              <a:ext cx="2570968" cy="1971675"/>
            </a:xfrm>
            <a:prstGeom prst="rect">
              <a:avLst/>
            </a:prstGeom>
          </p:spPr>
        </p:pic>
        <p:pic>
          <p:nvPicPr>
            <p:cNvPr id="11" name="Εικόνα 10">
              <a:extLst>
                <a:ext uri="{FF2B5EF4-FFF2-40B4-BE49-F238E27FC236}">
                  <a16:creationId xmlns:a16="http://schemas.microsoft.com/office/drawing/2014/main" id="{7471FA17-1494-7112-2CB6-7131F4B4F924}"/>
                </a:ext>
              </a:extLst>
            </p:cNvPr>
            <p:cNvPicPr>
              <a:picLocks noChangeAspect="1"/>
            </p:cNvPicPr>
            <p:nvPr/>
          </p:nvPicPr>
          <p:blipFill rotWithShape="1">
            <a:blip r:embed="rId6">
              <a:extLst>
                <a:ext uri="{28A0092B-C50C-407E-A947-70E740481C1C}">
                  <a14:useLocalDpi xmlns:a14="http://schemas.microsoft.com/office/drawing/2010/main" val="0"/>
                </a:ext>
              </a:extLst>
            </a:blip>
            <a:srcRect l="14228" t="1079" r="7464" b="16415"/>
            <a:stretch/>
          </p:blipFill>
          <p:spPr>
            <a:xfrm>
              <a:off x="5781675" y="3095625"/>
              <a:ext cx="5886450" cy="2183497"/>
            </a:xfrm>
            <a:prstGeom prst="rect">
              <a:avLst/>
            </a:prstGeom>
          </p:spPr>
        </p:pic>
        <p:pic>
          <p:nvPicPr>
            <p:cNvPr id="12" name="Εικόνα 11">
              <a:extLst>
                <a:ext uri="{FF2B5EF4-FFF2-40B4-BE49-F238E27FC236}">
                  <a16:creationId xmlns:a16="http://schemas.microsoft.com/office/drawing/2014/main" id="{20224A42-AAEE-157F-9272-CBD8A07DEEF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81675" y="5336272"/>
              <a:ext cx="6032420" cy="626379"/>
            </a:xfrm>
            <a:prstGeom prst="rect">
              <a:avLst/>
            </a:prstGeom>
          </p:spPr>
        </p:pic>
      </p:grpSp>
    </p:spTree>
    <p:extLst>
      <p:ext uri="{BB962C8B-B14F-4D97-AF65-F5344CB8AC3E}">
        <p14:creationId xmlns:p14="http://schemas.microsoft.com/office/powerpoint/2010/main" val="1464523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circle(in)">
                                      <p:cBhvr>
                                        <p:cTn id="11" dur="20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DB4499-054E-51E9-B78C-0242CA801DC8}"/>
              </a:ext>
            </a:extLst>
          </p:cNvPr>
          <p:cNvSpPr>
            <a:spLocks noGrp="1"/>
          </p:cNvSpPr>
          <p:nvPr>
            <p:ph type="title"/>
          </p:nvPr>
        </p:nvSpPr>
        <p:spPr>
          <a:xfrm>
            <a:off x="838200" y="365125"/>
            <a:ext cx="5080346" cy="1325563"/>
          </a:xfrm>
        </p:spPr>
        <p:txBody>
          <a:bodyPr>
            <a:normAutofit/>
          </a:bodyPr>
          <a:lstStyle/>
          <a:p>
            <a:r>
              <a:rPr lang="el-GR" b="1" i="1" dirty="0">
                <a:solidFill>
                  <a:srgbClr val="FF0000"/>
                </a:solidFill>
                <a:latin typeface="Times New Roman" panose="02020603050405020304" pitchFamily="18" charset="0"/>
                <a:cs typeface="Times New Roman" panose="02020603050405020304" pitchFamily="18" charset="0"/>
              </a:rPr>
              <a:t>Υλικά κύματα</a:t>
            </a:r>
            <a:r>
              <a:rPr lang="el-GR" b="1" i="1" dirty="0">
                <a:solidFill>
                  <a:srgbClr val="FF0000"/>
                </a:solidFill>
              </a:rPr>
              <a:t>. </a:t>
            </a:r>
            <a:r>
              <a:rPr lang="el-GR" sz="2400" b="1" i="1" dirty="0">
                <a:solidFill>
                  <a:srgbClr val="002060"/>
                </a:solidFill>
                <a:latin typeface="Times New Roman" panose="02020603050405020304" pitchFamily="18" charset="0"/>
                <a:cs typeface="Times New Roman" panose="02020603050405020304" pitchFamily="18" charset="0"/>
              </a:rPr>
              <a:t>Τεχνολογικές εφαρμογές.</a:t>
            </a:r>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Ορθογώνιο 4">
            <a:extLst>
              <a:ext uri="{FF2B5EF4-FFF2-40B4-BE49-F238E27FC236}">
                <a16:creationId xmlns:a16="http://schemas.microsoft.com/office/drawing/2014/main" id="{B3BEA801-9FA6-4B12-01D1-03E29044E986}"/>
              </a:ext>
            </a:extLst>
          </p:cNvPr>
          <p:cNvSpPr/>
          <p:nvPr/>
        </p:nvSpPr>
        <p:spPr>
          <a:xfrm>
            <a:off x="0" y="0"/>
            <a:ext cx="12192000" cy="329616"/>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E3275FA-808E-3F01-62B3-9672B6E7250C}"/>
              </a:ext>
            </a:extLst>
          </p:cNvPr>
          <p:cNvSpPr txBox="1"/>
          <p:nvPr/>
        </p:nvSpPr>
        <p:spPr>
          <a:xfrm>
            <a:off x="2979268"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Ιστορική αναδρομή - Ύλη</a:t>
            </a:r>
          </a:p>
        </p:txBody>
      </p:sp>
      <p:sp>
        <p:nvSpPr>
          <p:cNvPr id="7" name="TextBox 6">
            <a:extLst>
              <a:ext uri="{FF2B5EF4-FFF2-40B4-BE49-F238E27FC236}">
                <a16:creationId xmlns:a16="http://schemas.microsoft.com/office/drawing/2014/main" id="{3C5E0839-3C17-5821-5B58-2879E1ECB9AD}"/>
              </a:ext>
            </a:extLst>
          </p:cNvPr>
          <p:cNvSpPr txBox="1"/>
          <p:nvPr/>
        </p:nvSpPr>
        <p:spPr>
          <a:xfrm>
            <a:off x="5934904"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Παλαιά Κβαντική Φυσική</a:t>
            </a:r>
          </a:p>
        </p:txBody>
      </p:sp>
      <p:sp>
        <p:nvSpPr>
          <p:cNvPr id="13" name="TextBox 12">
            <a:extLst>
              <a:ext uri="{FF2B5EF4-FFF2-40B4-BE49-F238E27FC236}">
                <a16:creationId xmlns:a16="http://schemas.microsoft.com/office/drawing/2014/main" id="{BA9EA89C-C3AE-F236-1A48-54973432457A}"/>
              </a:ext>
            </a:extLst>
          </p:cNvPr>
          <p:cNvSpPr txBox="1"/>
          <p:nvPr/>
        </p:nvSpPr>
        <p:spPr>
          <a:xfrm>
            <a:off x="8890540" y="0"/>
            <a:ext cx="2955636" cy="329616"/>
          </a:xfrm>
          <a:prstGeom prst="rect">
            <a:avLst/>
          </a:prstGeom>
          <a:solidFill>
            <a:srgbClr val="0000CC"/>
          </a:solidFill>
          <a:ln w="19050">
            <a:solidFill>
              <a:schemeClr val="bg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Στοιχεία Κβαντομηχανικής</a:t>
            </a:r>
          </a:p>
        </p:txBody>
      </p:sp>
      <p:pic>
        <p:nvPicPr>
          <p:cNvPr id="15" name="Εικόνα 14">
            <a:hlinkClick r:id="rId2" action="ppaction://hlinksldjump"/>
            <a:extLst>
              <a:ext uri="{FF2B5EF4-FFF2-40B4-BE49-F238E27FC236}">
                <a16:creationId xmlns:a16="http://schemas.microsoft.com/office/drawing/2014/main" id="{B5FF9AB0-65A0-0FEF-980C-F99500EB49F6}"/>
              </a:ext>
            </a:extLst>
          </p:cNvPr>
          <p:cNvPicPr>
            <a:picLocks noChangeAspect="1"/>
          </p:cNvPicPr>
          <p:nvPr/>
        </p:nvPicPr>
        <p:blipFill>
          <a:blip r:embed="rId3"/>
          <a:stretch>
            <a:fillRect/>
          </a:stretch>
        </p:blipFill>
        <p:spPr>
          <a:xfrm>
            <a:off x="291812" y="33020"/>
            <a:ext cx="305492" cy="305492"/>
          </a:xfrm>
          <a:prstGeom prst="rect">
            <a:avLst/>
          </a:prstGeom>
        </p:spPr>
      </p:pic>
      <p:sp>
        <p:nvSpPr>
          <p:cNvPr id="4" name="Θέση κειμένου 14">
            <a:extLst>
              <a:ext uri="{FF2B5EF4-FFF2-40B4-BE49-F238E27FC236}">
                <a16:creationId xmlns:a16="http://schemas.microsoft.com/office/drawing/2014/main" id="{E8E0CF90-73AE-EF9B-FE2E-1E4449914640}"/>
              </a:ext>
            </a:extLst>
          </p:cNvPr>
          <p:cNvSpPr txBox="1">
            <a:spLocks/>
          </p:cNvSpPr>
          <p:nvPr/>
        </p:nvSpPr>
        <p:spPr>
          <a:xfrm>
            <a:off x="838200" y="2503488"/>
            <a:ext cx="3918527" cy="720003"/>
          </a:xfrm>
          <a:prstGeom prst="rect">
            <a:avLst/>
          </a:prstGeom>
          <a:ln w="28575">
            <a:solidFill>
              <a:schemeClr val="bg1"/>
            </a:solidFill>
          </a:ln>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7000"/>
              </a:lnSpc>
              <a:spcBef>
                <a:spcPts val="1000"/>
              </a:spcBef>
              <a:spcAft>
                <a:spcPts val="0"/>
              </a:spcAft>
              <a:buClrTx/>
              <a:buSzTx/>
              <a:buFont typeface="Wingdings" panose="05000000000000000000" pitchFamily="2" charset="2"/>
              <a:buChar char="Ø"/>
              <a:tabLst/>
              <a:defRPr/>
            </a:pPr>
            <a:r>
              <a:rPr kumimoji="0" lang="el-GR"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rPr>
              <a:t>Ηλεκτρονικό μικροσκόπιο. </a:t>
            </a:r>
            <a:endParaRPr kumimoji="0" lang="el-GR"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457200" marR="0" lvl="0" indent="-457200" algn="l" defTabSz="914400" rtl="0" eaLnBrk="1" fontAlgn="auto" latinLnBrk="0" hangingPunct="1">
              <a:lnSpc>
                <a:spcPct val="107000"/>
              </a:lnSpc>
              <a:spcBef>
                <a:spcPts val="1000"/>
              </a:spcBef>
              <a:spcAft>
                <a:spcPts val="800"/>
              </a:spcAft>
              <a:buClrTx/>
              <a:buSzTx/>
              <a:buFont typeface="Arial" panose="020B0604020202020204" pitchFamily="34" charset="0"/>
              <a:buAutoNum type="arabicPeriod"/>
              <a:tabLst/>
              <a:defRPr/>
            </a:pPr>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8" name="Εικόνα 7">
            <a:extLst>
              <a:ext uri="{FF2B5EF4-FFF2-40B4-BE49-F238E27FC236}">
                <a16:creationId xmlns:a16="http://schemas.microsoft.com/office/drawing/2014/main" id="{AF4725F8-D7AE-D2A3-37DD-58DFF2D26791}"/>
              </a:ext>
            </a:extLst>
          </p:cNvPr>
          <p:cNvPicPr>
            <a:picLocks noChangeAspect="1"/>
          </p:cNvPicPr>
          <p:nvPr/>
        </p:nvPicPr>
        <p:blipFill>
          <a:blip r:embed="rId4"/>
          <a:stretch>
            <a:fillRect/>
          </a:stretch>
        </p:blipFill>
        <p:spPr>
          <a:xfrm>
            <a:off x="7028945" y="1482003"/>
            <a:ext cx="3163310" cy="4401127"/>
          </a:xfrm>
          <a:prstGeom prst="rect">
            <a:avLst/>
          </a:prstGeom>
        </p:spPr>
      </p:pic>
    </p:spTree>
    <p:extLst>
      <p:ext uri="{BB962C8B-B14F-4D97-AF65-F5344CB8AC3E}">
        <p14:creationId xmlns:p14="http://schemas.microsoft.com/office/powerpoint/2010/main" val="3471764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3">
            <a:extLst>
              <a:ext uri="{FF2B5EF4-FFF2-40B4-BE49-F238E27FC236}">
                <a16:creationId xmlns:a16="http://schemas.microsoft.com/office/drawing/2014/main" id="{DA4229C2-2515-6307-974D-06F10F5E96A5}"/>
              </a:ext>
            </a:extLst>
          </p:cNvPr>
          <p:cNvSpPr>
            <a:spLocks noGrp="1"/>
          </p:cNvSpPr>
          <p:nvPr>
            <p:ph type="title"/>
          </p:nvPr>
        </p:nvSpPr>
        <p:spPr/>
        <p:txBody>
          <a:bodyPr>
            <a:normAutofit/>
          </a:bodyPr>
          <a:lstStyle/>
          <a:p>
            <a:r>
              <a:rPr lang="el-GR" b="1" i="1" dirty="0">
                <a:solidFill>
                  <a:srgbClr val="FF0000"/>
                </a:solidFill>
                <a:latin typeface="Times New Roman" panose="02020603050405020304" pitchFamily="18" charset="0"/>
                <a:cs typeface="Times New Roman" panose="02020603050405020304" pitchFamily="18" charset="0"/>
              </a:rPr>
              <a:t>Μέλαν Σώμα. </a:t>
            </a:r>
            <a:br>
              <a:rPr lang="en-US" b="1" i="1" dirty="0">
                <a:solidFill>
                  <a:srgbClr val="FF0000"/>
                </a:solidFill>
                <a:latin typeface="Times New Roman" panose="02020603050405020304" pitchFamily="18" charset="0"/>
                <a:cs typeface="Times New Roman" panose="02020603050405020304" pitchFamily="18" charset="0"/>
              </a:rPr>
            </a:br>
            <a:r>
              <a:rPr lang="el-GR" sz="2200" b="1" i="1" dirty="0">
                <a:solidFill>
                  <a:srgbClr val="002060"/>
                </a:solidFill>
                <a:latin typeface="Times New Roman" panose="02020603050405020304" pitchFamily="18" charset="0"/>
                <a:cs typeface="Times New Roman" panose="02020603050405020304" pitchFamily="18" charset="0"/>
              </a:rPr>
              <a:t>Πειραματική μελέτη.</a:t>
            </a:r>
            <a:endParaRPr lang="el-GR" sz="2200" b="1" dirty="0">
              <a:solidFill>
                <a:srgbClr val="002060"/>
              </a:solidFill>
              <a:latin typeface="Times New Roman" panose="02020603050405020304" pitchFamily="18" charset="0"/>
              <a:cs typeface="Times New Roman" panose="02020603050405020304" pitchFamily="18" charset="0"/>
            </a:endParaRPr>
          </a:p>
        </p:txBody>
      </p:sp>
      <p:sp>
        <p:nvSpPr>
          <p:cNvPr id="27" name="Θέση κειμένου 26">
            <a:extLst>
              <a:ext uri="{FF2B5EF4-FFF2-40B4-BE49-F238E27FC236}">
                <a16:creationId xmlns:a16="http://schemas.microsoft.com/office/drawing/2014/main" id="{9AE412E0-31F1-727B-D9D1-7B1055682562}"/>
              </a:ext>
            </a:extLst>
          </p:cNvPr>
          <p:cNvSpPr>
            <a:spLocks noGrp="1"/>
          </p:cNvSpPr>
          <p:nvPr>
            <p:ph type="body" sz="half" idx="2"/>
          </p:nvPr>
        </p:nvSpPr>
        <p:spPr>
          <a:xfrm>
            <a:off x="937772" y="3076408"/>
            <a:ext cx="4253064" cy="2022066"/>
          </a:xfrm>
        </p:spPr>
        <p:txBody>
          <a:bodyPr>
            <a:normAutofit fontScale="85000" lnSpcReduction="10000"/>
          </a:bodyPr>
          <a:lstStyle/>
          <a:p>
            <a:r>
              <a:rPr lang="el-GR" sz="2400" dirty="0">
                <a:latin typeface="Times New Roman" panose="02020603050405020304" pitchFamily="18" charset="0"/>
                <a:cs typeface="Times New Roman" panose="02020603050405020304" pitchFamily="18" charset="0"/>
                <a:hlinkClick r:id="rId2"/>
              </a:rPr>
              <a:t>Πείραμα στο Μέλαν Σώμα. </a:t>
            </a:r>
            <a:r>
              <a:rPr lang="el-GR" sz="2400" dirty="0">
                <a:latin typeface="Times New Roman" panose="02020603050405020304" pitchFamily="18" charset="0"/>
                <a:cs typeface="Times New Roman" panose="02020603050405020304" pitchFamily="18" charset="0"/>
              </a:rPr>
              <a:t>(προσομοίωση)</a:t>
            </a:r>
          </a:p>
          <a:p>
            <a:pPr marL="342900" indent="-342900">
              <a:buFont typeface="Arial" panose="020B0604020202020204" pitchFamily="34" charset="0"/>
              <a:buAutoNum type="arabicPeriod"/>
            </a:pPr>
            <a:r>
              <a:rPr lang="el-GR" sz="2400" dirty="0">
                <a:latin typeface="Times New Roman" panose="02020603050405020304" pitchFamily="18" charset="0"/>
                <a:cs typeface="Times New Roman" panose="02020603050405020304" pitchFamily="18" charset="0"/>
              </a:rPr>
              <a:t>Εξοικείωση με την προσομοίωση.</a:t>
            </a:r>
            <a:endParaRPr lang="en-US" sz="24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AutoNum type="arabicPeriod"/>
            </a:pPr>
            <a:r>
              <a:rPr lang="el-GR" sz="2400" dirty="0">
                <a:latin typeface="Times New Roman" panose="02020603050405020304" pitchFamily="18" charset="0"/>
                <a:cs typeface="Times New Roman" panose="02020603050405020304" pitchFamily="18" charset="0"/>
              </a:rPr>
              <a:t>Προσδιορισμός των πειραμάτων και των αντίστοιχων μεταβλητών.</a:t>
            </a:r>
          </a:p>
          <a:p>
            <a:pPr marL="342900" indent="-342900">
              <a:buAutoNum type="arabicPeriod"/>
            </a:pPr>
            <a:r>
              <a:rPr lang="el-GR" sz="2400" dirty="0">
                <a:latin typeface="Times New Roman" panose="02020603050405020304" pitchFamily="18" charset="0"/>
                <a:cs typeface="Times New Roman" panose="02020603050405020304" pitchFamily="18" charset="0"/>
              </a:rPr>
              <a:t>Καταγραφή αποτελεσμάτων  </a:t>
            </a:r>
          </a:p>
          <a:p>
            <a:pPr marL="342900" indent="-342900">
              <a:buAutoNum type="arabicPeriod"/>
            </a:pPr>
            <a:endParaRPr lang="el-GR" dirty="0"/>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Ορθογώνιο 4">
            <a:extLst>
              <a:ext uri="{FF2B5EF4-FFF2-40B4-BE49-F238E27FC236}">
                <a16:creationId xmlns:a16="http://schemas.microsoft.com/office/drawing/2014/main" id="{B3BEA801-9FA6-4B12-01D1-03E29044E986}"/>
              </a:ext>
            </a:extLst>
          </p:cNvPr>
          <p:cNvSpPr/>
          <p:nvPr/>
        </p:nvSpPr>
        <p:spPr>
          <a:xfrm>
            <a:off x="0" y="0"/>
            <a:ext cx="12192000" cy="329616"/>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E3275FA-808E-3F01-62B3-9672B6E7250C}"/>
              </a:ext>
            </a:extLst>
          </p:cNvPr>
          <p:cNvSpPr txBox="1"/>
          <p:nvPr/>
        </p:nvSpPr>
        <p:spPr>
          <a:xfrm>
            <a:off x="2979268"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Ιστορική αναδρομή - Ύλη</a:t>
            </a:r>
          </a:p>
        </p:txBody>
      </p:sp>
      <p:sp>
        <p:nvSpPr>
          <p:cNvPr id="7" name="TextBox 6">
            <a:extLst>
              <a:ext uri="{FF2B5EF4-FFF2-40B4-BE49-F238E27FC236}">
                <a16:creationId xmlns:a16="http://schemas.microsoft.com/office/drawing/2014/main" id="{3C5E0839-3C17-5821-5B58-2879E1ECB9AD}"/>
              </a:ext>
            </a:extLst>
          </p:cNvPr>
          <p:cNvSpPr txBox="1"/>
          <p:nvPr/>
        </p:nvSpPr>
        <p:spPr>
          <a:xfrm>
            <a:off x="5934904" y="0"/>
            <a:ext cx="2955636" cy="329616"/>
          </a:xfrm>
          <a:prstGeom prst="rect">
            <a:avLst/>
          </a:prstGeom>
          <a:solidFill>
            <a:srgbClr val="0000CC"/>
          </a:solidFill>
          <a:ln w="19050">
            <a:solidFill>
              <a:schemeClr val="bg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Παλαιά Κβαντική Φυσική</a:t>
            </a:r>
          </a:p>
        </p:txBody>
      </p:sp>
      <p:sp>
        <p:nvSpPr>
          <p:cNvPr id="13" name="TextBox 12">
            <a:extLst>
              <a:ext uri="{FF2B5EF4-FFF2-40B4-BE49-F238E27FC236}">
                <a16:creationId xmlns:a16="http://schemas.microsoft.com/office/drawing/2014/main" id="{BA9EA89C-C3AE-F236-1A48-54973432457A}"/>
              </a:ext>
            </a:extLst>
          </p:cNvPr>
          <p:cNvSpPr txBox="1"/>
          <p:nvPr/>
        </p:nvSpPr>
        <p:spPr>
          <a:xfrm>
            <a:off x="8890540" y="0"/>
            <a:ext cx="2955636" cy="329616"/>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Στοιχεία Κβαντομηχανικής</a:t>
            </a:r>
          </a:p>
        </p:txBody>
      </p:sp>
      <p:pic>
        <p:nvPicPr>
          <p:cNvPr id="15" name="Εικόνα 14">
            <a:hlinkClick r:id="rId3" action="ppaction://hlinksldjump"/>
            <a:extLst>
              <a:ext uri="{FF2B5EF4-FFF2-40B4-BE49-F238E27FC236}">
                <a16:creationId xmlns:a16="http://schemas.microsoft.com/office/drawing/2014/main" id="{B5FF9AB0-65A0-0FEF-980C-F99500EB49F6}"/>
              </a:ext>
            </a:extLst>
          </p:cNvPr>
          <p:cNvPicPr>
            <a:picLocks noChangeAspect="1"/>
          </p:cNvPicPr>
          <p:nvPr/>
        </p:nvPicPr>
        <p:blipFill>
          <a:blip r:embed="rId4"/>
          <a:stretch>
            <a:fillRect/>
          </a:stretch>
        </p:blipFill>
        <p:spPr>
          <a:xfrm>
            <a:off x="291812" y="33020"/>
            <a:ext cx="305492" cy="305492"/>
          </a:xfrm>
          <a:prstGeom prst="rect">
            <a:avLst/>
          </a:prstGeom>
        </p:spPr>
      </p:pic>
      <p:pic>
        <p:nvPicPr>
          <p:cNvPr id="12" name="Θέση εικόνας 11">
            <a:extLst>
              <a:ext uri="{FF2B5EF4-FFF2-40B4-BE49-F238E27FC236}">
                <a16:creationId xmlns:a16="http://schemas.microsoft.com/office/drawing/2014/main" id="{F854802B-8BE7-CB94-635B-B26F5583CD0C}"/>
              </a:ext>
            </a:extLst>
          </p:cNvPr>
          <p:cNvPicPr>
            <a:picLocks noGrp="1" noChangeAspect="1"/>
          </p:cNvPicPr>
          <p:nvPr>
            <p:ph type="pic" idx="1"/>
          </p:nvPr>
        </p:nvPicPr>
        <p:blipFill>
          <a:blip r:embed="rId5">
            <a:extLst>
              <a:ext uri="{28A0092B-C50C-407E-A947-70E740481C1C}">
                <a14:useLocalDpi xmlns:a14="http://schemas.microsoft.com/office/drawing/2010/main" val="0"/>
              </a:ext>
            </a:extLst>
          </a:blip>
          <a:srcRect l="14539" r="14539"/>
          <a:stretch>
            <a:fillRect/>
          </a:stretch>
        </p:blipFill>
        <p:spPr>
          <a:xfrm>
            <a:off x="6047793" y="1670916"/>
            <a:ext cx="5206435" cy="4111048"/>
          </a:xfrm>
        </p:spPr>
      </p:pic>
    </p:spTree>
    <p:extLst>
      <p:ext uri="{BB962C8B-B14F-4D97-AF65-F5344CB8AC3E}">
        <p14:creationId xmlns:p14="http://schemas.microsoft.com/office/powerpoint/2010/main" val="2651078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circle(in)">
                                      <p:cBhvr>
                                        <p:cTn id="11" dur="20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27">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27">
                                            <p:txEl>
                                              <p:pRg st="2" end="2"/>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2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DB4499-054E-51E9-B78C-0242CA801DC8}"/>
              </a:ext>
            </a:extLst>
          </p:cNvPr>
          <p:cNvSpPr>
            <a:spLocks noGrp="1"/>
          </p:cNvSpPr>
          <p:nvPr>
            <p:ph type="title"/>
          </p:nvPr>
        </p:nvSpPr>
        <p:spPr>
          <a:xfrm>
            <a:off x="711200" y="538828"/>
            <a:ext cx="11323782" cy="1089529"/>
          </a:xfrm>
        </p:spPr>
        <p:txBody>
          <a:bodyPr>
            <a:normAutofit fontScale="90000"/>
          </a:bodyPr>
          <a:lstStyle/>
          <a:p>
            <a:r>
              <a:rPr lang="el-GR" b="1" i="1" dirty="0">
                <a:solidFill>
                  <a:srgbClr val="FF0000"/>
                </a:solidFill>
                <a:latin typeface="Times New Roman" panose="02020603050405020304" pitchFamily="18" charset="0"/>
                <a:cs typeface="Times New Roman" panose="02020603050405020304" pitchFamily="18" charset="0"/>
              </a:rPr>
              <a:t>Υλικά κύματα</a:t>
            </a:r>
            <a:r>
              <a:rPr lang="el-GR" b="1" i="1" dirty="0">
                <a:solidFill>
                  <a:srgbClr val="FF0000"/>
                </a:solidFill>
              </a:rPr>
              <a:t>. </a:t>
            </a:r>
            <a:r>
              <a:rPr kumimoji="0" lang="el-GR" sz="3600" b="1" i="1" u="none" strike="noStrike" kern="1200" cap="none" spc="0" normalizeH="0" baseline="0" noProof="0" dirty="0">
                <a:ln>
                  <a:noFill/>
                </a:ln>
                <a:solidFill>
                  <a:srgbClr val="92D050"/>
                </a:solidFill>
                <a:effectLst/>
                <a:uLnTx/>
                <a:uFillTx/>
                <a:latin typeface="Times New Roman" panose="02020603050405020304" pitchFamily="18" charset="0"/>
                <a:ea typeface="+mj-ea"/>
                <a:cs typeface="Times New Roman" panose="02020603050405020304" pitchFamily="18" charset="0"/>
              </a:rPr>
              <a:t>Απόπειρα ερμηνείας της κυματοσυνάρτησης</a:t>
            </a:r>
            <a:endParaRPr lang="el-GR" dirty="0"/>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Ορθογώνιο 4">
            <a:extLst>
              <a:ext uri="{FF2B5EF4-FFF2-40B4-BE49-F238E27FC236}">
                <a16:creationId xmlns:a16="http://schemas.microsoft.com/office/drawing/2014/main" id="{B3BEA801-9FA6-4B12-01D1-03E29044E986}"/>
              </a:ext>
            </a:extLst>
          </p:cNvPr>
          <p:cNvSpPr/>
          <p:nvPr/>
        </p:nvSpPr>
        <p:spPr>
          <a:xfrm>
            <a:off x="0" y="0"/>
            <a:ext cx="12192000" cy="329616"/>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E3275FA-808E-3F01-62B3-9672B6E7250C}"/>
              </a:ext>
            </a:extLst>
          </p:cNvPr>
          <p:cNvSpPr txBox="1"/>
          <p:nvPr/>
        </p:nvSpPr>
        <p:spPr>
          <a:xfrm>
            <a:off x="2979268"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Ιστορική αναδρομή - Ύλη</a:t>
            </a:r>
          </a:p>
        </p:txBody>
      </p:sp>
      <p:sp>
        <p:nvSpPr>
          <p:cNvPr id="7" name="TextBox 6">
            <a:extLst>
              <a:ext uri="{FF2B5EF4-FFF2-40B4-BE49-F238E27FC236}">
                <a16:creationId xmlns:a16="http://schemas.microsoft.com/office/drawing/2014/main" id="{3C5E0839-3C17-5821-5B58-2879E1ECB9AD}"/>
              </a:ext>
            </a:extLst>
          </p:cNvPr>
          <p:cNvSpPr txBox="1"/>
          <p:nvPr/>
        </p:nvSpPr>
        <p:spPr>
          <a:xfrm>
            <a:off x="5934904"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Παλαιά Κβαντική Φυσική</a:t>
            </a:r>
          </a:p>
        </p:txBody>
      </p:sp>
      <p:sp>
        <p:nvSpPr>
          <p:cNvPr id="13" name="TextBox 12">
            <a:extLst>
              <a:ext uri="{FF2B5EF4-FFF2-40B4-BE49-F238E27FC236}">
                <a16:creationId xmlns:a16="http://schemas.microsoft.com/office/drawing/2014/main" id="{BA9EA89C-C3AE-F236-1A48-54973432457A}"/>
              </a:ext>
            </a:extLst>
          </p:cNvPr>
          <p:cNvSpPr txBox="1"/>
          <p:nvPr/>
        </p:nvSpPr>
        <p:spPr>
          <a:xfrm>
            <a:off x="8890540" y="0"/>
            <a:ext cx="2955636" cy="329616"/>
          </a:xfrm>
          <a:prstGeom prst="rect">
            <a:avLst/>
          </a:prstGeom>
          <a:solidFill>
            <a:srgbClr val="0000CC"/>
          </a:solidFill>
          <a:ln w="19050">
            <a:solidFill>
              <a:schemeClr val="bg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Στοιχεία Κβαντομηχανικής</a:t>
            </a:r>
          </a:p>
        </p:txBody>
      </p:sp>
      <p:pic>
        <p:nvPicPr>
          <p:cNvPr id="15" name="Εικόνα 14">
            <a:hlinkClick r:id="rId2" action="ppaction://hlinksldjump"/>
            <a:extLst>
              <a:ext uri="{FF2B5EF4-FFF2-40B4-BE49-F238E27FC236}">
                <a16:creationId xmlns:a16="http://schemas.microsoft.com/office/drawing/2014/main" id="{B5FF9AB0-65A0-0FEF-980C-F99500EB49F6}"/>
              </a:ext>
            </a:extLst>
          </p:cNvPr>
          <p:cNvPicPr>
            <a:picLocks noChangeAspect="1"/>
          </p:cNvPicPr>
          <p:nvPr/>
        </p:nvPicPr>
        <p:blipFill>
          <a:blip r:embed="rId3"/>
          <a:stretch>
            <a:fillRect/>
          </a:stretch>
        </p:blipFill>
        <p:spPr>
          <a:xfrm>
            <a:off x="291812" y="33020"/>
            <a:ext cx="305492" cy="305492"/>
          </a:xfrm>
          <a:prstGeom prst="rect">
            <a:avLst/>
          </a:prstGeom>
        </p:spPr>
      </p:pic>
      <p:sp>
        <p:nvSpPr>
          <p:cNvPr id="4" name="Θέση κειμένου 14">
            <a:extLst>
              <a:ext uri="{FF2B5EF4-FFF2-40B4-BE49-F238E27FC236}">
                <a16:creationId xmlns:a16="http://schemas.microsoft.com/office/drawing/2014/main" id="{E8E0CF90-73AE-EF9B-FE2E-1E4449914640}"/>
              </a:ext>
            </a:extLst>
          </p:cNvPr>
          <p:cNvSpPr txBox="1">
            <a:spLocks/>
          </p:cNvSpPr>
          <p:nvPr/>
        </p:nvSpPr>
        <p:spPr>
          <a:xfrm>
            <a:off x="761288" y="2147402"/>
            <a:ext cx="5080346" cy="2496388"/>
          </a:xfrm>
          <a:prstGeom prst="rect">
            <a:avLst/>
          </a:prstGeom>
          <a:ln w="28575">
            <a:solidFill>
              <a:schemeClr val="tx1"/>
            </a:solidFill>
          </a:ln>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Αρμονικό κύμα, η διαταραχή είναι το ηλεκτρικό πεδίο Ε.</a:t>
            </a: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Συμβολή αρμονικών κυμάτων.</a:t>
            </a: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Η ένταση της ακτινοβολίας Ι είναι η πιθανότητα να ανιχνευθεί το φωτόνιο.</a:t>
            </a: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Η ένταση της ακτινοβολίας συνεπώς και η πιθανότητα  είναι ανάλογη του Ε</a:t>
            </a:r>
            <a:r>
              <a:rPr kumimoji="0" lang="el-GR" sz="2000" b="0" i="0" u="none" strike="noStrike" kern="1200" cap="none" spc="0" normalizeH="0" baseline="30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a:t>
            </a:r>
          </a:p>
          <a:p>
            <a:pPr marL="0" marR="0" lvl="0" indent="0" algn="l" defTabSz="914400" rtl="0" eaLnBrk="1" fontAlgn="auto" latinLnBrk="0" hangingPunct="1">
              <a:lnSpc>
                <a:spcPct val="107000"/>
              </a:lnSpc>
              <a:spcBef>
                <a:spcPts val="1000"/>
              </a:spcBef>
              <a:spcAft>
                <a:spcPts val="0"/>
              </a:spcAft>
              <a:buClrTx/>
              <a:buSzTx/>
              <a:buFont typeface="Arial" panose="020B0604020202020204" pitchFamily="34" charset="0"/>
              <a:buNone/>
              <a:tabLst/>
              <a:defRPr/>
            </a:pPr>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Θέση κειμένου 14">
            <a:extLst>
              <a:ext uri="{FF2B5EF4-FFF2-40B4-BE49-F238E27FC236}">
                <a16:creationId xmlns:a16="http://schemas.microsoft.com/office/drawing/2014/main" id="{AC3DEADF-7639-D93B-D29B-E41191819956}"/>
              </a:ext>
            </a:extLst>
          </p:cNvPr>
          <p:cNvSpPr txBox="1">
            <a:spLocks/>
          </p:cNvSpPr>
          <p:nvPr/>
        </p:nvSpPr>
        <p:spPr>
          <a:xfrm>
            <a:off x="6166513" y="2147402"/>
            <a:ext cx="5080346" cy="2528075"/>
          </a:xfrm>
          <a:prstGeom prst="rect">
            <a:avLst/>
          </a:prstGeom>
          <a:ln w="28575">
            <a:solidFill>
              <a:schemeClr val="tx1"/>
            </a:solidFill>
          </a:ln>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Αρμονικό κύμα(?), η διαταραχή είναι η κυματοσυνάρτηση Ψ(</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x,t</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Συμβολή αρμονικών κυμάτων(?)</a:t>
            </a: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Αντίστοιχη ένταση(?) ίση με την  πιθανότητα ανίχνευσης του ηλεκτρονίου.</a:t>
            </a: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Η πιθανότητα ανάλογη της Ψ</a:t>
            </a:r>
            <a:r>
              <a:rPr kumimoji="0" lang="el-GR" sz="2000" b="0" i="0" u="none" strike="noStrike" kern="1200" cap="none" spc="0" normalizeH="0" baseline="30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1" fontAlgn="auto" latinLnBrk="0" hangingPunct="1">
              <a:lnSpc>
                <a:spcPct val="107000"/>
              </a:lnSpc>
              <a:spcBef>
                <a:spcPts val="1000"/>
              </a:spcBef>
              <a:spcAft>
                <a:spcPts val="0"/>
              </a:spcAft>
              <a:buClrTx/>
              <a:buSzTx/>
              <a:buFont typeface="Arial" panose="020B0604020202020204" pitchFamily="34" charset="0"/>
              <a:buNone/>
              <a:tabLst/>
              <a:defRPr/>
            </a:pPr>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Θέση κειμένου 5">
            <a:extLst>
              <a:ext uri="{FF2B5EF4-FFF2-40B4-BE49-F238E27FC236}">
                <a16:creationId xmlns:a16="http://schemas.microsoft.com/office/drawing/2014/main" id="{300569E2-4BCD-6401-AD3B-7113508E892F}"/>
              </a:ext>
            </a:extLst>
          </p:cNvPr>
          <p:cNvSpPr txBox="1">
            <a:spLocks/>
          </p:cNvSpPr>
          <p:nvPr/>
        </p:nvSpPr>
        <p:spPr>
          <a:xfrm>
            <a:off x="945141" y="1837569"/>
            <a:ext cx="5150859" cy="361950"/>
          </a:xfrm>
          <a:prstGeom prst="rect">
            <a:avLst/>
          </a:prstGeom>
        </p:spPr>
        <p:txBody>
          <a:bodyPr>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0"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mn-ea"/>
                <a:cs typeface="Times New Roman" panose="02020603050405020304" pitchFamily="18" charset="0"/>
              </a:rPr>
              <a:t>Πείραμα </a:t>
            </a:r>
            <a:r>
              <a:rPr kumimoji="0" lang="en-US" sz="2800" b="0"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mn-ea"/>
                <a:cs typeface="Times New Roman" panose="02020603050405020304" pitchFamily="18" charset="0"/>
              </a:rPr>
              <a:t>Taylor</a:t>
            </a:r>
            <a:endParaRPr kumimoji="0" lang="el-GR" sz="2800" b="0"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mn-ea"/>
              <a:cs typeface="Times New Roman" panose="02020603050405020304" pitchFamily="18" charset="0"/>
            </a:endParaRPr>
          </a:p>
        </p:txBody>
      </p:sp>
      <p:sp>
        <p:nvSpPr>
          <p:cNvPr id="16" name="Θέση κειμένου 7">
            <a:extLst>
              <a:ext uri="{FF2B5EF4-FFF2-40B4-BE49-F238E27FC236}">
                <a16:creationId xmlns:a16="http://schemas.microsoft.com/office/drawing/2014/main" id="{E8546ABD-1C40-4804-3C70-41444FF5E820}"/>
              </a:ext>
            </a:extLst>
          </p:cNvPr>
          <p:cNvSpPr txBox="1">
            <a:spLocks/>
          </p:cNvSpPr>
          <p:nvPr/>
        </p:nvSpPr>
        <p:spPr>
          <a:xfrm>
            <a:off x="6420879" y="1820574"/>
            <a:ext cx="5183188" cy="361950"/>
          </a:xfrm>
          <a:prstGeom prst="rect">
            <a:avLst/>
          </a:prstGeom>
        </p:spPr>
        <p:txBody>
          <a:bodyPr>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0"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mn-ea"/>
                <a:cs typeface="Times New Roman" panose="02020603050405020304" pitchFamily="18" charset="0"/>
              </a:rPr>
              <a:t>Πείραμα </a:t>
            </a:r>
            <a:r>
              <a:rPr kumimoji="0" lang="en-US" sz="2800" b="0"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mn-ea"/>
                <a:cs typeface="Times New Roman" panose="02020603050405020304" pitchFamily="18" charset="0"/>
              </a:rPr>
              <a:t>Tonomura</a:t>
            </a:r>
            <a:r>
              <a:rPr kumimoji="0" lang="el-GR" sz="2800" b="0" i="0" u="none" strike="noStrike" kern="1200" cap="none" spc="0" normalizeH="0" baseline="0" noProof="0" dirty="0">
                <a:ln>
                  <a:noFill/>
                </a:ln>
                <a:solidFill>
                  <a:srgbClr val="ED7D31">
                    <a:lumMod val="75000"/>
                  </a:srgbClr>
                </a:solidFill>
                <a:effectLst/>
                <a:uLnTx/>
                <a:uFillTx/>
                <a:latin typeface="Times New Roman" panose="02020603050405020304" pitchFamily="18" charset="0"/>
                <a:ea typeface="+mn-ea"/>
                <a:cs typeface="Times New Roman" panose="02020603050405020304" pitchFamily="18" charset="0"/>
              </a:rPr>
              <a:t> και συνεργατών</a:t>
            </a:r>
          </a:p>
        </p:txBody>
      </p: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7A624A77-1C9E-8EEC-B6FA-41E11CC30022}"/>
                  </a:ext>
                </a:extLst>
              </p:cNvPr>
              <p:cNvSpPr txBox="1"/>
              <p:nvPr/>
            </p:nvSpPr>
            <p:spPr>
              <a:xfrm>
                <a:off x="2919413" y="4883258"/>
                <a:ext cx="7062787" cy="1045286"/>
              </a:xfrm>
              <a:prstGeom prst="rect">
                <a:avLst/>
              </a:prstGeom>
              <a:solidFill>
                <a:srgbClr val="FF0000">
                  <a:alpha val="36000"/>
                </a:srgb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Το τετράγωνο του μέτρου της κυματοσυνάρτησης είναι  η πυκνότητα πιθανότητας ανίχνευσης του σωματιδίου.</a:t>
                </a: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𝑑𝑃</m:t>
                      </m:r>
                      <m:r>
                        <a:rPr kumimoji="0" lang="el-GR" sz="1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𝑡</m:t>
                      </m:r>
                      <m:r>
                        <a:rPr kumimoji="0" lang="el-GR" sz="1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sSup>
                        <m:sSupPr>
                          <m:ctrlPr>
                            <a:rPr kumimoji="0" lang="el-GR" sz="1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d>
                            <m:dPr>
                              <m:begChr m:val="|"/>
                              <m:endChr m:val="|"/>
                              <m:ctrlPr>
                                <a:rPr kumimoji="0" lang="el-GR" sz="1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dPr>
                            <m:e>
                              <m:r>
                                <a:rPr kumimoji="0" lang="el-GR" sz="1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𝛹</m:t>
                              </m:r>
                              <m:r>
                                <a:rPr kumimoji="0" lang="el-GR" sz="1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r>
                                <a:rPr kumimoji="0" lang="el-GR" sz="1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𝑡</m:t>
                              </m:r>
                              <m:r>
                                <a:rPr kumimoji="0" lang="el-GR" sz="1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e>
                          </m:d>
                        </m:e>
                        <m:sup>
                          <m:r>
                            <a:rPr kumimoji="0" lang="el-GR" sz="1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sup>
                      </m:sSup>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𝑑𝑥</m:t>
                      </m:r>
                    </m:oMath>
                  </m:oMathPara>
                </a14:m>
                <a:endParaRPr kumimoji="0" lang="el-G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7" name="TextBox 16">
                <a:extLst>
                  <a:ext uri="{FF2B5EF4-FFF2-40B4-BE49-F238E27FC236}">
                    <a16:creationId xmlns:a16="http://schemas.microsoft.com/office/drawing/2014/main" id="{7A624A77-1C9E-8EEC-B6FA-41E11CC30022}"/>
                  </a:ext>
                </a:extLst>
              </p:cNvPr>
              <p:cNvSpPr txBox="1">
                <a:spLocks noRot="1" noChangeAspect="1" noMove="1" noResize="1" noEditPoints="1" noAdjustHandles="1" noChangeArrowheads="1" noChangeShapeType="1" noTextEdit="1"/>
              </p:cNvSpPr>
              <p:nvPr/>
            </p:nvSpPr>
            <p:spPr>
              <a:xfrm>
                <a:off x="2919413" y="4883258"/>
                <a:ext cx="7062787" cy="1045286"/>
              </a:xfrm>
              <a:prstGeom prst="rect">
                <a:avLst/>
              </a:prstGeom>
              <a:blipFill>
                <a:blip r:embed="rId4"/>
                <a:stretch>
                  <a:fillRect l="-777" t="-2907"/>
                </a:stretch>
              </a:blipFill>
            </p:spPr>
            <p:txBody>
              <a:bodyPr/>
              <a:lstStyle/>
              <a:p>
                <a:r>
                  <a:rPr lang="el-GR">
                    <a:noFill/>
                  </a:rPr>
                  <a:t> </a:t>
                </a:r>
              </a:p>
            </p:txBody>
          </p:sp>
        </mc:Fallback>
      </mc:AlternateContent>
    </p:spTree>
    <p:extLst>
      <p:ext uri="{BB962C8B-B14F-4D97-AF65-F5344CB8AC3E}">
        <p14:creationId xmlns:p14="http://schemas.microsoft.com/office/powerpoint/2010/main" val="2063739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6000"/>
            <a:lum/>
          </a:blip>
          <a:srcRect/>
          <a:stretch>
            <a:fillRect t="-37000" b="-37000"/>
          </a:stretch>
        </a:blip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95EB030-C8A1-BC0C-F86D-549C8FD1E3D9}"/>
              </a:ext>
            </a:extLst>
          </p:cNvPr>
          <p:cNvSpPr>
            <a:spLocks noGrp="1"/>
          </p:cNvSpPr>
          <p:nvPr>
            <p:ph type="title"/>
          </p:nvPr>
        </p:nvSpPr>
        <p:spPr/>
        <p:txBody>
          <a:bodyPr/>
          <a:lstStyle/>
          <a:p>
            <a:r>
              <a:rPr lang="el-GR" b="1" i="1" dirty="0">
                <a:solidFill>
                  <a:srgbClr val="FF0000"/>
                </a:solidFill>
                <a:latin typeface="Times New Roman" panose="02020603050405020304" pitchFamily="18" charset="0"/>
                <a:cs typeface="Times New Roman" panose="02020603050405020304" pitchFamily="18" charset="0"/>
              </a:rPr>
              <a:t>Η κυματοσυνάρτηση.</a:t>
            </a:r>
            <a:endParaRPr lang="el-GR" dirty="0">
              <a:latin typeface="Times New Roman" panose="02020603050405020304" pitchFamily="18" charset="0"/>
              <a:cs typeface="Times New Roman" panose="02020603050405020304" pitchFamily="18" charset="0"/>
            </a:endParaRPr>
          </a:p>
        </p:txBody>
      </p:sp>
      <p:sp>
        <p:nvSpPr>
          <p:cNvPr id="3" name="Θέση κειμένου 2">
            <a:extLst>
              <a:ext uri="{FF2B5EF4-FFF2-40B4-BE49-F238E27FC236}">
                <a16:creationId xmlns:a16="http://schemas.microsoft.com/office/drawing/2014/main" id="{672BA1A1-A1C6-F725-26B9-8B77FCB39B86}"/>
              </a:ext>
            </a:extLst>
          </p:cNvPr>
          <p:cNvSpPr>
            <a:spLocks noGrp="1"/>
          </p:cNvSpPr>
          <p:nvPr>
            <p:ph type="body" idx="1"/>
          </p:nvPr>
        </p:nvSpPr>
        <p:spPr/>
        <p:txBody>
          <a:bodyPr/>
          <a:lstStyle/>
          <a:p>
            <a:endParaRPr lang="el-GR"/>
          </a:p>
        </p:txBody>
      </p:sp>
      <p:sp>
        <p:nvSpPr>
          <p:cNvPr id="4" name="Θέση αριθμού διαφάνειας 3">
            <a:extLst>
              <a:ext uri="{FF2B5EF4-FFF2-40B4-BE49-F238E27FC236}">
                <a16:creationId xmlns:a16="http://schemas.microsoft.com/office/drawing/2014/main" id="{180B5474-33C4-2967-2B3F-989169A1ACB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284934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DB4499-054E-51E9-B78C-0242CA801DC8}"/>
              </a:ext>
            </a:extLst>
          </p:cNvPr>
          <p:cNvSpPr>
            <a:spLocks noGrp="1"/>
          </p:cNvSpPr>
          <p:nvPr>
            <p:ph type="title"/>
          </p:nvPr>
        </p:nvSpPr>
        <p:spPr>
          <a:xfrm>
            <a:off x="664907" y="538828"/>
            <a:ext cx="10862187" cy="1089529"/>
          </a:xfrm>
        </p:spPr>
        <p:txBody>
          <a:bodyPr>
            <a:normAutofit fontScale="90000"/>
          </a:bodyPr>
          <a:lstStyle/>
          <a:p>
            <a:r>
              <a:rPr lang="el-GR" b="1" i="1" dirty="0">
                <a:solidFill>
                  <a:srgbClr val="FF0000"/>
                </a:solidFill>
                <a:latin typeface="Times New Roman" panose="02020603050405020304" pitchFamily="18" charset="0"/>
                <a:cs typeface="Times New Roman" panose="02020603050405020304" pitchFamily="18" charset="0"/>
              </a:rPr>
              <a:t>Κυματοσυνάρτηση</a:t>
            </a:r>
            <a:r>
              <a:rPr lang="el-GR" b="1" i="1" dirty="0">
                <a:solidFill>
                  <a:srgbClr val="FF0000"/>
                </a:solidFill>
              </a:rPr>
              <a:t>. </a:t>
            </a:r>
            <a:r>
              <a:rPr lang="el-GR" b="1" i="1" dirty="0">
                <a:solidFill>
                  <a:srgbClr val="92D050"/>
                </a:solidFill>
                <a:latin typeface="Times New Roman" panose="02020603050405020304" pitchFamily="18" charset="0"/>
                <a:cs typeface="Times New Roman" panose="02020603050405020304" pitchFamily="18" charset="0"/>
              </a:rPr>
              <a:t>Αναζήτηση κυματικής εξίσωσης, θεωρία του </a:t>
            </a:r>
            <a:r>
              <a:rPr lang="en-US" b="1" i="1" dirty="0">
                <a:solidFill>
                  <a:srgbClr val="92D050"/>
                </a:solidFill>
                <a:latin typeface="Times New Roman" panose="02020603050405020304" pitchFamily="18" charset="0"/>
                <a:cs typeface="Times New Roman" panose="02020603050405020304" pitchFamily="18" charset="0"/>
              </a:rPr>
              <a:t>Schrodinger</a:t>
            </a:r>
            <a:r>
              <a:rPr lang="en-US" b="1" dirty="0">
                <a:solidFill>
                  <a:srgbClr val="92D050"/>
                </a:solidFill>
                <a:latin typeface="Times New Roman" panose="02020603050405020304" pitchFamily="18" charset="0"/>
                <a:cs typeface="Times New Roman" panose="02020603050405020304" pitchFamily="18" charset="0"/>
              </a:rPr>
              <a:t> </a:t>
            </a:r>
            <a:endParaRPr lang="el-GR" dirty="0"/>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Ορθογώνιο 4">
            <a:extLst>
              <a:ext uri="{FF2B5EF4-FFF2-40B4-BE49-F238E27FC236}">
                <a16:creationId xmlns:a16="http://schemas.microsoft.com/office/drawing/2014/main" id="{B3BEA801-9FA6-4B12-01D1-03E29044E986}"/>
              </a:ext>
            </a:extLst>
          </p:cNvPr>
          <p:cNvSpPr/>
          <p:nvPr/>
        </p:nvSpPr>
        <p:spPr>
          <a:xfrm>
            <a:off x="0" y="0"/>
            <a:ext cx="12192000" cy="329616"/>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E3275FA-808E-3F01-62B3-9672B6E7250C}"/>
              </a:ext>
            </a:extLst>
          </p:cNvPr>
          <p:cNvSpPr txBox="1"/>
          <p:nvPr/>
        </p:nvSpPr>
        <p:spPr>
          <a:xfrm>
            <a:off x="2979268"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Ιστορική αναδρομή - Ύλη</a:t>
            </a:r>
          </a:p>
        </p:txBody>
      </p:sp>
      <p:sp>
        <p:nvSpPr>
          <p:cNvPr id="7" name="TextBox 6">
            <a:extLst>
              <a:ext uri="{FF2B5EF4-FFF2-40B4-BE49-F238E27FC236}">
                <a16:creationId xmlns:a16="http://schemas.microsoft.com/office/drawing/2014/main" id="{3C5E0839-3C17-5821-5B58-2879E1ECB9AD}"/>
              </a:ext>
            </a:extLst>
          </p:cNvPr>
          <p:cNvSpPr txBox="1"/>
          <p:nvPr/>
        </p:nvSpPr>
        <p:spPr>
          <a:xfrm>
            <a:off x="5934904"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Παλαιά Κβαντική Φυσική</a:t>
            </a:r>
          </a:p>
        </p:txBody>
      </p:sp>
      <p:sp>
        <p:nvSpPr>
          <p:cNvPr id="13" name="TextBox 12">
            <a:extLst>
              <a:ext uri="{FF2B5EF4-FFF2-40B4-BE49-F238E27FC236}">
                <a16:creationId xmlns:a16="http://schemas.microsoft.com/office/drawing/2014/main" id="{BA9EA89C-C3AE-F236-1A48-54973432457A}"/>
              </a:ext>
            </a:extLst>
          </p:cNvPr>
          <p:cNvSpPr txBox="1"/>
          <p:nvPr/>
        </p:nvSpPr>
        <p:spPr>
          <a:xfrm>
            <a:off x="8890540" y="0"/>
            <a:ext cx="2955636" cy="329616"/>
          </a:xfrm>
          <a:prstGeom prst="rect">
            <a:avLst/>
          </a:prstGeom>
          <a:solidFill>
            <a:srgbClr val="0000CC"/>
          </a:solidFill>
          <a:ln w="19050">
            <a:solidFill>
              <a:schemeClr val="bg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Στοιχεία Κβαντομηχανικής</a:t>
            </a:r>
          </a:p>
        </p:txBody>
      </p:sp>
      <p:pic>
        <p:nvPicPr>
          <p:cNvPr id="15" name="Εικόνα 14">
            <a:hlinkClick r:id="rId2" action="ppaction://hlinksldjump"/>
            <a:extLst>
              <a:ext uri="{FF2B5EF4-FFF2-40B4-BE49-F238E27FC236}">
                <a16:creationId xmlns:a16="http://schemas.microsoft.com/office/drawing/2014/main" id="{B5FF9AB0-65A0-0FEF-980C-F99500EB49F6}"/>
              </a:ext>
            </a:extLst>
          </p:cNvPr>
          <p:cNvPicPr>
            <a:picLocks noChangeAspect="1"/>
          </p:cNvPicPr>
          <p:nvPr/>
        </p:nvPicPr>
        <p:blipFill>
          <a:blip r:embed="rId3"/>
          <a:stretch>
            <a:fillRect/>
          </a:stretch>
        </p:blipFill>
        <p:spPr>
          <a:xfrm>
            <a:off x="291812" y="33020"/>
            <a:ext cx="305492" cy="305492"/>
          </a:xfrm>
          <a:prstGeom prst="rect">
            <a:avLst/>
          </a:prstGeom>
        </p:spPr>
      </p:pic>
      <mc:AlternateContent xmlns:mc="http://schemas.openxmlformats.org/markup-compatibility/2006">
        <mc:Choice xmlns:a14="http://schemas.microsoft.com/office/drawing/2010/main" Requires="a14">
          <p:sp>
            <p:nvSpPr>
              <p:cNvPr id="4" name="Θέση κειμένου 14">
                <a:extLst>
                  <a:ext uri="{FF2B5EF4-FFF2-40B4-BE49-F238E27FC236}">
                    <a16:creationId xmlns:a16="http://schemas.microsoft.com/office/drawing/2014/main" id="{E8E0CF90-73AE-EF9B-FE2E-1E4449914640}"/>
                  </a:ext>
                </a:extLst>
              </p:cNvPr>
              <p:cNvSpPr txBox="1">
                <a:spLocks/>
              </p:cNvSpPr>
              <p:nvPr/>
            </p:nvSpPr>
            <p:spPr>
              <a:xfrm>
                <a:off x="597303" y="2137532"/>
                <a:ext cx="6634769" cy="3949232"/>
              </a:xfrm>
              <a:prstGeom prst="rect">
                <a:avLst/>
              </a:prstGeom>
              <a:ln w="28575">
                <a:noFill/>
              </a:ln>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7000"/>
                  </a:lnSpc>
                  <a:spcBef>
                    <a:spcPts val="1000"/>
                  </a:spcBef>
                  <a:spcAft>
                    <a:spcPts val="80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Αναζητώντας μια κυματική εξίσωση για τα υλικά κύματα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de Broglie, </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ο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Schrödinger </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διατύπωσε την αντίστοιχη θεωρία (1926) με προϊόν την αντίστοιχη εξίσωση. </a:t>
                </a:r>
              </a:p>
              <a:p>
                <a:pPr marL="228600" marR="0" lvl="0" indent="-228600" algn="l" defTabSz="914400" rtl="0" eaLnBrk="1" fontAlgn="auto" latinLnBrk="0" hangingPunct="1">
                  <a:lnSpc>
                    <a:spcPct val="107000"/>
                  </a:lnSpc>
                  <a:spcBef>
                    <a:spcPts val="1000"/>
                  </a:spcBef>
                  <a:spcAft>
                    <a:spcPts val="80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Λύση της εξίσωσης είναι η κυματοσυνάρτηση </a:t>
                </a:r>
                <a14:m>
                  <m:oMath xmlns:m="http://schemas.openxmlformats.org/officeDocument/2006/math">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𝛹</m:t>
                    </m:r>
                    <m:d>
                      <m:d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dPr>
                      <m:e>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𝑦</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𝑧</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𝑡</m:t>
                        </m:r>
                      </m:e>
                    </m:d>
                  </m:oMath>
                </a14:m>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228600" marR="0" lvl="0" indent="-228600" algn="l" defTabSz="914400" rtl="0" eaLnBrk="1" fontAlgn="auto" latinLnBrk="0" hangingPunct="1">
                  <a:lnSpc>
                    <a:spcPct val="107000"/>
                  </a:lnSpc>
                  <a:spcBef>
                    <a:spcPts val="1000"/>
                  </a:spcBef>
                  <a:spcAft>
                    <a:spcPts val="80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Στην ειδική περίπτωση που το δυναμικό είναι ανεξάρτητο του χρόνου(στάσιμες καταστάσεις), η κυματοσυνάρτηση έχει τη μορφή</a:t>
                </a: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14:m>
                  <m:oMathPara xmlns:m="http://schemas.openxmlformats.org/officeDocument/2006/math">
                    <m:oMathParaPr>
                      <m:jc m:val="centerGroup"/>
                    </m:oMathParaPr>
                    <m:oMath xmlns:m="http://schemas.openxmlformats.org/officeDocument/2006/math">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𝛹</m:t>
                      </m:r>
                      <m:d>
                        <m:d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dPr>
                        <m:e>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𝑦</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𝑧</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𝑡</m:t>
                          </m:r>
                        </m:e>
                      </m:d>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𝜓</m:t>
                      </m:r>
                      <m:d>
                        <m:d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dPr>
                        <m:e>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𝑦</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𝑧</m:t>
                          </m:r>
                        </m:e>
                      </m:d>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𝜑</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𝑡</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oMath>
                  </m:oMathPara>
                </a14:m>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Η </a:t>
                </a:r>
                <a14:m>
                  <m:oMath xmlns:m="http://schemas.openxmlformats.org/officeDocument/2006/math">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𝜓</m:t>
                    </m:r>
                    <m:d>
                      <m:d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dPr>
                      <m:e>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𝑦</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𝑧</m:t>
                        </m:r>
                      </m:e>
                    </m:d>
                  </m:oMath>
                </a14:m>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λέγεται </a:t>
                </a:r>
                <a:r>
                  <a:rPr kumimoji="0" lang="el-GR" sz="20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ιδιοσυνάρτηση</a:t>
                </a:r>
                <a:r>
                  <a:rPr kumimoji="0" lang="el-GR" sz="2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228600" marR="0" lvl="0" indent="-228600" algn="l" defTabSz="914400" rtl="0" eaLnBrk="1" fontAlgn="auto" latinLnBrk="0" hangingPunct="1">
                  <a:lnSpc>
                    <a:spcPct val="107000"/>
                  </a:lnSpc>
                  <a:spcBef>
                    <a:spcPts val="1000"/>
                  </a:spcBef>
                  <a:spcAft>
                    <a:spcPts val="80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Η ορθότητα της έχει ελεγχθεί σε πλείστα πειράματα.</a:t>
                </a:r>
              </a:p>
              <a:p>
                <a:pPr marL="0" marR="0" lvl="0" indent="0" algn="l" defTabSz="914400" rtl="0" eaLnBrk="1" fontAlgn="auto" latinLnBrk="0" hangingPunct="1">
                  <a:lnSpc>
                    <a:spcPct val="107000"/>
                  </a:lnSpc>
                  <a:spcBef>
                    <a:spcPts val="1000"/>
                  </a:spcBef>
                  <a:spcAft>
                    <a:spcPts val="0"/>
                  </a:spcAft>
                  <a:buClrTx/>
                  <a:buSzTx/>
                  <a:buFont typeface="Arial" panose="020B0604020202020204" pitchFamily="34" charset="0"/>
                  <a:buNone/>
                  <a:tabLst/>
                  <a:defRPr/>
                </a:pPr>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mc:Choice>
        <mc:Fallback>
          <p:sp>
            <p:nvSpPr>
              <p:cNvPr id="4" name="Θέση κειμένου 14">
                <a:extLst>
                  <a:ext uri="{FF2B5EF4-FFF2-40B4-BE49-F238E27FC236}">
                    <a16:creationId xmlns:a16="http://schemas.microsoft.com/office/drawing/2014/main" id="{E8E0CF90-73AE-EF9B-FE2E-1E4449914640}"/>
                  </a:ext>
                </a:extLst>
              </p:cNvPr>
              <p:cNvSpPr txBox="1">
                <a:spLocks noRot="1" noChangeAspect="1" noMove="1" noResize="1" noEditPoints="1" noAdjustHandles="1" noChangeArrowheads="1" noChangeShapeType="1" noTextEdit="1"/>
              </p:cNvSpPr>
              <p:nvPr/>
            </p:nvSpPr>
            <p:spPr>
              <a:xfrm>
                <a:off x="597303" y="2137532"/>
                <a:ext cx="6634769" cy="3949232"/>
              </a:xfrm>
              <a:prstGeom prst="rect">
                <a:avLst/>
              </a:prstGeom>
              <a:blipFill>
                <a:blip r:embed="rId4"/>
                <a:stretch>
                  <a:fillRect l="-735" t="-1700"/>
                </a:stretch>
              </a:blipFill>
              <a:ln w="28575">
                <a:noFill/>
              </a:ln>
            </p:spPr>
            <p:txBody>
              <a:bodyPr/>
              <a:lstStyle/>
              <a:p>
                <a:r>
                  <a:rPr lang="en-GB">
                    <a:noFill/>
                  </a:rPr>
                  <a:t> </a:t>
                </a:r>
              </a:p>
            </p:txBody>
          </p:sp>
        </mc:Fallback>
      </mc:AlternateContent>
      <p:pic>
        <p:nvPicPr>
          <p:cNvPr id="1026" name="Picture 2" descr="Αφίσα πορτραίτου επιστήμονα Erwin Schrödinger">
            <a:extLst>
              <a:ext uri="{FF2B5EF4-FFF2-40B4-BE49-F238E27FC236}">
                <a16:creationId xmlns:a16="http://schemas.microsoft.com/office/drawing/2014/main" id="{2BDDFBB9-0589-1E93-F786-76E97AAA082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352" t="29653" r="20744" b="28803"/>
          <a:stretch/>
        </p:blipFill>
        <p:spPr bwMode="auto">
          <a:xfrm>
            <a:off x="7752458" y="2137532"/>
            <a:ext cx="3525141" cy="24954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0344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DB4499-054E-51E9-B78C-0242CA801DC8}"/>
              </a:ext>
            </a:extLst>
          </p:cNvPr>
          <p:cNvSpPr>
            <a:spLocks noGrp="1"/>
          </p:cNvSpPr>
          <p:nvPr>
            <p:ph type="title"/>
          </p:nvPr>
        </p:nvSpPr>
        <p:spPr>
          <a:xfrm>
            <a:off x="664907" y="538828"/>
            <a:ext cx="10862187" cy="1089529"/>
          </a:xfrm>
        </p:spPr>
        <p:txBody>
          <a:bodyPr>
            <a:normAutofit fontScale="90000"/>
          </a:bodyPr>
          <a:lstStyle/>
          <a:p>
            <a:r>
              <a:rPr lang="el-GR" b="1" i="1" dirty="0">
                <a:solidFill>
                  <a:srgbClr val="FF0000"/>
                </a:solidFill>
                <a:latin typeface="Times New Roman" panose="02020603050405020304" pitchFamily="18" charset="0"/>
                <a:cs typeface="Times New Roman" panose="02020603050405020304" pitchFamily="18" charset="0"/>
              </a:rPr>
              <a:t>Κυματοσυνάρτηση</a:t>
            </a:r>
            <a:r>
              <a:rPr lang="el-GR" b="1" i="1" dirty="0">
                <a:solidFill>
                  <a:srgbClr val="FF0000"/>
                </a:solidFill>
              </a:rPr>
              <a:t>. </a:t>
            </a:r>
            <a:r>
              <a:rPr lang="el-GR" b="1" i="1" dirty="0">
                <a:solidFill>
                  <a:srgbClr val="92D050"/>
                </a:solidFill>
                <a:latin typeface="Times New Roman" panose="02020603050405020304" pitchFamily="18" charset="0"/>
                <a:cs typeface="Times New Roman" panose="02020603050405020304" pitchFamily="18" charset="0"/>
              </a:rPr>
              <a:t>Ανεξάρτητη του χρόνου εξίσωσης, του </a:t>
            </a:r>
            <a:r>
              <a:rPr lang="en-US" b="1" i="1" dirty="0">
                <a:solidFill>
                  <a:srgbClr val="92D050"/>
                </a:solidFill>
                <a:latin typeface="Times New Roman" panose="02020603050405020304" pitchFamily="18" charset="0"/>
                <a:cs typeface="Times New Roman" panose="02020603050405020304" pitchFamily="18" charset="0"/>
              </a:rPr>
              <a:t>Schrodinger</a:t>
            </a:r>
            <a:r>
              <a:rPr lang="en-US" b="1" dirty="0">
                <a:solidFill>
                  <a:srgbClr val="92D050"/>
                </a:solidFill>
                <a:latin typeface="Times New Roman" panose="02020603050405020304" pitchFamily="18" charset="0"/>
                <a:cs typeface="Times New Roman" panose="02020603050405020304" pitchFamily="18" charset="0"/>
              </a:rPr>
              <a:t> </a:t>
            </a:r>
            <a:r>
              <a:rPr lang="el-GR" b="1" dirty="0">
                <a:solidFill>
                  <a:srgbClr val="92D050"/>
                </a:solidFill>
                <a:latin typeface="Times New Roman" panose="02020603050405020304" pitchFamily="18" charset="0"/>
                <a:cs typeface="Times New Roman" panose="02020603050405020304" pitchFamily="18" charset="0"/>
              </a:rPr>
              <a:t>(μια διάσταση)</a:t>
            </a:r>
            <a:endParaRPr lang="el-GR" dirty="0"/>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Ορθογώνιο 4">
            <a:extLst>
              <a:ext uri="{FF2B5EF4-FFF2-40B4-BE49-F238E27FC236}">
                <a16:creationId xmlns:a16="http://schemas.microsoft.com/office/drawing/2014/main" id="{B3BEA801-9FA6-4B12-01D1-03E29044E986}"/>
              </a:ext>
            </a:extLst>
          </p:cNvPr>
          <p:cNvSpPr/>
          <p:nvPr/>
        </p:nvSpPr>
        <p:spPr>
          <a:xfrm>
            <a:off x="0" y="0"/>
            <a:ext cx="12192000" cy="329616"/>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E3275FA-808E-3F01-62B3-9672B6E7250C}"/>
              </a:ext>
            </a:extLst>
          </p:cNvPr>
          <p:cNvSpPr txBox="1"/>
          <p:nvPr/>
        </p:nvSpPr>
        <p:spPr>
          <a:xfrm>
            <a:off x="2979268"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Ιστορική αναδρομή - Ύλη</a:t>
            </a:r>
          </a:p>
        </p:txBody>
      </p:sp>
      <p:sp>
        <p:nvSpPr>
          <p:cNvPr id="7" name="TextBox 6">
            <a:extLst>
              <a:ext uri="{FF2B5EF4-FFF2-40B4-BE49-F238E27FC236}">
                <a16:creationId xmlns:a16="http://schemas.microsoft.com/office/drawing/2014/main" id="{3C5E0839-3C17-5821-5B58-2879E1ECB9AD}"/>
              </a:ext>
            </a:extLst>
          </p:cNvPr>
          <p:cNvSpPr txBox="1"/>
          <p:nvPr/>
        </p:nvSpPr>
        <p:spPr>
          <a:xfrm>
            <a:off x="5934904"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Παλαιά Κβαντική Φυσική</a:t>
            </a:r>
          </a:p>
        </p:txBody>
      </p:sp>
      <p:sp>
        <p:nvSpPr>
          <p:cNvPr id="13" name="TextBox 12">
            <a:extLst>
              <a:ext uri="{FF2B5EF4-FFF2-40B4-BE49-F238E27FC236}">
                <a16:creationId xmlns:a16="http://schemas.microsoft.com/office/drawing/2014/main" id="{BA9EA89C-C3AE-F236-1A48-54973432457A}"/>
              </a:ext>
            </a:extLst>
          </p:cNvPr>
          <p:cNvSpPr txBox="1"/>
          <p:nvPr/>
        </p:nvSpPr>
        <p:spPr>
          <a:xfrm>
            <a:off x="8890540" y="0"/>
            <a:ext cx="2955636" cy="329616"/>
          </a:xfrm>
          <a:prstGeom prst="rect">
            <a:avLst/>
          </a:prstGeom>
          <a:solidFill>
            <a:srgbClr val="0000CC"/>
          </a:solidFill>
          <a:ln w="19050">
            <a:solidFill>
              <a:schemeClr val="bg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Στοιχεία Κβαντομηχανικής</a:t>
            </a:r>
          </a:p>
        </p:txBody>
      </p:sp>
      <p:pic>
        <p:nvPicPr>
          <p:cNvPr id="15" name="Εικόνα 14">
            <a:hlinkClick r:id="rId2" action="ppaction://hlinksldjump"/>
            <a:extLst>
              <a:ext uri="{FF2B5EF4-FFF2-40B4-BE49-F238E27FC236}">
                <a16:creationId xmlns:a16="http://schemas.microsoft.com/office/drawing/2014/main" id="{B5FF9AB0-65A0-0FEF-980C-F99500EB49F6}"/>
              </a:ext>
            </a:extLst>
          </p:cNvPr>
          <p:cNvPicPr>
            <a:picLocks noChangeAspect="1"/>
          </p:cNvPicPr>
          <p:nvPr/>
        </p:nvPicPr>
        <p:blipFill>
          <a:blip r:embed="rId3"/>
          <a:stretch>
            <a:fillRect/>
          </a:stretch>
        </p:blipFill>
        <p:spPr>
          <a:xfrm>
            <a:off x="291812" y="33020"/>
            <a:ext cx="305492" cy="305492"/>
          </a:xfrm>
          <a:prstGeom prst="rect">
            <a:avLst/>
          </a:prstGeom>
        </p:spPr>
      </p:pic>
      <mc:AlternateContent xmlns:mc="http://schemas.openxmlformats.org/markup-compatibility/2006" xmlns:a14="http://schemas.microsoft.com/office/drawing/2010/main">
        <mc:Choice Requires="a14">
          <p:sp>
            <p:nvSpPr>
              <p:cNvPr id="4" name="Θέση κειμένου 14">
                <a:extLst>
                  <a:ext uri="{FF2B5EF4-FFF2-40B4-BE49-F238E27FC236}">
                    <a16:creationId xmlns:a16="http://schemas.microsoft.com/office/drawing/2014/main" id="{E8E0CF90-73AE-EF9B-FE2E-1E4449914640}"/>
                  </a:ext>
                </a:extLst>
              </p:cNvPr>
              <p:cNvSpPr txBox="1">
                <a:spLocks/>
              </p:cNvSpPr>
              <p:nvPr/>
            </p:nvSpPr>
            <p:spPr>
              <a:xfrm>
                <a:off x="597304" y="2137532"/>
                <a:ext cx="4769023" cy="3450468"/>
              </a:xfrm>
              <a:prstGeom prst="rect">
                <a:avLst/>
              </a:prstGeom>
              <a:ln w="28575">
                <a:solidFill>
                  <a:schemeClr val="tx1"/>
                </a:solidFill>
              </a:ln>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7000"/>
                  </a:lnSpc>
                  <a:spcBef>
                    <a:spcPts val="1000"/>
                  </a:spcBef>
                  <a:spcAft>
                    <a:spcPts val="80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Για προβλήματα μιας διάστασης  με δυναμικό ανεξάρτητη του χρόνου η εξίσωση του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Schrödinger</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έχει τη διπλανή μορφή.</a:t>
                </a:r>
              </a:p>
              <a:p>
                <a:pPr marL="228600" marR="0" lvl="0" indent="-228600" algn="l" defTabSz="914400" rtl="0" eaLnBrk="1" fontAlgn="auto" latinLnBrk="0" hangingPunct="1">
                  <a:lnSpc>
                    <a:spcPct val="107000"/>
                  </a:lnSpc>
                  <a:spcBef>
                    <a:spcPts val="1000"/>
                  </a:spcBef>
                  <a:spcAft>
                    <a:spcPts val="80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Λύση της εξίσωσης είναι οι </a:t>
                </a:r>
                <a:r>
                  <a:rPr kumimoji="0" lang="el-GR" sz="20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ιδιοκαταστάσεις</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l-GR" sz="20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ιδιοσυναρτήσεις</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και οι αντίστοιχες </a:t>
                </a:r>
                <a:r>
                  <a:rPr kumimoji="0" lang="el-GR" sz="20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ιδιοκαταστάσεις</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της ενέργειας)  </a:t>
                </a:r>
                <a14:m>
                  <m:oMath xmlns:m="http://schemas.openxmlformats.org/officeDocument/2006/math">
                    <m:sSub>
                      <m:sSubPr>
                        <m:ctrlPr>
                          <a:rPr kumimoji="0" lang="el-GR"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Times New Roman" panose="02020603050405020304" pitchFamily="18" charset="0"/>
                          </a:rPr>
                        </m:ctrlPr>
                      </m:sSubPr>
                      <m:e>
                        <m:r>
                          <a:rPr kumimoji="0" lang="el-GR"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Times New Roman" panose="02020603050405020304" pitchFamily="18" charset="0"/>
                          </a:rPr>
                          <m:t>𝜓</m:t>
                        </m:r>
                      </m:e>
                      <m:sub>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Times New Roman" panose="02020603050405020304" pitchFamily="18" charset="0"/>
                          </a:rPr>
                          <m:t>𝑛</m:t>
                        </m:r>
                      </m:sub>
                    </m:sSub>
                    <m:d>
                      <m:d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dPr>
                      <m:e>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e>
                    </m:d>
                  </m:oMath>
                </a14:m>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και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14:m>
                  <m:oMath xmlns:m="http://schemas.openxmlformats.org/officeDocument/2006/math">
                    <m:sSub>
                      <m:sSub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mn-ea"/>
                            <a:cs typeface="Times New Roman" panose="02020603050405020304" pitchFamily="18" charset="0"/>
                          </a:rPr>
                        </m:ctrlPr>
                      </m:sSubPr>
                      <m:e>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mn-ea"/>
                            <a:cs typeface="Times New Roman" panose="02020603050405020304" pitchFamily="18" charset="0"/>
                          </a:rPr>
                          <m:t>𝐸</m:t>
                        </m:r>
                      </m:e>
                      <m:sub>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mn-ea"/>
                            <a:cs typeface="Times New Roman" panose="02020603050405020304" pitchFamily="18" charset="0"/>
                          </a:rPr>
                          <m:t>𝑛</m:t>
                        </m:r>
                      </m:sub>
                    </m:sSub>
                  </m:oMath>
                </a14:m>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p>
              <a:p>
                <a:pPr marL="0" marR="0" lvl="0" indent="0" algn="l" defTabSz="914400" rtl="0" eaLnBrk="1" fontAlgn="auto" latinLnBrk="0" hangingPunct="1">
                  <a:lnSpc>
                    <a:spcPct val="107000"/>
                  </a:lnSpc>
                  <a:spcBef>
                    <a:spcPts val="1000"/>
                  </a:spcBef>
                  <a:spcAft>
                    <a:spcPts val="0"/>
                  </a:spcAft>
                  <a:buClrTx/>
                  <a:buSzTx/>
                  <a:buFont typeface="Arial" panose="020B0604020202020204" pitchFamily="34" charset="0"/>
                  <a:buNone/>
                  <a:tabLst/>
                  <a:defRPr/>
                </a:pPr>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4" name="Θέση κειμένου 14">
                <a:extLst>
                  <a:ext uri="{FF2B5EF4-FFF2-40B4-BE49-F238E27FC236}">
                    <a16:creationId xmlns:a16="http://schemas.microsoft.com/office/drawing/2014/main" id="{E8E0CF90-73AE-EF9B-FE2E-1E4449914640}"/>
                  </a:ext>
                </a:extLst>
              </p:cNvPr>
              <p:cNvSpPr txBox="1">
                <a:spLocks noRot="1" noChangeAspect="1" noMove="1" noResize="1" noEditPoints="1" noAdjustHandles="1" noChangeArrowheads="1" noChangeShapeType="1" noTextEdit="1"/>
              </p:cNvSpPr>
              <p:nvPr/>
            </p:nvSpPr>
            <p:spPr>
              <a:xfrm>
                <a:off x="597304" y="2137532"/>
                <a:ext cx="4769023" cy="3450468"/>
              </a:xfrm>
              <a:prstGeom prst="rect">
                <a:avLst/>
              </a:prstGeom>
              <a:blipFill>
                <a:blip r:embed="rId4"/>
                <a:stretch>
                  <a:fillRect l="-889" t="-701"/>
                </a:stretch>
              </a:blipFill>
              <a:ln w="28575">
                <a:solidFill>
                  <a:schemeClr val="tx1"/>
                </a:solidFill>
              </a:ln>
            </p:spPr>
            <p:txBody>
              <a:bodyPr/>
              <a:lstStyle/>
              <a:p>
                <a:r>
                  <a:rPr lang="el-GR">
                    <a:noFill/>
                  </a:rPr>
                  <a:t> </a:t>
                </a:r>
              </a:p>
            </p:txBody>
          </p:sp>
        </mc:Fallback>
      </mc:AlternateContent>
      <p:pic>
        <p:nvPicPr>
          <p:cNvPr id="9" name="Θέση περιεχομένου 7">
            <a:extLst>
              <a:ext uri="{FF2B5EF4-FFF2-40B4-BE49-F238E27FC236}">
                <a16:creationId xmlns:a16="http://schemas.microsoft.com/office/drawing/2014/main" id="{31A81C82-11B4-D182-F7FE-88D78475412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08010" y="2743200"/>
            <a:ext cx="6217840" cy="2192904"/>
          </a:xfrm>
          <a:prstGeom prst="rect">
            <a:avLst/>
          </a:prstGeom>
        </p:spPr>
      </p:pic>
    </p:spTree>
    <p:extLst>
      <p:ext uri="{BB962C8B-B14F-4D97-AF65-F5344CB8AC3E}">
        <p14:creationId xmlns:p14="http://schemas.microsoft.com/office/powerpoint/2010/main" val="517737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DB4499-054E-51E9-B78C-0242CA801DC8}"/>
              </a:ext>
            </a:extLst>
          </p:cNvPr>
          <p:cNvSpPr>
            <a:spLocks noGrp="1"/>
          </p:cNvSpPr>
          <p:nvPr>
            <p:ph type="title"/>
          </p:nvPr>
        </p:nvSpPr>
        <p:spPr/>
        <p:txBody>
          <a:bodyPr/>
          <a:lstStyle/>
          <a:p>
            <a:r>
              <a:rPr lang="el-GR" b="1" i="1" dirty="0">
                <a:solidFill>
                  <a:srgbClr val="FF0000"/>
                </a:solidFill>
                <a:latin typeface="Times New Roman" panose="02020603050405020304" pitchFamily="18" charset="0"/>
                <a:cs typeface="Times New Roman" panose="02020603050405020304" pitchFamily="18" charset="0"/>
              </a:rPr>
              <a:t>Κυματοσυνάρτηση</a:t>
            </a:r>
            <a:r>
              <a:rPr lang="el-GR" b="1" i="1" dirty="0">
                <a:solidFill>
                  <a:srgbClr val="FF0000"/>
                </a:solidFill>
              </a:rPr>
              <a:t>. </a:t>
            </a:r>
            <a:br>
              <a:rPr lang="el-GR" b="1" i="1" dirty="0">
                <a:solidFill>
                  <a:srgbClr val="FF0000"/>
                </a:solidFill>
              </a:rPr>
            </a:br>
            <a:r>
              <a:rPr lang="el-GR" sz="2400" b="1" i="1" dirty="0">
                <a:solidFill>
                  <a:srgbClr val="002060"/>
                </a:solidFill>
                <a:latin typeface="Times New Roman" panose="02020603050405020304" pitchFamily="18" charset="0"/>
                <a:cs typeface="Times New Roman" panose="02020603050405020304" pitchFamily="18" charset="0"/>
              </a:rPr>
              <a:t>Ερμηνεία της κυματοσυνάρτησης</a:t>
            </a:r>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Ορθογώνιο 4">
            <a:extLst>
              <a:ext uri="{FF2B5EF4-FFF2-40B4-BE49-F238E27FC236}">
                <a16:creationId xmlns:a16="http://schemas.microsoft.com/office/drawing/2014/main" id="{B3BEA801-9FA6-4B12-01D1-03E29044E986}"/>
              </a:ext>
            </a:extLst>
          </p:cNvPr>
          <p:cNvSpPr/>
          <p:nvPr/>
        </p:nvSpPr>
        <p:spPr>
          <a:xfrm>
            <a:off x="0" y="0"/>
            <a:ext cx="12192000" cy="329616"/>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E3275FA-808E-3F01-62B3-9672B6E7250C}"/>
              </a:ext>
            </a:extLst>
          </p:cNvPr>
          <p:cNvSpPr txBox="1"/>
          <p:nvPr/>
        </p:nvSpPr>
        <p:spPr>
          <a:xfrm>
            <a:off x="2979268"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Ιστορική αναδρομή - Ύλη</a:t>
            </a:r>
          </a:p>
        </p:txBody>
      </p:sp>
      <p:sp>
        <p:nvSpPr>
          <p:cNvPr id="7" name="TextBox 6">
            <a:extLst>
              <a:ext uri="{FF2B5EF4-FFF2-40B4-BE49-F238E27FC236}">
                <a16:creationId xmlns:a16="http://schemas.microsoft.com/office/drawing/2014/main" id="{3C5E0839-3C17-5821-5B58-2879E1ECB9AD}"/>
              </a:ext>
            </a:extLst>
          </p:cNvPr>
          <p:cNvSpPr txBox="1"/>
          <p:nvPr/>
        </p:nvSpPr>
        <p:spPr>
          <a:xfrm>
            <a:off x="5934904"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Παλαιά Κβαντική Φυσική</a:t>
            </a:r>
          </a:p>
        </p:txBody>
      </p:sp>
      <p:sp>
        <p:nvSpPr>
          <p:cNvPr id="13" name="TextBox 12">
            <a:extLst>
              <a:ext uri="{FF2B5EF4-FFF2-40B4-BE49-F238E27FC236}">
                <a16:creationId xmlns:a16="http://schemas.microsoft.com/office/drawing/2014/main" id="{BA9EA89C-C3AE-F236-1A48-54973432457A}"/>
              </a:ext>
            </a:extLst>
          </p:cNvPr>
          <p:cNvSpPr txBox="1"/>
          <p:nvPr/>
        </p:nvSpPr>
        <p:spPr>
          <a:xfrm>
            <a:off x="8890540" y="0"/>
            <a:ext cx="2955636" cy="329616"/>
          </a:xfrm>
          <a:prstGeom prst="rect">
            <a:avLst/>
          </a:prstGeom>
          <a:solidFill>
            <a:srgbClr val="0000CC"/>
          </a:solidFill>
          <a:ln w="19050">
            <a:solidFill>
              <a:schemeClr val="bg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Στοιχεία Κβαντομηχανικής</a:t>
            </a:r>
          </a:p>
        </p:txBody>
      </p:sp>
      <p:pic>
        <p:nvPicPr>
          <p:cNvPr id="15" name="Εικόνα 14">
            <a:hlinkClick r:id="rId2" action="ppaction://hlinksldjump"/>
            <a:extLst>
              <a:ext uri="{FF2B5EF4-FFF2-40B4-BE49-F238E27FC236}">
                <a16:creationId xmlns:a16="http://schemas.microsoft.com/office/drawing/2014/main" id="{B5FF9AB0-65A0-0FEF-980C-F99500EB49F6}"/>
              </a:ext>
            </a:extLst>
          </p:cNvPr>
          <p:cNvPicPr>
            <a:picLocks noChangeAspect="1"/>
          </p:cNvPicPr>
          <p:nvPr/>
        </p:nvPicPr>
        <p:blipFill>
          <a:blip r:embed="rId3"/>
          <a:stretch>
            <a:fillRect/>
          </a:stretch>
        </p:blipFill>
        <p:spPr>
          <a:xfrm>
            <a:off x="291812" y="33020"/>
            <a:ext cx="305492" cy="305492"/>
          </a:xfrm>
          <a:prstGeom prst="rect">
            <a:avLst/>
          </a:prstGeom>
        </p:spPr>
      </p:pic>
      <mc:AlternateContent xmlns:mc="http://schemas.openxmlformats.org/markup-compatibility/2006" xmlns:a14="http://schemas.microsoft.com/office/drawing/2010/main">
        <mc:Choice Requires="a14">
          <p:sp>
            <p:nvSpPr>
              <p:cNvPr id="4" name="Θέση κειμένου 14">
                <a:extLst>
                  <a:ext uri="{FF2B5EF4-FFF2-40B4-BE49-F238E27FC236}">
                    <a16:creationId xmlns:a16="http://schemas.microsoft.com/office/drawing/2014/main" id="{E8E0CF90-73AE-EF9B-FE2E-1E4449914640}"/>
                  </a:ext>
                </a:extLst>
              </p:cNvPr>
              <p:cNvSpPr txBox="1">
                <a:spLocks/>
              </p:cNvSpPr>
              <p:nvPr/>
            </p:nvSpPr>
            <p:spPr>
              <a:xfrm>
                <a:off x="597304" y="2137531"/>
                <a:ext cx="6311496" cy="3773741"/>
              </a:xfrm>
              <a:prstGeom prst="rect">
                <a:avLst/>
              </a:prstGeom>
              <a:ln w="28575">
                <a:solidFill>
                  <a:schemeClr val="tx1"/>
                </a:solidFill>
              </a:ln>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7000"/>
                  </a:lnSpc>
                  <a:spcBef>
                    <a:spcPts val="1000"/>
                  </a:spcBef>
                  <a:spcAft>
                    <a:spcPts val="80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Οι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Born</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Bohr</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Heisenberg </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και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Jordan</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(1927) διατύπωσαν την ερμηνεία για την κυματοσυνάρτηση </a:t>
                </a:r>
                <a14:m>
                  <m:oMath xmlns:m="http://schemas.openxmlformats.org/officeDocument/2006/math">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𝛹</m:t>
                    </m:r>
                  </m:oMath>
                </a14:m>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που είναι αποδεκτή μέχρι σήμερα και αναφέρεται ως ερμηνεία της Κοπεγχάγης: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T</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ο τετράγωνο του μέτρου της κυματοσυνάρτησης </a:t>
                </a:r>
                <a14:m>
                  <m:oMath xmlns:m="http://schemas.openxmlformats.org/officeDocument/2006/math">
                    <m:sSup>
                      <m:sSup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mn-ea"/>
                            <a:cs typeface="Times New Roman" panose="02020603050405020304" pitchFamily="18" charset="0"/>
                          </a:rPr>
                        </m:ctrlPr>
                      </m:sSupPr>
                      <m:e>
                        <m:d>
                          <m:dPr>
                            <m:begChr m:val="|"/>
                            <m:endChr m:val="|"/>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mn-ea"/>
                                <a:cs typeface="Times New Roman" panose="02020603050405020304" pitchFamily="18" charset="0"/>
                              </a:rPr>
                            </m:ctrlPr>
                          </m:dPr>
                          <m:e>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𝛹</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𝑦</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𝑧</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𝑡</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e>
                        </m:d>
                      </m:e>
                      <m:sup>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sup>
                    </m:sSup>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oMath>
                </a14:m>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εκφράζει την πυκνότητα πιθανότητας να ανιχνευθεί το σωματίδιο στη θέση </a:t>
                </a:r>
                <a14:m>
                  <m:oMath xmlns:m="http://schemas.openxmlformats.org/officeDocument/2006/math">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𝑦</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𝑧</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oMath>
                </a14:m>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την δεδομένη χρονική στιγμή </a:t>
                </a:r>
                <a:r>
                  <a:rPr kumimoji="0" lang="en-US" sz="20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t</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p>
              <a:p>
                <a:pPr marL="228600" marR="0" lvl="0" indent="-228600" algn="l" defTabSz="914400" rtl="0" eaLnBrk="1" fontAlgn="auto" latinLnBrk="0" hangingPunct="1">
                  <a:lnSpc>
                    <a:spcPct val="107000"/>
                  </a:lnSpc>
                  <a:spcBef>
                    <a:spcPts val="1000"/>
                  </a:spcBef>
                  <a:spcAft>
                    <a:spcPts val="80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Η πιθανότητα  </a:t>
                </a:r>
                <a14:m>
                  <m:oMath xmlns:m="http://schemas.openxmlformats.org/officeDocument/2006/math">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𝑑𝑃</m:t>
                    </m:r>
                  </m:oMath>
                </a14:m>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να ανιχνευθεί σε στοιχειώδη όγκο </a:t>
                </a:r>
                <a14:m>
                  <m:oMath xmlns:m="http://schemas.openxmlformats.org/officeDocument/2006/math">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𝑑𝑉</m:t>
                    </m:r>
                  </m:oMath>
                </a14:m>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στο οποίο περιέχεται το σημείο </a:t>
                </a:r>
                <a14:m>
                  <m:oMath xmlns:m="http://schemas.openxmlformats.org/officeDocument/2006/math">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𝑦</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𝑧</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oMath>
                </a14:m>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δίνεται από τη σχέση:</a:t>
                </a:r>
                <a:endParaRPr kumimoji="0" lang="el-G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14:m>
                  <m:oMathPara xmlns:m="http://schemas.openxmlformats.org/officeDocument/2006/math">
                    <m:oMathParaPr>
                      <m:jc m:val="centerGroup"/>
                    </m:oMathParaPr>
                    <m:oMath xmlns:m="http://schemas.openxmlformats.org/officeDocument/2006/math">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𝑑𝑃</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sSup>
                        <m:sSup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d>
                            <m:dPr>
                              <m:begChr m:val="|"/>
                              <m:endChr m:val="|"/>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dPr>
                            <m:e>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𝛹</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𝑦</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𝑧</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𝑡</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e>
                          </m:d>
                        </m:e>
                        <m:sup>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sup>
                      </m:sSup>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𝑑𝑉</m:t>
                      </m:r>
                    </m:oMath>
                  </m:oMathPara>
                </a14:m>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4" name="Θέση κειμένου 14">
                <a:extLst>
                  <a:ext uri="{FF2B5EF4-FFF2-40B4-BE49-F238E27FC236}">
                    <a16:creationId xmlns:a16="http://schemas.microsoft.com/office/drawing/2014/main" id="{E8E0CF90-73AE-EF9B-FE2E-1E4449914640}"/>
                  </a:ext>
                </a:extLst>
              </p:cNvPr>
              <p:cNvSpPr txBox="1">
                <a:spLocks noRot="1" noChangeAspect="1" noMove="1" noResize="1" noEditPoints="1" noAdjustHandles="1" noChangeArrowheads="1" noChangeShapeType="1" noTextEdit="1"/>
              </p:cNvSpPr>
              <p:nvPr/>
            </p:nvSpPr>
            <p:spPr>
              <a:xfrm>
                <a:off x="597304" y="2137531"/>
                <a:ext cx="6311496" cy="3773741"/>
              </a:xfrm>
              <a:prstGeom prst="rect">
                <a:avLst/>
              </a:prstGeom>
              <a:blipFill>
                <a:blip r:embed="rId4"/>
                <a:stretch>
                  <a:fillRect l="-577" t="-481" r="-962"/>
                </a:stretch>
              </a:blipFill>
              <a:ln w="28575">
                <a:solidFill>
                  <a:schemeClr val="tx1"/>
                </a:solidFill>
              </a:ln>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8" name="Θέση περιεχομένου 4">
                <a:extLst>
                  <a:ext uri="{FF2B5EF4-FFF2-40B4-BE49-F238E27FC236}">
                    <a16:creationId xmlns:a16="http://schemas.microsoft.com/office/drawing/2014/main" id="{17CFDA80-E72A-D441-CE77-FD4DB5FABC75}"/>
                  </a:ext>
                </a:extLst>
              </p:cNvPr>
              <p:cNvSpPr txBox="1">
                <a:spLocks/>
              </p:cNvSpPr>
              <p:nvPr/>
            </p:nvSpPr>
            <p:spPr>
              <a:xfrm>
                <a:off x="7324437" y="3014392"/>
                <a:ext cx="3807980" cy="1401907"/>
              </a:xfrm>
              <a:prstGeom prst="rect">
                <a:avLst/>
              </a:prstGeom>
              <a:solidFill>
                <a:schemeClr val="accent2">
                  <a:lumMod val="40000"/>
                  <a:lumOff val="60000"/>
                  <a:alpha val="71000"/>
                </a:schemeClr>
              </a:solid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14:m>
                  <m:oMath xmlns:m="http://schemas.openxmlformats.org/officeDocument/2006/math">
                    <m:nary>
                      <m:naryPr>
                        <m:chr m:val="∑"/>
                        <m:limLoc m:val="subSup"/>
                        <m:supHide m:val="on"/>
                        <m:ctrlPr>
                          <a:rPr kumimoji="0" lang="el-GR" sz="20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naryPr>
                      <m:sub>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𝑖</m:t>
                        </m:r>
                      </m:sub>
                      <m:sup/>
                      <m:e>
                        <m:sSup>
                          <m:sSup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d>
                              <m:dPr>
                                <m:begChr m:val="|"/>
                                <m:endChr m:val="|"/>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dPr>
                              <m:e>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𝛹</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sSub>
                                  <m:sSub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bPr>
                                  <m:e>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e>
                                  <m:sub>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𝑖</m:t>
                                    </m:r>
                                  </m:sub>
                                </m:sSub>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sSub>
                                  <m:sSub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bPr>
                                  <m:e>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𝑦</m:t>
                                    </m:r>
                                  </m:e>
                                  <m:sub>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𝑖</m:t>
                                    </m:r>
                                  </m:sub>
                                </m:sSub>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sSub>
                                  <m:sSub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bPr>
                                  <m:e>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𝑧</m:t>
                                    </m:r>
                                  </m:e>
                                  <m:sub>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𝑖</m:t>
                                    </m:r>
                                  </m:sub>
                                </m:sSub>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𝑡</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e>
                            </m:d>
                          </m:e>
                          <m:sup>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kumimoji="0" lang="el-GR" sz="2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Δ</m:t>
                        </m:r>
                        <m:sSub>
                          <m:sSub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bPr>
                          <m:e>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𝑉</m:t>
                            </m:r>
                          </m:e>
                          <m:sub>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𝑖</m:t>
                            </m:r>
                          </m:sub>
                        </m:sSub>
                      </m:e>
                    </m:nary>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=1</m:t>
                    </m:r>
                  </m:oMath>
                </a14:m>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Συνθήκη κανονικοποίησης.</a:t>
                </a:r>
                <a:endParaRPr kumimoji="0" lang="el-GR"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8" name="Θέση περιεχομένου 4">
                <a:extLst>
                  <a:ext uri="{FF2B5EF4-FFF2-40B4-BE49-F238E27FC236}">
                    <a16:creationId xmlns:a16="http://schemas.microsoft.com/office/drawing/2014/main" id="{17CFDA80-E72A-D441-CE77-FD4DB5FABC75}"/>
                  </a:ext>
                </a:extLst>
              </p:cNvPr>
              <p:cNvSpPr txBox="1">
                <a:spLocks noRot="1" noChangeAspect="1" noMove="1" noResize="1" noEditPoints="1" noAdjustHandles="1" noChangeArrowheads="1" noChangeShapeType="1" noTextEdit="1"/>
              </p:cNvSpPr>
              <p:nvPr/>
            </p:nvSpPr>
            <p:spPr>
              <a:xfrm>
                <a:off x="7324437" y="3014392"/>
                <a:ext cx="3807980" cy="1401907"/>
              </a:xfrm>
              <a:prstGeom prst="rect">
                <a:avLst/>
              </a:prstGeom>
              <a:blipFill>
                <a:blip r:embed="rId5"/>
                <a:stretch>
                  <a:fillRect l="-9936" t="-34348"/>
                </a:stretch>
              </a:blipFill>
            </p:spPr>
            <p:txBody>
              <a:bodyPr/>
              <a:lstStyle/>
              <a:p>
                <a:r>
                  <a:rPr lang="el-GR">
                    <a:noFill/>
                  </a:rPr>
                  <a:t> </a:t>
                </a:r>
              </a:p>
            </p:txBody>
          </p:sp>
        </mc:Fallback>
      </mc:AlternateContent>
    </p:spTree>
    <p:extLst>
      <p:ext uri="{BB962C8B-B14F-4D97-AF65-F5344CB8AC3E}">
        <p14:creationId xmlns:p14="http://schemas.microsoft.com/office/powerpoint/2010/main" val="2356129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DB4499-054E-51E9-B78C-0242CA801DC8}"/>
              </a:ext>
            </a:extLst>
          </p:cNvPr>
          <p:cNvSpPr>
            <a:spLocks noGrp="1"/>
          </p:cNvSpPr>
          <p:nvPr>
            <p:ph type="title"/>
          </p:nvPr>
        </p:nvSpPr>
        <p:spPr/>
        <p:txBody>
          <a:bodyPr/>
          <a:lstStyle/>
          <a:p>
            <a:r>
              <a:rPr lang="el-GR" b="1" i="1" dirty="0">
                <a:solidFill>
                  <a:srgbClr val="FF0000"/>
                </a:solidFill>
                <a:latin typeface="Times New Roman" panose="02020603050405020304" pitchFamily="18" charset="0"/>
                <a:cs typeface="Times New Roman" panose="02020603050405020304" pitchFamily="18" charset="0"/>
              </a:rPr>
              <a:t>Κυματοσυνάρτηση</a:t>
            </a:r>
            <a:r>
              <a:rPr lang="el-GR" b="1" i="1" dirty="0">
                <a:solidFill>
                  <a:srgbClr val="FF0000"/>
                </a:solidFill>
              </a:rPr>
              <a:t>.</a:t>
            </a:r>
            <a:br>
              <a:rPr lang="el-GR" b="1" i="1" dirty="0">
                <a:solidFill>
                  <a:srgbClr val="FF0000"/>
                </a:solidFill>
              </a:rPr>
            </a:br>
            <a:r>
              <a:rPr lang="el-GR" b="1" i="1" dirty="0">
                <a:solidFill>
                  <a:srgbClr val="FF0000"/>
                </a:solidFill>
              </a:rPr>
              <a:t> </a:t>
            </a:r>
            <a:r>
              <a:rPr lang="el-GR" sz="2400" b="1" i="1" dirty="0">
                <a:solidFill>
                  <a:srgbClr val="002060"/>
                </a:solidFill>
                <a:latin typeface="Times New Roman" panose="02020603050405020304" pitchFamily="18" charset="0"/>
                <a:cs typeface="Times New Roman" panose="02020603050405020304" pitchFamily="18" charset="0"/>
              </a:rPr>
              <a:t>Ερμηνεία της κυματοσυνάρτησης</a:t>
            </a:r>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Ορθογώνιο 4">
            <a:extLst>
              <a:ext uri="{FF2B5EF4-FFF2-40B4-BE49-F238E27FC236}">
                <a16:creationId xmlns:a16="http://schemas.microsoft.com/office/drawing/2014/main" id="{B3BEA801-9FA6-4B12-01D1-03E29044E986}"/>
              </a:ext>
            </a:extLst>
          </p:cNvPr>
          <p:cNvSpPr/>
          <p:nvPr/>
        </p:nvSpPr>
        <p:spPr>
          <a:xfrm>
            <a:off x="0" y="0"/>
            <a:ext cx="12192000" cy="329616"/>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E3275FA-808E-3F01-62B3-9672B6E7250C}"/>
              </a:ext>
            </a:extLst>
          </p:cNvPr>
          <p:cNvSpPr txBox="1"/>
          <p:nvPr/>
        </p:nvSpPr>
        <p:spPr>
          <a:xfrm>
            <a:off x="2979268"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Ιστορική αναδρομή - Ύλη</a:t>
            </a:r>
          </a:p>
        </p:txBody>
      </p:sp>
      <p:sp>
        <p:nvSpPr>
          <p:cNvPr id="7" name="TextBox 6">
            <a:extLst>
              <a:ext uri="{FF2B5EF4-FFF2-40B4-BE49-F238E27FC236}">
                <a16:creationId xmlns:a16="http://schemas.microsoft.com/office/drawing/2014/main" id="{3C5E0839-3C17-5821-5B58-2879E1ECB9AD}"/>
              </a:ext>
            </a:extLst>
          </p:cNvPr>
          <p:cNvSpPr txBox="1"/>
          <p:nvPr/>
        </p:nvSpPr>
        <p:spPr>
          <a:xfrm>
            <a:off x="5934904"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Παλαιά Κβαντική Φυσική</a:t>
            </a:r>
          </a:p>
        </p:txBody>
      </p:sp>
      <p:sp>
        <p:nvSpPr>
          <p:cNvPr id="13" name="TextBox 12">
            <a:extLst>
              <a:ext uri="{FF2B5EF4-FFF2-40B4-BE49-F238E27FC236}">
                <a16:creationId xmlns:a16="http://schemas.microsoft.com/office/drawing/2014/main" id="{BA9EA89C-C3AE-F236-1A48-54973432457A}"/>
              </a:ext>
            </a:extLst>
          </p:cNvPr>
          <p:cNvSpPr txBox="1"/>
          <p:nvPr/>
        </p:nvSpPr>
        <p:spPr>
          <a:xfrm>
            <a:off x="8890540" y="0"/>
            <a:ext cx="2955636" cy="329616"/>
          </a:xfrm>
          <a:prstGeom prst="rect">
            <a:avLst/>
          </a:prstGeom>
          <a:solidFill>
            <a:srgbClr val="0000CC"/>
          </a:solidFill>
          <a:ln w="19050">
            <a:solidFill>
              <a:schemeClr val="bg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Στοιχεία Κβαντομηχανικής</a:t>
            </a:r>
          </a:p>
        </p:txBody>
      </p:sp>
      <p:pic>
        <p:nvPicPr>
          <p:cNvPr id="15" name="Εικόνα 14">
            <a:hlinkClick r:id="rId2" action="ppaction://hlinksldjump"/>
            <a:extLst>
              <a:ext uri="{FF2B5EF4-FFF2-40B4-BE49-F238E27FC236}">
                <a16:creationId xmlns:a16="http://schemas.microsoft.com/office/drawing/2014/main" id="{B5FF9AB0-65A0-0FEF-980C-F99500EB49F6}"/>
              </a:ext>
            </a:extLst>
          </p:cNvPr>
          <p:cNvPicPr>
            <a:picLocks noChangeAspect="1"/>
          </p:cNvPicPr>
          <p:nvPr/>
        </p:nvPicPr>
        <p:blipFill>
          <a:blip r:embed="rId3"/>
          <a:stretch>
            <a:fillRect/>
          </a:stretch>
        </p:blipFill>
        <p:spPr>
          <a:xfrm>
            <a:off x="291812" y="33020"/>
            <a:ext cx="305492" cy="305492"/>
          </a:xfrm>
          <a:prstGeom prst="rect">
            <a:avLst/>
          </a:prstGeom>
        </p:spPr>
      </p:pic>
      <mc:AlternateContent xmlns:mc="http://schemas.openxmlformats.org/markup-compatibility/2006" xmlns:a14="http://schemas.microsoft.com/office/drawing/2010/main">
        <mc:Choice Requires="a14">
          <p:sp>
            <p:nvSpPr>
              <p:cNvPr id="4" name="Θέση κειμένου 14">
                <a:extLst>
                  <a:ext uri="{FF2B5EF4-FFF2-40B4-BE49-F238E27FC236}">
                    <a16:creationId xmlns:a16="http://schemas.microsoft.com/office/drawing/2014/main" id="{E8E0CF90-73AE-EF9B-FE2E-1E4449914640}"/>
                  </a:ext>
                </a:extLst>
              </p:cNvPr>
              <p:cNvSpPr txBox="1">
                <a:spLocks/>
              </p:cNvSpPr>
              <p:nvPr/>
            </p:nvSpPr>
            <p:spPr>
              <a:xfrm>
                <a:off x="597303" y="2137531"/>
                <a:ext cx="6496223" cy="3773741"/>
              </a:xfrm>
              <a:prstGeom prst="rect">
                <a:avLst/>
              </a:prstGeom>
              <a:ln w="28575">
                <a:solidFill>
                  <a:schemeClr val="tx1"/>
                </a:solidFill>
              </a:ln>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7000"/>
                  </a:lnSpc>
                  <a:spcBef>
                    <a:spcPts val="1000"/>
                  </a:spcBef>
                  <a:spcAft>
                    <a:spcPts val="80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Για μονοδιάστατο πρόβλημα το τετράγωνο του μέτρου της κυματοσυνάρτησης </a:t>
                </a:r>
                <a14:m>
                  <m:oMath xmlns:m="http://schemas.openxmlformats.org/officeDocument/2006/math">
                    <m:sSup>
                      <m:sSup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mn-ea"/>
                            <a:cs typeface="Times New Roman" panose="02020603050405020304" pitchFamily="18" charset="0"/>
                          </a:rPr>
                        </m:ctrlPr>
                      </m:sSupPr>
                      <m:e>
                        <m:d>
                          <m:dPr>
                            <m:begChr m:val="|"/>
                            <m:endChr m:val="|"/>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mn-ea"/>
                                <a:cs typeface="Times New Roman" panose="02020603050405020304" pitchFamily="18" charset="0"/>
                              </a:rPr>
                            </m:ctrlPr>
                          </m:dPr>
                          <m:e>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𝛹</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𝑡</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e>
                        </m:d>
                      </m:e>
                      <m:sup>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sup>
                    </m:sSup>
                  </m:oMath>
                </a14:m>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εκφράζει την πυκνότητα πιθανότητας να ανιχνευθεί το σωματίδιο στο σημείο </a:t>
                </a:r>
                <a14:m>
                  <m:oMath xmlns:m="http://schemas.openxmlformats.org/officeDocument/2006/math">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oMath>
                </a14:m>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p>
              <a:p>
                <a:pPr marL="228600" marR="0" lvl="0" indent="-228600" algn="l" defTabSz="914400" rtl="0" eaLnBrk="1" fontAlgn="auto" latinLnBrk="0" hangingPunct="1">
                  <a:lnSpc>
                    <a:spcPct val="107000"/>
                  </a:lnSpc>
                  <a:spcBef>
                    <a:spcPts val="1000"/>
                  </a:spcBef>
                  <a:spcAft>
                    <a:spcPts val="80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Η πιθανότητα </a:t>
                </a:r>
                <a14:m>
                  <m:oMath xmlns:m="http://schemas.openxmlformats.org/officeDocument/2006/math">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𝑑𝑃</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𝑡</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oMath>
                </a14:m>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σε μια μέτρηση τη στιγμή </a:t>
                </a:r>
                <a14:m>
                  <m:oMath xmlns:m="http://schemas.openxmlformats.org/officeDocument/2006/math">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𝑡</m:t>
                    </m:r>
                  </m:oMath>
                </a14:m>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να ανιχνευθεί το σωματίδιο σε ένα διάστημα </a:t>
                </a:r>
                <a14:m>
                  <m:oMath xmlns:m="http://schemas.openxmlformats.org/officeDocument/2006/math">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𝑑𝑥</m:t>
                    </m:r>
                  </m:oMath>
                </a14:m>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γύρω από τη θέση </a:t>
                </a:r>
                <a14:m>
                  <m:oMath xmlns:m="http://schemas.openxmlformats.org/officeDocument/2006/math">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oMath>
                </a14:m>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δίνεται από τη σχέση: </a:t>
                </a: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14:m>
                  <m:oMathPara xmlns:m="http://schemas.openxmlformats.org/officeDocument/2006/math">
                    <m:oMathParaPr>
                      <m:jc m:val="centerGroup"/>
                    </m:oMathParaPr>
                    <m:oMath xmlns:m="http://schemas.openxmlformats.org/officeDocument/2006/math">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𝑑𝑃</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𝑡</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sSup>
                        <m:sSup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d>
                            <m:dPr>
                              <m:begChr m:val="|"/>
                              <m:endChr m:val="|"/>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dPr>
                            <m:e>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𝛹</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𝑡</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e>
                          </m:d>
                        </m:e>
                        <m:sup>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sup>
                      </m:sSup>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𝑑𝑥</m:t>
                      </m:r>
                    </m:oMath>
                  </m:oMathPara>
                </a14:m>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228600" marR="0" lvl="0" indent="-228600" algn="l" defTabSz="914400" rtl="0" eaLnBrk="1" fontAlgn="auto" latinLnBrk="0" hangingPunct="1">
                  <a:lnSpc>
                    <a:spcPct val="107000"/>
                  </a:lnSpc>
                  <a:spcBef>
                    <a:spcPts val="1000"/>
                  </a:spcBef>
                  <a:spcAft>
                    <a:spcPts val="80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Είναι: </a:t>
                </a:r>
                <a:br>
                  <a:rPr kumimoji="0" lang="el-GR" sz="20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br>
                <a14:m>
                  <m:oMath xmlns:m="http://schemas.openxmlformats.org/officeDocument/2006/math">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𝑃</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𝑎</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𝑏</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𝑡</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nary>
                      <m:naryPr>
                        <m:limLoc m:val="subSup"/>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naryPr>
                      <m:sub>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𝑎</m:t>
                        </m:r>
                      </m:sub>
                      <m:sup>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𝑏</m:t>
                        </m:r>
                      </m:sup>
                      <m:e>
                        <m:sSup>
                          <m:sSup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d>
                              <m:dPr>
                                <m:begChr m:val="|"/>
                                <m:endChr m:val="|"/>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dPr>
                              <m:e>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𝛹</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𝑡</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e>
                            </m:d>
                          </m:e>
                          <m:sup>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sup>
                        </m:sSup>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𝑑𝑥</m:t>
                        </m:r>
                      </m:e>
                    </m:nary>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oMath>
                </a14:m>
                <a:br>
                  <a:rPr kumimoji="0" lang="el-GR" sz="20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br>
                <a:endParaRPr kumimoji="0" lang="el-GR" sz="20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228600" marR="0" lvl="0" indent="-228600" algn="l" defTabSz="914400" rtl="0" eaLnBrk="1" fontAlgn="auto" latinLnBrk="0" hangingPunct="1">
                  <a:lnSpc>
                    <a:spcPct val="107000"/>
                  </a:lnSpc>
                  <a:spcBef>
                    <a:spcPts val="1000"/>
                  </a:spcBef>
                  <a:spcAft>
                    <a:spcPts val="800"/>
                  </a:spcAft>
                  <a:buClrTx/>
                  <a:buSzTx/>
                  <a:buFont typeface="Wingdings" panose="05000000000000000000" pitchFamily="2" charset="2"/>
                  <a:buChar char="Ø"/>
                  <a:tabLst/>
                  <a:defRPr/>
                </a:pPr>
                <a14:m>
                  <m:oMath xmlns:m="http://schemas.openxmlformats.org/officeDocument/2006/math">
                    <m:nary>
                      <m:naryPr>
                        <m:limLoc m:val="subSup"/>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naryPr>
                      <m:sub>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sub>
                      <m:sup>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sup>
                      <m:e>
                        <m:sSup>
                          <m:sSup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d>
                              <m:dPr>
                                <m:begChr m:val="|"/>
                                <m:endChr m:val="|"/>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dPr>
                              <m:e>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𝛹</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𝑡</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e>
                            </m:d>
                          </m:e>
                          <m:sup>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sup>
                        </m:sSup>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𝑑𝑥</m:t>
                        </m:r>
                      </m:e>
                    </m:nary>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=1</m:t>
                    </m:r>
                  </m:oMath>
                </a14:m>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 </a:t>
                </a:r>
                <a:r>
                  <a:rPr kumimoji="0" lang="el-GR" sz="20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συνθήκη κανονικοποίησης)</a:t>
                </a:r>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4" name="Θέση κειμένου 14">
                <a:extLst>
                  <a:ext uri="{FF2B5EF4-FFF2-40B4-BE49-F238E27FC236}">
                    <a16:creationId xmlns:a16="http://schemas.microsoft.com/office/drawing/2014/main" id="{E8E0CF90-73AE-EF9B-FE2E-1E4449914640}"/>
                  </a:ext>
                </a:extLst>
              </p:cNvPr>
              <p:cNvSpPr txBox="1">
                <a:spLocks noRot="1" noChangeAspect="1" noMove="1" noResize="1" noEditPoints="1" noAdjustHandles="1" noChangeArrowheads="1" noChangeShapeType="1" noTextEdit="1"/>
              </p:cNvSpPr>
              <p:nvPr/>
            </p:nvSpPr>
            <p:spPr>
              <a:xfrm>
                <a:off x="597303" y="2137531"/>
                <a:ext cx="6496223" cy="3773741"/>
              </a:xfrm>
              <a:prstGeom prst="rect">
                <a:avLst/>
              </a:prstGeom>
              <a:blipFill>
                <a:blip r:embed="rId4"/>
                <a:stretch>
                  <a:fillRect l="-2988" t="-1442" b="-21635"/>
                </a:stretch>
              </a:blipFill>
              <a:ln w="28575">
                <a:solidFill>
                  <a:schemeClr val="tx1"/>
                </a:solidFill>
              </a:ln>
            </p:spPr>
            <p:txBody>
              <a:bodyPr/>
              <a:lstStyle/>
              <a:p>
                <a:r>
                  <a:rPr lang="el-GR">
                    <a:noFill/>
                  </a:rPr>
                  <a:t> </a:t>
                </a:r>
              </a:p>
            </p:txBody>
          </p:sp>
        </mc:Fallback>
      </mc:AlternateContent>
      <p:pic>
        <p:nvPicPr>
          <p:cNvPr id="9" name="Θέση περιεχομένου 5">
            <a:extLst>
              <a:ext uri="{FF2B5EF4-FFF2-40B4-BE49-F238E27FC236}">
                <a16:creationId xmlns:a16="http://schemas.microsoft.com/office/drawing/2014/main" id="{C7351C47-1CE3-CC67-375F-5B04CDC0828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30501" y="2424994"/>
            <a:ext cx="3623299" cy="3198813"/>
          </a:xfrm>
          <a:prstGeom prst="rect">
            <a:avLst/>
          </a:prstGeom>
        </p:spPr>
      </p:pic>
    </p:spTree>
    <p:extLst>
      <p:ext uri="{BB962C8B-B14F-4D97-AF65-F5344CB8AC3E}">
        <p14:creationId xmlns:p14="http://schemas.microsoft.com/office/powerpoint/2010/main" val="2351382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DB4499-054E-51E9-B78C-0242CA801DC8}"/>
              </a:ext>
            </a:extLst>
          </p:cNvPr>
          <p:cNvSpPr>
            <a:spLocks noGrp="1"/>
          </p:cNvSpPr>
          <p:nvPr>
            <p:ph type="title"/>
          </p:nvPr>
        </p:nvSpPr>
        <p:spPr/>
        <p:txBody>
          <a:bodyPr/>
          <a:lstStyle/>
          <a:p>
            <a:r>
              <a:rPr lang="el-GR" b="1" i="1" dirty="0">
                <a:solidFill>
                  <a:srgbClr val="FF0000"/>
                </a:solidFill>
                <a:latin typeface="Times New Roman" panose="02020603050405020304" pitchFamily="18" charset="0"/>
                <a:cs typeface="Times New Roman" panose="02020603050405020304" pitchFamily="18" charset="0"/>
              </a:rPr>
              <a:t>Κυματοσυνάρτηση</a:t>
            </a:r>
            <a:r>
              <a:rPr lang="el-GR" b="1" i="1" dirty="0">
                <a:solidFill>
                  <a:srgbClr val="FF0000"/>
                </a:solidFill>
              </a:rPr>
              <a:t> </a:t>
            </a:r>
            <a:br>
              <a:rPr lang="el-GR" b="1" i="1" dirty="0">
                <a:solidFill>
                  <a:srgbClr val="FF0000"/>
                </a:solidFill>
              </a:rPr>
            </a:br>
            <a:r>
              <a:rPr lang="el-GR" sz="2400" b="1" i="1" dirty="0">
                <a:solidFill>
                  <a:srgbClr val="002060"/>
                </a:solidFill>
                <a:latin typeface="Times New Roman" panose="02020603050405020304" pitchFamily="18" charset="0"/>
                <a:cs typeface="Times New Roman" panose="02020603050405020304" pitchFamily="18" charset="0"/>
              </a:rPr>
              <a:t>…και Χημεία</a:t>
            </a:r>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Ορθογώνιο 4">
            <a:extLst>
              <a:ext uri="{FF2B5EF4-FFF2-40B4-BE49-F238E27FC236}">
                <a16:creationId xmlns:a16="http://schemas.microsoft.com/office/drawing/2014/main" id="{B3BEA801-9FA6-4B12-01D1-03E29044E986}"/>
              </a:ext>
            </a:extLst>
          </p:cNvPr>
          <p:cNvSpPr/>
          <p:nvPr/>
        </p:nvSpPr>
        <p:spPr>
          <a:xfrm>
            <a:off x="0" y="0"/>
            <a:ext cx="12192000" cy="329616"/>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E3275FA-808E-3F01-62B3-9672B6E7250C}"/>
              </a:ext>
            </a:extLst>
          </p:cNvPr>
          <p:cNvSpPr txBox="1"/>
          <p:nvPr/>
        </p:nvSpPr>
        <p:spPr>
          <a:xfrm>
            <a:off x="2979268"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Ιστορική αναδρομή - Ύλη</a:t>
            </a:r>
          </a:p>
        </p:txBody>
      </p:sp>
      <p:sp>
        <p:nvSpPr>
          <p:cNvPr id="7" name="TextBox 6">
            <a:extLst>
              <a:ext uri="{FF2B5EF4-FFF2-40B4-BE49-F238E27FC236}">
                <a16:creationId xmlns:a16="http://schemas.microsoft.com/office/drawing/2014/main" id="{3C5E0839-3C17-5821-5B58-2879E1ECB9AD}"/>
              </a:ext>
            </a:extLst>
          </p:cNvPr>
          <p:cNvSpPr txBox="1"/>
          <p:nvPr/>
        </p:nvSpPr>
        <p:spPr>
          <a:xfrm>
            <a:off x="5934904"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Παλαιά Κβαντική Φυσική</a:t>
            </a:r>
          </a:p>
        </p:txBody>
      </p:sp>
      <p:sp>
        <p:nvSpPr>
          <p:cNvPr id="13" name="TextBox 12">
            <a:extLst>
              <a:ext uri="{FF2B5EF4-FFF2-40B4-BE49-F238E27FC236}">
                <a16:creationId xmlns:a16="http://schemas.microsoft.com/office/drawing/2014/main" id="{BA9EA89C-C3AE-F236-1A48-54973432457A}"/>
              </a:ext>
            </a:extLst>
          </p:cNvPr>
          <p:cNvSpPr txBox="1"/>
          <p:nvPr/>
        </p:nvSpPr>
        <p:spPr>
          <a:xfrm>
            <a:off x="8890540" y="0"/>
            <a:ext cx="2955636" cy="329616"/>
          </a:xfrm>
          <a:prstGeom prst="rect">
            <a:avLst/>
          </a:prstGeom>
          <a:solidFill>
            <a:srgbClr val="0000CC"/>
          </a:solidFill>
          <a:ln w="19050">
            <a:solidFill>
              <a:schemeClr val="bg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Στοιχεία Κβαντομηχανικής</a:t>
            </a:r>
          </a:p>
        </p:txBody>
      </p:sp>
      <p:pic>
        <p:nvPicPr>
          <p:cNvPr id="15" name="Εικόνα 14">
            <a:hlinkClick r:id="rId2" action="ppaction://hlinksldjump"/>
            <a:extLst>
              <a:ext uri="{FF2B5EF4-FFF2-40B4-BE49-F238E27FC236}">
                <a16:creationId xmlns:a16="http://schemas.microsoft.com/office/drawing/2014/main" id="{B5FF9AB0-65A0-0FEF-980C-F99500EB49F6}"/>
              </a:ext>
            </a:extLst>
          </p:cNvPr>
          <p:cNvPicPr>
            <a:picLocks noChangeAspect="1"/>
          </p:cNvPicPr>
          <p:nvPr/>
        </p:nvPicPr>
        <p:blipFill>
          <a:blip r:embed="rId3"/>
          <a:stretch>
            <a:fillRect/>
          </a:stretch>
        </p:blipFill>
        <p:spPr>
          <a:xfrm>
            <a:off x="291812" y="33020"/>
            <a:ext cx="305492" cy="305492"/>
          </a:xfrm>
          <a:prstGeom prst="rect">
            <a:avLst/>
          </a:prstGeom>
        </p:spPr>
      </p:pic>
      <p:sp>
        <p:nvSpPr>
          <p:cNvPr id="4" name="Θέση κειμένου 14">
            <a:extLst>
              <a:ext uri="{FF2B5EF4-FFF2-40B4-BE49-F238E27FC236}">
                <a16:creationId xmlns:a16="http://schemas.microsoft.com/office/drawing/2014/main" id="{E8E0CF90-73AE-EF9B-FE2E-1E4449914640}"/>
              </a:ext>
            </a:extLst>
          </p:cNvPr>
          <p:cNvSpPr txBox="1">
            <a:spLocks/>
          </p:cNvSpPr>
          <p:nvPr/>
        </p:nvSpPr>
        <p:spPr>
          <a:xfrm>
            <a:off x="611008" y="1523699"/>
            <a:ext cx="6801714" cy="4720084"/>
          </a:xfrm>
          <a:prstGeom prst="rect">
            <a:avLst/>
          </a:prstGeom>
          <a:ln w="28575">
            <a:solidFill>
              <a:schemeClr val="tx1"/>
            </a:solidFill>
          </a:ln>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7000"/>
              </a:lnSpc>
              <a:spcBef>
                <a:spcPts val="1000"/>
              </a:spcBef>
              <a:spcAft>
                <a:spcPts val="80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Στη χημεία, οι αντίστοιχες κυματοσυναρτήσεις για το ηλεκτρόνιο στο άτομο, λέγονται </a:t>
            </a:r>
            <a:r>
              <a:rPr kumimoji="0" lang="el-GR" sz="20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ατομικά τροχιακά</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a:t>
            </a:r>
          </a:p>
          <a:p>
            <a:pPr lvl="0">
              <a:lnSpc>
                <a:spcPct val="107000"/>
              </a:lnSpc>
              <a:spcAft>
                <a:spcPts val="800"/>
              </a:spcAft>
              <a:buFont typeface="Wingdings" panose="05000000000000000000" pitchFamily="2" charset="2"/>
              <a:buChar char="Ø"/>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Η απεικόνισή τους στο χώρο γίνεται  με την τιμή της πυκνότητας πιθανότητας. Η τιμή της πυκνότητας πιθανότητας σε κάποιο σημείο  αντιστοιχίζεται με την ένταση του χρώματος σε εκείνο το σημείο. Όσο πιο «πυκνό» είναι το μαύρο τόσο μεγαλύτερη είναι η τιμή της πυκνότητας πιθανότητας σε εκείνη την περιοχή. Για χάριν απλούστευσης αυτή η αναπαράσταση λέγεται και </a:t>
            </a:r>
            <a:r>
              <a:rPr kumimoji="0" lang="el-GR" sz="20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τροχιακό </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και περιέχει το χώρο στον</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lang="el-GR" sz="2000" dirty="0">
                <a:latin typeface="Times New Roman" panose="02020603050405020304" pitchFamily="18" charset="0"/>
                <a:ea typeface="Calibri" panose="020F0502020204030204" pitchFamily="34" charset="0"/>
              </a:rPr>
              <a:t>οποίο το ηλεκτρόνιο ανιχνεύεται με πιθανότητα 90 % έως 95 %. </a:t>
            </a:r>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a:p>
            <a:pPr marL="228600" marR="0" lvl="0" indent="-228600" algn="l" defTabSz="914400" rtl="0" eaLnBrk="1" fontAlgn="auto" latinLnBrk="0" hangingPunct="1">
              <a:lnSpc>
                <a:spcPct val="107000"/>
              </a:lnSpc>
              <a:spcBef>
                <a:spcPts val="1000"/>
              </a:spcBef>
              <a:spcAft>
                <a:spcPts val="80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Δίπλα είναι η σχηματική παρουσίαση ορισμένων τροχιακών. Όπου είναι πιο σκούρο, η πιθανότητα να βρεθεί εκεί το ηλεκτρόνιο είναι μεγαλύτερη. </a:t>
            </a:r>
            <a:endParaRPr kumimoji="0" lang="el-GR"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4" name="Θέση περιεχομένου 7">
            <a:extLst>
              <a:ext uri="{FF2B5EF4-FFF2-40B4-BE49-F238E27FC236}">
                <a16:creationId xmlns:a16="http://schemas.microsoft.com/office/drawing/2014/main" id="{E004DDBD-34B7-1695-B5E0-259ADDEC0C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63716" y="1242329"/>
            <a:ext cx="4166465" cy="5615671"/>
          </a:xfrm>
          <a:prstGeom prst="rect">
            <a:avLst/>
          </a:prstGeom>
        </p:spPr>
      </p:pic>
    </p:spTree>
    <p:extLst>
      <p:ext uri="{BB962C8B-B14F-4D97-AF65-F5344CB8AC3E}">
        <p14:creationId xmlns:p14="http://schemas.microsoft.com/office/powerpoint/2010/main" val="1194837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DB4499-054E-51E9-B78C-0242CA801DC8}"/>
              </a:ext>
            </a:extLst>
          </p:cNvPr>
          <p:cNvSpPr>
            <a:spLocks noGrp="1"/>
          </p:cNvSpPr>
          <p:nvPr>
            <p:ph type="title"/>
          </p:nvPr>
        </p:nvSpPr>
        <p:spPr/>
        <p:txBody>
          <a:bodyPr/>
          <a:lstStyle/>
          <a:p>
            <a:r>
              <a:rPr lang="el-GR" b="1" i="1" dirty="0">
                <a:solidFill>
                  <a:srgbClr val="FF0000"/>
                </a:solidFill>
                <a:latin typeface="Times New Roman" panose="02020603050405020304" pitchFamily="18" charset="0"/>
                <a:cs typeface="Times New Roman" panose="02020603050405020304" pitchFamily="18" charset="0"/>
              </a:rPr>
              <a:t>Κυματοσυνάρτηση</a:t>
            </a:r>
            <a:r>
              <a:rPr lang="el-GR" b="1" i="1" dirty="0">
                <a:solidFill>
                  <a:srgbClr val="FF0000"/>
                </a:solidFill>
              </a:rPr>
              <a:t> </a:t>
            </a:r>
            <a:r>
              <a:rPr lang="el-GR" b="1" i="1" dirty="0">
                <a:solidFill>
                  <a:srgbClr val="92D050"/>
                </a:solidFill>
                <a:latin typeface="Times New Roman" panose="02020603050405020304" pitchFamily="18" charset="0"/>
                <a:cs typeface="Times New Roman" panose="02020603050405020304" pitchFamily="18" charset="0"/>
              </a:rPr>
              <a:t>. Κατάσταση στην κβαντομηχανική.</a:t>
            </a:r>
            <a:endParaRPr lang="el-GR" dirty="0"/>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Ορθογώνιο 4">
            <a:extLst>
              <a:ext uri="{FF2B5EF4-FFF2-40B4-BE49-F238E27FC236}">
                <a16:creationId xmlns:a16="http://schemas.microsoft.com/office/drawing/2014/main" id="{B3BEA801-9FA6-4B12-01D1-03E29044E986}"/>
              </a:ext>
            </a:extLst>
          </p:cNvPr>
          <p:cNvSpPr/>
          <p:nvPr/>
        </p:nvSpPr>
        <p:spPr>
          <a:xfrm>
            <a:off x="0" y="0"/>
            <a:ext cx="12192000" cy="329616"/>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E3275FA-808E-3F01-62B3-9672B6E7250C}"/>
              </a:ext>
            </a:extLst>
          </p:cNvPr>
          <p:cNvSpPr txBox="1"/>
          <p:nvPr/>
        </p:nvSpPr>
        <p:spPr>
          <a:xfrm>
            <a:off x="2979268"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Ιστορική αναδρομή - Ύλη</a:t>
            </a:r>
          </a:p>
        </p:txBody>
      </p:sp>
      <p:sp>
        <p:nvSpPr>
          <p:cNvPr id="7" name="TextBox 6">
            <a:extLst>
              <a:ext uri="{FF2B5EF4-FFF2-40B4-BE49-F238E27FC236}">
                <a16:creationId xmlns:a16="http://schemas.microsoft.com/office/drawing/2014/main" id="{3C5E0839-3C17-5821-5B58-2879E1ECB9AD}"/>
              </a:ext>
            </a:extLst>
          </p:cNvPr>
          <p:cNvSpPr txBox="1"/>
          <p:nvPr/>
        </p:nvSpPr>
        <p:spPr>
          <a:xfrm>
            <a:off x="5934904"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Παλαιά Κβαντική Φυσική</a:t>
            </a:r>
          </a:p>
        </p:txBody>
      </p:sp>
      <p:sp>
        <p:nvSpPr>
          <p:cNvPr id="13" name="TextBox 12">
            <a:extLst>
              <a:ext uri="{FF2B5EF4-FFF2-40B4-BE49-F238E27FC236}">
                <a16:creationId xmlns:a16="http://schemas.microsoft.com/office/drawing/2014/main" id="{BA9EA89C-C3AE-F236-1A48-54973432457A}"/>
              </a:ext>
            </a:extLst>
          </p:cNvPr>
          <p:cNvSpPr txBox="1"/>
          <p:nvPr/>
        </p:nvSpPr>
        <p:spPr>
          <a:xfrm>
            <a:off x="8890540" y="0"/>
            <a:ext cx="2955636" cy="329616"/>
          </a:xfrm>
          <a:prstGeom prst="rect">
            <a:avLst/>
          </a:prstGeom>
          <a:solidFill>
            <a:srgbClr val="0000CC"/>
          </a:solidFill>
          <a:ln w="19050">
            <a:solidFill>
              <a:schemeClr val="bg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Στοιχεία Κβαντομηχανικής</a:t>
            </a:r>
          </a:p>
        </p:txBody>
      </p:sp>
      <p:pic>
        <p:nvPicPr>
          <p:cNvPr id="15" name="Εικόνα 14">
            <a:hlinkClick r:id="rId2" action="ppaction://hlinksldjump"/>
            <a:extLst>
              <a:ext uri="{FF2B5EF4-FFF2-40B4-BE49-F238E27FC236}">
                <a16:creationId xmlns:a16="http://schemas.microsoft.com/office/drawing/2014/main" id="{B5FF9AB0-65A0-0FEF-980C-F99500EB49F6}"/>
              </a:ext>
            </a:extLst>
          </p:cNvPr>
          <p:cNvPicPr>
            <a:picLocks noChangeAspect="1"/>
          </p:cNvPicPr>
          <p:nvPr/>
        </p:nvPicPr>
        <p:blipFill>
          <a:blip r:embed="rId3"/>
          <a:stretch>
            <a:fillRect/>
          </a:stretch>
        </p:blipFill>
        <p:spPr>
          <a:xfrm>
            <a:off x="291812" y="33020"/>
            <a:ext cx="305492" cy="305492"/>
          </a:xfrm>
          <a:prstGeom prst="rect">
            <a:avLst/>
          </a:prstGeom>
        </p:spPr>
      </p:pic>
      <mc:AlternateContent xmlns:mc="http://schemas.openxmlformats.org/markup-compatibility/2006" xmlns:a14="http://schemas.microsoft.com/office/drawing/2010/main">
        <mc:Choice Requires="a14">
          <p:sp>
            <p:nvSpPr>
              <p:cNvPr id="4" name="Θέση κειμένου 14">
                <a:extLst>
                  <a:ext uri="{FF2B5EF4-FFF2-40B4-BE49-F238E27FC236}">
                    <a16:creationId xmlns:a16="http://schemas.microsoft.com/office/drawing/2014/main" id="{E8E0CF90-73AE-EF9B-FE2E-1E4449914640}"/>
                  </a:ext>
                </a:extLst>
              </p:cNvPr>
              <p:cNvSpPr txBox="1">
                <a:spLocks/>
              </p:cNvSpPr>
              <p:nvPr/>
            </p:nvSpPr>
            <p:spPr>
              <a:xfrm>
                <a:off x="579221" y="1636266"/>
                <a:ext cx="5027252" cy="4720084"/>
              </a:xfrm>
              <a:prstGeom prst="rect">
                <a:avLst/>
              </a:prstGeom>
              <a:ln w="28575">
                <a:solidFill>
                  <a:schemeClr val="tx1"/>
                </a:solidFill>
              </a:ln>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7000"/>
                  </a:lnSpc>
                  <a:spcBef>
                    <a:spcPts val="1000"/>
                  </a:spcBef>
                  <a:spcAft>
                    <a:spcPts val="80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Ατομικό τροχιακό </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a:p>
                <a:pPr marL="0" marR="0" lvl="0" indent="0" algn="ctr"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a:t>
                </a:r>
                <a14:m>
                  <m:oMath xmlns:m="http://schemas.openxmlformats.org/officeDocument/2006/math">
                    <m:r>
                      <m:rPr>
                        <m:sty m:val="p"/>
                      </m:rPr>
                      <a:rPr kumimoji="0" lang="el-GR" sz="2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mn-cs"/>
                      </a:rPr>
                      <m:t>Ψ</m:t>
                    </m:r>
                    <m:r>
                      <a:rPr kumimoji="0" lang="en-US" sz="2000" b="0" i="0"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mn-cs"/>
                      </a:rPr>
                      <m:t>&gt;</m:t>
                    </m:r>
                    <m:r>
                      <a:rPr kumimoji="0" lang="el-GR" sz="20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mn-cs"/>
                      </a:rPr>
                      <m:t>=|</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mn-cs"/>
                      </a:rPr>
                      <m:t>𝑛</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mn-cs"/>
                      </a:rPr>
                      <m:t>,</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mn-cs"/>
                      </a:rPr>
                      <m:t>𝑙</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mn-cs"/>
                      </a:rPr>
                      <m:t>,</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mn-cs"/>
                      </a:rPr>
                      <m:t>𝑚</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mn-cs"/>
                      </a:rPr>
                      <m:t>&gt;</m:t>
                    </m:r>
                  </m:oMath>
                </a14:m>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είναι μια κατάσταση. Τί πληροφορίες δίνει;</a:t>
                </a: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Σύνδεση κατάστασης με μέτρηση.</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a:p>
                <a:pPr marL="228600" marR="0" lvl="0" indent="-228600" algn="l" defTabSz="914400" rtl="0" eaLnBrk="1" fontAlgn="auto" latinLnBrk="0" hangingPunct="1">
                  <a:lnSpc>
                    <a:spcPct val="107000"/>
                  </a:lnSpc>
                  <a:spcBef>
                    <a:spcPts val="1000"/>
                  </a:spcBef>
                  <a:spcAft>
                    <a:spcPts val="800"/>
                  </a:spcAft>
                  <a:buClrTx/>
                  <a:buSzTx/>
                  <a:buFont typeface="Wingdings" panose="05000000000000000000" pitchFamily="2" charset="2"/>
                  <a:buChar char="Ø"/>
                  <a:tabLst/>
                  <a:defRPr/>
                </a:pPr>
                <a14:m>
                  <m:oMath xmlns:m="http://schemas.openxmlformats.org/officeDocument/2006/math">
                    <m:sSub>
                      <m:sSubPr>
                        <m:ctrlPr>
                          <a:rPr kumimoji="0" lang="el-GR"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m:rPr>
                            <m:sty m:val="p"/>
                          </m:rPr>
                          <a:rPr kumimoji="0" lang="en-US" sz="20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E</m:t>
                        </m:r>
                      </m:e>
                      <m:sub>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𝑛</m:t>
                        </m:r>
                      </m:sub>
                    </m:sSub>
                    <m:r>
                      <a:rPr kumimoji="0" lang="el-GR" sz="2000" b="0" i="0"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mn-cs"/>
                      </a:rPr>
                      <m:t>=</m:t>
                    </m:r>
                    <m:r>
                      <a:rPr kumimoji="0" lang="en-US" sz="2000" b="0" i="0"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mn-cs"/>
                      </a:rPr>
                      <m:t>−</m:t>
                    </m:r>
                    <m:f>
                      <m:fPr>
                        <m:ctrlPr>
                          <a:rPr kumimoji="0" lang="el-GR"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l-GR"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𝛼</m:t>
                        </m:r>
                      </m:num>
                      <m:den>
                        <m:sSup>
                          <m:sSupPr>
                            <m:ctrlPr>
                              <a:rPr kumimoji="0" lang="el-GR"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pPr>
                          <m:e>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𝑛</m:t>
                            </m:r>
                          </m:e>
                          <m:sup>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sup>
                        </m:sSup>
                      </m:den>
                    </m:f>
                    <m:r>
                      <a:rPr kumimoji="0" lang="en-US" sz="20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oMath>
                </a14:m>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14:m>
                  <m:oMath xmlns:m="http://schemas.openxmlformats.org/officeDocument/2006/math">
                    <m:sSup>
                      <m:sSupPr>
                        <m:ctrlP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pPr>
                      <m:e>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𝐿</m:t>
                        </m:r>
                      </m:e>
                      <m:sup>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sup>
                    </m:sSup>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𝑙</m:t>
                    </m:r>
                    <m:d>
                      <m:dPr>
                        <m:ctrlP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𝑙</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e>
                    </m:d>
                    <m:sSup>
                      <m:sSupPr>
                        <m:ctrlP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pPr>
                      <m:e>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ℏ</m:t>
                        </m:r>
                      </m:e>
                      <m:sup>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sup>
                    </m:sSup>
                  </m:oMath>
                </a14:m>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και  </a:t>
                </a:r>
                <a14:m>
                  <m:oMath xmlns:m="http://schemas.openxmlformats.org/officeDocument/2006/math">
                    <m:sSub>
                      <m:sSubPr>
                        <m:ctrlPr>
                          <a:rPr kumimoji="0" lang="el-GR"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m:rPr>
                            <m:sty m:val="p"/>
                          </m:rPr>
                          <a:rPr kumimoji="0" lang="en-US" sz="20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L</m:t>
                        </m:r>
                      </m:e>
                      <m:sub>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𝑧</m:t>
                        </m:r>
                      </m:sub>
                    </m:sSub>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𝑚</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ℏ</m:t>
                    </m:r>
                  </m:oMath>
                </a14:m>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Cambria Math" panose="02040503050406030204" pitchFamily="18" charset="0"/>
                  <a:cs typeface="+mn-cs"/>
                </a:endParaRPr>
              </a:p>
              <a:p>
                <a:pPr marL="228600" marR="0" lvl="0" indent="-228600" algn="l" defTabSz="914400" rtl="0" eaLnBrk="1" fontAlgn="auto" latinLnBrk="0" hangingPunct="1">
                  <a:lnSpc>
                    <a:spcPct val="107000"/>
                  </a:lnSpc>
                  <a:spcBef>
                    <a:spcPts val="1000"/>
                  </a:spcBef>
                  <a:spcAft>
                    <a:spcPts val="80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Ποια είναι η τιμή της συνιστώσας </a:t>
                </a:r>
                <a14:m>
                  <m:oMath xmlns:m="http://schemas.openxmlformats.org/officeDocument/2006/math">
                    <m:sSub>
                      <m:sSub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m:rPr>
                            <m:sty m:val="p"/>
                          </m:rPr>
                          <a:rPr kumimoji="0" lang="en-US" sz="20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L</m:t>
                        </m:r>
                      </m:e>
                      <m:sub>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sub>
                    </m:sSub>
                  </m:oMath>
                </a14:m>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a:t>
                </a:r>
              </a:p>
              <a:p>
                <a:pPr marL="228600" marR="0" lvl="0" indent="-228600" algn="l" defTabSz="914400" rtl="0" eaLnBrk="1" fontAlgn="auto" latinLnBrk="0" hangingPunct="1">
                  <a:lnSpc>
                    <a:spcPct val="107000"/>
                  </a:lnSpc>
                  <a:spcBef>
                    <a:spcPts val="1000"/>
                  </a:spcBef>
                  <a:spcAft>
                    <a:spcPts val="80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Τι είναι η |</a:t>
                </a:r>
                <a14:m>
                  <m:oMath xmlns:m="http://schemas.openxmlformats.org/officeDocument/2006/math">
                    <m:r>
                      <m:rPr>
                        <m:sty m:val="p"/>
                      </m:rPr>
                      <a:rPr kumimoji="0" lang="el-GR" sz="2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mn-cs"/>
                      </a:rPr>
                      <m:t>Ψ</m:t>
                    </m:r>
                    <m:r>
                      <a:rPr kumimoji="0" lang="en-US" sz="2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mn-cs"/>
                      </a:rPr>
                      <m:t>&gt;</m:t>
                    </m:r>
                  </m:oMath>
                </a14:m>
                <a:r>
                  <a:rPr kumimoji="0" lang="el-GR"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και τι η </a:t>
                </a:r>
                <a14:m>
                  <m:oMath xmlns:m="http://schemas.openxmlformats.org/officeDocument/2006/math">
                    <m:r>
                      <m:rPr>
                        <m:sty m:val="p"/>
                      </m:rPr>
                      <a:rPr kumimoji="0" lang="el-GR" sz="2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mn-cs"/>
                      </a:rPr>
                      <m:t>Ψ</m:t>
                    </m:r>
                  </m:oMath>
                </a14:m>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x) </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p>
              <a:p>
                <a:pPr marL="228600" marR="0" lvl="0" indent="-228600" algn="l" defTabSz="914400" rtl="0" eaLnBrk="1" fontAlgn="auto" latinLnBrk="0" hangingPunct="1">
                  <a:lnSpc>
                    <a:spcPct val="107000"/>
                  </a:lnSpc>
                  <a:spcBef>
                    <a:spcPts val="1000"/>
                  </a:spcBef>
                  <a:spcAft>
                    <a:spcPts val="80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Μπορεί να υπάρχει κατάσταση </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a:t>
                </a:r>
                <a14:m>
                  <m:oMath xmlns:m="http://schemas.openxmlformats.org/officeDocument/2006/math">
                    <m:r>
                      <m:rPr>
                        <m:sty m:val="p"/>
                      </m:rPr>
                      <a:rPr kumimoji="0" lang="en-US" sz="2000" b="0" i="0" u="none" strike="noStrike" kern="1200" cap="none" spc="0" normalizeH="0" baseline="0" noProof="0" dirty="0">
                        <a:ln>
                          <a:noFill/>
                        </a:ln>
                        <a:solidFill>
                          <a:prstClr val="black"/>
                        </a:solidFill>
                        <a:effectLst/>
                        <a:uLnTx/>
                        <a:uFillTx/>
                        <a:latin typeface="Cambria Math" panose="02040503050406030204" pitchFamily="18" charset="0"/>
                        <a:ea typeface="Calibri" panose="020F0502020204030204" pitchFamily="34" charset="0"/>
                        <a:cs typeface="+mn-cs"/>
                      </a:rPr>
                      <m:t>x</m:t>
                    </m:r>
                    <m:r>
                      <a:rPr kumimoji="0" lang="en-US" sz="2000" b="0" i="0"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mn-cs"/>
                      </a:rPr>
                      <m:t>,</m:t>
                    </m:r>
                    <m:r>
                      <m:rPr>
                        <m:sty m:val="p"/>
                      </m:rPr>
                      <a:rPr kumimoji="0" lang="en-US" sz="2000" b="0" i="0"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mn-cs"/>
                      </a:rPr>
                      <m:t>p</m:t>
                    </m:r>
                    <m:r>
                      <a:rPr kumimoji="0" lang="en-US" sz="2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mn-cs"/>
                      </a:rPr>
                      <m:t>&gt;</m:t>
                    </m:r>
                  </m:oMath>
                </a14:m>
                <a:r>
                  <a:rPr kumimoji="0" lang="el-GR"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4" name="Θέση κειμένου 14">
                <a:extLst>
                  <a:ext uri="{FF2B5EF4-FFF2-40B4-BE49-F238E27FC236}">
                    <a16:creationId xmlns:a16="http://schemas.microsoft.com/office/drawing/2014/main" id="{E8E0CF90-73AE-EF9B-FE2E-1E4449914640}"/>
                  </a:ext>
                </a:extLst>
              </p:cNvPr>
              <p:cNvSpPr txBox="1">
                <a:spLocks noRot="1" noChangeAspect="1" noMove="1" noResize="1" noEditPoints="1" noAdjustHandles="1" noChangeArrowheads="1" noChangeShapeType="1" noTextEdit="1"/>
              </p:cNvSpPr>
              <p:nvPr/>
            </p:nvSpPr>
            <p:spPr>
              <a:xfrm>
                <a:off x="579221" y="1636266"/>
                <a:ext cx="5027252" cy="4720084"/>
              </a:xfrm>
              <a:prstGeom prst="rect">
                <a:avLst/>
              </a:prstGeom>
              <a:blipFill>
                <a:blip r:embed="rId4"/>
                <a:stretch>
                  <a:fillRect l="-964" t="-385"/>
                </a:stretch>
              </a:blipFill>
              <a:ln w="28575">
                <a:solidFill>
                  <a:schemeClr val="tx1"/>
                </a:solidFill>
              </a:ln>
            </p:spPr>
            <p:txBody>
              <a:bodyPr/>
              <a:lstStyle/>
              <a:p>
                <a:r>
                  <a:rPr lang="el-GR">
                    <a:noFill/>
                  </a:rPr>
                  <a:t> </a:t>
                </a:r>
              </a:p>
            </p:txBody>
          </p:sp>
        </mc:Fallback>
      </mc:AlternateContent>
      <p:pic>
        <p:nvPicPr>
          <p:cNvPr id="9" name="Εικόνα 8">
            <a:extLst>
              <a:ext uri="{FF2B5EF4-FFF2-40B4-BE49-F238E27FC236}">
                <a16:creationId xmlns:a16="http://schemas.microsoft.com/office/drawing/2014/main" id="{A5742183-F94F-5439-66AD-382DD131A48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37381" y="1182255"/>
            <a:ext cx="5915601" cy="5431597"/>
          </a:xfrm>
          <a:prstGeom prst="rect">
            <a:avLst/>
          </a:prstGeom>
        </p:spPr>
      </p:pic>
    </p:spTree>
    <p:extLst>
      <p:ext uri="{BB962C8B-B14F-4D97-AF65-F5344CB8AC3E}">
        <p14:creationId xmlns:p14="http://schemas.microsoft.com/office/powerpoint/2010/main" val="430976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9000"/>
            <a:lum/>
          </a:blip>
          <a:srcRect/>
          <a:stretch>
            <a:fillRect/>
          </a:stretch>
        </a:blip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95EB030-C8A1-BC0C-F86D-549C8FD1E3D9}"/>
              </a:ext>
            </a:extLst>
          </p:cNvPr>
          <p:cNvSpPr>
            <a:spLocks noGrp="1"/>
          </p:cNvSpPr>
          <p:nvPr>
            <p:ph type="title"/>
          </p:nvPr>
        </p:nvSpPr>
        <p:spPr/>
        <p:txBody>
          <a:bodyPr/>
          <a:lstStyle/>
          <a:p>
            <a:r>
              <a:rPr lang="el-GR" b="1" i="1" dirty="0">
                <a:solidFill>
                  <a:srgbClr val="FF0000"/>
                </a:solidFill>
                <a:latin typeface="Times New Roman" panose="02020603050405020304" pitchFamily="18" charset="0"/>
                <a:cs typeface="Times New Roman" panose="02020603050405020304" pitchFamily="18" charset="0"/>
              </a:rPr>
              <a:t>Η αρχή της αβεβαιότητας του </a:t>
            </a:r>
            <a:r>
              <a:rPr lang="en-US" b="1" i="1" dirty="0">
                <a:solidFill>
                  <a:srgbClr val="FF0000"/>
                </a:solidFill>
                <a:latin typeface="Times New Roman" panose="02020603050405020304" pitchFamily="18" charset="0"/>
                <a:cs typeface="Times New Roman" panose="02020603050405020304" pitchFamily="18" charset="0"/>
              </a:rPr>
              <a:t>Heisenberg</a:t>
            </a:r>
            <a:r>
              <a:rPr lang="el-GR" b="1" i="1" dirty="0">
                <a:solidFill>
                  <a:srgbClr val="FF0000"/>
                </a:solidFill>
                <a:latin typeface="Times New Roman" panose="02020603050405020304" pitchFamily="18" charset="0"/>
                <a:cs typeface="Times New Roman" panose="02020603050405020304" pitchFamily="18" charset="0"/>
              </a:rPr>
              <a:t>. </a:t>
            </a:r>
            <a:endParaRPr lang="el-GR" dirty="0">
              <a:latin typeface="Times New Roman" panose="02020603050405020304" pitchFamily="18" charset="0"/>
              <a:cs typeface="Times New Roman" panose="02020603050405020304" pitchFamily="18" charset="0"/>
            </a:endParaRPr>
          </a:p>
        </p:txBody>
      </p:sp>
      <p:sp>
        <p:nvSpPr>
          <p:cNvPr id="3" name="Θέση κειμένου 2">
            <a:extLst>
              <a:ext uri="{FF2B5EF4-FFF2-40B4-BE49-F238E27FC236}">
                <a16:creationId xmlns:a16="http://schemas.microsoft.com/office/drawing/2014/main" id="{672BA1A1-A1C6-F725-26B9-8B77FCB39B86}"/>
              </a:ext>
            </a:extLst>
          </p:cNvPr>
          <p:cNvSpPr>
            <a:spLocks noGrp="1"/>
          </p:cNvSpPr>
          <p:nvPr>
            <p:ph type="body" idx="1"/>
          </p:nvPr>
        </p:nvSpPr>
        <p:spPr/>
        <p:txBody>
          <a:bodyPr/>
          <a:lstStyle/>
          <a:p>
            <a:endParaRPr lang="el-GR" dirty="0"/>
          </a:p>
        </p:txBody>
      </p:sp>
      <p:sp>
        <p:nvSpPr>
          <p:cNvPr id="4" name="Θέση αριθμού διαφάνειας 3">
            <a:extLst>
              <a:ext uri="{FF2B5EF4-FFF2-40B4-BE49-F238E27FC236}">
                <a16:creationId xmlns:a16="http://schemas.microsoft.com/office/drawing/2014/main" id="{3F11CDD9-61F5-9A3C-2B41-1520F9C089E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l-G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830001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DB4499-054E-51E9-B78C-0242CA801DC8}"/>
              </a:ext>
            </a:extLst>
          </p:cNvPr>
          <p:cNvSpPr>
            <a:spLocks noGrp="1"/>
          </p:cNvSpPr>
          <p:nvPr>
            <p:ph type="title"/>
          </p:nvPr>
        </p:nvSpPr>
        <p:spPr>
          <a:xfrm>
            <a:off x="597304" y="686331"/>
            <a:ext cx="9174769" cy="911560"/>
          </a:xfrm>
        </p:spPr>
        <p:txBody>
          <a:bodyPr>
            <a:normAutofit fontScale="90000"/>
          </a:bodyPr>
          <a:lstStyle/>
          <a:p>
            <a:r>
              <a:rPr lang="el-GR" b="1" i="1" dirty="0">
                <a:solidFill>
                  <a:srgbClr val="FF0000"/>
                </a:solidFill>
                <a:latin typeface="Times New Roman" panose="02020603050405020304" pitchFamily="18" charset="0"/>
                <a:cs typeface="Times New Roman" panose="02020603050405020304" pitchFamily="18" charset="0"/>
              </a:rPr>
              <a:t>Η αρχή της αβεβαιότητας του </a:t>
            </a:r>
            <a:r>
              <a:rPr lang="en-US" b="1" i="1" dirty="0">
                <a:solidFill>
                  <a:srgbClr val="FF0000"/>
                </a:solidFill>
                <a:latin typeface="Times New Roman" panose="02020603050405020304" pitchFamily="18" charset="0"/>
                <a:cs typeface="Times New Roman" panose="02020603050405020304" pitchFamily="18" charset="0"/>
              </a:rPr>
              <a:t>Heisenberg</a:t>
            </a:r>
            <a:r>
              <a:rPr lang="el-GR" b="1" i="1" dirty="0">
                <a:solidFill>
                  <a:srgbClr val="FF0000"/>
                </a:solidFill>
                <a:latin typeface="Times New Roman" panose="02020603050405020304" pitchFamily="18" charset="0"/>
                <a:cs typeface="Times New Roman" panose="02020603050405020304" pitchFamily="18" charset="0"/>
              </a:rPr>
              <a:t>. </a:t>
            </a:r>
            <a:r>
              <a:rPr lang="el-GR" sz="2700" b="1" i="1" dirty="0">
                <a:solidFill>
                  <a:srgbClr val="002060"/>
                </a:solidFill>
                <a:latin typeface="Times New Roman" panose="02020603050405020304" pitchFamily="18" charset="0"/>
                <a:cs typeface="Times New Roman" panose="02020603050405020304" pitchFamily="18" charset="0"/>
              </a:rPr>
              <a:t>Έναυσμα ενδιαφέροντος, υποθέσεις. </a:t>
            </a:r>
            <a:endParaRPr lang="el-GR" dirty="0"/>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Ορθογώνιο 4">
            <a:extLst>
              <a:ext uri="{FF2B5EF4-FFF2-40B4-BE49-F238E27FC236}">
                <a16:creationId xmlns:a16="http://schemas.microsoft.com/office/drawing/2014/main" id="{B3BEA801-9FA6-4B12-01D1-03E29044E986}"/>
              </a:ext>
            </a:extLst>
          </p:cNvPr>
          <p:cNvSpPr/>
          <p:nvPr/>
        </p:nvSpPr>
        <p:spPr>
          <a:xfrm>
            <a:off x="0" y="0"/>
            <a:ext cx="12192000" cy="329616"/>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E3275FA-808E-3F01-62B3-9672B6E7250C}"/>
              </a:ext>
            </a:extLst>
          </p:cNvPr>
          <p:cNvSpPr txBox="1"/>
          <p:nvPr/>
        </p:nvSpPr>
        <p:spPr>
          <a:xfrm>
            <a:off x="2979268"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Ιστορική αναδρομή - Ύλη</a:t>
            </a:r>
          </a:p>
        </p:txBody>
      </p:sp>
      <p:sp>
        <p:nvSpPr>
          <p:cNvPr id="7" name="TextBox 6">
            <a:extLst>
              <a:ext uri="{FF2B5EF4-FFF2-40B4-BE49-F238E27FC236}">
                <a16:creationId xmlns:a16="http://schemas.microsoft.com/office/drawing/2014/main" id="{3C5E0839-3C17-5821-5B58-2879E1ECB9AD}"/>
              </a:ext>
            </a:extLst>
          </p:cNvPr>
          <p:cNvSpPr txBox="1"/>
          <p:nvPr/>
        </p:nvSpPr>
        <p:spPr>
          <a:xfrm>
            <a:off x="5934904"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Παλαιά Κβαντική Φυσική</a:t>
            </a:r>
          </a:p>
        </p:txBody>
      </p:sp>
      <p:sp>
        <p:nvSpPr>
          <p:cNvPr id="13" name="TextBox 12">
            <a:extLst>
              <a:ext uri="{FF2B5EF4-FFF2-40B4-BE49-F238E27FC236}">
                <a16:creationId xmlns:a16="http://schemas.microsoft.com/office/drawing/2014/main" id="{BA9EA89C-C3AE-F236-1A48-54973432457A}"/>
              </a:ext>
            </a:extLst>
          </p:cNvPr>
          <p:cNvSpPr txBox="1"/>
          <p:nvPr/>
        </p:nvSpPr>
        <p:spPr>
          <a:xfrm>
            <a:off x="8890540" y="0"/>
            <a:ext cx="2955636" cy="329616"/>
          </a:xfrm>
          <a:prstGeom prst="rect">
            <a:avLst/>
          </a:prstGeom>
          <a:solidFill>
            <a:srgbClr val="0000CC"/>
          </a:solidFill>
          <a:ln w="19050">
            <a:solidFill>
              <a:schemeClr val="bg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Στοιχεία Κβαντομηχανικής</a:t>
            </a:r>
          </a:p>
        </p:txBody>
      </p:sp>
      <p:pic>
        <p:nvPicPr>
          <p:cNvPr id="15" name="Εικόνα 14">
            <a:hlinkClick r:id="rId2" action="ppaction://hlinksldjump"/>
            <a:extLst>
              <a:ext uri="{FF2B5EF4-FFF2-40B4-BE49-F238E27FC236}">
                <a16:creationId xmlns:a16="http://schemas.microsoft.com/office/drawing/2014/main" id="{B5FF9AB0-65A0-0FEF-980C-F99500EB49F6}"/>
              </a:ext>
            </a:extLst>
          </p:cNvPr>
          <p:cNvPicPr>
            <a:picLocks noChangeAspect="1"/>
          </p:cNvPicPr>
          <p:nvPr/>
        </p:nvPicPr>
        <p:blipFill>
          <a:blip r:embed="rId3"/>
          <a:stretch>
            <a:fillRect/>
          </a:stretch>
        </p:blipFill>
        <p:spPr>
          <a:xfrm>
            <a:off x="291812" y="33020"/>
            <a:ext cx="305492" cy="305492"/>
          </a:xfrm>
          <a:prstGeom prst="rect">
            <a:avLst/>
          </a:prstGeom>
        </p:spPr>
      </p:pic>
      <p:sp>
        <p:nvSpPr>
          <p:cNvPr id="4" name="Θέση κειμένου 14">
            <a:extLst>
              <a:ext uri="{FF2B5EF4-FFF2-40B4-BE49-F238E27FC236}">
                <a16:creationId xmlns:a16="http://schemas.microsoft.com/office/drawing/2014/main" id="{E8E0CF90-73AE-EF9B-FE2E-1E4449914640}"/>
              </a:ext>
            </a:extLst>
          </p:cNvPr>
          <p:cNvSpPr txBox="1">
            <a:spLocks/>
          </p:cNvSpPr>
          <p:nvPr/>
        </p:nvSpPr>
        <p:spPr>
          <a:xfrm>
            <a:off x="527686" y="2022550"/>
            <a:ext cx="5568314" cy="3685524"/>
          </a:xfrm>
          <a:prstGeom prst="rect">
            <a:avLst/>
          </a:prstGeom>
          <a:ln w="28575">
            <a:solidFill>
              <a:schemeClr val="bg1"/>
            </a:solidFill>
          </a:ln>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0" indent="-457200" algn="l" defTabSz="914400" rtl="0" eaLnBrk="1" fontAlgn="auto" latinLnBrk="0" hangingPunct="1">
              <a:lnSpc>
                <a:spcPct val="107000"/>
              </a:lnSpc>
              <a:spcBef>
                <a:spcPts val="1000"/>
              </a:spcBef>
              <a:spcAft>
                <a:spcPts val="800"/>
              </a:spcAft>
              <a:buClrTx/>
              <a:buSzTx/>
              <a:buFont typeface="+mj-lt"/>
              <a:buAutoNum type="arabicPeriod"/>
              <a:tabLst/>
              <a:defRPr/>
            </a:pPr>
            <a:r>
              <a:rPr lang="el-GR"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Το φως ως κύμα εκτρέπεται της ευθύγραμμης διάδοσης(περίθλαση). Το ηλεκτρόνιο σε αντίστοιχο πείραμα θα εκτραπεί της ευθύγραμμης πορείας;</a:t>
            </a:r>
          </a:p>
          <a:p>
            <a:pPr marL="457200" marR="0" lvl="0" indent="-457200" algn="l" defTabSz="914400" rtl="0" eaLnBrk="1" fontAlgn="auto" latinLnBrk="0" hangingPunct="1">
              <a:lnSpc>
                <a:spcPct val="107000"/>
              </a:lnSpc>
              <a:spcBef>
                <a:spcPts val="1000"/>
              </a:spcBef>
              <a:spcAft>
                <a:spcPts val="800"/>
              </a:spcAft>
              <a:buClrTx/>
              <a:buSzTx/>
              <a:buFont typeface="+mj-lt"/>
              <a:buAutoNum type="arabicPeriod"/>
              <a:tabLst/>
              <a:defRPr/>
            </a:pPr>
            <a:r>
              <a:rPr lang="el-GR"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Πόση ήταν η συνιστώσα της ορμής  στον κατακόρυφο άξονα πριν την σχισμή και πόση μετά; Είναι η ίδια για όλα τα ηλεκτρόνια;</a:t>
            </a:r>
          </a:p>
          <a:p>
            <a:pPr marL="457200" marR="0" lvl="0" indent="-457200" algn="l" defTabSz="914400" rtl="0" eaLnBrk="1" fontAlgn="auto" latinLnBrk="0" hangingPunct="1">
              <a:lnSpc>
                <a:spcPct val="107000"/>
              </a:lnSpc>
              <a:spcBef>
                <a:spcPts val="1000"/>
              </a:spcBef>
              <a:spcAft>
                <a:spcPts val="800"/>
              </a:spcAft>
              <a:buClrTx/>
              <a:buSzTx/>
              <a:buFont typeface="+mj-lt"/>
              <a:buAutoNum type="arabicPeriod"/>
              <a:tabLst/>
              <a:defRPr/>
            </a:pPr>
            <a:r>
              <a:rPr lang="el-GR"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Τι θα συμβεί αν ελαττωθεί το μέγεθος της σχισμής</a:t>
            </a:r>
            <a:r>
              <a:rPr lang="el-GR" sz="2000" dirty="0">
                <a:solidFill>
                  <a:prstClr val="black"/>
                </a:solidFill>
                <a:latin typeface="Calibri" panose="020F0502020204030204" pitchFamily="34" charset="0"/>
                <a:ea typeface="Calibri" panose="020F0502020204030204" pitchFamily="34" charset="0"/>
                <a:cs typeface="Times New Roman" panose="02020603050405020304" pitchFamily="18" charset="0"/>
              </a:rPr>
              <a:t>;</a:t>
            </a: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endParaRPr kumimoji="0" lang="el-GR"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0" name="Εικόνα 9">
            <a:extLst>
              <a:ext uri="{FF2B5EF4-FFF2-40B4-BE49-F238E27FC236}">
                <a16:creationId xmlns:a16="http://schemas.microsoft.com/office/drawing/2014/main" id="{BCDD7C27-079E-CB72-8A6A-536F9FBF7E82}"/>
              </a:ext>
            </a:extLst>
          </p:cNvPr>
          <p:cNvPicPr>
            <a:picLocks noChangeAspect="1"/>
          </p:cNvPicPr>
          <p:nvPr/>
        </p:nvPicPr>
        <p:blipFill rotWithShape="1">
          <a:blip r:embed="rId4">
            <a:extLst>
              <a:ext uri="{28A0092B-C50C-407E-A947-70E740481C1C}">
                <a14:useLocalDpi xmlns:a14="http://schemas.microsoft.com/office/drawing/2010/main" val="0"/>
              </a:ext>
            </a:extLst>
          </a:blip>
          <a:srcRect b="8460"/>
          <a:stretch/>
        </p:blipFill>
        <p:spPr>
          <a:xfrm>
            <a:off x="6880489" y="2366796"/>
            <a:ext cx="4210756" cy="2721279"/>
          </a:xfrm>
          <a:prstGeom prst="rect">
            <a:avLst/>
          </a:prstGeom>
        </p:spPr>
      </p:pic>
    </p:spTree>
    <p:extLst>
      <p:ext uri="{BB962C8B-B14F-4D97-AF65-F5344CB8AC3E}">
        <p14:creationId xmlns:p14="http://schemas.microsoft.com/office/powerpoint/2010/main" val="3024757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3">
            <a:extLst>
              <a:ext uri="{FF2B5EF4-FFF2-40B4-BE49-F238E27FC236}">
                <a16:creationId xmlns:a16="http://schemas.microsoft.com/office/drawing/2014/main" id="{DA4229C2-2515-6307-974D-06F10F5E96A5}"/>
              </a:ext>
            </a:extLst>
          </p:cNvPr>
          <p:cNvSpPr>
            <a:spLocks noGrp="1"/>
          </p:cNvSpPr>
          <p:nvPr>
            <p:ph type="title"/>
          </p:nvPr>
        </p:nvSpPr>
        <p:spPr>
          <a:xfrm>
            <a:off x="811684" y="54792"/>
            <a:ext cx="3932237" cy="1600200"/>
          </a:xfrm>
        </p:spPr>
        <p:txBody>
          <a:bodyPr>
            <a:normAutofit/>
          </a:bodyPr>
          <a:lstStyle/>
          <a:p>
            <a:r>
              <a:rPr lang="el-GR" b="1" i="1" dirty="0">
                <a:solidFill>
                  <a:srgbClr val="FF0000"/>
                </a:solidFill>
                <a:latin typeface="Times New Roman" panose="02020603050405020304" pitchFamily="18" charset="0"/>
                <a:cs typeface="Times New Roman" panose="02020603050405020304" pitchFamily="18" charset="0"/>
              </a:rPr>
              <a:t>Μέλαν Σώμα. </a:t>
            </a:r>
            <a:br>
              <a:rPr lang="en-US" b="1" i="1" dirty="0">
                <a:solidFill>
                  <a:srgbClr val="FF0000"/>
                </a:solidFill>
                <a:latin typeface="Times New Roman" panose="02020603050405020304" pitchFamily="18" charset="0"/>
                <a:cs typeface="Times New Roman" panose="02020603050405020304" pitchFamily="18" charset="0"/>
              </a:rPr>
            </a:br>
            <a:r>
              <a:rPr lang="el-GR" sz="2200" b="1" i="1" dirty="0">
                <a:solidFill>
                  <a:srgbClr val="002060"/>
                </a:solidFill>
                <a:latin typeface="Times New Roman" panose="02020603050405020304" pitchFamily="18" charset="0"/>
                <a:cs typeface="Times New Roman" panose="02020603050405020304" pitchFamily="18" charset="0"/>
              </a:rPr>
              <a:t>Πειραματική μελέτη. Πειραματικά αποτελέσματα.</a:t>
            </a:r>
            <a:endParaRPr lang="el-GR" sz="2200" b="1" dirty="0">
              <a:solidFill>
                <a:srgbClr val="002060"/>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7" name="Θέση κειμένου 26">
                <a:extLst>
                  <a:ext uri="{FF2B5EF4-FFF2-40B4-BE49-F238E27FC236}">
                    <a16:creationId xmlns:a16="http://schemas.microsoft.com/office/drawing/2014/main" id="{9AE412E0-31F1-727B-D9D1-7B1055682562}"/>
                  </a:ext>
                </a:extLst>
              </p:cNvPr>
              <p:cNvSpPr>
                <a:spLocks noGrp="1"/>
              </p:cNvSpPr>
              <p:nvPr>
                <p:ph type="body" sz="half" idx="2"/>
              </p:nvPr>
            </p:nvSpPr>
            <p:spPr>
              <a:xfrm>
                <a:off x="597304" y="2057400"/>
                <a:ext cx="5498696" cy="4343400"/>
              </a:xfrm>
            </p:spPr>
            <p:txBody>
              <a:bodyPr>
                <a:normAutofit/>
              </a:bodyPr>
              <a:lstStyle/>
              <a:p>
                <a:r>
                  <a:rPr lang="el-GR" sz="2400" dirty="0">
                    <a:latin typeface="Times New Roman" panose="02020603050405020304" pitchFamily="18" charset="0"/>
                    <a:cs typeface="Times New Roman" panose="02020603050405020304" pitchFamily="18" charset="0"/>
                  </a:rPr>
                  <a:t>Νόμοι:</a:t>
                </a:r>
              </a:p>
              <a:p>
                <a:pPr marL="742950" indent="-514350" algn="just">
                  <a:lnSpc>
                    <a:spcPct val="107000"/>
                  </a:lnSpc>
                  <a:spcBef>
                    <a:spcPts val="20"/>
                  </a:spcBef>
                  <a:spcAft>
                    <a:spcPts val="800"/>
                  </a:spcAft>
                  <a:buFont typeface="+mj-lt"/>
                  <a:buAutoNum type="romanUcPeriod"/>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r>
                  <a:rPr lang="el-GR" sz="2400" dirty="0">
                    <a:latin typeface="Times New Roman" panose="02020603050405020304" pitchFamily="18" charset="0"/>
                    <a:ea typeface="Calibri" panose="020F0502020204030204" pitchFamily="34" charset="0"/>
                    <a:cs typeface="Times New Roman" panose="02020603050405020304" pitchFamily="18" charset="0"/>
                  </a:rPr>
                  <a:t>Η καμπύλη σε άξονες </a:t>
                </a:r>
                <a14:m>
                  <m:oMath xmlns:m="http://schemas.openxmlformats.org/officeDocument/2006/math">
                    <m:sSub>
                      <m:sSubPr>
                        <m:ctrlPr>
                          <a:rPr lang="el-GR" sz="2400" i="1">
                            <a:latin typeface="Cambria Math" panose="02040503050406030204" pitchFamily="18" charset="0"/>
                            <a:ea typeface="Calibri" panose="020F0502020204030204" pitchFamily="34" charset="0"/>
                            <a:cs typeface="Times New Roman" panose="02020603050405020304" pitchFamily="18" charset="0"/>
                          </a:rPr>
                        </m:ctrlPr>
                      </m:sSubPr>
                      <m:e>
                        <m:r>
                          <a:rPr lang="el-GR" sz="2400" i="1">
                            <a:latin typeface="Cambria Math" panose="02040503050406030204" pitchFamily="18" charset="0"/>
                            <a:ea typeface="Calibri" panose="020F0502020204030204" pitchFamily="34" charset="0"/>
                            <a:cs typeface="Times New Roman" panose="02020603050405020304" pitchFamily="18" charset="0"/>
                          </a:rPr>
                          <m:t>𝐼</m:t>
                        </m:r>
                      </m:e>
                      <m:sub>
                        <m:r>
                          <a:rPr lang="el-GR" sz="2400" i="1">
                            <a:latin typeface="Cambria Math" panose="02040503050406030204" pitchFamily="18" charset="0"/>
                            <a:ea typeface="Calibri" panose="020F0502020204030204" pitchFamily="34" charset="0"/>
                            <a:cs typeface="Times New Roman" panose="02020603050405020304" pitchFamily="18" charset="0"/>
                          </a:rPr>
                          <m:t>𝜆</m:t>
                        </m:r>
                      </m:sub>
                    </m:sSub>
                  </m:oMath>
                </a14:m>
                <a:r>
                  <a:rPr lang="el-GR" sz="2400" dirty="0">
                    <a:latin typeface="Times New Roman" panose="02020603050405020304" pitchFamily="18" charset="0"/>
                    <a:ea typeface="Calibri" panose="020F0502020204030204" pitchFamily="34" charset="0"/>
                    <a:cs typeface="Times New Roman" panose="02020603050405020304" pitchFamily="18" charset="0"/>
                  </a:rPr>
                  <a:t>-</a:t>
                </a:r>
                <a14:m>
                  <m:oMath xmlns:m="http://schemas.openxmlformats.org/officeDocument/2006/math">
                    <m:r>
                      <a:rPr lang="el-GR" sz="2400" i="1">
                        <a:latin typeface="Cambria Math" panose="02040503050406030204" pitchFamily="18" charset="0"/>
                        <a:ea typeface="Calibri" panose="020F0502020204030204" pitchFamily="34" charset="0"/>
                        <a:cs typeface="Times New Roman" panose="02020603050405020304" pitchFamily="18" charset="0"/>
                      </a:rPr>
                      <m:t>𝜆</m:t>
                    </m:r>
                  </m:oMath>
                </a14:m>
                <a:r>
                  <a:rPr lang="el-GR" sz="2400" dirty="0">
                    <a:latin typeface="Times New Roman" panose="02020603050405020304" pitchFamily="18" charset="0"/>
                    <a:ea typeface="Calibri" panose="020F0502020204030204" pitchFamily="34" charset="0"/>
                    <a:cs typeface="Times New Roman" panose="02020603050405020304" pitchFamily="18" charset="0"/>
                  </a:rPr>
                  <a:t> είναι ίδια, ανεξάρτητα από το υλικό από το οποίο είναι κατασκευασμένη η κοιλότητα.</a:t>
                </a:r>
              </a:p>
              <a:p>
                <a:pPr marL="742950" indent="-514350" algn="just">
                  <a:lnSpc>
                    <a:spcPct val="107000"/>
                  </a:lnSpc>
                  <a:spcBef>
                    <a:spcPts val="20"/>
                  </a:spcBef>
                  <a:spcAft>
                    <a:spcPts val="800"/>
                  </a:spcAft>
                  <a:buFont typeface="+mj-lt"/>
                  <a:buAutoNum type="romanUcPeriod"/>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r>
                  <a:rPr lang="el-GR" sz="2400" dirty="0">
                    <a:latin typeface="Times New Roman" panose="02020603050405020304" pitchFamily="18" charset="0"/>
                    <a:ea typeface="Calibri" panose="020F0502020204030204" pitchFamily="34" charset="0"/>
                    <a:cs typeface="Times New Roman" panose="02020603050405020304" pitchFamily="18" charset="0"/>
                  </a:rPr>
                  <a:t>Νόμος μετατόπισης   του </a:t>
                </a:r>
                <a:r>
                  <a:rPr lang="el-GR" sz="2400" dirty="0" err="1">
                    <a:latin typeface="Times New Roman" panose="02020603050405020304" pitchFamily="18" charset="0"/>
                    <a:ea typeface="Calibri" panose="020F0502020204030204" pitchFamily="34" charset="0"/>
                    <a:cs typeface="Times New Roman" panose="02020603050405020304" pitchFamily="18" charset="0"/>
                  </a:rPr>
                  <a:t>Wien</a:t>
                </a:r>
                <a:r>
                  <a:rPr lang="el-GR" sz="2400" dirty="0">
                    <a:latin typeface="Times New Roman" panose="02020603050405020304" pitchFamily="18" charset="0"/>
                    <a:ea typeface="Calibri" panose="020F0502020204030204" pitchFamily="34" charset="0"/>
                    <a:cs typeface="Times New Roman" panose="02020603050405020304" pitchFamily="18" charset="0"/>
                  </a:rPr>
                  <a:t>:   </a:t>
                </a:r>
              </a:p>
              <a:p>
                <a:pPr marL="228600" algn="ctr">
                  <a:lnSpc>
                    <a:spcPct val="107000"/>
                  </a:lnSpc>
                  <a:spcBef>
                    <a:spcPts val="20"/>
                  </a:spcBef>
                  <a:spcAft>
                    <a:spcPts val="800"/>
                  </a:spcAft>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r>
                  <a:rPr lang="el-GR" sz="2400" dirty="0">
                    <a:latin typeface="Times New Roman" panose="02020603050405020304" pitchFamily="18" charset="0"/>
                    <a:ea typeface="Calibri" panose="020F0502020204030204" pitchFamily="34" charset="0"/>
                    <a:cs typeface="Times New Roman" panose="02020603050405020304" pitchFamily="18" charset="0"/>
                  </a:rPr>
                  <a:t> </a:t>
                </a:r>
                <a14:m>
                  <m:oMath xmlns:m="http://schemas.openxmlformats.org/officeDocument/2006/math">
                    <m:sSub>
                      <m:sSubPr>
                        <m:ctrlPr>
                          <a:rPr lang="el-GR" sz="2400" i="1">
                            <a:latin typeface="Cambria Math" panose="02040503050406030204" pitchFamily="18" charset="0"/>
                            <a:ea typeface="Calibri" panose="020F0502020204030204" pitchFamily="34" charset="0"/>
                            <a:cs typeface="Times New Roman" panose="02020603050405020304" pitchFamily="18" charset="0"/>
                          </a:rPr>
                        </m:ctrlPr>
                      </m:sSubPr>
                      <m:e>
                        <m:r>
                          <a:rPr lang="el-GR" sz="2400" i="1">
                            <a:latin typeface="Cambria Math" panose="02040503050406030204" pitchFamily="18" charset="0"/>
                            <a:ea typeface="Calibri" panose="020F0502020204030204" pitchFamily="34" charset="0"/>
                            <a:cs typeface="Times New Roman" panose="02020603050405020304" pitchFamily="18" charset="0"/>
                          </a:rPr>
                          <m:t>𝜆</m:t>
                        </m:r>
                      </m:e>
                      <m:sub>
                        <m:r>
                          <a:rPr lang="el-GR" sz="2400" i="1">
                            <a:latin typeface="Cambria Math" panose="02040503050406030204" pitchFamily="18" charset="0"/>
                            <a:ea typeface="Calibri" panose="020F0502020204030204" pitchFamily="34" charset="0"/>
                            <a:cs typeface="Times New Roman" panose="02020603050405020304" pitchFamily="18" charset="0"/>
                          </a:rPr>
                          <m:t>𝑚𝑎𝑥</m:t>
                        </m:r>
                      </m:sub>
                    </m:sSub>
                    <m:r>
                      <a:rPr lang="el-GR" sz="2400" i="1">
                        <a:latin typeface="Cambria Math" panose="02040503050406030204" pitchFamily="18" charset="0"/>
                        <a:ea typeface="Calibri" panose="020F0502020204030204" pitchFamily="34" charset="0"/>
                        <a:cs typeface="Times New Roman" panose="02020603050405020304" pitchFamily="18" charset="0"/>
                      </a:rPr>
                      <m:t> </m:t>
                    </m:r>
                    <m:r>
                      <a:rPr lang="el-GR" sz="2400" i="1">
                        <a:latin typeface="Cambria Math" panose="02040503050406030204" pitchFamily="18" charset="0"/>
                        <a:ea typeface="Calibri" panose="020F0502020204030204" pitchFamily="34" charset="0"/>
                        <a:cs typeface="Times New Roman" panose="02020603050405020304" pitchFamily="18" charset="0"/>
                      </a:rPr>
                      <m:t>𝑇</m:t>
                    </m:r>
                    <m:r>
                      <a:rPr lang="el-GR" sz="2400" i="1">
                        <a:latin typeface="Cambria Math" panose="02040503050406030204" pitchFamily="18" charset="0"/>
                        <a:ea typeface="Calibri" panose="020F0502020204030204" pitchFamily="34" charset="0"/>
                        <a:cs typeface="Times New Roman" panose="02020603050405020304" pitchFamily="18" charset="0"/>
                      </a:rPr>
                      <m:t> =</m:t>
                    </m:r>
                    <m:r>
                      <a:rPr lang="el-GR" sz="2400" i="1">
                        <a:latin typeface="Cambria Math" panose="02040503050406030204" pitchFamily="18" charset="0"/>
                        <a:ea typeface="Calibri" panose="020F0502020204030204" pitchFamily="34" charset="0"/>
                        <a:cs typeface="Times New Roman" panose="02020603050405020304" pitchFamily="18" charset="0"/>
                      </a:rPr>
                      <m:t>𝑏</m:t>
                    </m:r>
                  </m:oMath>
                </a14:m>
                <a:r>
                  <a:rPr lang="el-GR" altLang="el-GR" sz="2400" dirty="0">
                    <a:latin typeface="Times New Roman" panose="02020603050405020304" pitchFamily="18" charset="0"/>
                    <a:ea typeface="Calibri" panose="020F0502020204030204" pitchFamily="34" charset="0"/>
                    <a:cs typeface="Times New Roman" panose="02020603050405020304" pitchFamily="18" charset="0"/>
                  </a:rPr>
                  <a:t>. </a:t>
                </a:r>
              </a:p>
              <a:p>
                <a:pPr marL="742950" indent="-514350" algn="just">
                  <a:lnSpc>
                    <a:spcPct val="107000"/>
                  </a:lnSpc>
                  <a:spcBef>
                    <a:spcPts val="20"/>
                  </a:spcBef>
                  <a:spcAft>
                    <a:spcPts val="800"/>
                  </a:spcAft>
                  <a:buFont typeface="+mj-lt"/>
                  <a:buAutoNum type="romanUcPeriod" startAt="3"/>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r>
                  <a:rPr lang="el-GR" sz="2400" dirty="0">
                    <a:latin typeface="Times New Roman" panose="02020603050405020304" pitchFamily="18" charset="0"/>
                    <a:ea typeface="Calibri" panose="020F0502020204030204" pitchFamily="34" charset="0"/>
                    <a:cs typeface="Times New Roman" panose="02020603050405020304" pitchFamily="18" charset="0"/>
                  </a:rPr>
                  <a:t>Ο νόμος των </a:t>
                </a:r>
                <a:r>
                  <a:rPr lang="el-GR" sz="2400" dirty="0" err="1">
                    <a:latin typeface="Times New Roman" panose="02020603050405020304" pitchFamily="18" charset="0"/>
                    <a:ea typeface="Calibri" panose="020F0502020204030204" pitchFamily="34" charset="0"/>
                    <a:cs typeface="Times New Roman" panose="02020603050405020304" pitchFamily="18" charset="0"/>
                  </a:rPr>
                  <a:t>Stefan-Boltzmann</a:t>
                </a:r>
                <a:r>
                  <a:rPr lang="el-GR" sz="2400" dirty="0">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07000"/>
                  </a:lnSpc>
                  <a:spcBef>
                    <a:spcPts val="20"/>
                  </a:spcBef>
                  <a:spcAft>
                    <a:spcPts val="800"/>
                  </a:spcAft>
                  <a:tabLst>
                    <a:tab pos="2635250" algn="ctr"/>
                    <a:tab pos="5270500" algn="r"/>
                  </a:tabLst>
                </a:pPr>
                <a:r>
                  <a:rPr lang="el-GR" sz="2400" dirty="0">
                    <a:latin typeface="Times New Roman" panose="02020603050405020304" pitchFamily="18" charset="0"/>
                    <a:ea typeface="Calibri" panose="020F0502020204030204" pitchFamily="34" charset="0"/>
                    <a:cs typeface="Times New Roman" panose="02020603050405020304" pitchFamily="18" charset="0"/>
                  </a:rPr>
                  <a:t>	</a:t>
                </a:r>
                <a14:m>
                  <m:oMath xmlns:m="http://schemas.openxmlformats.org/officeDocument/2006/math">
                    <m:r>
                      <a:rPr lang="el-GR" sz="2400" i="1">
                        <a:latin typeface="Cambria Math" panose="02040503050406030204" pitchFamily="18" charset="0"/>
                        <a:ea typeface="Calibri" panose="020F0502020204030204" pitchFamily="34" charset="0"/>
                        <a:cs typeface="Times New Roman" panose="02020603050405020304" pitchFamily="18" charset="0"/>
                      </a:rPr>
                      <m:t>𝐼</m:t>
                    </m:r>
                    <m:r>
                      <a:rPr lang="el-GR" sz="2400" i="1">
                        <a:latin typeface="Cambria Math" panose="02040503050406030204" pitchFamily="18" charset="0"/>
                        <a:ea typeface="Calibri" panose="020F0502020204030204" pitchFamily="34" charset="0"/>
                        <a:cs typeface="Times New Roman" panose="02020603050405020304" pitchFamily="18" charset="0"/>
                      </a:rPr>
                      <m:t>= </m:t>
                    </m:r>
                    <m:r>
                      <a:rPr lang="el-GR" sz="2400" i="1">
                        <a:latin typeface="Cambria Math" panose="02040503050406030204" pitchFamily="18" charset="0"/>
                        <a:ea typeface="Calibri" panose="020F0502020204030204" pitchFamily="34" charset="0"/>
                        <a:cs typeface="Times New Roman" panose="02020603050405020304" pitchFamily="18" charset="0"/>
                      </a:rPr>
                      <m:t>𝜎</m:t>
                    </m:r>
                    <m:r>
                      <a:rPr lang="el-GR" sz="2400" i="1">
                        <a:latin typeface="Cambria Math" panose="02040503050406030204" pitchFamily="18" charset="0"/>
                        <a:ea typeface="Calibri" panose="020F0502020204030204" pitchFamily="34" charset="0"/>
                        <a:cs typeface="Times New Roman" panose="02020603050405020304" pitchFamily="18" charset="0"/>
                      </a:rPr>
                      <m:t>​</m:t>
                    </m:r>
                    <m:sSup>
                      <m:sSupPr>
                        <m:ctrlPr>
                          <a:rPr lang="el-GR" sz="2400" i="1">
                            <a:latin typeface="Cambria Math" panose="02040503050406030204" pitchFamily="18" charset="0"/>
                            <a:ea typeface="Calibri" panose="020F0502020204030204" pitchFamily="34" charset="0"/>
                            <a:cs typeface="Times New Roman" panose="02020603050405020304" pitchFamily="18" charset="0"/>
                          </a:rPr>
                        </m:ctrlPr>
                      </m:sSupPr>
                      <m:e>
                        <m:r>
                          <a:rPr lang="el-GR" sz="2400" i="1">
                            <a:latin typeface="Cambria Math" panose="02040503050406030204" pitchFamily="18" charset="0"/>
                            <a:ea typeface="Calibri" panose="020F0502020204030204" pitchFamily="34" charset="0"/>
                            <a:cs typeface="Times New Roman" panose="02020603050405020304" pitchFamily="18" charset="0"/>
                          </a:rPr>
                          <m:t>𝑇</m:t>
                        </m:r>
                      </m:e>
                      <m:sup>
                        <m:r>
                          <a:rPr lang="el-GR" sz="2400" i="1">
                            <a:latin typeface="Cambria Math" panose="02040503050406030204" pitchFamily="18" charset="0"/>
                            <a:ea typeface="Calibri" panose="020F0502020204030204" pitchFamily="34" charset="0"/>
                            <a:cs typeface="Times New Roman" panose="02020603050405020304" pitchFamily="18" charset="0"/>
                          </a:rPr>
                          <m:t>4</m:t>
                        </m:r>
                      </m:sup>
                    </m:sSup>
                  </m:oMath>
                </a14:m>
                <a:endParaRPr lang="el-GR" sz="2400" dirty="0">
                  <a:latin typeface="Times New Roman" panose="02020603050405020304" pitchFamily="18" charset="0"/>
                  <a:ea typeface="Calibri" panose="020F0502020204030204" pitchFamily="34" charset="0"/>
                  <a:cs typeface="Times New Roman" panose="02020603050405020304" pitchFamily="18" charset="0"/>
                </a:endParaRPr>
              </a:p>
              <a:p>
                <a:pPr marL="342900" indent="-342900">
                  <a:buAutoNum type="arabicPeriod"/>
                </a:pPr>
                <a:endParaRPr lang="el-GR" dirty="0"/>
              </a:p>
            </p:txBody>
          </p:sp>
        </mc:Choice>
        <mc:Fallback xmlns="">
          <p:sp>
            <p:nvSpPr>
              <p:cNvPr id="27" name="Θέση κειμένου 26">
                <a:extLst>
                  <a:ext uri="{FF2B5EF4-FFF2-40B4-BE49-F238E27FC236}">
                    <a16:creationId xmlns:a16="http://schemas.microsoft.com/office/drawing/2014/main" id="{9AE412E0-31F1-727B-D9D1-7B1055682562}"/>
                  </a:ext>
                </a:extLst>
              </p:cNvPr>
              <p:cNvSpPr>
                <a:spLocks noGrp="1" noRot="1" noChangeAspect="1" noMove="1" noResize="1" noEditPoints="1" noAdjustHandles="1" noChangeArrowheads="1" noChangeShapeType="1" noTextEdit="1"/>
              </p:cNvSpPr>
              <p:nvPr>
                <p:ph type="body" sz="half" idx="2"/>
              </p:nvPr>
            </p:nvSpPr>
            <p:spPr>
              <a:xfrm>
                <a:off x="597304" y="2057400"/>
                <a:ext cx="5498696" cy="4343400"/>
              </a:xfrm>
              <a:blipFill>
                <a:blip r:embed="rId2"/>
                <a:stretch>
                  <a:fillRect l="-1774" t="-1966" r="-1663"/>
                </a:stretch>
              </a:blipFill>
            </p:spPr>
            <p:txBody>
              <a:bodyPr/>
              <a:lstStyle/>
              <a:p>
                <a:r>
                  <a:rPr lang="el-GR">
                    <a:noFill/>
                  </a:rPr>
                  <a:t> </a:t>
                </a:r>
              </a:p>
            </p:txBody>
          </p:sp>
        </mc:Fallback>
      </mc:AlternateContent>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Ορθογώνιο 4">
            <a:extLst>
              <a:ext uri="{FF2B5EF4-FFF2-40B4-BE49-F238E27FC236}">
                <a16:creationId xmlns:a16="http://schemas.microsoft.com/office/drawing/2014/main" id="{B3BEA801-9FA6-4B12-01D1-03E29044E986}"/>
              </a:ext>
            </a:extLst>
          </p:cNvPr>
          <p:cNvSpPr/>
          <p:nvPr/>
        </p:nvSpPr>
        <p:spPr>
          <a:xfrm>
            <a:off x="0" y="0"/>
            <a:ext cx="12192000" cy="329616"/>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E3275FA-808E-3F01-62B3-9672B6E7250C}"/>
              </a:ext>
            </a:extLst>
          </p:cNvPr>
          <p:cNvSpPr txBox="1"/>
          <p:nvPr/>
        </p:nvSpPr>
        <p:spPr>
          <a:xfrm>
            <a:off x="2979268"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Ιστορική αναδρομή - Ύλη</a:t>
            </a:r>
          </a:p>
        </p:txBody>
      </p:sp>
      <p:sp>
        <p:nvSpPr>
          <p:cNvPr id="7" name="TextBox 6">
            <a:extLst>
              <a:ext uri="{FF2B5EF4-FFF2-40B4-BE49-F238E27FC236}">
                <a16:creationId xmlns:a16="http://schemas.microsoft.com/office/drawing/2014/main" id="{3C5E0839-3C17-5821-5B58-2879E1ECB9AD}"/>
              </a:ext>
            </a:extLst>
          </p:cNvPr>
          <p:cNvSpPr txBox="1"/>
          <p:nvPr/>
        </p:nvSpPr>
        <p:spPr>
          <a:xfrm>
            <a:off x="5934904" y="0"/>
            <a:ext cx="2955636" cy="329616"/>
          </a:xfrm>
          <a:prstGeom prst="rect">
            <a:avLst/>
          </a:prstGeom>
          <a:solidFill>
            <a:srgbClr val="0000CC"/>
          </a:solidFill>
          <a:ln w="19050">
            <a:solidFill>
              <a:schemeClr val="bg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Παλαιά Κβαντική Φυσική</a:t>
            </a:r>
          </a:p>
        </p:txBody>
      </p:sp>
      <p:sp>
        <p:nvSpPr>
          <p:cNvPr id="13" name="TextBox 12">
            <a:extLst>
              <a:ext uri="{FF2B5EF4-FFF2-40B4-BE49-F238E27FC236}">
                <a16:creationId xmlns:a16="http://schemas.microsoft.com/office/drawing/2014/main" id="{BA9EA89C-C3AE-F236-1A48-54973432457A}"/>
              </a:ext>
            </a:extLst>
          </p:cNvPr>
          <p:cNvSpPr txBox="1"/>
          <p:nvPr/>
        </p:nvSpPr>
        <p:spPr>
          <a:xfrm>
            <a:off x="8890540" y="0"/>
            <a:ext cx="2955636" cy="329616"/>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Στοιχεία Κβαντομηχανικής</a:t>
            </a:r>
          </a:p>
        </p:txBody>
      </p:sp>
      <p:pic>
        <p:nvPicPr>
          <p:cNvPr id="15" name="Εικόνα 14">
            <a:hlinkClick r:id="rId3" action="ppaction://hlinksldjump"/>
            <a:extLst>
              <a:ext uri="{FF2B5EF4-FFF2-40B4-BE49-F238E27FC236}">
                <a16:creationId xmlns:a16="http://schemas.microsoft.com/office/drawing/2014/main" id="{B5FF9AB0-65A0-0FEF-980C-F99500EB49F6}"/>
              </a:ext>
            </a:extLst>
          </p:cNvPr>
          <p:cNvPicPr>
            <a:picLocks noChangeAspect="1"/>
          </p:cNvPicPr>
          <p:nvPr/>
        </p:nvPicPr>
        <p:blipFill>
          <a:blip r:embed="rId4"/>
          <a:stretch>
            <a:fillRect/>
          </a:stretch>
        </p:blipFill>
        <p:spPr>
          <a:xfrm>
            <a:off x="291812" y="33020"/>
            <a:ext cx="305492" cy="305492"/>
          </a:xfrm>
          <a:prstGeom prst="rect">
            <a:avLst/>
          </a:prstGeom>
        </p:spPr>
      </p:pic>
      <p:pic>
        <p:nvPicPr>
          <p:cNvPr id="12" name="Θέση εικόνας 11">
            <a:extLst>
              <a:ext uri="{FF2B5EF4-FFF2-40B4-BE49-F238E27FC236}">
                <a16:creationId xmlns:a16="http://schemas.microsoft.com/office/drawing/2014/main" id="{2E3A6753-CD49-106C-800B-E991556FB6FD}"/>
              </a:ext>
            </a:extLst>
          </p:cNvPr>
          <p:cNvPicPr>
            <a:picLocks noGrp="1" noChangeAspect="1"/>
          </p:cNvPicPr>
          <p:nvPr>
            <p:ph type="pic" idx="1"/>
          </p:nvPr>
        </p:nvPicPr>
        <p:blipFill rotWithShape="1">
          <a:blip r:embed="rId5">
            <a:extLst>
              <a:ext uri="{28A0092B-C50C-407E-A947-70E740481C1C}">
                <a14:useLocalDpi xmlns:a14="http://schemas.microsoft.com/office/drawing/2010/main" val="0"/>
              </a:ext>
            </a:extLst>
          </a:blip>
          <a:srcRect l="8798" r="8798" b="12473"/>
          <a:stretch/>
        </p:blipFill>
        <p:spPr>
          <a:xfrm>
            <a:off x="6951900" y="3794116"/>
            <a:ext cx="3932237" cy="2712170"/>
          </a:xfrm>
        </p:spPr>
      </p:pic>
      <p:pic>
        <p:nvPicPr>
          <p:cNvPr id="18" name="Εικόνα 17">
            <a:extLst>
              <a:ext uri="{FF2B5EF4-FFF2-40B4-BE49-F238E27FC236}">
                <a16:creationId xmlns:a16="http://schemas.microsoft.com/office/drawing/2014/main" id="{2AB13984-00C5-2225-753A-02C5C954DAB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23370" y="789524"/>
            <a:ext cx="3490035" cy="2773022"/>
          </a:xfrm>
          <a:prstGeom prst="rect">
            <a:avLst/>
          </a:prstGeom>
        </p:spPr>
      </p:pic>
    </p:spTree>
    <p:extLst>
      <p:ext uri="{BB962C8B-B14F-4D97-AF65-F5344CB8AC3E}">
        <p14:creationId xmlns:p14="http://schemas.microsoft.com/office/powerpoint/2010/main" val="1140491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circle(in)">
                                      <p:cBhvr>
                                        <p:cTn id="7" dur="2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circle(in)">
                                      <p:cBhvr>
                                        <p:cTn id="12" dur="20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7">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7">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7">
                                            <p:txEl>
                                              <p:pRg st="2" end="2"/>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7">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7">
                                            <p:txEl>
                                              <p:pRg st="4" end="4"/>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DB4499-054E-51E9-B78C-0242CA801DC8}"/>
              </a:ext>
            </a:extLst>
          </p:cNvPr>
          <p:cNvSpPr>
            <a:spLocks noGrp="1"/>
          </p:cNvSpPr>
          <p:nvPr>
            <p:ph type="title"/>
          </p:nvPr>
        </p:nvSpPr>
        <p:spPr>
          <a:xfrm>
            <a:off x="597304" y="686331"/>
            <a:ext cx="9174769" cy="911560"/>
          </a:xfrm>
        </p:spPr>
        <p:txBody>
          <a:bodyPr>
            <a:normAutofit fontScale="90000"/>
          </a:bodyPr>
          <a:lstStyle/>
          <a:p>
            <a:r>
              <a:rPr lang="el-GR" b="1" i="1" dirty="0">
                <a:solidFill>
                  <a:srgbClr val="FF0000"/>
                </a:solidFill>
                <a:latin typeface="Times New Roman" panose="02020603050405020304" pitchFamily="18" charset="0"/>
                <a:cs typeface="Times New Roman" panose="02020603050405020304" pitchFamily="18" charset="0"/>
              </a:rPr>
              <a:t>Η αρχή της αβεβαιότητας του </a:t>
            </a:r>
            <a:r>
              <a:rPr lang="en-US" b="1" i="1" dirty="0">
                <a:solidFill>
                  <a:srgbClr val="FF0000"/>
                </a:solidFill>
                <a:latin typeface="Times New Roman" panose="02020603050405020304" pitchFamily="18" charset="0"/>
                <a:cs typeface="Times New Roman" panose="02020603050405020304" pitchFamily="18" charset="0"/>
              </a:rPr>
              <a:t>Heisenberg</a:t>
            </a:r>
            <a:r>
              <a:rPr lang="el-GR" b="1" i="1" dirty="0">
                <a:solidFill>
                  <a:srgbClr val="FF0000"/>
                </a:solidFill>
                <a:latin typeface="Times New Roman" panose="02020603050405020304" pitchFamily="18" charset="0"/>
                <a:cs typeface="Times New Roman" panose="02020603050405020304" pitchFamily="18" charset="0"/>
              </a:rPr>
              <a:t>. </a:t>
            </a:r>
            <a:r>
              <a:rPr lang="en-US" sz="2700" b="1" i="1" dirty="0">
                <a:solidFill>
                  <a:srgbClr val="002060"/>
                </a:solidFill>
                <a:latin typeface="Times New Roman" panose="02020603050405020304" pitchFamily="18" charset="0"/>
                <a:cs typeface="Times New Roman" panose="02020603050405020304" pitchFamily="18" charset="0"/>
              </a:rPr>
              <a:t>1</a:t>
            </a:r>
            <a:r>
              <a:rPr lang="el-GR" sz="2700" b="1" i="1" baseline="30000" dirty="0">
                <a:solidFill>
                  <a:srgbClr val="002060"/>
                </a:solidFill>
                <a:latin typeface="Times New Roman" panose="02020603050405020304" pitchFamily="18" charset="0"/>
                <a:cs typeface="Times New Roman" panose="02020603050405020304" pitchFamily="18" charset="0"/>
              </a:rPr>
              <a:t>ο</a:t>
            </a:r>
            <a:r>
              <a:rPr lang="el-GR" sz="2700" b="1" i="1" dirty="0">
                <a:solidFill>
                  <a:srgbClr val="002060"/>
                </a:solidFill>
                <a:latin typeface="Times New Roman" panose="02020603050405020304" pitchFamily="18" charset="0"/>
                <a:cs typeface="Times New Roman" panose="02020603050405020304" pitchFamily="18" charset="0"/>
              </a:rPr>
              <a:t> Ιδεατό Πείραμα(</a:t>
            </a:r>
            <a:r>
              <a:rPr lang="en-US" sz="2700" b="1" i="1" dirty="0" err="1">
                <a:solidFill>
                  <a:srgbClr val="002060"/>
                </a:solidFill>
                <a:latin typeface="Times New Roman" panose="02020603050405020304" pitchFamily="18" charset="0"/>
                <a:cs typeface="Times New Roman" panose="02020603050405020304" pitchFamily="18" charset="0"/>
              </a:rPr>
              <a:t>gedanken</a:t>
            </a:r>
            <a:r>
              <a:rPr lang="en-US" sz="2700" b="1" i="1" dirty="0">
                <a:solidFill>
                  <a:srgbClr val="002060"/>
                </a:solidFill>
                <a:latin typeface="Times New Roman" panose="02020603050405020304" pitchFamily="18" charset="0"/>
                <a:cs typeface="Times New Roman" panose="02020603050405020304" pitchFamily="18" charset="0"/>
              </a:rPr>
              <a:t> experiment)</a:t>
            </a:r>
            <a:endParaRPr lang="el-GR" dirty="0"/>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Ορθογώνιο 4">
            <a:extLst>
              <a:ext uri="{FF2B5EF4-FFF2-40B4-BE49-F238E27FC236}">
                <a16:creationId xmlns:a16="http://schemas.microsoft.com/office/drawing/2014/main" id="{B3BEA801-9FA6-4B12-01D1-03E29044E986}"/>
              </a:ext>
            </a:extLst>
          </p:cNvPr>
          <p:cNvSpPr/>
          <p:nvPr/>
        </p:nvSpPr>
        <p:spPr>
          <a:xfrm>
            <a:off x="0" y="0"/>
            <a:ext cx="12192000" cy="329616"/>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E3275FA-808E-3F01-62B3-9672B6E7250C}"/>
              </a:ext>
            </a:extLst>
          </p:cNvPr>
          <p:cNvSpPr txBox="1"/>
          <p:nvPr/>
        </p:nvSpPr>
        <p:spPr>
          <a:xfrm>
            <a:off x="2979268"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Ιστορική αναδρομή - Ύλη</a:t>
            </a:r>
          </a:p>
        </p:txBody>
      </p:sp>
      <p:sp>
        <p:nvSpPr>
          <p:cNvPr id="7" name="TextBox 6">
            <a:extLst>
              <a:ext uri="{FF2B5EF4-FFF2-40B4-BE49-F238E27FC236}">
                <a16:creationId xmlns:a16="http://schemas.microsoft.com/office/drawing/2014/main" id="{3C5E0839-3C17-5821-5B58-2879E1ECB9AD}"/>
              </a:ext>
            </a:extLst>
          </p:cNvPr>
          <p:cNvSpPr txBox="1"/>
          <p:nvPr/>
        </p:nvSpPr>
        <p:spPr>
          <a:xfrm>
            <a:off x="5934904"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Παλαιά Κβαντική Φυσική</a:t>
            </a:r>
          </a:p>
        </p:txBody>
      </p:sp>
      <p:sp>
        <p:nvSpPr>
          <p:cNvPr id="13" name="TextBox 12">
            <a:extLst>
              <a:ext uri="{FF2B5EF4-FFF2-40B4-BE49-F238E27FC236}">
                <a16:creationId xmlns:a16="http://schemas.microsoft.com/office/drawing/2014/main" id="{BA9EA89C-C3AE-F236-1A48-54973432457A}"/>
              </a:ext>
            </a:extLst>
          </p:cNvPr>
          <p:cNvSpPr txBox="1"/>
          <p:nvPr/>
        </p:nvSpPr>
        <p:spPr>
          <a:xfrm>
            <a:off x="8890540" y="0"/>
            <a:ext cx="2955636" cy="329616"/>
          </a:xfrm>
          <a:prstGeom prst="rect">
            <a:avLst/>
          </a:prstGeom>
          <a:solidFill>
            <a:srgbClr val="0000CC"/>
          </a:solidFill>
          <a:ln w="19050">
            <a:solidFill>
              <a:schemeClr val="bg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Στοιχεία Κβαντομηχανικής</a:t>
            </a:r>
          </a:p>
        </p:txBody>
      </p:sp>
      <p:pic>
        <p:nvPicPr>
          <p:cNvPr id="15" name="Εικόνα 14">
            <a:hlinkClick r:id="rId2" action="ppaction://hlinksldjump"/>
            <a:extLst>
              <a:ext uri="{FF2B5EF4-FFF2-40B4-BE49-F238E27FC236}">
                <a16:creationId xmlns:a16="http://schemas.microsoft.com/office/drawing/2014/main" id="{B5FF9AB0-65A0-0FEF-980C-F99500EB49F6}"/>
              </a:ext>
            </a:extLst>
          </p:cNvPr>
          <p:cNvPicPr>
            <a:picLocks noChangeAspect="1"/>
          </p:cNvPicPr>
          <p:nvPr/>
        </p:nvPicPr>
        <p:blipFill>
          <a:blip r:embed="rId3"/>
          <a:stretch>
            <a:fillRect/>
          </a:stretch>
        </p:blipFill>
        <p:spPr>
          <a:xfrm>
            <a:off x="291812" y="33020"/>
            <a:ext cx="305492" cy="305492"/>
          </a:xfrm>
          <a:prstGeom prst="rect">
            <a:avLst/>
          </a:prstGeom>
        </p:spPr>
      </p:pic>
      <mc:AlternateContent xmlns:mc="http://schemas.openxmlformats.org/markup-compatibility/2006" xmlns:a14="http://schemas.microsoft.com/office/drawing/2010/main">
        <mc:Choice Requires="a14">
          <p:sp>
            <p:nvSpPr>
              <p:cNvPr id="4" name="Θέση κειμένου 14">
                <a:extLst>
                  <a:ext uri="{FF2B5EF4-FFF2-40B4-BE49-F238E27FC236}">
                    <a16:creationId xmlns:a16="http://schemas.microsoft.com/office/drawing/2014/main" id="{E8E0CF90-73AE-EF9B-FE2E-1E4449914640}"/>
                  </a:ext>
                </a:extLst>
              </p:cNvPr>
              <p:cNvSpPr txBox="1">
                <a:spLocks/>
              </p:cNvSpPr>
              <p:nvPr/>
            </p:nvSpPr>
            <p:spPr>
              <a:xfrm>
                <a:off x="1126837" y="3167859"/>
                <a:ext cx="5568314" cy="2327777"/>
              </a:xfrm>
              <a:prstGeom prst="rect">
                <a:avLst/>
              </a:prstGeom>
              <a:ln w="28575">
                <a:solidFill>
                  <a:schemeClr val="bg1"/>
                </a:solidFill>
              </a:ln>
            </p:spPr>
            <p:txBody>
              <a:bodyPr>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7000"/>
                  </a:lnSpc>
                  <a:spcBef>
                    <a:spcPts val="1000"/>
                  </a:spcBef>
                  <a:spcAft>
                    <a:spcPts val="80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Από την οπτική είναι γνωστό ότι, αν </a:t>
                </a:r>
                <a14:m>
                  <m:oMath xmlns:m="http://schemas.openxmlformats.org/officeDocument/2006/math">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𝐷</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𝛥</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oMath>
                </a14:m>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ισχύει:</a:t>
                </a:r>
                <a:r>
                  <a:rPr kumimoji="0" lang="el-GR"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14:m>
                  <m:oMath xmlns:m="http://schemas.openxmlformats.org/officeDocument/2006/math">
                    <m:func>
                      <m:func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funcPr>
                      <m:fName>
                        <m:r>
                          <m:rPr>
                            <m:sty m:val="p"/>
                          </m:rPr>
                          <a:rPr kumimoji="0" lang="el-GR" sz="2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ημ</m:t>
                        </m:r>
                      </m:fName>
                      <m:e>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𝜃</m:t>
                        </m:r>
                      </m:e>
                    </m:func>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f>
                      <m:f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fPr>
                      <m:num>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𝜆</m:t>
                        </m:r>
                      </m:num>
                      <m:den>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𝛥</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den>
                    </m:f>
                  </m:oMath>
                </a14:m>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r>
                  <a:rPr lang="el-GR" sz="20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περίθλαση </a:t>
                </a:r>
                <a:r>
                  <a:rPr lang="en-US" sz="20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Fraunhofer)</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l-GR"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Aft>
                    <a:spcPts val="800"/>
                  </a:spcAft>
                  <a:buFont typeface="Wingdings" panose="05000000000000000000" pitchFamily="2" charset="2"/>
                  <a:buChar char="Ø"/>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Η απροσδιοριστία είναι:</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lvl="0" indent="0">
                  <a:lnSpc>
                    <a:spcPct val="107000"/>
                  </a:lnSpc>
                  <a:spcAft>
                    <a:spcPts val="800"/>
                  </a:spcAft>
                  <a:buNone/>
                  <a:defRPr/>
                </a:pPr>
                <a14:m>
                  <m:oMathPara xmlns:m="http://schemas.openxmlformats.org/officeDocument/2006/math">
                    <m:oMathParaPr>
                      <m:jc m:val="centerGroup"/>
                    </m:oMathParaPr>
                    <m:oMath xmlns:m="http://schemas.openxmlformats.org/officeDocument/2006/math">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𝛥</m:t>
                      </m:r>
                      <m:sSub>
                        <m:sSub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sSubPr>
                        <m:e>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𝑝</m:t>
                          </m:r>
                        </m:e>
                        <m:sub>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𝑥</m:t>
                          </m:r>
                        </m:sub>
                      </m:sSub>
                      <m:r>
                        <a:rPr lang="en-US" sz="2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Sub>
                        <m:sSub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sSubPr>
                        <m:e>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𝑝</m:t>
                          </m:r>
                        </m:e>
                        <m:sub>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𝑥</m:t>
                          </m:r>
                        </m:sub>
                      </m:sSub>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r>
                        <a:rPr lang="el-GR" sz="2000" i="1">
                          <a:latin typeface="Cambria Math" panose="02040503050406030204" pitchFamily="18" charset="0"/>
                          <a:ea typeface="Times New Roman" panose="02020603050405020304" pitchFamily="18" charset="0"/>
                          <a:cs typeface="Times New Roman" panose="02020603050405020304" pitchFamily="18" charset="0"/>
                        </a:rPr>
                        <m:t>𝑝</m:t>
                      </m:r>
                      <m:func>
                        <m:funcPr>
                          <m:ctrlPr>
                            <a:rPr lang="el-GR" sz="2000" i="1">
                              <a:latin typeface="Cambria Math" panose="02040503050406030204" pitchFamily="18" charset="0"/>
                              <a:ea typeface="Times New Roman" panose="02020603050405020304" pitchFamily="18" charset="0"/>
                              <a:cs typeface="Times New Roman" panose="02020603050405020304" pitchFamily="18" charset="0"/>
                            </a:rPr>
                          </m:ctrlPr>
                        </m:funcPr>
                        <m:fName>
                          <m:r>
                            <m:rPr>
                              <m:sty m:val="p"/>
                            </m:rPr>
                            <a:rPr lang="el-GR" sz="2000">
                              <a:latin typeface="Cambria Math" panose="02040503050406030204" pitchFamily="18" charset="0"/>
                              <a:ea typeface="Calibri" panose="020F0502020204030204" pitchFamily="34" charset="0"/>
                              <a:cs typeface="Times New Roman" panose="02020603050405020304" pitchFamily="18" charset="0"/>
                            </a:rPr>
                            <m:t>ημ</m:t>
                          </m:r>
                        </m:fName>
                        <m:e>
                          <m:r>
                            <a:rPr lang="el-GR" sz="2000" i="1">
                              <a:latin typeface="Cambria Math" panose="02040503050406030204" pitchFamily="18" charset="0"/>
                              <a:ea typeface="Times New Roman" panose="02020603050405020304" pitchFamily="18" charset="0"/>
                              <a:cs typeface="Times New Roman" panose="02020603050405020304" pitchFamily="18" charset="0"/>
                            </a:rPr>
                            <m:t>𝜃</m:t>
                          </m:r>
                        </m:e>
                      </m:func>
                      <m:r>
                        <a:rPr lang="en-US" sz="2000" b="0" i="1" smtClean="0">
                          <a:latin typeface="Cambria Math" panose="02040503050406030204" pitchFamily="18" charset="0"/>
                          <a:ea typeface="Times New Roman" panose="02020603050405020304" pitchFamily="18" charset="0"/>
                          <a:cs typeface="Times New Roman" panose="02020603050405020304" pitchFamily="18" charset="0"/>
                        </a:rPr>
                        <m:t>=</m:t>
                      </m:r>
                      <m:f>
                        <m:fPr>
                          <m:ctrlPr>
                            <a:rPr lang="el-GR" sz="2000" i="1">
                              <a:latin typeface="Cambria Math" panose="02040503050406030204" pitchFamily="18" charset="0"/>
                              <a:ea typeface="Times New Roman" panose="02020603050405020304" pitchFamily="18" charset="0"/>
                              <a:cs typeface="Times New Roman" panose="02020603050405020304" pitchFamily="18" charset="0"/>
                            </a:rPr>
                          </m:ctrlPr>
                        </m:fPr>
                        <m:num>
                          <m:r>
                            <a:rPr lang="el-GR" sz="2000" i="1">
                              <a:latin typeface="Cambria Math" panose="02040503050406030204" pitchFamily="18" charset="0"/>
                              <a:ea typeface="Times New Roman" panose="02020603050405020304" pitchFamily="18" charset="0"/>
                              <a:cs typeface="Times New Roman" panose="02020603050405020304" pitchFamily="18" charset="0"/>
                            </a:rPr>
                            <m:t>h</m:t>
                          </m:r>
                        </m:num>
                        <m:den>
                          <m:r>
                            <a:rPr lang="el-GR" sz="2000" i="1">
                              <a:latin typeface="Cambria Math" panose="02040503050406030204" pitchFamily="18" charset="0"/>
                              <a:ea typeface="Times New Roman" panose="02020603050405020304" pitchFamily="18" charset="0"/>
                              <a:cs typeface="Times New Roman" panose="02020603050405020304" pitchFamily="18" charset="0"/>
                            </a:rPr>
                            <m:t>𝜆</m:t>
                          </m:r>
                        </m:den>
                      </m:f>
                      <m:r>
                        <a:rPr lang="el-GR" sz="2000" i="1">
                          <a:latin typeface="Cambria Math" panose="02040503050406030204" pitchFamily="18" charset="0"/>
                          <a:ea typeface="Times New Roman" panose="02020603050405020304" pitchFamily="18" charset="0"/>
                          <a:cs typeface="Times New Roman" panose="02020603050405020304" pitchFamily="18" charset="0"/>
                        </a:rPr>
                        <m:t> </m:t>
                      </m:r>
                      <m:func>
                        <m:funcPr>
                          <m:ctrlPr>
                            <a:rPr lang="el-GR" sz="2000" i="1">
                              <a:latin typeface="Cambria Math" panose="02040503050406030204" pitchFamily="18" charset="0"/>
                              <a:ea typeface="Times New Roman" panose="02020603050405020304" pitchFamily="18" charset="0"/>
                              <a:cs typeface="Times New Roman" panose="02020603050405020304" pitchFamily="18" charset="0"/>
                            </a:rPr>
                          </m:ctrlPr>
                        </m:funcPr>
                        <m:fName>
                          <m:r>
                            <m:rPr>
                              <m:sty m:val="p"/>
                            </m:rPr>
                            <a:rPr lang="el-GR" sz="2000">
                              <a:latin typeface="Cambria Math" panose="02040503050406030204" pitchFamily="18" charset="0"/>
                              <a:ea typeface="Calibri" panose="020F0502020204030204" pitchFamily="34" charset="0"/>
                              <a:cs typeface="Times New Roman" panose="02020603050405020304" pitchFamily="18" charset="0"/>
                            </a:rPr>
                            <m:t>ημ</m:t>
                          </m:r>
                        </m:fName>
                        <m:e>
                          <m:r>
                            <a:rPr lang="el-GR" sz="2000" i="1">
                              <a:latin typeface="Cambria Math" panose="02040503050406030204" pitchFamily="18" charset="0"/>
                              <a:ea typeface="Times New Roman" panose="02020603050405020304" pitchFamily="18" charset="0"/>
                              <a:cs typeface="Times New Roman" panose="02020603050405020304" pitchFamily="18" charset="0"/>
                            </a:rPr>
                            <m:t>𝜃</m:t>
                          </m:r>
                        </m:e>
                      </m:func>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 </m:t>
                      </m:r>
                    </m:oMath>
                  </m:oMathPara>
                </a14:m>
                <a:endParaRPr kumimoji="0" lang="el-GR" sz="2000" b="0" i="1" u="none" strike="noStrike" kern="1200" cap="none" spc="0" normalizeH="0" baseline="0" noProof="0" dirty="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endParaRPr>
              </a:p>
              <a:p>
                <a:pPr marL="228600" marR="0" lvl="0" indent="-228600" algn="l" defTabSz="914400" rtl="0" eaLnBrk="1" fontAlgn="auto" latinLnBrk="0" hangingPunct="1">
                  <a:lnSpc>
                    <a:spcPct val="107000"/>
                  </a:lnSpc>
                  <a:spcBef>
                    <a:spcPts val="1000"/>
                  </a:spcBef>
                  <a:spcAft>
                    <a:spcPts val="800"/>
                  </a:spcAft>
                  <a:buClrTx/>
                  <a:buSzTx/>
                  <a:buFont typeface="Wingdings" panose="05000000000000000000" pitchFamily="2" charset="2"/>
                  <a:buChar char="Ø"/>
                  <a:tabLst/>
                  <a:defRPr/>
                </a:pPr>
                <a:r>
                  <a:rPr kumimoji="0" lang="el-GR" sz="2000" b="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Συνεπώς</a:t>
                </a:r>
                <a:r>
                  <a:rPr kumimoji="0" lang="en-US" sz="2000" b="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l-GR" sz="2000" b="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 </a:t>
                </a:r>
                <a14:m>
                  <m:oMath xmlns:m="http://schemas.openxmlformats.org/officeDocument/2006/math">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𝛥</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𝛥</m:t>
                    </m:r>
                    <m:sSub>
                      <m:sSub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bPr>
                      <m:e>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𝑝</m:t>
                        </m:r>
                      </m:e>
                      <m:sub>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sub>
                    </m:sSub>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20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h</m:t>
                    </m:r>
                  </m:oMath>
                </a14:m>
                <a:endParaRPr kumimoji="0" lang="el-GR"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endParaRPr kumimoji="0" lang="el-GR"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4" name="Θέση κειμένου 14">
                <a:extLst>
                  <a:ext uri="{FF2B5EF4-FFF2-40B4-BE49-F238E27FC236}">
                    <a16:creationId xmlns:a16="http://schemas.microsoft.com/office/drawing/2014/main" id="{E8E0CF90-73AE-EF9B-FE2E-1E4449914640}"/>
                  </a:ext>
                </a:extLst>
              </p:cNvPr>
              <p:cNvSpPr txBox="1">
                <a:spLocks noRot="1" noChangeAspect="1" noMove="1" noResize="1" noEditPoints="1" noAdjustHandles="1" noChangeArrowheads="1" noChangeShapeType="1" noTextEdit="1"/>
              </p:cNvSpPr>
              <p:nvPr/>
            </p:nvSpPr>
            <p:spPr>
              <a:xfrm>
                <a:off x="1126837" y="3167859"/>
                <a:ext cx="5568314" cy="2327777"/>
              </a:xfrm>
              <a:prstGeom prst="rect">
                <a:avLst/>
              </a:prstGeom>
              <a:blipFill>
                <a:blip r:embed="rId4"/>
                <a:stretch>
                  <a:fillRect l="-327" t="-1809"/>
                </a:stretch>
              </a:blipFill>
              <a:ln w="28575">
                <a:solidFill>
                  <a:schemeClr val="bg1"/>
                </a:solidFill>
              </a:ln>
            </p:spPr>
            <p:txBody>
              <a:bodyPr/>
              <a:lstStyle/>
              <a:p>
                <a:r>
                  <a:rPr lang="el-GR">
                    <a:noFill/>
                  </a:rPr>
                  <a:t> </a:t>
                </a:r>
              </a:p>
            </p:txBody>
          </p:sp>
        </mc:Fallback>
      </mc:AlternateContent>
      <p:grpSp>
        <p:nvGrpSpPr>
          <p:cNvPr id="9" name="Ομάδα 8">
            <a:extLst>
              <a:ext uri="{FF2B5EF4-FFF2-40B4-BE49-F238E27FC236}">
                <a16:creationId xmlns:a16="http://schemas.microsoft.com/office/drawing/2014/main" id="{390A3A71-3548-7623-1FBD-6A053633BAC4}"/>
              </a:ext>
            </a:extLst>
          </p:cNvPr>
          <p:cNvGrpSpPr/>
          <p:nvPr/>
        </p:nvGrpSpPr>
        <p:grpSpPr>
          <a:xfrm>
            <a:off x="7865181" y="1452303"/>
            <a:ext cx="3199982" cy="4820935"/>
            <a:chOff x="7865181" y="1424594"/>
            <a:chExt cx="3199982" cy="4820935"/>
          </a:xfrm>
        </p:grpSpPr>
        <p:pic>
          <p:nvPicPr>
            <p:cNvPr id="8" name="Θέση περιεχομένου 5">
              <a:extLst>
                <a:ext uri="{FF2B5EF4-FFF2-40B4-BE49-F238E27FC236}">
                  <a16:creationId xmlns:a16="http://schemas.microsoft.com/office/drawing/2014/main" id="{A35E5805-5A67-F38E-0FB5-1B5BEF11D30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65181" y="1424594"/>
              <a:ext cx="3199982" cy="4820935"/>
            </a:xfrm>
            <a:prstGeom prst="rect">
              <a:avLst/>
            </a:prstGeom>
          </p:spPr>
        </p:pic>
        <p:cxnSp>
          <p:nvCxnSpPr>
            <p:cNvPr id="11" name="Ευθύγραμμο βέλος σύνδεσης 10">
              <a:extLst>
                <a:ext uri="{FF2B5EF4-FFF2-40B4-BE49-F238E27FC236}">
                  <a16:creationId xmlns:a16="http://schemas.microsoft.com/office/drawing/2014/main" id="{D55BA16E-933F-7589-BFEA-9BE18AA2431D}"/>
                </a:ext>
              </a:extLst>
            </p:cNvPr>
            <p:cNvCxnSpPr/>
            <p:nvPr/>
          </p:nvCxnSpPr>
          <p:spPr>
            <a:xfrm flipV="1">
              <a:off x="10520218" y="2817091"/>
              <a:ext cx="0" cy="1625600"/>
            </a:xfrm>
            <a:prstGeom prst="straightConnector1">
              <a:avLst/>
            </a:prstGeom>
            <a:ln w="2857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2" name="TextBox 11">
              <a:extLst>
                <a:ext uri="{FF2B5EF4-FFF2-40B4-BE49-F238E27FC236}">
                  <a16:creationId xmlns:a16="http://schemas.microsoft.com/office/drawing/2014/main" id="{D11C7648-9628-377C-F386-6DA64D4625F2}"/>
                </a:ext>
              </a:extLst>
            </p:cNvPr>
            <p:cNvSpPr txBox="1"/>
            <p:nvPr/>
          </p:nvSpPr>
          <p:spPr>
            <a:xfrm>
              <a:off x="10580255" y="3486744"/>
              <a:ext cx="387926" cy="369332"/>
            </a:xfrm>
            <a:prstGeom prst="rect">
              <a:avLst/>
            </a:prstGeom>
            <a:noFill/>
          </p:spPr>
          <p:txBody>
            <a:bodyPr wrap="square" rtlCol="0">
              <a:spAutoFit/>
            </a:bodyPr>
            <a:lstStyle/>
            <a:p>
              <a:r>
                <a:rPr lang="en-US" dirty="0"/>
                <a:t>D</a:t>
              </a:r>
              <a:endParaRPr lang="el-GR" dirty="0"/>
            </a:p>
          </p:txBody>
        </p:sp>
      </p:grpSp>
    </p:spTree>
    <p:extLst>
      <p:ext uri="{BB962C8B-B14F-4D97-AF65-F5344CB8AC3E}">
        <p14:creationId xmlns:p14="http://schemas.microsoft.com/office/powerpoint/2010/main" val="395356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DB4499-054E-51E9-B78C-0242CA801DC8}"/>
              </a:ext>
            </a:extLst>
          </p:cNvPr>
          <p:cNvSpPr>
            <a:spLocks noGrp="1"/>
          </p:cNvSpPr>
          <p:nvPr>
            <p:ph type="title"/>
          </p:nvPr>
        </p:nvSpPr>
        <p:spPr>
          <a:xfrm>
            <a:off x="597304" y="686331"/>
            <a:ext cx="9174769" cy="911560"/>
          </a:xfrm>
        </p:spPr>
        <p:txBody>
          <a:bodyPr>
            <a:normAutofit fontScale="90000"/>
          </a:bodyPr>
          <a:lstStyle/>
          <a:p>
            <a:r>
              <a:rPr lang="el-GR" b="1" i="1" dirty="0">
                <a:solidFill>
                  <a:srgbClr val="FF0000"/>
                </a:solidFill>
                <a:latin typeface="Times New Roman" panose="02020603050405020304" pitchFamily="18" charset="0"/>
                <a:cs typeface="Times New Roman" panose="02020603050405020304" pitchFamily="18" charset="0"/>
              </a:rPr>
              <a:t>Η αρχή της αβεβαιότητας του </a:t>
            </a:r>
            <a:r>
              <a:rPr lang="en-US" b="1" i="1" dirty="0">
                <a:solidFill>
                  <a:srgbClr val="FF0000"/>
                </a:solidFill>
                <a:latin typeface="Times New Roman" panose="02020603050405020304" pitchFamily="18" charset="0"/>
                <a:cs typeface="Times New Roman" panose="02020603050405020304" pitchFamily="18" charset="0"/>
              </a:rPr>
              <a:t>Heisenberg</a:t>
            </a:r>
            <a:r>
              <a:rPr lang="el-GR" b="1" i="1" dirty="0">
                <a:solidFill>
                  <a:srgbClr val="FF0000"/>
                </a:solidFill>
                <a:latin typeface="Times New Roman" panose="02020603050405020304" pitchFamily="18" charset="0"/>
                <a:cs typeface="Times New Roman" panose="02020603050405020304" pitchFamily="18" charset="0"/>
              </a:rPr>
              <a:t>. </a:t>
            </a:r>
            <a:r>
              <a:rPr lang="en-US" sz="2700" b="1" i="1" dirty="0">
                <a:solidFill>
                  <a:srgbClr val="002060"/>
                </a:solidFill>
                <a:latin typeface="Times New Roman" panose="02020603050405020304" pitchFamily="18" charset="0"/>
                <a:cs typeface="Times New Roman" panose="02020603050405020304" pitchFamily="18" charset="0"/>
              </a:rPr>
              <a:t>2</a:t>
            </a:r>
            <a:r>
              <a:rPr lang="el-GR" sz="2700" b="1" i="1" baseline="30000" dirty="0">
                <a:solidFill>
                  <a:srgbClr val="002060"/>
                </a:solidFill>
                <a:latin typeface="Times New Roman" panose="02020603050405020304" pitchFamily="18" charset="0"/>
                <a:cs typeface="Times New Roman" panose="02020603050405020304" pitchFamily="18" charset="0"/>
              </a:rPr>
              <a:t>ο</a:t>
            </a:r>
            <a:r>
              <a:rPr lang="el-GR" sz="2700" b="1" i="1" dirty="0">
                <a:solidFill>
                  <a:srgbClr val="002060"/>
                </a:solidFill>
                <a:latin typeface="Times New Roman" panose="02020603050405020304" pitchFamily="18" charset="0"/>
                <a:cs typeface="Times New Roman" panose="02020603050405020304" pitchFamily="18" charset="0"/>
              </a:rPr>
              <a:t> Ιδεατό Πείραμα(</a:t>
            </a:r>
            <a:r>
              <a:rPr lang="en-US" sz="2700" b="1" i="1" dirty="0" err="1">
                <a:solidFill>
                  <a:srgbClr val="002060"/>
                </a:solidFill>
                <a:latin typeface="Times New Roman" panose="02020603050405020304" pitchFamily="18" charset="0"/>
                <a:cs typeface="Times New Roman" panose="02020603050405020304" pitchFamily="18" charset="0"/>
              </a:rPr>
              <a:t>gedanken</a:t>
            </a:r>
            <a:r>
              <a:rPr lang="en-US" sz="2700" b="1" i="1" dirty="0">
                <a:solidFill>
                  <a:srgbClr val="002060"/>
                </a:solidFill>
                <a:latin typeface="Times New Roman" panose="02020603050405020304" pitchFamily="18" charset="0"/>
                <a:cs typeface="Times New Roman" panose="02020603050405020304" pitchFamily="18" charset="0"/>
              </a:rPr>
              <a:t> experiment)</a:t>
            </a:r>
            <a:endParaRPr lang="el-GR" dirty="0"/>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Ορθογώνιο 4">
            <a:extLst>
              <a:ext uri="{FF2B5EF4-FFF2-40B4-BE49-F238E27FC236}">
                <a16:creationId xmlns:a16="http://schemas.microsoft.com/office/drawing/2014/main" id="{B3BEA801-9FA6-4B12-01D1-03E29044E986}"/>
              </a:ext>
            </a:extLst>
          </p:cNvPr>
          <p:cNvSpPr/>
          <p:nvPr/>
        </p:nvSpPr>
        <p:spPr>
          <a:xfrm>
            <a:off x="0" y="0"/>
            <a:ext cx="12192000" cy="329616"/>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E3275FA-808E-3F01-62B3-9672B6E7250C}"/>
              </a:ext>
            </a:extLst>
          </p:cNvPr>
          <p:cNvSpPr txBox="1"/>
          <p:nvPr/>
        </p:nvSpPr>
        <p:spPr>
          <a:xfrm>
            <a:off x="2979268"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Ιστορική αναδρομή - Ύλη</a:t>
            </a:r>
          </a:p>
        </p:txBody>
      </p:sp>
      <p:sp>
        <p:nvSpPr>
          <p:cNvPr id="7" name="TextBox 6">
            <a:extLst>
              <a:ext uri="{FF2B5EF4-FFF2-40B4-BE49-F238E27FC236}">
                <a16:creationId xmlns:a16="http://schemas.microsoft.com/office/drawing/2014/main" id="{3C5E0839-3C17-5821-5B58-2879E1ECB9AD}"/>
              </a:ext>
            </a:extLst>
          </p:cNvPr>
          <p:cNvSpPr txBox="1"/>
          <p:nvPr/>
        </p:nvSpPr>
        <p:spPr>
          <a:xfrm>
            <a:off x="5934904"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Παλαιά Κβαντική Φυσική</a:t>
            </a:r>
          </a:p>
        </p:txBody>
      </p:sp>
      <p:sp>
        <p:nvSpPr>
          <p:cNvPr id="13" name="TextBox 12">
            <a:extLst>
              <a:ext uri="{FF2B5EF4-FFF2-40B4-BE49-F238E27FC236}">
                <a16:creationId xmlns:a16="http://schemas.microsoft.com/office/drawing/2014/main" id="{BA9EA89C-C3AE-F236-1A48-54973432457A}"/>
              </a:ext>
            </a:extLst>
          </p:cNvPr>
          <p:cNvSpPr txBox="1"/>
          <p:nvPr/>
        </p:nvSpPr>
        <p:spPr>
          <a:xfrm>
            <a:off x="8890540" y="0"/>
            <a:ext cx="2955636" cy="329616"/>
          </a:xfrm>
          <a:prstGeom prst="rect">
            <a:avLst/>
          </a:prstGeom>
          <a:solidFill>
            <a:srgbClr val="0000CC"/>
          </a:solidFill>
          <a:ln w="19050">
            <a:solidFill>
              <a:schemeClr val="bg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Στοιχεία Κβαντομηχανικής</a:t>
            </a:r>
          </a:p>
        </p:txBody>
      </p:sp>
      <p:pic>
        <p:nvPicPr>
          <p:cNvPr id="15" name="Εικόνα 14">
            <a:hlinkClick r:id="rId2" action="ppaction://hlinksldjump"/>
            <a:extLst>
              <a:ext uri="{FF2B5EF4-FFF2-40B4-BE49-F238E27FC236}">
                <a16:creationId xmlns:a16="http://schemas.microsoft.com/office/drawing/2014/main" id="{B5FF9AB0-65A0-0FEF-980C-F99500EB49F6}"/>
              </a:ext>
            </a:extLst>
          </p:cNvPr>
          <p:cNvPicPr>
            <a:picLocks noChangeAspect="1"/>
          </p:cNvPicPr>
          <p:nvPr/>
        </p:nvPicPr>
        <p:blipFill>
          <a:blip r:embed="rId3"/>
          <a:stretch>
            <a:fillRect/>
          </a:stretch>
        </p:blipFill>
        <p:spPr>
          <a:xfrm>
            <a:off x="291812" y="33020"/>
            <a:ext cx="305492" cy="305492"/>
          </a:xfrm>
          <a:prstGeom prst="rect">
            <a:avLst/>
          </a:prstGeom>
        </p:spPr>
      </p:pic>
      <mc:AlternateContent xmlns:mc="http://schemas.openxmlformats.org/markup-compatibility/2006" xmlns:a14="http://schemas.microsoft.com/office/drawing/2010/main">
        <mc:Choice Requires="a14">
          <p:sp>
            <p:nvSpPr>
              <p:cNvPr id="4" name="Θέση κειμένου 14">
                <a:extLst>
                  <a:ext uri="{FF2B5EF4-FFF2-40B4-BE49-F238E27FC236}">
                    <a16:creationId xmlns:a16="http://schemas.microsoft.com/office/drawing/2014/main" id="{E8E0CF90-73AE-EF9B-FE2E-1E4449914640}"/>
                  </a:ext>
                </a:extLst>
              </p:cNvPr>
              <p:cNvSpPr txBox="1">
                <a:spLocks/>
              </p:cNvSpPr>
              <p:nvPr/>
            </p:nvSpPr>
            <p:spPr>
              <a:xfrm>
                <a:off x="1126836" y="1954607"/>
                <a:ext cx="5975927" cy="3762702"/>
              </a:xfrm>
              <a:prstGeom prst="rect">
                <a:avLst/>
              </a:prstGeom>
              <a:ln w="28575">
                <a:solidFill>
                  <a:schemeClr val="bg1"/>
                </a:solidFill>
              </a:ln>
            </p:spPr>
            <p:txBody>
              <a:bodyPr>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Ø"/>
                </a:pPr>
                <a:r>
                  <a:rPr lang="el-GR" dirty="0">
                    <a:latin typeface="Times New Roman" panose="02020603050405020304" pitchFamily="18" charset="0"/>
                    <a:cs typeface="Times New Roman" panose="02020603050405020304" pitchFamily="18" charset="0"/>
                  </a:rPr>
                  <a:t>Για να προσδιορίσουμε  πού είναι το ηλεκτρόνιο, ρίχνουμε πάνω του ένα φωτόνιο μήκους κύματος</a:t>
                </a:r>
                <a:r>
                  <a:rPr lang="el-GR" i="1" dirty="0">
                    <a:latin typeface="Times New Roman" panose="02020603050405020304" pitchFamily="18" charset="0"/>
                    <a:cs typeface="Times New Roman" panose="02020603050405020304" pitchFamily="18" charset="0"/>
                  </a:rPr>
                  <a:t> </a:t>
                </a:r>
                <a14:m>
                  <m:oMath xmlns:m="http://schemas.openxmlformats.org/officeDocument/2006/math">
                    <m:r>
                      <a:rPr lang="el-GR" i="1">
                        <a:latin typeface="Cambria Math" panose="02040503050406030204" pitchFamily="18" charset="0"/>
                      </a:rPr>
                      <m:t>𝜆</m:t>
                    </m:r>
                  </m:oMath>
                </a14:m>
                <a:r>
                  <a:rPr lang="el-GR" dirty="0">
                    <a:latin typeface="Times New Roman" panose="02020603050405020304" pitchFamily="18" charset="0"/>
                    <a:cs typeface="Times New Roman" panose="02020603050405020304" pitchFamily="18" charset="0"/>
                  </a:rPr>
                  <a:t>, οπότε  μετά την σύγκρουση το ηλεκτρόνιο δεν έχει πλέον μηδενική ορμή. Υπάρχει  μια αβεβαιότητα στην ορμή του συγκρίσιμη με την ορμή του φωτονίου, δηλαδή είναι:</a:t>
                </a:r>
              </a:p>
              <a:p>
                <a:pPr marL="0" indent="0" algn="ctr">
                  <a:buNone/>
                </a:pPr>
                <a14:m>
                  <m:oMath xmlns:m="http://schemas.openxmlformats.org/officeDocument/2006/math">
                    <m:r>
                      <a:rPr lang="el-GR" i="1">
                        <a:latin typeface="Cambria Math" panose="02040503050406030204" pitchFamily="18" charset="0"/>
                      </a:rPr>
                      <m:t>𝛥</m:t>
                    </m:r>
                    <m:r>
                      <a:rPr lang="en-US" i="1">
                        <a:latin typeface="Cambria Math" panose="02040503050406030204" pitchFamily="18" charset="0"/>
                      </a:rPr>
                      <m:t>𝑝</m:t>
                    </m:r>
                    <m:r>
                      <a:rPr lang="el-GR" i="1" smtClean="0">
                        <a:latin typeface="Cambria Math" panose="02040503050406030204" pitchFamily="18" charset="0"/>
                      </a:rPr>
                      <m:t>≈</m:t>
                    </m:r>
                    <m:f>
                      <m:fPr>
                        <m:ctrlPr>
                          <a:rPr lang="el-GR" i="1">
                            <a:latin typeface="Cambria Math" panose="02040503050406030204" pitchFamily="18" charset="0"/>
                            <a:ea typeface="Times New Roman" panose="02020603050405020304" pitchFamily="18" charset="0"/>
                            <a:cs typeface="Times New Roman" panose="02020603050405020304" pitchFamily="18" charset="0"/>
                          </a:rPr>
                        </m:ctrlPr>
                      </m:fPr>
                      <m:num>
                        <m:r>
                          <a:rPr lang="el-GR" i="1">
                            <a:latin typeface="Cambria Math" panose="02040503050406030204" pitchFamily="18" charset="0"/>
                            <a:ea typeface="Times New Roman" panose="02020603050405020304" pitchFamily="18" charset="0"/>
                            <a:cs typeface="Times New Roman" panose="02020603050405020304" pitchFamily="18" charset="0"/>
                          </a:rPr>
                          <m:t>h</m:t>
                        </m:r>
                      </m:num>
                      <m:den>
                        <m:r>
                          <a:rPr lang="el-GR" i="1">
                            <a:latin typeface="Cambria Math" panose="02040503050406030204" pitchFamily="18" charset="0"/>
                            <a:ea typeface="Times New Roman" panose="02020603050405020304" pitchFamily="18" charset="0"/>
                            <a:cs typeface="Times New Roman" panose="02020603050405020304" pitchFamily="18" charset="0"/>
                          </a:rPr>
                          <m:t>𝜆</m:t>
                        </m:r>
                      </m:den>
                    </m:f>
                  </m:oMath>
                </a14:m>
                <a:r>
                  <a:rPr lang="el-GR" dirty="0">
                    <a:latin typeface="Times New Roman" panose="02020603050405020304" pitchFamily="18" charset="0"/>
                    <a:cs typeface="Times New Roman" panose="02020603050405020304" pitchFamily="18" charset="0"/>
                  </a:rPr>
                  <a:t>. </a:t>
                </a:r>
              </a:p>
              <a:p>
                <a:pPr>
                  <a:buFont typeface="Wingdings" panose="05000000000000000000" pitchFamily="2" charset="2"/>
                  <a:buChar char="Ø"/>
                </a:pPr>
                <a:r>
                  <a:rPr lang="el-GR" dirty="0">
                    <a:latin typeface="Times New Roman" panose="02020603050405020304" pitchFamily="18" charset="0"/>
                    <a:cs typeface="Times New Roman" panose="02020603050405020304" pitchFamily="18" charset="0"/>
                  </a:rPr>
                  <a:t>Σύμφωνα με την οπτική, η θέση που παρατηρούμε για το ηλεκτρόνιο έχει μια απροσδιοριστία συγκρίσιμη με το μήκος κύματος του φωτονίου. Επομένως είναι:</a:t>
                </a:r>
              </a:p>
              <a:p>
                <a:pPr marL="0" indent="0" algn="ctr">
                  <a:buNone/>
                </a:pPr>
                <a14:m>
                  <m:oMath xmlns:m="http://schemas.openxmlformats.org/officeDocument/2006/math">
                    <m:r>
                      <a:rPr lang="el-GR" i="1">
                        <a:latin typeface="Cambria Math" panose="02040503050406030204" pitchFamily="18" charset="0"/>
                      </a:rPr>
                      <m:t>𝛥</m:t>
                    </m:r>
                    <m:r>
                      <a:rPr lang="en-US" i="1">
                        <a:latin typeface="Cambria Math" panose="02040503050406030204" pitchFamily="18" charset="0"/>
                      </a:rPr>
                      <m:t>𝑥</m:t>
                    </m:r>
                    <m:r>
                      <a:rPr lang="el-GR" i="1">
                        <a:latin typeface="Cambria Math" panose="02040503050406030204" pitchFamily="18" charset="0"/>
                      </a:rPr>
                      <m:t>≈</m:t>
                    </m:r>
                    <m:r>
                      <a:rPr lang="el-GR" b="0" i="1" smtClean="0">
                        <a:latin typeface="Cambria Math" panose="02040503050406030204" pitchFamily="18" charset="0"/>
                      </a:rPr>
                      <m:t>𝜆</m:t>
                    </m:r>
                  </m:oMath>
                </a14:m>
                <a:r>
                  <a:rPr lang="el-GR" dirty="0">
                    <a:latin typeface="Times New Roman" panose="02020603050405020304" pitchFamily="18" charset="0"/>
                    <a:cs typeface="Times New Roman" panose="02020603050405020304" pitchFamily="18" charset="0"/>
                  </a:rPr>
                  <a:t>  . </a:t>
                </a:r>
              </a:p>
              <a:p>
                <a:pPr>
                  <a:buFont typeface="Wingdings" panose="05000000000000000000" pitchFamily="2" charset="2"/>
                  <a:buChar char="Ø"/>
                </a:pPr>
                <a:r>
                  <a:rPr lang="el-GR" dirty="0">
                    <a:latin typeface="Times New Roman" panose="02020603050405020304" pitchFamily="18" charset="0"/>
                    <a:cs typeface="Times New Roman" panose="02020603050405020304" pitchFamily="18" charset="0"/>
                  </a:rPr>
                  <a:t>Συνεπώς έχουμε:</a:t>
                </a:r>
              </a:p>
              <a:p>
                <a:pPr marL="0" indent="0" algn="ctr">
                  <a:buNone/>
                </a:pPr>
                <a14:m>
                  <m:oMath xmlns:m="http://schemas.openxmlformats.org/officeDocument/2006/math">
                    <m:r>
                      <a:rPr lang="el-GR" i="1">
                        <a:latin typeface="Cambria Math" panose="02040503050406030204" pitchFamily="18" charset="0"/>
                      </a:rPr>
                      <m:t> </m:t>
                    </m:r>
                    <m:r>
                      <a:rPr lang="el-GR" i="1">
                        <a:latin typeface="Cambria Math" panose="02040503050406030204" pitchFamily="18" charset="0"/>
                      </a:rPr>
                      <m:t>𝛥</m:t>
                    </m:r>
                    <m:r>
                      <a:rPr lang="en-US" i="1">
                        <a:latin typeface="Cambria Math" panose="02040503050406030204" pitchFamily="18" charset="0"/>
                      </a:rPr>
                      <m:t>𝑥</m:t>
                    </m:r>
                    <m:r>
                      <a:rPr lang="el-GR" i="1">
                        <a:latin typeface="Cambria Math" panose="02040503050406030204" pitchFamily="18" charset="0"/>
                      </a:rPr>
                      <m:t>𝛥</m:t>
                    </m:r>
                    <m:r>
                      <a:rPr lang="en-US" i="1">
                        <a:latin typeface="Cambria Math" panose="02040503050406030204" pitchFamily="18" charset="0"/>
                      </a:rPr>
                      <m:t>𝑝</m:t>
                    </m:r>
                    <m:r>
                      <a:rPr lang="el-GR" i="1">
                        <a:latin typeface="Cambria Math" panose="02040503050406030204" pitchFamily="18" charset="0"/>
                      </a:rPr>
                      <m:t>≈</m:t>
                    </m:r>
                    <m:r>
                      <a:rPr lang="en-US" b="0" i="1" smtClean="0">
                        <a:latin typeface="Cambria Math" panose="02040503050406030204" pitchFamily="18" charset="0"/>
                      </a:rPr>
                      <m:t>h</m:t>
                    </m:r>
                  </m:oMath>
                </a14:m>
                <a:r>
                  <a:rPr lang="el-GR" dirty="0">
                    <a:latin typeface="Times New Roman" panose="02020603050405020304" pitchFamily="18" charset="0"/>
                    <a:cs typeface="Times New Roman" panose="02020603050405020304" pitchFamily="18" charset="0"/>
                  </a:rPr>
                  <a:t> </a:t>
                </a:r>
                <a:r>
                  <a:rPr lang="el-GR" dirty="0"/>
                  <a:t>  </a:t>
                </a: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endParaRPr kumimoji="0" lang="el-GR"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4" name="Θέση κειμένου 14">
                <a:extLst>
                  <a:ext uri="{FF2B5EF4-FFF2-40B4-BE49-F238E27FC236}">
                    <a16:creationId xmlns:a16="http://schemas.microsoft.com/office/drawing/2014/main" id="{E8E0CF90-73AE-EF9B-FE2E-1E4449914640}"/>
                  </a:ext>
                </a:extLst>
              </p:cNvPr>
              <p:cNvSpPr txBox="1">
                <a:spLocks noRot="1" noChangeAspect="1" noMove="1" noResize="1" noEditPoints="1" noAdjustHandles="1" noChangeArrowheads="1" noChangeShapeType="1" noTextEdit="1"/>
              </p:cNvSpPr>
              <p:nvPr/>
            </p:nvSpPr>
            <p:spPr>
              <a:xfrm>
                <a:off x="1126836" y="1954607"/>
                <a:ext cx="5975927" cy="3762702"/>
              </a:xfrm>
              <a:prstGeom prst="rect">
                <a:avLst/>
              </a:prstGeom>
              <a:blipFill>
                <a:blip r:embed="rId4"/>
                <a:stretch>
                  <a:fillRect l="-711" t="-2894" r="-1523"/>
                </a:stretch>
              </a:blipFill>
              <a:ln w="28575">
                <a:solidFill>
                  <a:schemeClr val="bg1"/>
                </a:solidFill>
              </a:ln>
            </p:spPr>
            <p:txBody>
              <a:bodyPr/>
              <a:lstStyle/>
              <a:p>
                <a:r>
                  <a:rPr lang="el-GR">
                    <a:noFill/>
                  </a:rPr>
                  <a:t> </a:t>
                </a:r>
              </a:p>
            </p:txBody>
          </p:sp>
        </mc:Fallback>
      </mc:AlternateContent>
      <p:pic>
        <p:nvPicPr>
          <p:cNvPr id="14" name="Εικόνα 13">
            <a:extLst>
              <a:ext uri="{FF2B5EF4-FFF2-40B4-BE49-F238E27FC236}">
                <a16:creationId xmlns:a16="http://schemas.microsoft.com/office/drawing/2014/main" id="{B16768B6-948B-632E-7F06-02898746D4F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11728"/>
          <a:stretch/>
        </p:blipFill>
        <p:spPr bwMode="auto">
          <a:xfrm>
            <a:off x="8073448" y="2378735"/>
            <a:ext cx="2887316" cy="250730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011680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ircle(in)">
                                      <p:cBhvr>
                                        <p:cTn id="7" dur="2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DB4499-054E-51E9-B78C-0242CA801DC8}"/>
              </a:ext>
            </a:extLst>
          </p:cNvPr>
          <p:cNvSpPr>
            <a:spLocks noGrp="1"/>
          </p:cNvSpPr>
          <p:nvPr>
            <p:ph type="title"/>
          </p:nvPr>
        </p:nvSpPr>
        <p:spPr>
          <a:xfrm>
            <a:off x="597304" y="686330"/>
            <a:ext cx="9174769" cy="985451"/>
          </a:xfrm>
        </p:spPr>
        <p:txBody>
          <a:bodyPr>
            <a:normAutofit fontScale="90000"/>
          </a:bodyPr>
          <a:lstStyle/>
          <a:p>
            <a:r>
              <a:rPr lang="el-GR" b="1" i="1" dirty="0">
                <a:solidFill>
                  <a:srgbClr val="FF0000"/>
                </a:solidFill>
                <a:latin typeface="Times New Roman" panose="02020603050405020304" pitchFamily="18" charset="0"/>
                <a:cs typeface="Times New Roman" panose="02020603050405020304" pitchFamily="18" charset="0"/>
              </a:rPr>
              <a:t>Η αρχή της αβεβαιότητας του </a:t>
            </a:r>
            <a:r>
              <a:rPr lang="en-US" b="1" i="1" dirty="0">
                <a:solidFill>
                  <a:srgbClr val="FF0000"/>
                </a:solidFill>
                <a:latin typeface="Times New Roman" panose="02020603050405020304" pitchFamily="18" charset="0"/>
                <a:cs typeface="Times New Roman" panose="02020603050405020304" pitchFamily="18" charset="0"/>
              </a:rPr>
              <a:t>Heisenberg</a:t>
            </a:r>
            <a:r>
              <a:rPr lang="el-GR" b="1" i="1" dirty="0">
                <a:solidFill>
                  <a:srgbClr val="FF0000"/>
                </a:solidFill>
                <a:latin typeface="Times New Roman" panose="02020603050405020304" pitchFamily="18" charset="0"/>
                <a:cs typeface="Times New Roman" panose="02020603050405020304" pitchFamily="18" charset="0"/>
              </a:rPr>
              <a:t>. </a:t>
            </a:r>
            <a:r>
              <a:rPr lang="el-GR" sz="2700" b="1" i="1" dirty="0">
                <a:solidFill>
                  <a:srgbClr val="002060"/>
                </a:solidFill>
                <a:latin typeface="Times New Roman" panose="02020603050405020304" pitchFamily="18" charset="0"/>
                <a:cs typeface="Times New Roman" panose="02020603050405020304" pitchFamily="18" charset="0"/>
              </a:rPr>
              <a:t>Συμπεράσματα:</a:t>
            </a:r>
            <a:r>
              <a:rPr lang="en-US" sz="2700" b="1" i="1" dirty="0">
                <a:solidFill>
                  <a:srgbClr val="002060"/>
                </a:solidFill>
                <a:latin typeface="Times New Roman" panose="02020603050405020304" pitchFamily="18" charset="0"/>
                <a:cs typeface="Times New Roman" panose="02020603050405020304" pitchFamily="18" charset="0"/>
              </a:rPr>
              <a:t> </a:t>
            </a:r>
            <a:r>
              <a:rPr lang="el-GR" sz="2700" b="1" i="1" dirty="0">
                <a:solidFill>
                  <a:srgbClr val="002060"/>
                </a:solidFill>
                <a:latin typeface="Times New Roman" panose="02020603050405020304" pitchFamily="18" charset="0"/>
                <a:cs typeface="Times New Roman" panose="02020603050405020304" pitchFamily="18" charset="0"/>
              </a:rPr>
              <a:t>Αρχή της αβεβαιότητας ή απροσδιοριστίας του </a:t>
            </a:r>
            <a:r>
              <a:rPr lang="en-US" sz="2700" b="1" i="1" dirty="0">
                <a:solidFill>
                  <a:srgbClr val="002060"/>
                </a:solidFill>
                <a:latin typeface="Times New Roman" panose="02020603050405020304" pitchFamily="18" charset="0"/>
                <a:cs typeface="Times New Roman" panose="02020603050405020304" pitchFamily="18" charset="0"/>
              </a:rPr>
              <a:t>Heisenberg</a:t>
            </a:r>
            <a:endParaRPr lang="el-GR" dirty="0"/>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Ορθογώνιο 4">
            <a:extLst>
              <a:ext uri="{FF2B5EF4-FFF2-40B4-BE49-F238E27FC236}">
                <a16:creationId xmlns:a16="http://schemas.microsoft.com/office/drawing/2014/main" id="{B3BEA801-9FA6-4B12-01D1-03E29044E986}"/>
              </a:ext>
            </a:extLst>
          </p:cNvPr>
          <p:cNvSpPr/>
          <p:nvPr/>
        </p:nvSpPr>
        <p:spPr>
          <a:xfrm>
            <a:off x="0" y="0"/>
            <a:ext cx="12192000" cy="329616"/>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E3275FA-808E-3F01-62B3-9672B6E7250C}"/>
              </a:ext>
            </a:extLst>
          </p:cNvPr>
          <p:cNvSpPr txBox="1"/>
          <p:nvPr/>
        </p:nvSpPr>
        <p:spPr>
          <a:xfrm>
            <a:off x="2979268"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Ιστορική αναδρομή - Ύλη</a:t>
            </a:r>
          </a:p>
        </p:txBody>
      </p:sp>
      <p:sp>
        <p:nvSpPr>
          <p:cNvPr id="7" name="TextBox 6">
            <a:extLst>
              <a:ext uri="{FF2B5EF4-FFF2-40B4-BE49-F238E27FC236}">
                <a16:creationId xmlns:a16="http://schemas.microsoft.com/office/drawing/2014/main" id="{3C5E0839-3C17-5821-5B58-2879E1ECB9AD}"/>
              </a:ext>
            </a:extLst>
          </p:cNvPr>
          <p:cNvSpPr txBox="1"/>
          <p:nvPr/>
        </p:nvSpPr>
        <p:spPr>
          <a:xfrm>
            <a:off x="5934904"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Παλαιά Κβαντική Φυσική</a:t>
            </a:r>
          </a:p>
        </p:txBody>
      </p:sp>
      <p:sp>
        <p:nvSpPr>
          <p:cNvPr id="13" name="TextBox 12">
            <a:extLst>
              <a:ext uri="{FF2B5EF4-FFF2-40B4-BE49-F238E27FC236}">
                <a16:creationId xmlns:a16="http://schemas.microsoft.com/office/drawing/2014/main" id="{BA9EA89C-C3AE-F236-1A48-54973432457A}"/>
              </a:ext>
            </a:extLst>
          </p:cNvPr>
          <p:cNvSpPr txBox="1"/>
          <p:nvPr/>
        </p:nvSpPr>
        <p:spPr>
          <a:xfrm>
            <a:off x="8890540" y="0"/>
            <a:ext cx="2955636" cy="329616"/>
          </a:xfrm>
          <a:prstGeom prst="rect">
            <a:avLst/>
          </a:prstGeom>
          <a:solidFill>
            <a:srgbClr val="0000CC"/>
          </a:solidFill>
          <a:ln w="19050">
            <a:solidFill>
              <a:schemeClr val="bg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Στοιχεία Κβαντομηχανικής</a:t>
            </a:r>
          </a:p>
        </p:txBody>
      </p:sp>
      <p:pic>
        <p:nvPicPr>
          <p:cNvPr id="15" name="Εικόνα 14">
            <a:hlinkClick r:id="rId2" action="ppaction://hlinksldjump"/>
            <a:extLst>
              <a:ext uri="{FF2B5EF4-FFF2-40B4-BE49-F238E27FC236}">
                <a16:creationId xmlns:a16="http://schemas.microsoft.com/office/drawing/2014/main" id="{B5FF9AB0-65A0-0FEF-980C-F99500EB49F6}"/>
              </a:ext>
            </a:extLst>
          </p:cNvPr>
          <p:cNvPicPr>
            <a:picLocks noChangeAspect="1"/>
          </p:cNvPicPr>
          <p:nvPr/>
        </p:nvPicPr>
        <p:blipFill>
          <a:blip r:embed="rId3"/>
          <a:stretch>
            <a:fillRect/>
          </a:stretch>
        </p:blipFill>
        <p:spPr>
          <a:xfrm>
            <a:off x="291812" y="33020"/>
            <a:ext cx="305492" cy="305492"/>
          </a:xfrm>
          <a:prstGeom prst="rect">
            <a:avLst/>
          </a:prstGeom>
        </p:spPr>
      </p:pic>
      <p:sp>
        <p:nvSpPr>
          <p:cNvPr id="4" name="Θέση κειμένου 14">
            <a:extLst>
              <a:ext uri="{FF2B5EF4-FFF2-40B4-BE49-F238E27FC236}">
                <a16:creationId xmlns:a16="http://schemas.microsoft.com/office/drawing/2014/main" id="{E8E0CF90-73AE-EF9B-FE2E-1E4449914640}"/>
              </a:ext>
            </a:extLst>
          </p:cNvPr>
          <p:cNvSpPr txBox="1">
            <a:spLocks/>
          </p:cNvSpPr>
          <p:nvPr/>
        </p:nvSpPr>
        <p:spPr>
          <a:xfrm>
            <a:off x="766618" y="1818082"/>
            <a:ext cx="7675417" cy="4250209"/>
          </a:xfrm>
          <a:prstGeom prst="rect">
            <a:avLst/>
          </a:prstGeom>
          <a:ln w="28575">
            <a:solidFill>
              <a:schemeClr val="bg1"/>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ct val="107000"/>
              </a:lnSpc>
              <a:spcAft>
                <a:spcPts val="800"/>
              </a:spcAft>
              <a:buFont typeface="Wingdings" panose="05000000000000000000" pitchFamily="2" charset="2"/>
              <a:buChar char="Ø"/>
              <a:defRPr/>
            </a:pPr>
            <a:r>
              <a:rPr lang="el-GR"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Δεν μπορούμε ταυτόχρονα να προσδιορίσουμε τη θέση και την ορμή ενός σώματος με απεριόριστη ακρίβεια. Το γινόμενο της αβεβαιότητας της θέσης  𝛥</a:t>
            </a:r>
            <a:r>
              <a:rPr lang="en-US"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𝑥</a:t>
            </a:r>
            <a:r>
              <a:rPr lang="el-GR"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ενός σώματος με την αντίστοιχη αβεβαιότητα της ορμής 𝛥</a:t>
            </a:r>
            <a:r>
              <a:rPr lang="en-US"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𝑝</a:t>
            </a:r>
            <a:r>
              <a:rPr lang="el-GR"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είναι μεγαλύτερο ή ίσο του ℏ </a:t>
            </a:r>
            <a:r>
              <a:rPr lang="en-US"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l-GR"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Δηλαδή:</a:t>
            </a:r>
          </a:p>
          <a:p>
            <a:pPr marL="0" lvl="0" indent="0" algn="ctr">
              <a:lnSpc>
                <a:spcPct val="107000"/>
              </a:lnSpc>
              <a:spcAft>
                <a:spcPts val="800"/>
              </a:spcAft>
              <a:buNone/>
              <a:defRPr/>
            </a:pPr>
            <a:r>
              <a:rPr lang="el-GR"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𝛥</a:t>
            </a:r>
            <a:r>
              <a:rPr lang="en-US"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𝑥 </a:t>
            </a:r>
            <a:r>
              <a:rPr lang="el-GR"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𝛥</a:t>
            </a:r>
            <a:r>
              <a:rPr lang="en-US"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𝑝≥</a:t>
            </a:r>
            <a:r>
              <a:rPr lang="el-GR"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ℏ</a:t>
            </a:r>
          </a:p>
          <a:p>
            <a:pPr marL="0" lvl="0" indent="0">
              <a:lnSpc>
                <a:spcPct val="107000"/>
              </a:lnSpc>
              <a:spcAft>
                <a:spcPts val="800"/>
              </a:spcAft>
              <a:buNone/>
              <a:defRPr/>
            </a:pPr>
            <a:r>
              <a:rPr lang="en-US"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l-GR"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Είναι   ℏ=ℎ/2𝜋 , ανηγμένη σταθερά του </a:t>
            </a:r>
            <a:r>
              <a:rPr lang="en-US"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Planck</a:t>
            </a:r>
            <a:r>
              <a:rPr lang="el-GR"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p>
          <a:p>
            <a:pPr lvl="0">
              <a:lnSpc>
                <a:spcPct val="107000"/>
              </a:lnSpc>
              <a:spcAft>
                <a:spcPts val="800"/>
              </a:spcAft>
              <a:buFont typeface="Wingdings" panose="05000000000000000000" pitchFamily="2" charset="2"/>
              <a:buChar char="Ø"/>
              <a:defRPr/>
            </a:pPr>
            <a:r>
              <a:rPr lang="el-GR"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Ο όρος απροσδιοριστία είναι σωστότερος διότι το φαινόμενο είναι ενδογενές της κβαντικής φυσικής και δεν έχει να κάνει με αδυναμία των οργάνων  μέτρησης, που μπορεί να βελτιωθεί με την ανάπτυξη της </a:t>
            </a:r>
            <a:r>
              <a:rPr lang="el-GR" sz="2000" dirty="0">
                <a:solidFill>
                  <a:prstClr val="black"/>
                </a:solidFill>
                <a:latin typeface="Times New Roman" panose="02020603050405020304" pitchFamily="18" charset="0"/>
                <a:ea typeface="Calibri" panose="020F0502020204030204" pitchFamily="34" charset="0"/>
              </a:rPr>
              <a:t>τεχνολογίας. </a:t>
            </a:r>
          </a:p>
        </p:txBody>
      </p:sp>
      <mc:AlternateContent xmlns:mc="http://schemas.openxmlformats.org/markup-compatibility/2006" xmlns:a14="http://schemas.microsoft.com/office/drawing/2010/main">
        <mc:Choice Requires="a14">
          <p:sp>
            <p:nvSpPr>
              <p:cNvPr id="8" name="Θέση περιεχομένου 4">
                <a:extLst>
                  <a:ext uri="{FF2B5EF4-FFF2-40B4-BE49-F238E27FC236}">
                    <a16:creationId xmlns:a16="http://schemas.microsoft.com/office/drawing/2014/main" id="{584041CF-25A3-4750-85AB-5FC14C9205D0}"/>
                  </a:ext>
                </a:extLst>
              </p:cNvPr>
              <p:cNvSpPr txBox="1">
                <a:spLocks/>
              </p:cNvSpPr>
              <p:nvPr/>
            </p:nvSpPr>
            <p:spPr>
              <a:xfrm>
                <a:off x="8442035" y="2244419"/>
                <a:ext cx="3137051" cy="2871366"/>
              </a:xfrm>
              <a:prstGeom prst="rect">
                <a:avLst/>
              </a:prstGeom>
              <a:solidFill>
                <a:schemeClr val="accent2">
                  <a:lumMod val="40000"/>
                  <a:lumOff val="60000"/>
                  <a:alpha val="51000"/>
                </a:schemeClr>
              </a:solid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l-G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228600" algn="l" defTabSz="914400" rtl="0" eaLnBrk="1" fontAlgn="auto" latinLnBrk="0" hangingPunct="1">
                  <a:lnSpc>
                    <a:spcPct val="107000"/>
                  </a:lnSpc>
                  <a:spcBef>
                    <a:spcPts val="1000"/>
                  </a:spcBef>
                  <a:spcAft>
                    <a:spcPts val="800"/>
                  </a:spcAft>
                  <a:buClrTx/>
                  <a:buSzTx/>
                  <a:buFont typeface="Arial" panose="020B0604020202020204" pitchFamily="34" charset="0"/>
                  <a:buChar char="•"/>
                  <a:tabLst/>
                  <a:defRPr/>
                </a:pPr>
                <a14:m>
                  <m:oMath xmlns:m="http://schemas.openxmlformats.org/officeDocument/2006/math">
                    <m:r>
                      <a:rPr kumimoji="0" lang="el-GR" sz="32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𝛥</m:t>
                    </m:r>
                    <m:r>
                      <a:rPr kumimoji="0" lang="en-US" sz="32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r>
                      <a:rPr kumimoji="0" lang="en-US" sz="32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r>
                      <a:rPr kumimoji="0" lang="el-GR" sz="32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𝛥</m:t>
                    </m:r>
                    <m:sSub>
                      <m:sSubPr>
                        <m:ctrlPr>
                          <a:rPr kumimoji="0" lang="el-GR" sz="32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bPr>
                      <m:e>
                        <m:r>
                          <a:rPr kumimoji="0" lang="en-US" sz="32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𝑝</m:t>
                        </m:r>
                      </m:e>
                      <m:sub>
                        <m:r>
                          <a:rPr kumimoji="0" lang="en-US" sz="32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sub>
                    </m:sSub>
                    <m:r>
                      <a:rPr kumimoji="0" lang="en-US" sz="32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l-GR" sz="32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ℏ</m:t>
                    </m:r>
                  </m:oMath>
                </a14:m>
                <a:endParaRPr kumimoji="0" lang="el-GR" sz="3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228600" algn="l" defTabSz="914400" rtl="0" eaLnBrk="1" fontAlgn="auto" latinLnBrk="0" hangingPunct="1">
                  <a:lnSpc>
                    <a:spcPct val="107000"/>
                  </a:lnSpc>
                  <a:spcBef>
                    <a:spcPts val="1000"/>
                  </a:spcBef>
                  <a:spcAft>
                    <a:spcPts val="800"/>
                  </a:spcAft>
                  <a:buClrTx/>
                  <a:buSzTx/>
                  <a:buFont typeface="Arial" panose="020B0604020202020204" pitchFamily="34" charset="0"/>
                  <a:buChar char="•"/>
                  <a:tabLst/>
                  <a:defRPr/>
                </a:pPr>
                <a14:m>
                  <m:oMath xmlns:m="http://schemas.openxmlformats.org/officeDocument/2006/math">
                    <m:r>
                      <a:rPr kumimoji="0" lang="el-GR" sz="32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𝛥</m:t>
                    </m:r>
                    <m:r>
                      <a:rPr kumimoji="0" lang="en-US" sz="32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𝑦</m:t>
                    </m:r>
                    <m:r>
                      <a:rPr kumimoji="0" lang="en-US" sz="32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r>
                      <a:rPr kumimoji="0" lang="el-GR" sz="32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𝛥</m:t>
                    </m:r>
                    <m:sSub>
                      <m:sSubPr>
                        <m:ctrlPr>
                          <a:rPr kumimoji="0" lang="el-GR" sz="32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bPr>
                      <m:e>
                        <m:r>
                          <a:rPr kumimoji="0" lang="en-US" sz="32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𝑝</m:t>
                        </m:r>
                      </m:e>
                      <m:sub>
                        <m:r>
                          <a:rPr kumimoji="0" lang="en-US" sz="32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𝑦</m:t>
                        </m:r>
                      </m:sub>
                    </m:sSub>
                    <m:r>
                      <a:rPr kumimoji="0" lang="en-US" sz="32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l-GR" sz="32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ℏ</m:t>
                    </m:r>
                  </m:oMath>
                </a14:m>
                <a:endParaRPr kumimoji="0" lang="el-GR" sz="3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228600" algn="l" defTabSz="914400" rtl="0" eaLnBrk="1" fontAlgn="auto" latinLnBrk="0" hangingPunct="1">
                  <a:lnSpc>
                    <a:spcPct val="107000"/>
                  </a:lnSpc>
                  <a:spcBef>
                    <a:spcPts val="1000"/>
                  </a:spcBef>
                  <a:spcAft>
                    <a:spcPts val="800"/>
                  </a:spcAft>
                  <a:buClrTx/>
                  <a:buSzTx/>
                  <a:buFont typeface="Arial" panose="020B0604020202020204" pitchFamily="34" charset="0"/>
                  <a:buChar char="•"/>
                  <a:tabLst/>
                  <a:defRPr/>
                </a:pPr>
                <a14:m>
                  <m:oMath xmlns:m="http://schemas.openxmlformats.org/officeDocument/2006/math">
                    <m:r>
                      <a:rPr kumimoji="0" lang="el-GR" sz="32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𝛥</m:t>
                    </m:r>
                    <m:r>
                      <a:rPr kumimoji="0" lang="en-US" sz="32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𝑧</m:t>
                    </m:r>
                    <m:r>
                      <a:rPr kumimoji="0" lang="en-US" sz="32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r>
                      <a:rPr kumimoji="0" lang="el-GR" sz="32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𝛥</m:t>
                    </m:r>
                    <m:sSub>
                      <m:sSubPr>
                        <m:ctrlPr>
                          <a:rPr kumimoji="0" lang="el-GR" sz="32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bPr>
                      <m:e>
                        <m:r>
                          <a:rPr kumimoji="0" lang="en-US" sz="32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𝑝</m:t>
                        </m:r>
                      </m:e>
                      <m:sub>
                        <m:r>
                          <a:rPr kumimoji="0" lang="en-US" sz="32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𝑧</m:t>
                        </m:r>
                      </m:sub>
                    </m:sSub>
                    <m:r>
                      <a:rPr kumimoji="0" lang="en-US" sz="32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l-GR" sz="32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ℏ</m:t>
                    </m:r>
                  </m:oMath>
                </a14:m>
                <a:endParaRPr kumimoji="0" lang="el-GR" sz="3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endParaRPr kumimoji="0" lang="el-GR" sz="3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l-GR" sz="2800" b="0" i="1" u="sng"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8" name="Θέση περιεχομένου 4">
                <a:extLst>
                  <a:ext uri="{FF2B5EF4-FFF2-40B4-BE49-F238E27FC236}">
                    <a16:creationId xmlns:a16="http://schemas.microsoft.com/office/drawing/2014/main" id="{584041CF-25A3-4750-85AB-5FC14C9205D0}"/>
                  </a:ext>
                </a:extLst>
              </p:cNvPr>
              <p:cNvSpPr txBox="1">
                <a:spLocks noRot="1" noChangeAspect="1" noMove="1" noResize="1" noEditPoints="1" noAdjustHandles="1" noChangeArrowheads="1" noChangeShapeType="1" noTextEdit="1"/>
              </p:cNvSpPr>
              <p:nvPr/>
            </p:nvSpPr>
            <p:spPr>
              <a:xfrm>
                <a:off x="8442035" y="2244419"/>
                <a:ext cx="3137051" cy="2871366"/>
              </a:xfrm>
              <a:prstGeom prst="rect">
                <a:avLst/>
              </a:prstGeom>
              <a:blipFill>
                <a:blip r:embed="rId4"/>
                <a:stretch>
                  <a:fillRect/>
                </a:stretch>
              </a:blipFill>
            </p:spPr>
            <p:txBody>
              <a:bodyPr/>
              <a:lstStyle/>
              <a:p>
                <a:r>
                  <a:rPr lang="el-GR">
                    <a:noFill/>
                  </a:rPr>
                  <a:t> </a:t>
                </a:r>
              </a:p>
            </p:txBody>
          </p:sp>
        </mc:Fallback>
      </mc:AlternateContent>
    </p:spTree>
    <p:extLst>
      <p:ext uri="{BB962C8B-B14F-4D97-AF65-F5344CB8AC3E}">
        <p14:creationId xmlns:p14="http://schemas.microsoft.com/office/powerpoint/2010/main" val="3200570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circle(in)">
                                      <p:cBhvr>
                                        <p:cTn id="15" dur="20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DB4499-054E-51E9-B78C-0242CA801DC8}"/>
              </a:ext>
            </a:extLst>
          </p:cNvPr>
          <p:cNvSpPr>
            <a:spLocks noGrp="1"/>
          </p:cNvSpPr>
          <p:nvPr>
            <p:ph type="title"/>
          </p:nvPr>
        </p:nvSpPr>
        <p:spPr>
          <a:xfrm>
            <a:off x="664906" y="958768"/>
            <a:ext cx="10862187" cy="1089529"/>
          </a:xfrm>
        </p:spPr>
        <p:txBody>
          <a:bodyPr>
            <a:normAutofit/>
          </a:bodyPr>
          <a:lstStyle/>
          <a:p>
            <a:r>
              <a:rPr lang="el-GR" b="1" i="1" dirty="0">
                <a:solidFill>
                  <a:srgbClr val="FF0000"/>
                </a:solidFill>
                <a:latin typeface="Times New Roman" panose="02020603050405020304" pitchFamily="18" charset="0"/>
                <a:cs typeface="Times New Roman" panose="02020603050405020304" pitchFamily="18" charset="0"/>
              </a:rPr>
              <a:t>Η αρχή της αβεβαιότητας του </a:t>
            </a:r>
            <a:r>
              <a:rPr lang="en-US" b="1" i="1" dirty="0">
                <a:solidFill>
                  <a:srgbClr val="FF0000"/>
                </a:solidFill>
                <a:latin typeface="Times New Roman" panose="02020603050405020304" pitchFamily="18" charset="0"/>
                <a:cs typeface="Times New Roman" panose="02020603050405020304" pitchFamily="18" charset="0"/>
              </a:rPr>
              <a:t>Heisenberg</a:t>
            </a:r>
            <a:br>
              <a:rPr lang="el-GR" b="1" i="1" dirty="0">
                <a:solidFill>
                  <a:srgbClr val="FF0000"/>
                </a:solidFill>
              </a:rPr>
            </a:br>
            <a:r>
              <a:rPr lang="el-GR" sz="2700" b="1" i="1" dirty="0">
                <a:solidFill>
                  <a:srgbClr val="002060"/>
                </a:solidFill>
                <a:latin typeface="Times New Roman" panose="02020603050405020304" pitchFamily="18" charset="0"/>
                <a:cs typeface="Times New Roman" panose="02020603050405020304" pitchFamily="18" charset="0"/>
              </a:rPr>
              <a:t>Διατύπωση αρχής αβεβαιότητας ή απροσδιοριστίας</a:t>
            </a:r>
            <a:r>
              <a:rPr lang="en-US" sz="2700" b="1" i="1" dirty="0">
                <a:solidFill>
                  <a:srgbClr val="002060"/>
                </a:solidFill>
                <a:latin typeface="Times New Roman" panose="02020603050405020304" pitchFamily="18" charset="0"/>
                <a:cs typeface="Times New Roman" panose="02020603050405020304" pitchFamily="18" charset="0"/>
              </a:rPr>
              <a:t> </a:t>
            </a:r>
            <a:r>
              <a:rPr lang="el-GR" sz="2700" b="1" i="1" dirty="0">
                <a:solidFill>
                  <a:srgbClr val="002060"/>
                </a:solidFill>
                <a:latin typeface="Times New Roman" panose="02020603050405020304" pitchFamily="18" charset="0"/>
                <a:cs typeface="Times New Roman" panose="02020603050405020304" pitchFamily="18" charset="0"/>
              </a:rPr>
              <a:t>για την ενέργεια.</a:t>
            </a:r>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Ορθογώνιο 4">
            <a:extLst>
              <a:ext uri="{FF2B5EF4-FFF2-40B4-BE49-F238E27FC236}">
                <a16:creationId xmlns:a16="http://schemas.microsoft.com/office/drawing/2014/main" id="{B3BEA801-9FA6-4B12-01D1-03E29044E986}"/>
              </a:ext>
            </a:extLst>
          </p:cNvPr>
          <p:cNvSpPr/>
          <p:nvPr/>
        </p:nvSpPr>
        <p:spPr>
          <a:xfrm>
            <a:off x="0" y="0"/>
            <a:ext cx="12192000" cy="329616"/>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E3275FA-808E-3F01-62B3-9672B6E7250C}"/>
              </a:ext>
            </a:extLst>
          </p:cNvPr>
          <p:cNvSpPr txBox="1"/>
          <p:nvPr/>
        </p:nvSpPr>
        <p:spPr>
          <a:xfrm>
            <a:off x="2979268"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Ιστορική αναδρομή - Ύλη</a:t>
            </a:r>
          </a:p>
        </p:txBody>
      </p:sp>
      <p:sp>
        <p:nvSpPr>
          <p:cNvPr id="7" name="TextBox 6">
            <a:extLst>
              <a:ext uri="{FF2B5EF4-FFF2-40B4-BE49-F238E27FC236}">
                <a16:creationId xmlns:a16="http://schemas.microsoft.com/office/drawing/2014/main" id="{3C5E0839-3C17-5821-5B58-2879E1ECB9AD}"/>
              </a:ext>
            </a:extLst>
          </p:cNvPr>
          <p:cNvSpPr txBox="1"/>
          <p:nvPr/>
        </p:nvSpPr>
        <p:spPr>
          <a:xfrm>
            <a:off x="5934904"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Παλαιά Κβαντική Φυσική</a:t>
            </a:r>
          </a:p>
        </p:txBody>
      </p:sp>
      <p:sp>
        <p:nvSpPr>
          <p:cNvPr id="13" name="TextBox 12">
            <a:extLst>
              <a:ext uri="{FF2B5EF4-FFF2-40B4-BE49-F238E27FC236}">
                <a16:creationId xmlns:a16="http://schemas.microsoft.com/office/drawing/2014/main" id="{BA9EA89C-C3AE-F236-1A48-54973432457A}"/>
              </a:ext>
            </a:extLst>
          </p:cNvPr>
          <p:cNvSpPr txBox="1"/>
          <p:nvPr/>
        </p:nvSpPr>
        <p:spPr>
          <a:xfrm>
            <a:off x="8890540" y="0"/>
            <a:ext cx="2955636" cy="329616"/>
          </a:xfrm>
          <a:prstGeom prst="rect">
            <a:avLst/>
          </a:prstGeom>
          <a:solidFill>
            <a:srgbClr val="0000CC"/>
          </a:solidFill>
          <a:ln w="19050">
            <a:solidFill>
              <a:schemeClr val="bg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Στοιχεία Κβαντομηχανικής</a:t>
            </a:r>
          </a:p>
        </p:txBody>
      </p:sp>
      <p:pic>
        <p:nvPicPr>
          <p:cNvPr id="15" name="Εικόνα 14">
            <a:hlinkClick r:id="rId2" action="ppaction://hlinksldjump"/>
            <a:extLst>
              <a:ext uri="{FF2B5EF4-FFF2-40B4-BE49-F238E27FC236}">
                <a16:creationId xmlns:a16="http://schemas.microsoft.com/office/drawing/2014/main" id="{B5FF9AB0-65A0-0FEF-980C-F99500EB49F6}"/>
              </a:ext>
            </a:extLst>
          </p:cNvPr>
          <p:cNvPicPr>
            <a:picLocks noChangeAspect="1"/>
          </p:cNvPicPr>
          <p:nvPr/>
        </p:nvPicPr>
        <p:blipFill>
          <a:blip r:embed="rId3"/>
          <a:stretch>
            <a:fillRect/>
          </a:stretch>
        </p:blipFill>
        <p:spPr>
          <a:xfrm>
            <a:off x="291812" y="33020"/>
            <a:ext cx="305492" cy="305492"/>
          </a:xfrm>
          <a:prstGeom prst="rect">
            <a:avLst/>
          </a:prstGeom>
        </p:spPr>
      </p:pic>
      <mc:AlternateContent xmlns:mc="http://schemas.openxmlformats.org/markup-compatibility/2006" xmlns:a14="http://schemas.microsoft.com/office/drawing/2010/main">
        <mc:Choice Requires="a14">
          <p:sp>
            <p:nvSpPr>
              <p:cNvPr id="4" name="Θέση κειμένου 14">
                <a:extLst>
                  <a:ext uri="{FF2B5EF4-FFF2-40B4-BE49-F238E27FC236}">
                    <a16:creationId xmlns:a16="http://schemas.microsoft.com/office/drawing/2014/main" id="{E8E0CF90-73AE-EF9B-FE2E-1E4449914640}"/>
                  </a:ext>
                </a:extLst>
              </p:cNvPr>
              <p:cNvSpPr txBox="1">
                <a:spLocks/>
              </p:cNvSpPr>
              <p:nvPr/>
            </p:nvSpPr>
            <p:spPr>
              <a:xfrm>
                <a:off x="923636" y="2881746"/>
                <a:ext cx="5902037" cy="2530764"/>
              </a:xfrm>
              <a:prstGeom prst="rect">
                <a:avLst/>
              </a:prstGeom>
              <a:ln w="28575">
                <a:solidFill>
                  <a:schemeClr val="bg1"/>
                </a:solidFill>
              </a:ln>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7000"/>
                  </a:lnSpc>
                  <a:spcBef>
                    <a:spcPts val="1000"/>
                  </a:spcBef>
                  <a:spcAft>
                    <a:spcPts val="80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Μια ανάλογη σχέση, με διαφορετική ερμηνεία, διατυπώνεται  για την ενέργεια και το χρόνο. Συγκεκριμένα αν η απροσδιοριστία στην ενέργεια είναι  </a:t>
                </a:r>
                <a14:m>
                  <m:oMath xmlns:m="http://schemas.openxmlformats.org/officeDocument/2006/math">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𝛥𝛦</m:t>
                    </m:r>
                  </m:oMath>
                </a14:m>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και ο  αντίστοιχος χρόνος μέτρησης της ενέργειας είναι </a:t>
                </a:r>
                <a14:m>
                  <m:oMath xmlns:m="http://schemas.openxmlformats.org/officeDocument/2006/math">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𝛥</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𝑡</m:t>
                    </m:r>
                  </m:oMath>
                </a14:m>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αυτά συνδέονται με την σχέση:</a:t>
                </a:r>
                <a:br>
                  <a:rPr kumimoji="0" lang="el-GR" sz="20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br>
                <a14:m>
                  <m:oMath xmlns:m="http://schemas.openxmlformats.org/officeDocument/2006/math">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𝛥</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𝐸</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𝛥</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𝑡</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l-GR" sz="2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ℏ</m:t>
                    </m:r>
                  </m:oMath>
                </a14:m>
                <a:endParaRPr kumimoji="0" lang="el-GR"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endParaRPr kumimoji="0" lang="el-GR"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4" name="Θέση κειμένου 14">
                <a:extLst>
                  <a:ext uri="{FF2B5EF4-FFF2-40B4-BE49-F238E27FC236}">
                    <a16:creationId xmlns:a16="http://schemas.microsoft.com/office/drawing/2014/main" id="{E8E0CF90-73AE-EF9B-FE2E-1E4449914640}"/>
                  </a:ext>
                </a:extLst>
              </p:cNvPr>
              <p:cNvSpPr txBox="1">
                <a:spLocks noRot="1" noChangeAspect="1" noMove="1" noResize="1" noEditPoints="1" noAdjustHandles="1" noChangeArrowheads="1" noChangeShapeType="1" noTextEdit="1"/>
              </p:cNvSpPr>
              <p:nvPr/>
            </p:nvSpPr>
            <p:spPr>
              <a:xfrm>
                <a:off x="923636" y="2881746"/>
                <a:ext cx="5902037" cy="2530764"/>
              </a:xfrm>
              <a:prstGeom prst="rect">
                <a:avLst/>
              </a:prstGeom>
              <a:blipFill>
                <a:blip r:embed="rId4"/>
                <a:stretch>
                  <a:fillRect l="-719" t="-952"/>
                </a:stretch>
              </a:blipFill>
              <a:ln w="28575">
                <a:solidFill>
                  <a:schemeClr val="bg1"/>
                </a:solidFill>
              </a:ln>
            </p:spPr>
            <p:txBody>
              <a:bodyPr/>
              <a:lstStyle/>
              <a:p>
                <a:r>
                  <a:rPr lang="el-GR">
                    <a:noFill/>
                  </a:rPr>
                  <a:t> </a:t>
                </a:r>
              </a:p>
            </p:txBody>
          </p:sp>
        </mc:Fallback>
      </mc:AlternateContent>
      <p:pic>
        <p:nvPicPr>
          <p:cNvPr id="8" name="Εικόνα 7">
            <a:extLst>
              <a:ext uri="{FF2B5EF4-FFF2-40B4-BE49-F238E27FC236}">
                <a16:creationId xmlns:a16="http://schemas.microsoft.com/office/drawing/2014/main" id="{34640774-1912-BBBF-9A28-7A0C40D0BE3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60572" y="4109086"/>
            <a:ext cx="2981582" cy="2169493"/>
          </a:xfrm>
          <a:prstGeom prst="rect">
            <a:avLst/>
          </a:prstGeom>
        </p:spPr>
      </p:pic>
      <p:pic>
        <p:nvPicPr>
          <p:cNvPr id="9" name="Εικόνα 8">
            <a:extLst>
              <a:ext uri="{FF2B5EF4-FFF2-40B4-BE49-F238E27FC236}">
                <a16:creationId xmlns:a16="http://schemas.microsoft.com/office/drawing/2014/main" id="{34208D3E-AD37-E3F1-BB8F-033396517393}"/>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272" t="12616" r="4056" b="20752"/>
          <a:stretch/>
        </p:blipFill>
        <p:spPr bwMode="auto">
          <a:xfrm>
            <a:off x="7981387" y="2748914"/>
            <a:ext cx="2726619" cy="128240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8826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DB4499-054E-51E9-B78C-0242CA801DC8}"/>
              </a:ext>
            </a:extLst>
          </p:cNvPr>
          <p:cNvSpPr>
            <a:spLocks noGrp="1"/>
          </p:cNvSpPr>
          <p:nvPr>
            <p:ph type="title"/>
          </p:nvPr>
        </p:nvSpPr>
        <p:spPr>
          <a:xfrm>
            <a:off x="597304" y="371532"/>
            <a:ext cx="10862187" cy="1089529"/>
          </a:xfrm>
        </p:spPr>
        <p:txBody>
          <a:bodyPr>
            <a:normAutofit fontScale="90000"/>
          </a:bodyPr>
          <a:lstStyle/>
          <a:p>
            <a:r>
              <a:rPr lang="el-GR" b="1" i="1" dirty="0">
                <a:solidFill>
                  <a:srgbClr val="FF0000"/>
                </a:solidFill>
                <a:latin typeface="Times New Roman" panose="02020603050405020304" pitchFamily="18" charset="0"/>
                <a:cs typeface="Times New Roman" panose="02020603050405020304" pitchFamily="18" charset="0"/>
              </a:rPr>
              <a:t>Η αρχή της αβεβαιότητας του </a:t>
            </a:r>
            <a:r>
              <a:rPr lang="en-US" b="1" i="1" dirty="0">
                <a:solidFill>
                  <a:srgbClr val="FF0000"/>
                </a:solidFill>
                <a:latin typeface="Times New Roman" panose="02020603050405020304" pitchFamily="18" charset="0"/>
                <a:cs typeface="Times New Roman" panose="02020603050405020304" pitchFamily="18" charset="0"/>
              </a:rPr>
              <a:t>Heisenberg</a:t>
            </a:r>
            <a:r>
              <a:rPr lang="el-GR" b="1" i="1" dirty="0">
                <a:solidFill>
                  <a:srgbClr val="FF0000"/>
                </a:solidFill>
                <a:latin typeface="Times New Roman" panose="02020603050405020304" pitchFamily="18" charset="0"/>
                <a:cs typeface="Times New Roman" panose="02020603050405020304" pitchFamily="18" charset="0"/>
              </a:rPr>
              <a:t>.</a:t>
            </a:r>
            <a:br>
              <a:rPr lang="el-GR" b="1" i="1" dirty="0">
                <a:solidFill>
                  <a:srgbClr val="FF0000"/>
                </a:solidFill>
                <a:latin typeface="Times New Roman" panose="02020603050405020304" pitchFamily="18" charset="0"/>
                <a:cs typeface="Times New Roman" panose="02020603050405020304" pitchFamily="18" charset="0"/>
              </a:rPr>
            </a:br>
            <a:r>
              <a:rPr lang="el-GR" b="1" i="1" dirty="0">
                <a:solidFill>
                  <a:srgbClr val="92D050"/>
                </a:solidFill>
                <a:latin typeface="Times New Roman" panose="02020603050405020304" pitchFamily="18" charset="0"/>
                <a:cs typeface="Times New Roman" panose="02020603050405020304" pitchFamily="18" charset="0"/>
              </a:rPr>
              <a:t>Αβεβαιότητα και υλικά κύματα.</a:t>
            </a:r>
            <a:endParaRPr lang="el-GR" dirty="0">
              <a:latin typeface="Times New Roman" panose="02020603050405020304" pitchFamily="18" charset="0"/>
              <a:cs typeface="Times New Roman" panose="02020603050405020304" pitchFamily="18" charset="0"/>
            </a:endParaRPr>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Ορθογώνιο 4">
            <a:extLst>
              <a:ext uri="{FF2B5EF4-FFF2-40B4-BE49-F238E27FC236}">
                <a16:creationId xmlns:a16="http://schemas.microsoft.com/office/drawing/2014/main" id="{B3BEA801-9FA6-4B12-01D1-03E29044E986}"/>
              </a:ext>
            </a:extLst>
          </p:cNvPr>
          <p:cNvSpPr/>
          <p:nvPr/>
        </p:nvSpPr>
        <p:spPr>
          <a:xfrm>
            <a:off x="0" y="0"/>
            <a:ext cx="12192000" cy="329616"/>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E3275FA-808E-3F01-62B3-9672B6E7250C}"/>
              </a:ext>
            </a:extLst>
          </p:cNvPr>
          <p:cNvSpPr txBox="1"/>
          <p:nvPr/>
        </p:nvSpPr>
        <p:spPr>
          <a:xfrm>
            <a:off x="2979268"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Ιστορική αναδρομή - Ύλη</a:t>
            </a:r>
          </a:p>
        </p:txBody>
      </p:sp>
      <p:sp>
        <p:nvSpPr>
          <p:cNvPr id="7" name="TextBox 6">
            <a:extLst>
              <a:ext uri="{FF2B5EF4-FFF2-40B4-BE49-F238E27FC236}">
                <a16:creationId xmlns:a16="http://schemas.microsoft.com/office/drawing/2014/main" id="{3C5E0839-3C17-5821-5B58-2879E1ECB9AD}"/>
              </a:ext>
            </a:extLst>
          </p:cNvPr>
          <p:cNvSpPr txBox="1"/>
          <p:nvPr/>
        </p:nvSpPr>
        <p:spPr>
          <a:xfrm>
            <a:off x="5934904"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Παλαιά Κβαντική Φυσική</a:t>
            </a:r>
          </a:p>
        </p:txBody>
      </p:sp>
      <p:sp>
        <p:nvSpPr>
          <p:cNvPr id="13" name="TextBox 12">
            <a:extLst>
              <a:ext uri="{FF2B5EF4-FFF2-40B4-BE49-F238E27FC236}">
                <a16:creationId xmlns:a16="http://schemas.microsoft.com/office/drawing/2014/main" id="{BA9EA89C-C3AE-F236-1A48-54973432457A}"/>
              </a:ext>
            </a:extLst>
          </p:cNvPr>
          <p:cNvSpPr txBox="1"/>
          <p:nvPr/>
        </p:nvSpPr>
        <p:spPr>
          <a:xfrm>
            <a:off x="8890540" y="0"/>
            <a:ext cx="2955636" cy="329616"/>
          </a:xfrm>
          <a:prstGeom prst="rect">
            <a:avLst/>
          </a:prstGeom>
          <a:solidFill>
            <a:srgbClr val="0000CC"/>
          </a:solidFill>
          <a:ln w="19050">
            <a:solidFill>
              <a:schemeClr val="bg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Στοιχεία Κβαντομηχανικής</a:t>
            </a:r>
          </a:p>
        </p:txBody>
      </p:sp>
      <p:pic>
        <p:nvPicPr>
          <p:cNvPr id="15" name="Εικόνα 14">
            <a:hlinkClick r:id="rId2" action="ppaction://hlinksldjump"/>
            <a:extLst>
              <a:ext uri="{FF2B5EF4-FFF2-40B4-BE49-F238E27FC236}">
                <a16:creationId xmlns:a16="http://schemas.microsoft.com/office/drawing/2014/main" id="{B5FF9AB0-65A0-0FEF-980C-F99500EB49F6}"/>
              </a:ext>
            </a:extLst>
          </p:cNvPr>
          <p:cNvPicPr>
            <a:picLocks noChangeAspect="1"/>
          </p:cNvPicPr>
          <p:nvPr/>
        </p:nvPicPr>
        <p:blipFill>
          <a:blip r:embed="rId3"/>
          <a:stretch>
            <a:fillRect/>
          </a:stretch>
        </p:blipFill>
        <p:spPr>
          <a:xfrm>
            <a:off x="291812" y="33020"/>
            <a:ext cx="305492" cy="305492"/>
          </a:xfrm>
          <a:prstGeom prst="rect">
            <a:avLst/>
          </a:prstGeom>
        </p:spPr>
      </p:pic>
      <p:sp>
        <p:nvSpPr>
          <p:cNvPr id="4" name="Θέση κειμένου 14">
            <a:extLst>
              <a:ext uri="{FF2B5EF4-FFF2-40B4-BE49-F238E27FC236}">
                <a16:creationId xmlns:a16="http://schemas.microsoft.com/office/drawing/2014/main" id="{E8E0CF90-73AE-EF9B-FE2E-1E4449914640}"/>
              </a:ext>
            </a:extLst>
          </p:cNvPr>
          <p:cNvSpPr txBox="1">
            <a:spLocks/>
          </p:cNvSpPr>
          <p:nvPr/>
        </p:nvSpPr>
        <p:spPr>
          <a:xfrm>
            <a:off x="2572868" y="3654390"/>
            <a:ext cx="6724072" cy="2336800"/>
          </a:xfrm>
          <a:prstGeom prst="rect">
            <a:avLst/>
          </a:prstGeom>
          <a:ln w="28575">
            <a:solidFill>
              <a:schemeClr val="tx1"/>
            </a:solidFill>
          </a:ln>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7000"/>
              </a:lnSpc>
              <a:spcBef>
                <a:spcPts val="1000"/>
              </a:spcBef>
              <a:spcAft>
                <a:spcPts val="80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Η </a:t>
            </a:r>
            <a:r>
              <a:rPr lang="el-GR" sz="2000" dirty="0">
                <a:solidFill>
                  <a:prstClr val="black"/>
                </a:solidFill>
                <a:latin typeface="Times New Roman" panose="02020603050405020304" pitchFamily="18" charset="0"/>
                <a:ea typeface="Calibri" panose="020F0502020204030204" pitchFamily="34" charset="0"/>
              </a:rPr>
              <a:t>αποδοχή ότι το ηλεκτρόνιο είναι και υλικό κύμα </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έχει συνέπεια την </a:t>
            </a:r>
            <a:r>
              <a:rPr lang="el-GR" sz="2000" dirty="0">
                <a:solidFill>
                  <a:prstClr val="black"/>
                </a:solidFill>
                <a:latin typeface="Times New Roman" panose="02020603050405020304" pitchFamily="18" charset="0"/>
                <a:ea typeface="Calibri" panose="020F0502020204030204" pitchFamily="34" charset="0"/>
              </a:rPr>
              <a:t>α</a:t>
            </a:r>
            <a:r>
              <a:rPr kumimoji="0" lang="el-GR" sz="20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ρχή</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της απροσδιοριστίας του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Heisenberg. </a:t>
            </a:r>
          </a:p>
          <a:p>
            <a:pPr marL="228600" marR="0" lvl="0" indent="-228600" algn="l" defTabSz="914400" rtl="0" eaLnBrk="1" fontAlgn="auto" latinLnBrk="0" hangingPunct="1">
              <a:lnSpc>
                <a:spcPct val="107000"/>
              </a:lnSpc>
              <a:spcBef>
                <a:spcPts val="1000"/>
              </a:spcBef>
              <a:spcAft>
                <a:spcPts val="80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l-GR" sz="20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Και αντίστροφα, αν ισχύει η  αρχή της απροσδιοριστίας προκύπτει ότι έχουμε υλικό κύμα</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endParaRPr kumimoji="0" lang="el-GR"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Ορθογώνιο 7">
            <a:extLst>
              <a:ext uri="{FF2B5EF4-FFF2-40B4-BE49-F238E27FC236}">
                <a16:creationId xmlns:a16="http://schemas.microsoft.com/office/drawing/2014/main" id="{B53EA73A-C846-A626-F606-F4B31E12AF6B}"/>
              </a:ext>
            </a:extLst>
          </p:cNvPr>
          <p:cNvSpPr/>
          <p:nvPr/>
        </p:nvSpPr>
        <p:spPr>
          <a:xfrm>
            <a:off x="1579418" y="1921164"/>
            <a:ext cx="2715491" cy="1507836"/>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dirty="0">
                <a:latin typeface="Times New Roman" panose="02020603050405020304" pitchFamily="18" charset="0"/>
                <a:cs typeface="Times New Roman" panose="02020603050405020304" pitchFamily="18" charset="0"/>
              </a:rPr>
              <a:t>Υλικά κύματα</a:t>
            </a:r>
            <a:r>
              <a:rPr lang="en-US" sz="2400" dirty="0">
                <a:latin typeface="Times New Roman" panose="02020603050405020304" pitchFamily="18" charset="0"/>
                <a:cs typeface="Times New Roman" panose="02020603050405020304" pitchFamily="18" charset="0"/>
              </a:rPr>
              <a:t> </a:t>
            </a:r>
            <a:r>
              <a:rPr lang="el-GR" sz="2400" dirty="0">
                <a:latin typeface="Times New Roman" panose="02020603050405020304" pitchFamily="18" charset="0"/>
                <a:cs typeface="Times New Roman" panose="02020603050405020304" pitchFamily="18" charset="0"/>
              </a:rPr>
              <a:t>του </a:t>
            </a:r>
            <a:r>
              <a:rPr lang="en-US" sz="2400" dirty="0">
                <a:latin typeface="Times New Roman" panose="02020603050405020304" pitchFamily="18" charset="0"/>
                <a:cs typeface="Times New Roman" panose="02020603050405020304" pitchFamily="18" charset="0"/>
              </a:rPr>
              <a:t>de Broglie</a:t>
            </a:r>
            <a:endParaRPr lang="el-GR" sz="2400" dirty="0">
              <a:latin typeface="Times New Roman" panose="02020603050405020304" pitchFamily="18" charset="0"/>
              <a:cs typeface="Times New Roman" panose="02020603050405020304" pitchFamily="18" charset="0"/>
            </a:endParaRPr>
          </a:p>
        </p:txBody>
      </p:sp>
      <p:sp>
        <p:nvSpPr>
          <p:cNvPr id="11" name="Ορθογώνιο 10">
            <a:extLst>
              <a:ext uri="{FF2B5EF4-FFF2-40B4-BE49-F238E27FC236}">
                <a16:creationId xmlns:a16="http://schemas.microsoft.com/office/drawing/2014/main" id="{C2B46436-DB2A-614D-4066-A605A0D71BFF}"/>
              </a:ext>
            </a:extLst>
          </p:cNvPr>
          <p:cNvSpPr/>
          <p:nvPr/>
        </p:nvSpPr>
        <p:spPr>
          <a:xfrm>
            <a:off x="7463522" y="1927838"/>
            <a:ext cx="2650296" cy="1507836"/>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dirty="0">
                <a:latin typeface="Times New Roman" panose="02020603050405020304" pitchFamily="18" charset="0"/>
                <a:cs typeface="Times New Roman" panose="02020603050405020304" pitchFamily="18" charset="0"/>
              </a:rPr>
              <a:t>Αρχή Απροσδιοριστίας του </a:t>
            </a:r>
            <a:r>
              <a:rPr lang="en-US" sz="2400" dirty="0">
                <a:latin typeface="Times New Roman" panose="02020603050405020304" pitchFamily="18" charset="0"/>
                <a:cs typeface="Times New Roman" panose="02020603050405020304" pitchFamily="18" charset="0"/>
              </a:rPr>
              <a:t>Heisenberg</a:t>
            </a:r>
            <a:endParaRPr lang="el-GR" sz="2400" dirty="0">
              <a:latin typeface="Times New Roman" panose="02020603050405020304" pitchFamily="18" charset="0"/>
              <a:cs typeface="Times New Roman" panose="02020603050405020304" pitchFamily="18" charset="0"/>
            </a:endParaRPr>
          </a:p>
        </p:txBody>
      </p:sp>
      <p:sp>
        <p:nvSpPr>
          <p:cNvPr id="9" name="Βέλος: Δεξιό 8">
            <a:extLst>
              <a:ext uri="{FF2B5EF4-FFF2-40B4-BE49-F238E27FC236}">
                <a16:creationId xmlns:a16="http://schemas.microsoft.com/office/drawing/2014/main" id="{AA0270D2-5A9B-07AB-7315-C0388782B8D3}"/>
              </a:ext>
            </a:extLst>
          </p:cNvPr>
          <p:cNvSpPr/>
          <p:nvPr/>
        </p:nvSpPr>
        <p:spPr>
          <a:xfrm>
            <a:off x="4886036" y="2384397"/>
            <a:ext cx="1782619" cy="13854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Βέλος: Αριστερό 11">
            <a:extLst>
              <a:ext uri="{FF2B5EF4-FFF2-40B4-BE49-F238E27FC236}">
                <a16:creationId xmlns:a16="http://schemas.microsoft.com/office/drawing/2014/main" id="{C0D7F7A3-CC25-1243-FAB2-4DE5823681E0}"/>
              </a:ext>
            </a:extLst>
          </p:cNvPr>
          <p:cNvSpPr/>
          <p:nvPr/>
        </p:nvSpPr>
        <p:spPr>
          <a:xfrm>
            <a:off x="4886035" y="2906766"/>
            <a:ext cx="1782619" cy="13854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656565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ircle(in)">
                                      <p:cBhvr>
                                        <p:cTn id="12" dur="20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down)">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ipe(down)">
                                      <p:cBhvr>
                                        <p:cTn id="3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9" grpId="0" animBg="1"/>
      <p:bldP spid="12"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DB4499-054E-51E9-B78C-0242CA801DC8}"/>
              </a:ext>
            </a:extLst>
          </p:cNvPr>
          <p:cNvSpPr>
            <a:spLocks noGrp="1"/>
          </p:cNvSpPr>
          <p:nvPr>
            <p:ph type="title"/>
          </p:nvPr>
        </p:nvSpPr>
        <p:spPr>
          <a:xfrm>
            <a:off x="597304" y="371532"/>
            <a:ext cx="10862187" cy="1089529"/>
          </a:xfrm>
        </p:spPr>
        <p:txBody>
          <a:bodyPr>
            <a:normAutofit fontScale="90000"/>
          </a:bodyPr>
          <a:lstStyle/>
          <a:p>
            <a:r>
              <a:rPr lang="el-GR" b="1" i="1" dirty="0">
                <a:solidFill>
                  <a:srgbClr val="FF0000"/>
                </a:solidFill>
                <a:latin typeface="Times New Roman" panose="02020603050405020304" pitchFamily="18" charset="0"/>
                <a:cs typeface="Times New Roman" panose="02020603050405020304" pitchFamily="18" charset="0"/>
              </a:rPr>
              <a:t>Η αρχή της αβεβαιότητας του </a:t>
            </a:r>
            <a:r>
              <a:rPr lang="en-US" b="1" i="1" dirty="0">
                <a:solidFill>
                  <a:srgbClr val="FF0000"/>
                </a:solidFill>
                <a:latin typeface="Times New Roman" panose="02020603050405020304" pitchFamily="18" charset="0"/>
                <a:cs typeface="Times New Roman" panose="02020603050405020304" pitchFamily="18" charset="0"/>
              </a:rPr>
              <a:t>Heisenberg</a:t>
            </a:r>
            <a:r>
              <a:rPr lang="el-GR" b="1" i="1" dirty="0">
                <a:solidFill>
                  <a:srgbClr val="FF0000"/>
                </a:solidFill>
                <a:latin typeface="Times New Roman" panose="02020603050405020304" pitchFamily="18" charset="0"/>
                <a:cs typeface="Times New Roman" panose="02020603050405020304" pitchFamily="18" charset="0"/>
              </a:rPr>
              <a:t>.</a:t>
            </a:r>
            <a:br>
              <a:rPr lang="el-GR" b="1" i="1" dirty="0">
                <a:solidFill>
                  <a:srgbClr val="FF0000"/>
                </a:solidFill>
              </a:rPr>
            </a:br>
            <a:r>
              <a:rPr lang="el-GR" b="1" i="1" dirty="0">
                <a:solidFill>
                  <a:srgbClr val="92D050"/>
                </a:solidFill>
                <a:latin typeface="Times New Roman" panose="02020603050405020304" pitchFamily="18" charset="0"/>
                <a:cs typeface="Times New Roman" panose="02020603050405020304" pitchFamily="18" charset="0"/>
              </a:rPr>
              <a:t>Τι είναι αβεβαιότητα στην κβαντική φυσική.</a:t>
            </a:r>
            <a:endParaRPr lang="el-GR" dirty="0"/>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Ορθογώνιο 4">
            <a:extLst>
              <a:ext uri="{FF2B5EF4-FFF2-40B4-BE49-F238E27FC236}">
                <a16:creationId xmlns:a16="http://schemas.microsoft.com/office/drawing/2014/main" id="{B3BEA801-9FA6-4B12-01D1-03E29044E986}"/>
              </a:ext>
            </a:extLst>
          </p:cNvPr>
          <p:cNvSpPr/>
          <p:nvPr/>
        </p:nvSpPr>
        <p:spPr>
          <a:xfrm>
            <a:off x="0" y="0"/>
            <a:ext cx="12192000" cy="329616"/>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E3275FA-808E-3F01-62B3-9672B6E7250C}"/>
              </a:ext>
            </a:extLst>
          </p:cNvPr>
          <p:cNvSpPr txBox="1"/>
          <p:nvPr/>
        </p:nvSpPr>
        <p:spPr>
          <a:xfrm>
            <a:off x="2979268"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Ιστορική αναδρομή - Ύλη</a:t>
            </a:r>
          </a:p>
        </p:txBody>
      </p:sp>
      <p:sp>
        <p:nvSpPr>
          <p:cNvPr id="7" name="TextBox 6">
            <a:extLst>
              <a:ext uri="{FF2B5EF4-FFF2-40B4-BE49-F238E27FC236}">
                <a16:creationId xmlns:a16="http://schemas.microsoft.com/office/drawing/2014/main" id="{3C5E0839-3C17-5821-5B58-2879E1ECB9AD}"/>
              </a:ext>
            </a:extLst>
          </p:cNvPr>
          <p:cNvSpPr txBox="1"/>
          <p:nvPr/>
        </p:nvSpPr>
        <p:spPr>
          <a:xfrm>
            <a:off x="5934904"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Παλαιά Κβαντική Φυσική</a:t>
            </a:r>
          </a:p>
        </p:txBody>
      </p:sp>
      <p:sp>
        <p:nvSpPr>
          <p:cNvPr id="13" name="TextBox 12">
            <a:extLst>
              <a:ext uri="{FF2B5EF4-FFF2-40B4-BE49-F238E27FC236}">
                <a16:creationId xmlns:a16="http://schemas.microsoft.com/office/drawing/2014/main" id="{BA9EA89C-C3AE-F236-1A48-54973432457A}"/>
              </a:ext>
            </a:extLst>
          </p:cNvPr>
          <p:cNvSpPr txBox="1"/>
          <p:nvPr/>
        </p:nvSpPr>
        <p:spPr>
          <a:xfrm>
            <a:off x="8890540" y="0"/>
            <a:ext cx="2955636" cy="329616"/>
          </a:xfrm>
          <a:prstGeom prst="rect">
            <a:avLst/>
          </a:prstGeom>
          <a:solidFill>
            <a:srgbClr val="0000CC"/>
          </a:solidFill>
          <a:ln w="19050">
            <a:solidFill>
              <a:schemeClr val="bg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Στοιχεία Κβαντομηχανικής</a:t>
            </a:r>
          </a:p>
        </p:txBody>
      </p:sp>
      <p:pic>
        <p:nvPicPr>
          <p:cNvPr id="15" name="Εικόνα 14">
            <a:hlinkClick r:id="rId2" action="ppaction://hlinksldjump"/>
            <a:extLst>
              <a:ext uri="{FF2B5EF4-FFF2-40B4-BE49-F238E27FC236}">
                <a16:creationId xmlns:a16="http://schemas.microsoft.com/office/drawing/2014/main" id="{B5FF9AB0-65A0-0FEF-980C-F99500EB49F6}"/>
              </a:ext>
            </a:extLst>
          </p:cNvPr>
          <p:cNvPicPr>
            <a:picLocks noChangeAspect="1"/>
          </p:cNvPicPr>
          <p:nvPr/>
        </p:nvPicPr>
        <p:blipFill>
          <a:blip r:embed="rId3"/>
          <a:stretch>
            <a:fillRect/>
          </a:stretch>
        </p:blipFill>
        <p:spPr>
          <a:xfrm>
            <a:off x="291812" y="33020"/>
            <a:ext cx="305492" cy="305492"/>
          </a:xfrm>
          <a:prstGeom prst="rect">
            <a:avLst/>
          </a:prstGeom>
        </p:spPr>
      </p:pic>
      <mc:AlternateContent xmlns:mc="http://schemas.openxmlformats.org/markup-compatibility/2006" xmlns:a14="http://schemas.microsoft.com/office/drawing/2010/main">
        <mc:Choice Requires="a14">
          <p:sp>
            <p:nvSpPr>
              <p:cNvPr id="4" name="Θέση κειμένου 14">
                <a:extLst>
                  <a:ext uri="{FF2B5EF4-FFF2-40B4-BE49-F238E27FC236}">
                    <a16:creationId xmlns:a16="http://schemas.microsoft.com/office/drawing/2014/main" id="{E8E0CF90-73AE-EF9B-FE2E-1E4449914640}"/>
                  </a:ext>
                </a:extLst>
              </p:cNvPr>
              <p:cNvSpPr txBox="1">
                <a:spLocks/>
              </p:cNvSpPr>
              <p:nvPr/>
            </p:nvSpPr>
            <p:spPr>
              <a:xfrm>
                <a:off x="406401" y="1884218"/>
                <a:ext cx="6724072" cy="3777673"/>
              </a:xfrm>
              <a:prstGeom prst="rect">
                <a:avLst/>
              </a:prstGeom>
              <a:ln w="28575">
                <a:solidFill>
                  <a:schemeClr val="tx1"/>
                </a:solidFill>
              </a:ln>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7000"/>
                  </a:lnSpc>
                  <a:spcBef>
                    <a:spcPts val="1000"/>
                  </a:spcBef>
                  <a:spcAft>
                    <a:spcPts val="800"/>
                  </a:spcAft>
                  <a:buClrTx/>
                  <a:buSzTx/>
                  <a:buFont typeface="Wingdings" panose="05000000000000000000" pitchFamily="2" charset="2"/>
                  <a:buChar char="Ø"/>
                  <a:tabLst/>
                  <a:defRPr/>
                </a:pPr>
                <a:r>
                  <a:rPr kumimoji="0" lang="el-GR" sz="20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Γενικά αν από </a:t>
                </a:r>
                <a14:m>
                  <m:oMath xmlns:m="http://schemas.openxmlformats.org/officeDocument/2006/math">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𝑁</m:t>
                    </m:r>
                  </m:oMath>
                </a14:m>
                <a:r>
                  <a:rPr kumimoji="0" lang="el-GR" sz="20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μετρήσεις ενός μεγέθους </a:t>
                </a:r>
                <a14:m>
                  <m:oMath xmlns:m="http://schemas.openxmlformats.org/officeDocument/2006/math">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𝛢</m:t>
                    </m:r>
                  </m:oMath>
                </a14:m>
                <a:r>
                  <a:rPr kumimoji="0" lang="el-GR" sz="20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με </a:t>
                </a:r>
                <a14:m>
                  <m:oMath xmlns:m="http://schemas.openxmlformats.org/officeDocument/2006/math">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𝛮</m:t>
                    </m:r>
                  </m:oMath>
                </a14:m>
                <a:r>
                  <a:rPr kumimoji="0" lang="el-GR" sz="20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να τείνει στο άπειρο,   βρεθούν  για το </a:t>
                </a:r>
                <a14:m>
                  <m:oMath xmlns:m="http://schemas.openxmlformats.org/officeDocument/2006/math">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𝛢</m:t>
                    </m:r>
                  </m:oMath>
                </a14:m>
                <a:r>
                  <a:rPr kumimoji="0" lang="el-GR" sz="20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οι   τιμές </a:t>
                </a:r>
                <a14:m>
                  <m:oMath xmlns:m="http://schemas.openxmlformats.org/officeDocument/2006/math">
                    <m:sSub>
                      <m:sSub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bPr>
                      <m:e>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𝑎</m:t>
                        </m:r>
                      </m:e>
                      <m:sub>
                        <m:r>
                          <a:rPr kumimoji="0" lang="en-US" sz="2000" b="0" i="1" u="none" strike="noStrike" kern="1200" cap="none" spc="0" normalizeH="0" baseline="-2500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𝑖</m:t>
                        </m:r>
                      </m:sub>
                    </m:sSub>
                  </m:oMath>
                </a14:m>
                <a:r>
                  <a:rPr kumimoji="0" lang="el-GR" sz="20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14:m>
                  <m:oMath xmlns:m="http://schemas.openxmlformats.org/officeDocument/2006/math">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𝑖</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=1,2,..</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𝑁</m:t>
                    </m:r>
                  </m:oMath>
                </a14:m>
                <a:r>
                  <a:rPr kumimoji="0" lang="el-GR" sz="20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τότε η μέση τιμή του </a:t>
                </a:r>
                <a14:m>
                  <m:oMath xmlns:m="http://schemas.openxmlformats.org/officeDocument/2006/math">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𝛢</m:t>
                    </m:r>
                  </m:oMath>
                </a14:m>
                <a:r>
                  <a:rPr kumimoji="0" lang="el-GR" sz="20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και η αντίστοιχη διασπορά </a:t>
                </a:r>
                <a14:m>
                  <m:oMath xmlns:m="http://schemas.openxmlformats.org/officeDocument/2006/math">
                    <m:sSup>
                      <m:sSup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mn-ea"/>
                            <a:cs typeface="Times New Roman" panose="02020603050405020304" pitchFamily="18" charset="0"/>
                          </a:rPr>
                        </m:ctrlPr>
                      </m:sSupPr>
                      <m:e>
                        <m:r>
                          <a:rPr kumimoji="0" lang="el-GR" sz="2000" b="0" i="0" u="none" strike="noStrike" kern="1200" cap="none" spc="0" normalizeH="0" baseline="0" noProof="0">
                            <a:ln>
                              <a:noFill/>
                            </a:ln>
                            <a:solidFill>
                              <a:prstClr val="black"/>
                            </a:solidFill>
                            <a:effectLst/>
                            <a:uLnTx/>
                            <a:uFillTx/>
                            <a:latin typeface="Cambria Math" panose="02040503050406030204" pitchFamily="18" charset="0"/>
                            <a:ea typeface="+mn-ea"/>
                            <a:cs typeface="Times New Roman" panose="02020603050405020304" pitchFamily="18" charset="0"/>
                          </a:rPr>
                          <m:t>(</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mn-ea"/>
                            <a:cs typeface="Times New Roman" panose="02020603050405020304" pitchFamily="18" charset="0"/>
                          </a:rPr>
                          <m:t>𝛥𝛢</m:t>
                        </m:r>
                        <m:r>
                          <a:rPr kumimoji="0" lang="el-GR" sz="2000" b="0" i="0" u="none" strike="noStrike" kern="1200" cap="none" spc="0" normalizeH="0" baseline="0" noProof="0">
                            <a:ln>
                              <a:noFill/>
                            </a:ln>
                            <a:solidFill>
                              <a:prstClr val="black"/>
                            </a:solidFill>
                            <a:effectLst/>
                            <a:uLnTx/>
                            <a:uFillTx/>
                            <a:latin typeface="Cambria Math" panose="02040503050406030204" pitchFamily="18" charset="0"/>
                            <a:ea typeface="+mn-ea"/>
                            <a:cs typeface="Times New Roman" panose="02020603050405020304" pitchFamily="18" charset="0"/>
                          </a:rPr>
                          <m:t>)</m:t>
                        </m:r>
                      </m:e>
                      <m:sup>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mn-ea"/>
                            <a:cs typeface="Times New Roman" panose="02020603050405020304" pitchFamily="18" charset="0"/>
                          </a:rPr>
                          <m:t>2</m:t>
                        </m:r>
                      </m:sup>
                    </m:sSup>
                  </m:oMath>
                </a14:m>
                <a:r>
                  <a:rPr kumimoji="0" lang="el-GR" sz="20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ορίζονται ως εξής:</a:t>
                </a:r>
                <a:endParaRPr kumimoji="0" lang="el-GR"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228600" algn="l" defTabSz="914400" rtl="0" eaLnBrk="1" fontAlgn="auto" latinLnBrk="0" hangingPunct="1">
                  <a:lnSpc>
                    <a:spcPct val="107000"/>
                  </a:lnSpc>
                  <a:spcBef>
                    <a:spcPts val="1000"/>
                  </a:spcBef>
                  <a:spcAft>
                    <a:spcPts val="800"/>
                  </a:spcAft>
                  <a:buClrTx/>
                  <a:buSzTx/>
                  <a:buFont typeface="Wingdings" panose="05000000000000000000" pitchFamily="2" charset="2"/>
                  <a:buChar char="Ø"/>
                  <a:tabLst/>
                  <a:defRPr/>
                </a:pPr>
                <a:r>
                  <a:rPr kumimoji="0" lang="el-GR" sz="20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l-GR" sz="2000" b="1"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Μέση τιμή</a:t>
                </a:r>
                <a:r>
                  <a:rPr kumimoji="0" lang="el-GR" sz="20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14:m>
                  <m:oMath xmlns:m="http://schemas.openxmlformats.org/officeDocument/2006/math">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&lt;</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𝛢</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&gt;</m:t>
                    </m:r>
                  </m:oMath>
                </a14:m>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el-GR" sz="20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14:m>
                  <m:oMath xmlns:m="http://schemas.openxmlformats.org/officeDocument/2006/math">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&lt;</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𝛢</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&gt;=</m:t>
                    </m:r>
                    <m:f>
                      <m:f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fPr>
                      <m:num>
                        <m:nary>
                          <m:naryPr>
                            <m:chr m:val="∑"/>
                            <m:limLoc m:val="undOv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naryPr>
                          <m:sub>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𝑖</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=1</m:t>
                            </m:r>
                          </m:sub>
                          <m:sup>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𝑁</m:t>
                            </m:r>
                          </m:sup>
                          <m:e>
                            <m:sSub>
                              <m:sSub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bPr>
                              <m:e>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𝑎</m:t>
                                </m:r>
                              </m:e>
                              <m:sub>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𝑖</m:t>
                                </m:r>
                              </m:sub>
                            </m:sSub>
                          </m:e>
                        </m:nary>
                      </m:num>
                      <m:den>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𝑁</m:t>
                        </m:r>
                      </m:den>
                    </m:f>
                  </m:oMath>
                </a14:m>
                <a:r>
                  <a:rPr kumimoji="0" lang="el-GR" sz="20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l-GR"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228600" algn="l" defTabSz="914400" rtl="0" eaLnBrk="1" fontAlgn="auto" latinLnBrk="0" hangingPunct="1">
                  <a:lnSpc>
                    <a:spcPct val="107000"/>
                  </a:lnSpc>
                  <a:spcBef>
                    <a:spcPts val="1000"/>
                  </a:spcBef>
                  <a:spcAft>
                    <a:spcPts val="800"/>
                  </a:spcAft>
                  <a:buClrTx/>
                  <a:buSzTx/>
                  <a:buFont typeface="Wingdings" panose="05000000000000000000" pitchFamily="2" charset="2"/>
                  <a:buChar char="Ø"/>
                  <a:tabLst/>
                  <a:defRPr/>
                </a:pPr>
                <a:r>
                  <a:rPr kumimoji="0" lang="el-GR" sz="2000" b="1"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Η διασπορά</a:t>
                </a:r>
                <a:r>
                  <a:rPr kumimoji="0" lang="el-GR" sz="20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14:m>
                  <m:oMath xmlns:m="http://schemas.openxmlformats.org/officeDocument/2006/math">
                    <m:sSup>
                      <m:sSup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𝛥𝛢</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e>
                      <m:sup>
                        <m:r>
                          <a:rPr kumimoji="0" lang="el-GR" sz="2000" b="0" i="1" u="none" strike="noStrike" kern="1200" cap="none" spc="0" normalizeH="0" baseline="3000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sup>
                    </m:sSup>
                  </m:oMath>
                </a14:m>
                <a:r>
                  <a:rPr kumimoji="0" lang="el-GR" sz="20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14:m>
                  <m:oMath xmlns:m="http://schemas.openxmlformats.org/officeDocument/2006/math">
                    <m:sSup>
                      <m:sSup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𝛥𝛢</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e>
                      <m:sup>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sup>
                    </m:sSup>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f>
                      <m:f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fPr>
                      <m:num>
                        <m:nary>
                          <m:naryPr>
                            <m:chr m:val="∑"/>
                            <m:limLoc m:val="undOv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naryPr>
                          <m:sub>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𝑖</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=1</m:t>
                            </m:r>
                          </m:sub>
                          <m:sup>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𝑁</m:t>
                            </m:r>
                          </m:sup>
                          <m:e>
                            <m:sSup>
                              <m:sSup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sSub>
                                  <m:sSub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bPr>
                                  <m:e>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𝑎</m:t>
                                    </m:r>
                                  </m:e>
                                  <m:sub>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𝑖</m:t>
                                    </m:r>
                                  </m:sub>
                                </m:sSub>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−&lt;</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𝛢</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&gt;)</m:t>
                                </m:r>
                              </m:e>
                              <m:sup>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sup>
                            </m:sSup>
                          </m:e>
                        </m:nary>
                      </m:num>
                      <m:den>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𝑁</m:t>
                        </m:r>
                      </m:den>
                    </m:f>
                  </m:oMath>
                </a14:m>
                <a:r>
                  <a:rPr kumimoji="0" lang="el-GR" sz="20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l-GR"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l-GR" sz="20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Η ποσότητα  </a:t>
                </a:r>
                <a14:m>
                  <m:oMath xmlns:m="http://schemas.openxmlformats.org/officeDocument/2006/math">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𝛥𝛢</m:t>
                    </m:r>
                  </m:oMath>
                </a14:m>
                <a:r>
                  <a:rPr kumimoji="0" lang="el-GR" sz="20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λέγεται </a:t>
                </a:r>
                <a:r>
                  <a:rPr kumimoji="0" lang="el-GR" sz="2000" b="1"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τυπική απόκλιση</a:t>
                </a:r>
                <a:r>
                  <a:rPr kumimoji="0" lang="el-GR" sz="20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και σ</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την κβαντική φυσική λέγεται και </a:t>
                </a:r>
                <a:r>
                  <a:rPr kumimoji="0" lang="el-GR" sz="20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αβεβαιότητα</a:t>
                </a:r>
                <a:r>
                  <a:rPr kumimoji="0" lang="el-GR"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endParaRPr kumimoji="0" lang="el-GR"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4" name="Θέση κειμένου 14">
                <a:extLst>
                  <a:ext uri="{FF2B5EF4-FFF2-40B4-BE49-F238E27FC236}">
                    <a16:creationId xmlns:a16="http://schemas.microsoft.com/office/drawing/2014/main" id="{E8E0CF90-73AE-EF9B-FE2E-1E4449914640}"/>
                  </a:ext>
                </a:extLst>
              </p:cNvPr>
              <p:cNvSpPr txBox="1">
                <a:spLocks noRot="1" noChangeAspect="1" noMove="1" noResize="1" noEditPoints="1" noAdjustHandles="1" noChangeArrowheads="1" noChangeShapeType="1" noTextEdit="1"/>
              </p:cNvSpPr>
              <p:nvPr/>
            </p:nvSpPr>
            <p:spPr>
              <a:xfrm>
                <a:off x="406401" y="1884218"/>
                <a:ext cx="6724072" cy="3777673"/>
              </a:xfrm>
              <a:prstGeom prst="rect">
                <a:avLst/>
              </a:prstGeom>
              <a:blipFill>
                <a:blip r:embed="rId4"/>
                <a:stretch>
                  <a:fillRect l="-632" t="-480" b="-320"/>
                </a:stretch>
              </a:blipFill>
              <a:ln w="28575">
                <a:solidFill>
                  <a:schemeClr val="tx1"/>
                </a:solidFill>
              </a:ln>
            </p:spPr>
            <p:txBody>
              <a:bodyPr/>
              <a:lstStyle/>
              <a:p>
                <a:r>
                  <a:rPr lang="el-GR">
                    <a:noFill/>
                  </a:rPr>
                  <a:t> </a:t>
                </a:r>
              </a:p>
            </p:txBody>
          </p:sp>
        </mc:Fallback>
      </mc:AlternateContent>
      <p:pic>
        <p:nvPicPr>
          <p:cNvPr id="8" name="Θέση περιεχομένου 6">
            <a:extLst>
              <a:ext uri="{FF2B5EF4-FFF2-40B4-BE49-F238E27FC236}">
                <a16:creationId xmlns:a16="http://schemas.microsoft.com/office/drawing/2014/main" id="{CC618AE4-34AF-7E7C-5512-F635E358D1E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08502" y="1981994"/>
            <a:ext cx="3458134" cy="2967038"/>
          </a:xfrm>
          <a:prstGeom prst="rect">
            <a:avLst/>
          </a:prstGeom>
        </p:spPr>
      </p:pic>
    </p:spTree>
    <p:extLst>
      <p:ext uri="{BB962C8B-B14F-4D97-AF65-F5344CB8AC3E}">
        <p14:creationId xmlns:p14="http://schemas.microsoft.com/office/powerpoint/2010/main" val="2123139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DB4499-054E-51E9-B78C-0242CA801DC8}"/>
              </a:ext>
            </a:extLst>
          </p:cNvPr>
          <p:cNvSpPr>
            <a:spLocks noGrp="1"/>
          </p:cNvSpPr>
          <p:nvPr>
            <p:ph type="title"/>
          </p:nvPr>
        </p:nvSpPr>
        <p:spPr>
          <a:xfrm>
            <a:off x="597304" y="371532"/>
            <a:ext cx="10862187" cy="1089529"/>
          </a:xfrm>
        </p:spPr>
        <p:txBody>
          <a:bodyPr>
            <a:normAutofit fontScale="90000"/>
          </a:bodyPr>
          <a:lstStyle/>
          <a:p>
            <a:r>
              <a:rPr lang="el-GR" b="1" i="1" dirty="0">
                <a:solidFill>
                  <a:srgbClr val="FF0000"/>
                </a:solidFill>
                <a:latin typeface="Times New Roman" panose="02020603050405020304" pitchFamily="18" charset="0"/>
                <a:cs typeface="Times New Roman" panose="02020603050405020304" pitchFamily="18" charset="0"/>
              </a:rPr>
              <a:t>Η αρχή της αβεβαιότητας του </a:t>
            </a:r>
            <a:r>
              <a:rPr lang="en-US" b="1" i="1" dirty="0">
                <a:solidFill>
                  <a:srgbClr val="FF0000"/>
                </a:solidFill>
                <a:latin typeface="Times New Roman" panose="02020603050405020304" pitchFamily="18" charset="0"/>
                <a:cs typeface="Times New Roman" panose="02020603050405020304" pitchFamily="18" charset="0"/>
              </a:rPr>
              <a:t>Heisenberg</a:t>
            </a:r>
            <a:r>
              <a:rPr lang="el-GR" b="1" i="1" dirty="0">
                <a:solidFill>
                  <a:srgbClr val="FF0000"/>
                </a:solidFill>
                <a:latin typeface="Times New Roman" panose="02020603050405020304" pitchFamily="18" charset="0"/>
                <a:cs typeface="Times New Roman" panose="02020603050405020304" pitchFamily="18" charset="0"/>
              </a:rPr>
              <a:t>.</a:t>
            </a:r>
            <a:br>
              <a:rPr lang="el-GR" b="1" i="1" dirty="0">
                <a:solidFill>
                  <a:srgbClr val="FF0000"/>
                </a:solidFill>
                <a:latin typeface="Times New Roman" panose="02020603050405020304" pitchFamily="18" charset="0"/>
                <a:cs typeface="Times New Roman" panose="02020603050405020304" pitchFamily="18" charset="0"/>
              </a:rPr>
            </a:br>
            <a:r>
              <a:rPr lang="el-GR" b="1" i="1" dirty="0">
                <a:solidFill>
                  <a:srgbClr val="92D050"/>
                </a:solidFill>
                <a:latin typeface="Times New Roman" panose="02020603050405020304" pitchFamily="18" charset="0"/>
                <a:cs typeface="Times New Roman" panose="02020603050405020304" pitchFamily="18" charset="0"/>
              </a:rPr>
              <a:t>Αβεβαιότητα και υλικά κύματα.</a:t>
            </a:r>
            <a:endParaRPr lang="el-GR" dirty="0">
              <a:latin typeface="Times New Roman" panose="02020603050405020304" pitchFamily="18" charset="0"/>
              <a:cs typeface="Times New Roman" panose="02020603050405020304" pitchFamily="18" charset="0"/>
            </a:endParaRPr>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Ορθογώνιο 4">
            <a:extLst>
              <a:ext uri="{FF2B5EF4-FFF2-40B4-BE49-F238E27FC236}">
                <a16:creationId xmlns:a16="http://schemas.microsoft.com/office/drawing/2014/main" id="{B3BEA801-9FA6-4B12-01D1-03E29044E986}"/>
              </a:ext>
            </a:extLst>
          </p:cNvPr>
          <p:cNvSpPr/>
          <p:nvPr/>
        </p:nvSpPr>
        <p:spPr>
          <a:xfrm>
            <a:off x="0" y="0"/>
            <a:ext cx="12192000" cy="329616"/>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E3275FA-808E-3F01-62B3-9672B6E7250C}"/>
              </a:ext>
            </a:extLst>
          </p:cNvPr>
          <p:cNvSpPr txBox="1"/>
          <p:nvPr/>
        </p:nvSpPr>
        <p:spPr>
          <a:xfrm>
            <a:off x="2979268"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Ιστορική αναδρομή - Ύλη</a:t>
            </a:r>
          </a:p>
        </p:txBody>
      </p:sp>
      <p:sp>
        <p:nvSpPr>
          <p:cNvPr id="7" name="TextBox 6">
            <a:extLst>
              <a:ext uri="{FF2B5EF4-FFF2-40B4-BE49-F238E27FC236}">
                <a16:creationId xmlns:a16="http://schemas.microsoft.com/office/drawing/2014/main" id="{3C5E0839-3C17-5821-5B58-2879E1ECB9AD}"/>
              </a:ext>
            </a:extLst>
          </p:cNvPr>
          <p:cNvSpPr txBox="1"/>
          <p:nvPr/>
        </p:nvSpPr>
        <p:spPr>
          <a:xfrm>
            <a:off x="5934904"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Παλαιά Κβαντική Φυσική</a:t>
            </a:r>
          </a:p>
        </p:txBody>
      </p:sp>
      <p:sp>
        <p:nvSpPr>
          <p:cNvPr id="13" name="TextBox 12">
            <a:extLst>
              <a:ext uri="{FF2B5EF4-FFF2-40B4-BE49-F238E27FC236}">
                <a16:creationId xmlns:a16="http://schemas.microsoft.com/office/drawing/2014/main" id="{BA9EA89C-C3AE-F236-1A48-54973432457A}"/>
              </a:ext>
            </a:extLst>
          </p:cNvPr>
          <p:cNvSpPr txBox="1"/>
          <p:nvPr/>
        </p:nvSpPr>
        <p:spPr>
          <a:xfrm>
            <a:off x="8890540" y="0"/>
            <a:ext cx="2955636" cy="329616"/>
          </a:xfrm>
          <a:prstGeom prst="rect">
            <a:avLst/>
          </a:prstGeom>
          <a:solidFill>
            <a:srgbClr val="0000CC"/>
          </a:solidFill>
          <a:ln w="19050">
            <a:solidFill>
              <a:schemeClr val="bg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Στοιχεία Κβαντομηχανικής</a:t>
            </a:r>
          </a:p>
        </p:txBody>
      </p:sp>
      <p:pic>
        <p:nvPicPr>
          <p:cNvPr id="15" name="Εικόνα 14">
            <a:hlinkClick r:id="rId2" action="ppaction://hlinksldjump"/>
            <a:extLst>
              <a:ext uri="{FF2B5EF4-FFF2-40B4-BE49-F238E27FC236}">
                <a16:creationId xmlns:a16="http://schemas.microsoft.com/office/drawing/2014/main" id="{B5FF9AB0-65A0-0FEF-980C-F99500EB49F6}"/>
              </a:ext>
            </a:extLst>
          </p:cNvPr>
          <p:cNvPicPr>
            <a:picLocks noChangeAspect="1"/>
          </p:cNvPicPr>
          <p:nvPr/>
        </p:nvPicPr>
        <p:blipFill>
          <a:blip r:embed="rId3"/>
          <a:stretch>
            <a:fillRect/>
          </a:stretch>
        </p:blipFill>
        <p:spPr>
          <a:xfrm>
            <a:off x="291812" y="33020"/>
            <a:ext cx="305492" cy="305492"/>
          </a:xfrm>
          <a:prstGeom prst="rect">
            <a:avLst/>
          </a:prstGeom>
        </p:spPr>
      </p:pic>
      <mc:AlternateContent xmlns:mc="http://schemas.openxmlformats.org/markup-compatibility/2006" xmlns:a14="http://schemas.microsoft.com/office/drawing/2010/main">
        <mc:Choice Requires="a14">
          <p:sp>
            <p:nvSpPr>
              <p:cNvPr id="4" name="Θέση κειμένου 14">
                <a:extLst>
                  <a:ext uri="{FF2B5EF4-FFF2-40B4-BE49-F238E27FC236}">
                    <a16:creationId xmlns:a16="http://schemas.microsoft.com/office/drawing/2014/main" id="{E8E0CF90-73AE-EF9B-FE2E-1E4449914640}"/>
                  </a:ext>
                </a:extLst>
              </p:cNvPr>
              <p:cNvSpPr txBox="1">
                <a:spLocks/>
              </p:cNvSpPr>
              <p:nvPr/>
            </p:nvSpPr>
            <p:spPr>
              <a:xfrm>
                <a:off x="406401" y="1884218"/>
                <a:ext cx="6724072" cy="3777673"/>
              </a:xfrm>
              <a:prstGeom prst="rect">
                <a:avLst/>
              </a:prstGeom>
              <a:ln w="28575">
                <a:solidFill>
                  <a:schemeClr val="tx1"/>
                </a:solidFill>
              </a:ln>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7000"/>
                  </a:lnSpc>
                  <a:spcBef>
                    <a:spcPts val="1000"/>
                  </a:spcBef>
                  <a:spcAft>
                    <a:spcPts val="80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Ας υποθέσουμε ότι το υλικό κύμα ενός σωματιδίου είναι ένα κυματοπακέτο με τη μορφής του διπλανού σχήματος, για ευκολία θεωρούμε μόνο το πραγματικό μέρος της κυματοσυνάρτησης. </a:t>
                </a:r>
              </a:p>
              <a:p>
                <a:pPr marL="228600" marR="0" lvl="0" indent="-228600" algn="l" defTabSz="914400" rtl="0" eaLnBrk="1" fontAlgn="auto" latinLnBrk="0" hangingPunct="1">
                  <a:lnSpc>
                    <a:spcPct val="107000"/>
                  </a:lnSpc>
                  <a:spcBef>
                    <a:spcPts val="1000"/>
                  </a:spcBef>
                  <a:spcAft>
                    <a:spcPts val="80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Το τετράγωνο του μέτρου της κυματοσυνάρτησης </a:t>
                </a:r>
                <a14:m>
                  <m:oMath xmlns:m="http://schemas.openxmlformats.org/officeDocument/2006/math">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𝜓</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oMath>
                </a14:m>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εκφράζει την πιθανότητα το σώμα να βρίσκεται στη θέση </a:t>
                </a:r>
                <a14:m>
                  <m:oMath xmlns:m="http://schemas.openxmlformats.org/officeDocument/2006/math">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oMath>
                </a14:m>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συμπεράνουμε ότι το σώμα μπορεί να είναι σε όλο το διάστημα </a:t>
                </a:r>
                <a14:m>
                  <m:oMath xmlns:m="http://schemas.openxmlformats.org/officeDocument/2006/math">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𝛥</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oMath>
                </a14:m>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Συνεπώς η αβεβαιότητα ως προς την θέση είναι </a:t>
                </a:r>
                <a14:m>
                  <m:oMath xmlns:m="http://schemas.openxmlformats.org/officeDocument/2006/math">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𝛥</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oMath>
                </a14:m>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p>
              <a:p>
                <a:pPr marL="228600" marR="0" lvl="0" indent="-228600" algn="l" defTabSz="914400" rtl="0" eaLnBrk="1" fontAlgn="auto" latinLnBrk="0" hangingPunct="1">
                  <a:lnSpc>
                    <a:spcPct val="107000"/>
                  </a:lnSpc>
                  <a:spcBef>
                    <a:spcPts val="1000"/>
                  </a:spcBef>
                  <a:spcAft>
                    <a:spcPts val="80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Επίσης μια τέτοια κυματομορφή  προκύπτει από την επαλληλία κυμάτων με μήκη κύματος που έχουν τιμές σε αντίστοιχο  εύρος </a:t>
                </a:r>
                <a14:m>
                  <m:oMath xmlns:m="http://schemas.openxmlformats.org/officeDocument/2006/math">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𝛥𝜆</m:t>
                    </m:r>
                  </m:oMath>
                </a14:m>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Κατ’ επέκταση έχουμε μια αντίστοιχη αβεβαιότητα </a:t>
                </a:r>
                <a14:m>
                  <m:oMath xmlns:m="http://schemas.openxmlformats.org/officeDocument/2006/math">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𝛥</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𝑝</m:t>
                    </m:r>
                  </m:oMath>
                </a14:m>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και στην ορμή</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a:t>
                </a:r>
                <a:endParaRPr kumimoji="0" lang="el-GR"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endParaRPr kumimoji="0" lang="el-GR"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4" name="Θέση κειμένου 14">
                <a:extLst>
                  <a:ext uri="{FF2B5EF4-FFF2-40B4-BE49-F238E27FC236}">
                    <a16:creationId xmlns:a16="http://schemas.microsoft.com/office/drawing/2014/main" id="{E8E0CF90-73AE-EF9B-FE2E-1E4449914640}"/>
                  </a:ext>
                </a:extLst>
              </p:cNvPr>
              <p:cNvSpPr txBox="1">
                <a:spLocks noRot="1" noChangeAspect="1" noMove="1" noResize="1" noEditPoints="1" noAdjustHandles="1" noChangeArrowheads="1" noChangeShapeType="1" noTextEdit="1"/>
              </p:cNvSpPr>
              <p:nvPr/>
            </p:nvSpPr>
            <p:spPr>
              <a:xfrm>
                <a:off x="406401" y="1884218"/>
                <a:ext cx="6724072" cy="3777673"/>
              </a:xfrm>
              <a:prstGeom prst="rect">
                <a:avLst/>
              </a:prstGeom>
              <a:blipFill>
                <a:blip r:embed="rId4"/>
                <a:stretch>
                  <a:fillRect l="-542" t="-1440" r="-271"/>
                </a:stretch>
              </a:blipFill>
              <a:ln w="28575">
                <a:solidFill>
                  <a:schemeClr val="tx1"/>
                </a:solidFill>
              </a:ln>
            </p:spPr>
            <p:txBody>
              <a:bodyPr/>
              <a:lstStyle/>
              <a:p>
                <a:r>
                  <a:rPr lang="el-GR">
                    <a:noFill/>
                  </a:rPr>
                  <a:t> </a:t>
                </a:r>
              </a:p>
            </p:txBody>
          </p:sp>
        </mc:Fallback>
      </mc:AlternateContent>
      <p:pic>
        <p:nvPicPr>
          <p:cNvPr id="8" name="Θέση περιεχομένου 6">
            <a:extLst>
              <a:ext uri="{FF2B5EF4-FFF2-40B4-BE49-F238E27FC236}">
                <a16:creationId xmlns:a16="http://schemas.microsoft.com/office/drawing/2014/main" id="{CC618AE4-34AF-7E7C-5512-F635E358D1E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08502" y="1981994"/>
            <a:ext cx="3458134" cy="2967038"/>
          </a:xfrm>
          <a:prstGeom prst="rect">
            <a:avLst/>
          </a:prstGeom>
        </p:spPr>
      </p:pic>
    </p:spTree>
    <p:extLst>
      <p:ext uri="{BB962C8B-B14F-4D97-AF65-F5344CB8AC3E}">
        <p14:creationId xmlns:p14="http://schemas.microsoft.com/office/powerpoint/2010/main" val="365291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DB4499-054E-51E9-B78C-0242CA801DC8}"/>
              </a:ext>
            </a:extLst>
          </p:cNvPr>
          <p:cNvSpPr>
            <a:spLocks noGrp="1"/>
          </p:cNvSpPr>
          <p:nvPr>
            <p:ph type="title"/>
          </p:nvPr>
        </p:nvSpPr>
        <p:spPr>
          <a:xfrm>
            <a:off x="556656" y="811143"/>
            <a:ext cx="10756496" cy="921559"/>
          </a:xfrm>
        </p:spPr>
        <p:txBody>
          <a:bodyPr>
            <a:normAutofit fontScale="90000"/>
          </a:bodyPr>
          <a:lstStyle/>
          <a:p>
            <a:r>
              <a:rPr lang="el-GR" b="1" i="1" dirty="0">
                <a:solidFill>
                  <a:srgbClr val="FF0000"/>
                </a:solidFill>
                <a:latin typeface="Times New Roman" panose="02020603050405020304" pitchFamily="18" charset="0"/>
                <a:cs typeface="Times New Roman" panose="02020603050405020304" pitchFamily="18" charset="0"/>
              </a:rPr>
              <a:t>Η αρχή της αβεβαιότητας του </a:t>
            </a:r>
            <a:r>
              <a:rPr lang="en-US" b="1" i="1" dirty="0">
                <a:solidFill>
                  <a:srgbClr val="FF0000"/>
                </a:solidFill>
                <a:latin typeface="Times New Roman" panose="02020603050405020304" pitchFamily="18" charset="0"/>
                <a:cs typeface="Times New Roman" panose="02020603050405020304" pitchFamily="18" charset="0"/>
              </a:rPr>
              <a:t>Heisenberg</a:t>
            </a:r>
            <a:r>
              <a:rPr lang="el-GR" b="1" i="1" dirty="0">
                <a:solidFill>
                  <a:srgbClr val="FF0000"/>
                </a:solidFill>
                <a:latin typeface="Times New Roman" panose="02020603050405020304" pitchFamily="18" charset="0"/>
                <a:cs typeface="Times New Roman" panose="02020603050405020304" pitchFamily="18" charset="0"/>
              </a:rPr>
              <a:t>.</a:t>
            </a:r>
            <a:br>
              <a:rPr lang="el-GR" b="1" i="1" dirty="0">
                <a:solidFill>
                  <a:srgbClr val="FF0000"/>
                </a:solidFill>
              </a:rPr>
            </a:br>
            <a:r>
              <a:rPr lang="el-GR" b="1" i="1" dirty="0">
                <a:solidFill>
                  <a:srgbClr val="92D050"/>
                </a:solidFill>
                <a:latin typeface="Times New Roman" panose="02020603050405020304" pitchFamily="18" charset="0"/>
                <a:cs typeface="Times New Roman" panose="02020603050405020304" pitchFamily="18" charset="0"/>
              </a:rPr>
              <a:t>Προσπάθεια ερμηνείας της αρχής της αβεβαιότητας.</a:t>
            </a:r>
            <a:endParaRPr lang="el-GR" dirty="0"/>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Ορθογώνιο 4">
            <a:extLst>
              <a:ext uri="{FF2B5EF4-FFF2-40B4-BE49-F238E27FC236}">
                <a16:creationId xmlns:a16="http://schemas.microsoft.com/office/drawing/2014/main" id="{B3BEA801-9FA6-4B12-01D1-03E29044E986}"/>
              </a:ext>
            </a:extLst>
          </p:cNvPr>
          <p:cNvSpPr/>
          <p:nvPr/>
        </p:nvSpPr>
        <p:spPr>
          <a:xfrm>
            <a:off x="0" y="0"/>
            <a:ext cx="12192000" cy="329616"/>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E3275FA-808E-3F01-62B3-9672B6E7250C}"/>
              </a:ext>
            </a:extLst>
          </p:cNvPr>
          <p:cNvSpPr txBox="1"/>
          <p:nvPr/>
        </p:nvSpPr>
        <p:spPr>
          <a:xfrm>
            <a:off x="2979268"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Ιστορική αναδρομή - Ύλη</a:t>
            </a:r>
          </a:p>
        </p:txBody>
      </p:sp>
      <p:sp>
        <p:nvSpPr>
          <p:cNvPr id="7" name="TextBox 6">
            <a:extLst>
              <a:ext uri="{FF2B5EF4-FFF2-40B4-BE49-F238E27FC236}">
                <a16:creationId xmlns:a16="http://schemas.microsoft.com/office/drawing/2014/main" id="{3C5E0839-3C17-5821-5B58-2879E1ECB9AD}"/>
              </a:ext>
            </a:extLst>
          </p:cNvPr>
          <p:cNvSpPr txBox="1"/>
          <p:nvPr/>
        </p:nvSpPr>
        <p:spPr>
          <a:xfrm>
            <a:off x="5934904"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Παλαιά Κβαντική Φυσική</a:t>
            </a:r>
          </a:p>
        </p:txBody>
      </p:sp>
      <p:sp>
        <p:nvSpPr>
          <p:cNvPr id="13" name="TextBox 12">
            <a:extLst>
              <a:ext uri="{FF2B5EF4-FFF2-40B4-BE49-F238E27FC236}">
                <a16:creationId xmlns:a16="http://schemas.microsoft.com/office/drawing/2014/main" id="{BA9EA89C-C3AE-F236-1A48-54973432457A}"/>
              </a:ext>
            </a:extLst>
          </p:cNvPr>
          <p:cNvSpPr txBox="1"/>
          <p:nvPr/>
        </p:nvSpPr>
        <p:spPr>
          <a:xfrm>
            <a:off x="8890540" y="0"/>
            <a:ext cx="2955636" cy="329616"/>
          </a:xfrm>
          <a:prstGeom prst="rect">
            <a:avLst/>
          </a:prstGeom>
          <a:solidFill>
            <a:srgbClr val="0000CC"/>
          </a:solidFill>
          <a:ln w="19050">
            <a:solidFill>
              <a:schemeClr val="bg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Στοιχεία Κβαντομηχανικής</a:t>
            </a:r>
          </a:p>
        </p:txBody>
      </p:sp>
      <p:pic>
        <p:nvPicPr>
          <p:cNvPr id="15" name="Εικόνα 14">
            <a:hlinkClick r:id="rId2" action="ppaction://hlinksldjump"/>
            <a:extLst>
              <a:ext uri="{FF2B5EF4-FFF2-40B4-BE49-F238E27FC236}">
                <a16:creationId xmlns:a16="http://schemas.microsoft.com/office/drawing/2014/main" id="{B5FF9AB0-65A0-0FEF-980C-F99500EB49F6}"/>
              </a:ext>
            </a:extLst>
          </p:cNvPr>
          <p:cNvPicPr>
            <a:picLocks noChangeAspect="1"/>
          </p:cNvPicPr>
          <p:nvPr/>
        </p:nvPicPr>
        <p:blipFill>
          <a:blip r:embed="rId3"/>
          <a:stretch>
            <a:fillRect/>
          </a:stretch>
        </p:blipFill>
        <p:spPr>
          <a:xfrm>
            <a:off x="291812" y="33020"/>
            <a:ext cx="305492" cy="305492"/>
          </a:xfrm>
          <a:prstGeom prst="rect">
            <a:avLst/>
          </a:prstGeom>
        </p:spPr>
      </p:pic>
      <p:sp>
        <p:nvSpPr>
          <p:cNvPr id="4" name="Θέση κειμένου 14">
            <a:extLst>
              <a:ext uri="{FF2B5EF4-FFF2-40B4-BE49-F238E27FC236}">
                <a16:creationId xmlns:a16="http://schemas.microsoft.com/office/drawing/2014/main" id="{E8E0CF90-73AE-EF9B-FE2E-1E4449914640}"/>
              </a:ext>
            </a:extLst>
          </p:cNvPr>
          <p:cNvSpPr txBox="1">
            <a:spLocks/>
          </p:cNvSpPr>
          <p:nvPr/>
        </p:nvSpPr>
        <p:spPr>
          <a:xfrm>
            <a:off x="772103" y="2364509"/>
            <a:ext cx="6724072" cy="3777673"/>
          </a:xfrm>
          <a:prstGeom prst="rect">
            <a:avLst/>
          </a:prstGeom>
          <a:ln w="28575">
            <a:solidFill>
              <a:schemeClr val="tx1"/>
            </a:solidFill>
          </a:ln>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7000"/>
              </a:lnSpc>
              <a:spcBef>
                <a:spcPts val="1000"/>
              </a:spcBef>
              <a:spcAft>
                <a:spcPts val="800"/>
              </a:spcAft>
              <a:buClrTx/>
              <a:buSzTx/>
              <a:buFont typeface="Wingdings" panose="05000000000000000000" pitchFamily="2" charset="2"/>
              <a:buChar char="Ø"/>
              <a:tabLst/>
              <a:defRPr/>
            </a:pPr>
            <a:r>
              <a:rPr kumimoji="0" lang="el-GR" sz="20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Η κυματοσυνάρτηση ενός  σωματιδίου, είναι ο πληρέστερος τρόπος περιγραφής της κατάστασης του σωματιδίου. Σε αυτήν περιέχονται όλες οι πληροφορίες που «επιτρέπει» η φύση να έχουμε για αυτό.</a:t>
            </a:r>
          </a:p>
          <a:p>
            <a:pPr marL="571500" marR="0" lvl="0" indent="-342900" algn="l" defTabSz="914400" rtl="0" eaLnBrk="1" fontAlgn="auto" latinLnBrk="0" hangingPunct="1">
              <a:lnSpc>
                <a:spcPct val="107000"/>
              </a:lnSpc>
              <a:spcBef>
                <a:spcPts val="1000"/>
              </a:spcBef>
              <a:spcAft>
                <a:spcPts val="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Έστω ότι διαθέτουμε πολύ μεγάλο πλήθος ξεχωριστών  σωματιδίων και  για το κάθε ένα η κυματοσυνάρτηση  που το συνοδεύει, είναι πανομοιότυπη με το κυματοπακέτο που προαναφέραμε.  Δηλαδή έχουμε μια συλλογή </a:t>
            </a:r>
            <a:r>
              <a:rPr kumimoji="0" lang="el-GR" sz="20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πανομοιότυπων κβαντικών συστημάτων του ενός σωματιδίου</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l-GR"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endParaRPr kumimoji="0" lang="el-GR"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8" name="Θέση περιεχομένου 6">
            <a:extLst>
              <a:ext uri="{FF2B5EF4-FFF2-40B4-BE49-F238E27FC236}">
                <a16:creationId xmlns:a16="http://schemas.microsoft.com/office/drawing/2014/main" id="{CC618AE4-34AF-7E7C-5512-F635E358D1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08502" y="1981994"/>
            <a:ext cx="3458134" cy="2967038"/>
          </a:xfrm>
          <a:prstGeom prst="rect">
            <a:avLst/>
          </a:prstGeom>
        </p:spPr>
      </p:pic>
    </p:spTree>
    <p:extLst>
      <p:ext uri="{BB962C8B-B14F-4D97-AF65-F5344CB8AC3E}">
        <p14:creationId xmlns:p14="http://schemas.microsoft.com/office/powerpoint/2010/main" val="2654672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DB4499-054E-51E9-B78C-0242CA801DC8}"/>
              </a:ext>
            </a:extLst>
          </p:cNvPr>
          <p:cNvSpPr>
            <a:spLocks noGrp="1"/>
          </p:cNvSpPr>
          <p:nvPr>
            <p:ph type="title"/>
          </p:nvPr>
        </p:nvSpPr>
        <p:spPr>
          <a:xfrm>
            <a:off x="556656" y="719780"/>
            <a:ext cx="10756496" cy="921559"/>
          </a:xfrm>
        </p:spPr>
        <p:txBody>
          <a:bodyPr>
            <a:normAutofit fontScale="90000"/>
          </a:bodyPr>
          <a:lstStyle/>
          <a:p>
            <a:r>
              <a:rPr lang="el-GR" b="1" i="1" dirty="0">
                <a:solidFill>
                  <a:srgbClr val="FF0000"/>
                </a:solidFill>
                <a:latin typeface="Times New Roman" panose="02020603050405020304" pitchFamily="18" charset="0"/>
                <a:cs typeface="Times New Roman" panose="02020603050405020304" pitchFamily="18" charset="0"/>
              </a:rPr>
              <a:t>Η αρχή της αβεβαιότητας του </a:t>
            </a:r>
            <a:r>
              <a:rPr lang="en-US" b="1" i="1" dirty="0">
                <a:solidFill>
                  <a:srgbClr val="FF0000"/>
                </a:solidFill>
                <a:latin typeface="Times New Roman" panose="02020603050405020304" pitchFamily="18" charset="0"/>
                <a:cs typeface="Times New Roman" panose="02020603050405020304" pitchFamily="18" charset="0"/>
              </a:rPr>
              <a:t>Heisenberg</a:t>
            </a:r>
            <a:r>
              <a:rPr lang="el-GR" b="1" i="1" dirty="0">
                <a:solidFill>
                  <a:srgbClr val="FF0000"/>
                </a:solidFill>
                <a:latin typeface="Times New Roman" panose="02020603050405020304" pitchFamily="18" charset="0"/>
                <a:cs typeface="Times New Roman" panose="02020603050405020304" pitchFamily="18" charset="0"/>
              </a:rPr>
              <a:t>.</a:t>
            </a:r>
            <a:br>
              <a:rPr lang="el-GR" b="1" i="1" dirty="0">
                <a:solidFill>
                  <a:srgbClr val="FF0000"/>
                </a:solidFill>
              </a:rPr>
            </a:br>
            <a:r>
              <a:rPr lang="el-GR" b="1" i="1" dirty="0">
                <a:solidFill>
                  <a:srgbClr val="92D050"/>
                </a:solidFill>
                <a:latin typeface="Times New Roman" panose="02020603050405020304" pitchFamily="18" charset="0"/>
                <a:cs typeface="Times New Roman" panose="02020603050405020304" pitchFamily="18" charset="0"/>
              </a:rPr>
              <a:t>Προσπάθεια ερμηνείας της αρχής της αβεβαιότητας.</a:t>
            </a:r>
            <a:endParaRPr lang="el-GR" dirty="0"/>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Ορθογώνιο 4">
            <a:extLst>
              <a:ext uri="{FF2B5EF4-FFF2-40B4-BE49-F238E27FC236}">
                <a16:creationId xmlns:a16="http://schemas.microsoft.com/office/drawing/2014/main" id="{B3BEA801-9FA6-4B12-01D1-03E29044E986}"/>
              </a:ext>
            </a:extLst>
          </p:cNvPr>
          <p:cNvSpPr/>
          <p:nvPr/>
        </p:nvSpPr>
        <p:spPr>
          <a:xfrm>
            <a:off x="0" y="0"/>
            <a:ext cx="12192000" cy="329616"/>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E3275FA-808E-3F01-62B3-9672B6E7250C}"/>
              </a:ext>
            </a:extLst>
          </p:cNvPr>
          <p:cNvSpPr txBox="1"/>
          <p:nvPr/>
        </p:nvSpPr>
        <p:spPr>
          <a:xfrm>
            <a:off x="2979268"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Ιστορική αναδρομή - Ύλη</a:t>
            </a:r>
          </a:p>
        </p:txBody>
      </p:sp>
      <p:sp>
        <p:nvSpPr>
          <p:cNvPr id="7" name="TextBox 6">
            <a:extLst>
              <a:ext uri="{FF2B5EF4-FFF2-40B4-BE49-F238E27FC236}">
                <a16:creationId xmlns:a16="http://schemas.microsoft.com/office/drawing/2014/main" id="{3C5E0839-3C17-5821-5B58-2879E1ECB9AD}"/>
              </a:ext>
            </a:extLst>
          </p:cNvPr>
          <p:cNvSpPr txBox="1"/>
          <p:nvPr/>
        </p:nvSpPr>
        <p:spPr>
          <a:xfrm>
            <a:off x="5934904"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Παλαιά Κβαντική Φυσική</a:t>
            </a:r>
          </a:p>
        </p:txBody>
      </p:sp>
      <p:sp>
        <p:nvSpPr>
          <p:cNvPr id="13" name="TextBox 12">
            <a:extLst>
              <a:ext uri="{FF2B5EF4-FFF2-40B4-BE49-F238E27FC236}">
                <a16:creationId xmlns:a16="http://schemas.microsoft.com/office/drawing/2014/main" id="{BA9EA89C-C3AE-F236-1A48-54973432457A}"/>
              </a:ext>
            </a:extLst>
          </p:cNvPr>
          <p:cNvSpPr txBox="1"/>
          <p:nvPr/>
        </p:nvSpPr>
        <p:spPr>
          <a:xfrm>
            <a:off x="8890540" y="0"/>
            <a:ext cx="2955636" cy="329616"/>
          </a:xfrm>
          <a:prstGeom prst="rect">
            <a:avLst/>
          </a:prstGeom>
          <a:solidFill>
            <a:srgbClr val="0000CC"/>
          </a:solidFill>
          <a:ln w="19050">
            <a:solidFill>
              <a:schemeClr val="bg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Στοιχεία Κβαντομηχανικής</a:t>
            </a:r>
          </a:p>
        </p:txBody>
      </p:sp>
      <p:pic>
        <p:nvPicPr>
          <p:cNvPr id="15" name="Εικόνα 14">
            <a:hlinkClick r:id="rId2" action="ppaction://hlinksldjump"/>
            <a:extLst>
              <a:ext uri="{FF2B5EF4-FFF2-40B4-BE49-F238E27FC236}">
                <a16:creationId xmlns:a16="http://schemas.microsoft.com/office/drawing/2014/main" id="{B5FF9AB0-65A0-0FEF-980C-F99500EB49F6}"/>
              </a:ext>
            </a:extLst>
          </p:cNvPr>
          <p:cNvPicPr>
            <a:picLocks noChangeAspect="1"/>
          </p:cNvPicPr>
          <p:nvPr/>
        </p:nvPicPr>
        <p:blipFill>
          <a:blip r:embed="rId3"/>
          <a:stretch>
            <a:fillRect/>
          </a:stretch>
        </p:blipFill>
        <p:spPr>
          <a:xfrm>
            <a:off x="291812" y="33020"/>
            <a:ext cx="305492" cy="305492"/>
          </a:xfrm>
          <a:prstGeom prst="rect">
            <a:avLst/>
          </a:prstGeom>
        </p:spPr>
      </p:pic>
      <mc:AlternateContent xmlns:mc="http://schemas.openxmlformats.org/markup-compatibility/2006" xmlns:a14="http://schemas.microsoft.com/office/drawing/2010/main">
        <mc:Choice Requires="a14">
          <p:sp>
            <p:nvSpPr>
              <p:cNvPr id="4" name="Θέση κειμένου 14">
                <a:extLst>
                  <a:ext uri="{FF2B5EF4-FFF2-40B4-BE49-F238E27FC236}">
                    <a16:creationId xmlns:a16="http://schemas.microsoft.com/office/drawing/2014/main" id="{E8E0CF90-73AE-EF9B-FE2E-1E4449914640}"/>
                  </a:ext>
                </a:extLst>
              </p:cNvPr>
              <p:cNvSpPr txBox="1">
                <a:spLocks/>
              </p:cNvSpPr>
              <p:nvPr/>
            </p:nvSpPr>
            <p:spPr>
              <a:xfrm>
                <a:off x="444558" y="2373165"/>
                <a:ext cx="7762622" cy="3454981"/>
              </a:xfrm>
              <a:prstGeom prst="rect">
                <a:avLst/>
              </a:prstGeom>
              <a:ln w="28575">
                <a:solidFill>
                  <a:schemeClr val="tx1"/>
                </a:solidFill>
              </a:ln>
            </p:spPr>
            <p:txBody>
              <a:bodyPr>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7000"/>
                  </a:lnSpc>
                  <a:spcBef>
                    <a:spcPts val="1000"/>
                  </a:spcBef>
                  <a:spcAft>
                    <a:spcPts val="800"/>
                  </a:spcAft>
                  <a:buClrTx/>
                  <a:buSzTx/>
                  <a:buFont typeface="Wingdings" panose="05000000000000000000" pitchFamily="2" charset="2"/>
                  <a:buChar char="Ø"/>
                  <a:tabLst/>
                  <a:defRPr/>
                </a:pPr>
                <a:r>
                  <a:rPr kumimoji="0" lang="el-GR" sz="29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Χωρίζουμε σε δύο μεγάλα σύνολα τα σωματίδια. </a:t>
                </a:r>
              </a:p>
              <a:p>
                <a:pPr marL="228600" marR="0" lvl="0" indent="-228600" algn="l" defTabSz="914400" rtl="0" eaLnBrk="1" fontAlgn="auto" latinLnBrk="0" hangingPunct="1">
                  <a:lnSpc>
                    <a:spcPct val="107000"/>
                  </a:lnSpc>
                  <a:spcBef>
                    <a:spcPts val="1000"/>
                  </a:spcBef>
                  <a:spcAft>
                    <a:spcPts val="800"/>
                  </a:spcAft>
                  <a:buClrTx/>
                  <a:buSzTx/>
                  <a:buFont typeface="Wingdings" panose="05000000000000000000" pitchFamily="2" charset="2"/>
                  <a:buChar char="Ø"/>
                  <a:tabLst/>
                  <a:defRPr/>
                </a:pPr>
                <a:r>
                  <a:rPr kumimoji="0" lang="el-GR" sz="29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Αν για το πρώτο σύνολο των σωματιδίων, μετρήσουμε με </a:t>
                </a:r>
                <a:r>
                  <a:rPr kumimoji="0" lang="el-GR" sz="29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ιδανική ακρίβεια</a:t>
                </a:r>
                <a:r>
                  <a:rPr kumimoji="0" lang="el-GR" sz="29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τη θέση </a:t>
                </a:r>
                <a14:m>
                  <m:oMath xmlns:m="http://schemas.openxmlformats.org/officeDocument/2006/math">
                    <m:r>
                      <a:rPr kumimoji="0" lang="en-US" sz="29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oMath>
                </a14:m>
                <a:r>
                  <a:rPr kumimoji="0" lang="el-GR" sz="29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του κάθε σωματιδίου,  κάθε φορά θα βρίσκουμε μια συγκεκριμένη τιμή. Οι τιμές που θα βρούμε για τη θέση </a:t>
                </a:r>
                <a14:m>
                  <m:oMath xmlns:m="http://schemas.openxmlformats.org/officeDocument/2006/math">
                    <m:r>
                      <a:rPr kumimoji="0" lang="en-US" sz="29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oMath>
                </a14:m>
                <a:r>
                  <a:rPr kumimoji="0" lang="el-GR" sz="29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θα κατανέμονται ανάλογα με το τετράγωνο του μέτρου της  </a:t>
                </a:r>
                <a14:m>
                  <m:oMath xmlns:m="http://schemas.openxmlformats.org/officeDocument/2006/math">
                    <m:r>
                      <a:rPr kumimoji="0" lang="el-GR" sz="29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𝜓</m:t>
                    </m:r>
                    <m:r>
                      <a:rPr kumimoji="0" lang="el-GR" sz="29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29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r>
                      <a:rPr kumimoji="0" lang="el-GR" sz="29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oMath>
                </a14:m>
                <a:r>
                  <a:rPr kumimoji="0" lang="el-GR" sz="29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r>
                  <a:rPr kumimoji="0" lang="el-GR" sz="29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Η τυπική απόκλιση αυτών των τιμών, είναι η αβεβαιότητα </a:t>
                </a:r>
                <a14:m>
                  <m:oMath xmlns:m="http://schemas.openxmlformats.org/officeDocument/2006/math">
                    <m:r>
                      <a:rPr kumimoji="0" lang="el-GR" sz="29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𝛥</m:t>
                    </m:r>
                    <m:r>
                      <a:rPr kumimoji="0" lang="en-US" sz="29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oMath>
                </a14:m>
                <a:r>
                  <a:rPr kumimoji="0" lang="el-GR" sz="29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και είναι περίπου αυτή που σημειώνεται στο σχήμα. </a:t>
                </a:r>
              </a:p>
              <a:p>
                <a:pPr marL="228600" marR="0" lvl="0" indent="-228600" algn="l" defTabSz="914400" rtl="0" eaLnBrk="1" fontAlgn="auto" latinLnBrk="0" hangingPunct="1">
                  <a:lnSpc>
                    <a:spcPct val="107000"/>
                  </a:lnSpc>
                  <a:spcBef>
                    <a:spcPts val="1000"/>
                  </a:spcBef>
                  <a:spcAft>
                    <a:spcPts val="800"/>
                  </a:spcAft>
                  <a:buClrTx/>
                  <a:buSzTx/>
                  <a:buFont typeface="Wingdings" panose="05000000000000000000" pitchFamily="2" charset="2"/>
                  <a:buChar char="Ø"/>
                  <a:tabLst/>
                  <a:defRPr/>
                </a:pPr>
                <a:r>
                  <a:rPr kumimoji="0" lang="el-GR" sz="29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Αν για το δεύτερο σύνολο μετρήσουμε επίσης με </a:t>
                </a:r>
                <a:r>
                  <a:rPr kumimoji="0" lang="el-GR" sz="29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ιδανική ακρίβεια </a:t>
                </a:r>
                <a:r>
                  <a:rPr kumimoji="0" lang="el-GR" sz="29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την ορμή του κάθε σωματιδίου, και σε αυτή την περίπτωση βρίσκουμε ένα σύνολο τιμών. Η τυπική απόκλιση των τιμών αυτών είναι η αβεβαιότητα της ορμής </a:t>
                </a:r>
                <a14:m>
                  <m:oMath xmlns:m="http://schemas.openxmlformats.org/officeDocument/2006/math">
                    <m:r>
                      <a:rPr kumimoji="0" lang="el-GR" sz="29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𝛥</m:t>
                    </m:r>
                    <m:r>
                      <a:rPr kumimoji="0" lang="en-US" sz="29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𝑝</m:t>
                    </m:r>
                  </m:oMath>
                </a14:m>
                <a:r>
                  <a:rPr kumimoji="0" lang="el-GR" sz="29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p>
              <a:p>
                <a:pPr marL="228600" marR="0" lvl="0" indent="-228600" algn="l" defTabSz="914400" rtl="0" eaLnBrk="1" fontAlgn="auto" latinLnBrk="0" hangingPunct="1">
                  <a:lnSpc>
                    <a:spcPct val="107000"/>
                  </a:lnSpc>
                  <a:spcBef>
                    <a:spcPts val="1000"/>
                  </a:spcBef>
                  <a:spcAft>
                    <a:spcPts val="800"/>
                  </a:spcAft>
                  <a:buClrTx/>
                  <a:buSzTx/>
                  <a:buFont typeface="Wingdings" panose="05000000000000000000" pitchFamily="2" charset="2"/>
                  <a:buChar char="Ø"/>
                  <a:tabLst/>
                  <a:defRPr/>
                </a:pPr>
                <a:r>
                  <a:rPr kumimoji="0" lang="el-GR" sz="29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Το γινόμενο των δύο αβεβαιοτήτων θα είναι μεγαλύτερο της σταθεράς του </a:t>
                </a:r>
                <a:r>
                  <a:rPr kumimoji="0" lang="en-US" sz="29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Planck</a:t>
                </a:r>
                <a:r>
                  <a:rPr kumimoji="0" lang="el-GR" sz="29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l-GR" sz="29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4" name="Θέση κειμένου 14">
                <a:extLst>
                  <a:ext uri="{FF2B5EF4-FFF2-40B4-BE49-F238E27FC236}">
                    <a16:creationId xmlns:a16="http://schemas.microsoft.com/office/drawing/2014/main" id="{E8E0CF90-73AE-EF9B-FE2E-1E4449914640}"/>
                  </a:ext>
                </a:extLst>
              </p:cNvPr>
              <p:cNvSpPr txBox="1">
                <a:spLocks noRot="1" noChangeAspect="1" noMove="1" noResize="1" noEditPoints="1" noAdjustHandles="1" noChangeArrowheads="1" noChangeShapeType="1" noTextEdit="1"/>
              </p:cNvSpPr>
              <p:nvPr/>
            </p:nvSpPr>
            <p:spPr>
              <a:xfrm>
                <a:off x="444558" y="2373165"/>
                <a:ext cx="7762622" cy="3454981"/>
              </a:xfrm>
              <a:prstGeom prst="rect">
                <a:avLst/>
              </a:prstGeom>
              <a:blipFill>
                <a:blip r:embed="rId4"/>
                <a:stretch>
                  <a:fillRect l="-391" t="-1573" r="-1095" b="-524"/>
                </a:stretch>
              </a:blipFill>
              <a:ln w="28575">
                <a:solidFill>
                  <a:schemeClr val="tx1"/>
                </a:solidFill>
              </a:ln>
            </p:spPr>
            <p:txBody>
              <a:bodyPr/>
              <a:lstStyle/>
              <a:p>
                <a:r>
                  <a:rPr lang="el-GR">
                    <a:noFill/>
                  </a:rPr>
                  <a:t> </a:t>
                </a:r>
              </a:p>
            </p:txBody>
          </p:sp>
        </mc:Fallback>
      </mc:AlternateContent>
      <p:pic>
        <p:nvPicPr>
          <p:cNvPr id="8" name="Θέση περιεχομένου 6">
            <a:extLst>
              <a:ext uri="{FF2B5EF4-FFF2-40B4-BE49-F238E27FC236}">
                <a16:creationId xmlns:a16="http://schemas.microsoft.com/office/drawing/2014/main" id="{CC618AE4-34AF-7E7C-5512-F635E358D1E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07180" y="2077589"/>
            <a:ext cx="3458134" cy="2967038"/>
          </a:xfrm>
          <a:prstGeom prst="rect">
            <a:avLst/>
          </a:prstGeom>
        </p:spPr>
      </p:pic>
    </p:spTree>
    <p:extLst>
      <p:ext uri="{BB962C8B-B14F-4D97-AF65-F5344CB8AC3E}">
        <p14:creationId xmlns:p14="http://schemas.microsoft.com/office/powerpoint/2010/main" val="1395276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DB4499-054E-51E9-B78C-0242CA801DC8}"/>
              </a:ext>
            </a:extLst>
          </p:cNvPr>
          <p:cNvSpPr>
            <a:spLocks noGrp="1"/>
          </p:cNvSpPr>
          <p:nvPr>
            <p:ph type="title"/>
          </p:nvPr>
        </p:nvSpPr>
        <p:spPr>
          <a:xfrm>
            <a:off x="444558" y="632603"/>
            <a:ext cx="11317604" cy="1291013"/>
          </a:xfrm>
        </p:spPr>
        <p:txBody>
          <a:bodyPr>
            <a:normAutofit fontScale="90000"/>
          </a:bodyPr>
          <a:lstStyle/>
          <a:p>
            <a:r>
              <a:rPr lang="el-GR" b="1" i="1" dirty="0">
                <a:solidFill>
                  <a:srgbClr val="FF0000"/>
                </a:solidFill>
                <a:latin typeface="Times New Roman" panose="02020603050405020304" pitchFamily="18" charset="0"/>
                <a:cs typeface="Times New Roman" panose="02020603050405020304" pitchFamily="18" charset="0"/>
              </a:rPr>
              <a:t>Η αρχή της αβεβαιότητας του </a:t>
            </a:r>
            <a:r>
              <a:rPr lang="en-US" b="1" i="1" dirty="0">
                <a:solidFill>
                  <a:srgbClr val="FF0000"/>
                </a:solidFill>
                <a:latin typeface="Times New Roman" panose="02020603050405020304" pitchFamily="18" charset="0"/>
                <a:cs typeface="Times New Roman" panose="02020603050405020304" pitchFamily="18" charset="0"/>
              </a:rPr>
              <a:t>Heisenberg</a:t>
            </a:r>
            <a:r>
              <a:rPr lang="el-GR" b="1" i="1" dirty="0">
                <a:solidFill>
                  <a:srgbClr val="FF0000"/>
                </a:solidFill>
                <a:latin typeface="Times New Roman" panose="02020603050405020304" pitchFamily="18" charset="0"/>
                <a:cs typeface="Times New Roman" panose="02020603050405020304" pitchFamily="18" charset="0"/>
              </a:rPr>
              <a:t>.</a:t>
            </a:r>
            <a:br>
              <a:rPr lang="el-GR" b="1" i="1" dirty="0">
                <a:solidFill>
                  <a:srgbClr val="FF0000"/>
                </a:solidFill>
              </a:rPr>
            </a:br>
            <a:r>
              <a:rPr lang="el-GR" b="1" i="1" dirty="0">
                <a:solidFill>
                  <a:srgbClr val="92D050"/>
                </a:solidFill>
                <a:latin typeface="Times New Roman" panose="02020603050405020304" pitchFamily="18" charset="0"/>
                <a:cs typeface="Times New Roman" panose="02020603050405020304" pitchFamily="18" charset="0"/>
              </a:rPr>
              <a:t>Ποια είναι η σωστή έκφραση της αρχής απροσδιοριστίας;</a:t>
            </a:r>
            <a:endParaRPr lang="el-GR" dirty="0"/>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Ορθογώνιο 4">
            <a:extLst>
              <a:ext uri="{FF2B5EF4-FFF2-40B4-BE49-F238E27FC236}">
                <a16:creationId xmlns:a16="http://schemas.microsoft.com/office/drawing/2014/main" id="{B3BEA801-9FA6-4B12-01D1-03E29044E986}"/>
              </a:ext>
            </a:extLst>
          </p:cNvPr>
          <p:cNvSpPr/>
          <p:nvPr/>
        </p:nvSpPr>
        <p:spPr>
          <a:xfrm>
            <a:off x="0" y="0"/>
            <a:ext cx="12192000" cy="329616"/>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E3275FA-808E-3F01-62B3-9672B6E7250C}"/>
              </a:ext>
            </a:extLst>
          </p:cNvPr>
          <p:cNvSpPr txBox="1"/>
          <p:nvPr/>
        </p:nvSpPr>
        <p:spPr>
          <a:xfrm>
            <a:off x="2979268"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Ιστορική αναδρομή - Ύλη</a:t>
            </a:r>
          </a:p>
        </p:txBody>
      </p:sp>
      <p:sp>
        <p:nvSpPr>
          <p:cNvPr id="7" name="TextBox 6">
            <a:extLst>
              <a:ext uri="{FF2B5EF4-FFF2-40B4-BE49-F238E27FC236}">
                <a16:creationId xmlns:a16="http://schemas.microsoft.com/office/drawing/2014/main" id="{3C5E0839-3C17-5821-5B58-2879E1ECB9AD}"/>
              </a:ext>
            </a:extLst>
          </p:cNvPr>
          <p:cNvSpPr txBox="1"/>
          <p:nvPr/>
        </p:nvSpPr>
        <p:spPr>
          <a:xfrm>
            <a:off x="5934904"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Παλαιά Κβαντική Φυσική</a:t>
            </a:r>
          </a:p>
        </p:txBody>
      </p:sp>
      <p:sp>
        <p:nvSpPr>
          <p:cNvPr id="13" name="TextBox 12">
            <a:extLst>
              <a:ext uri="{FF2B5EF4-FFF2-40B4-BE49-F238E27FC236}">
                <a16:creationId xmlns:a16="http://schemas.microsoft.com/office/drawing/2014/main" id="{BA9EA89C-C3AE-F236-1A48-54973432457A}"/>
              </a:ext>
            </a:extLst>
          </p:cNvPr>
          <p:cNvSpPr txBox="1"/>
          <p:nvPr/>
        </p:nvSpPr>
        <p:spPr>
          <a:xfrm>
            <a:off x="8890540" y="0"/>
            <a:ext cx="2955636" cy="329616"/>
          </a:xfrm>
          <a:prstGeom prst="rect">
            <a:avLst/>
          </a:prstGeom>
          <a:solidFill>
            <a:srgbClr val="0000CC"/>
          </a:solidFill>
          <a:ln w="19050">
            <a:solidFill>
              <a:schemeClr val="bg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Στοιχεία Κβαντομηχανικής</a:t>
            </a:r>
          </a:p>
        </p:txBody>
      </p:sp>
      <p:pic>
        <p:nvPicPr>
          <p:cNvPr id="15" name="Εικόνα 14">
            <a:hlinkClick r:id="rId2" action="ppaction://hlinksldjump"/>
            <a:extLst>
              <a:ext uri="{FF2B5EF4-FFF2-40B4-BE49-F238E27FC236}">
                <a16:creationId xmlns:a16="http://schemas.microsoft.com/office/drawing/2014/main" id="{B5FF9AB0-65A0-0FEF-980C-F99500EB49F6}"/>
              </a:ext>
            </a:extLst>
          </p:cNvPr>
          <p:cNvPicPr>
            <a:picLocks noChangeAspect="1"/>
          </p:cNvPicPr>
          <p:nvPr/>
        </p:nvPicPr>
        <p:blipFill>
          <a:blip r:embed="rId3"/>
          <a:stretch>
            <a:fillRect/>
          </a:stretch>
        </p:blipFill>
        <p:spPr>
          <a:xfrm>
            <a:off x="291812" y="33020"/>
            <a:ext cx="305492" cy="305492"/>
          </a:xfrm>
          <a:prstGeom prst="rect">
            <a:avLst/>
          </a:prstGeom>
        </p:spPr>
      </p:pic>
      <mc:AlternateContent xmlns:mc="http://schemas.openxmlformats.org/markup-compatibility/2006" xmlns:a14="http://schemas.microsoft.com/office/drawing/2010/main">
        <mc:Choice Requires="a14">
          <p:sp>
            <p:nvSpPr>
              <p:cNvPr id="4" name="Θέση κειμένου 14">
                <a:extLst>
                  <a:ext uri="{FF2B5EF4-FFF2-40B4-BE49-F238E27FC236}">
                    <a16:creationId xmlns:a16="http://schemas.microsoft.com/office/drawing/2014/main" id="{E8E0CF90-73AE-EF9B-FE2E-1E4449914640}"/>
                  </a:ext>
                </a:extLst>
              </p:cNvPr>
              <p:cNvSpPr txBox="1">
                <a:spLocks/>
              </p:cNvSpPr>
              <p:nvPr/>
            </p:nvSpPr>
            <p:spPr>
              <a:xfrm>
                <a:off x="369455" y="2078182"/>
                <a:ext cx="6816436" cy="4100946"/>
              </a:xfrm>
              <a:prstGeom prst="rect">
                <a:avLst/>
              </a:prstGeom>
              <a:ln w="28575">
                <a:solidFill>
                  <a:schemeClr val="tx1"/>
                </a:solidFill>
              </a:ln>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Η έκφραση της απροσδιοριστίας του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Heisenberg </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όπως προκύπτει αυστηρά με τη βοήθεια της κβαντικής μηχανικής είναι </a:t>
                </a: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14:m>
                  <m:oMathPara xmlns:m="http://schemas.openxmlformats.org/officeDocument/2006/math">
                    <m:oMathParaPr>
                      <m:jc m:val="centerGroup"/>
                    </m:oMathParaPr>
                    <m:oMath xmlns:m="http://schemas.openxmlformats.org/officeDocument/2006/math">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𝛥</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𝛥</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𝑝</m:t>
                      </m:r>
                      <m: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f>
                        <m:fPr>
                          <m:ctrlPr>
                            <a:rPr kumimoji="0" lang="en-US" sz="2000" b="0" i="1" u="none" strike="noStrike" kern="1200" cap="none" spc="0" normalizeH="0" baseline="0" noProof="0">
                              <a:ln>
                                <a:noFill/>
                              </a:ln>
                              <a:solidFill>
                                <a:prstClr val="black"/>
                              </a:solidFill>
                              <a:effectLst/>
                              <a:uLnTx/>
                              <a:uFillTx/>
                              <a:latin typeface="Cambria Math" panose="02040503050406030204" pitchFamily="18" charset="0"/>
                              <a:ea typeface="+mn-ea"/>
                              <a:cs typeface="Times New Roman" panose="02020603050405020304" pitchFamily="18" charset="0"/>
                            </a:rPr>
                          </m:ctrlPr>
                        </m:fPr>
                        <m:num>
                          <m:r>
                            <a:rPr kumimoji="0" lang="el-GR" sz="2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ℏ</m:t>
                          </m:r>
                          <m:r>
                            <m:rPr>
                              <m:nor/>
                            </m:rP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m:t> </m:t>
                          </m:r>
                        </m:num>
                        <m:den>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mn-ea"/>
                              <a:cs typeface="Times New Roman" panose="02020603050405020304" pitchFamily="18" charset="0"/>
                            </a:rPr>
                            <m:t>2</m:t>
                          </m:r>
                        </m:den>
                      </m:f>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mn-ea"/>
                          <a:cs typeface="Times New Roman" panose="02020603050405020304" pitchFamily="18" charset="0"/>
                        </a:rPr>
                        <m:t> </m:t>
                      </m:r>
                    </m:oMath>
                  </m:oMathPara>
                </a14:m>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228600" marR="0" lvl="0" indent="-228600" algn="l" defTabSz="914400" rtl="0" eaLnBrk="1" fontAlgn="auto" latinLnBrk="0" hangingPunct="1">
                  <a:lnSpc>
                    <a:spcPct val="107000"/>
                  </a:lnSpc>
                  <a:spcBef>
                    <a:spcPts val="1000"/>
                  </a:spcBef>
                  <a:spcAft>
                    <a:spcPts val="80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Μάλιστα η ισότητα ισχύει στην ειδική περίπτωση όπου η κυματοσυνάρτηση έχει τη μορφή της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Gaussian. </a:t>
                </a:r>
              </a:p>
              <a:p>
                <a:pPr marL="228600" marR="0" lvl="0" indent="-228600" algn="l" defTabSz="914400" rtl="0" eaLnBrk="1" fontAlgn="auto" latinLnBrk="0" hangingPunct="1">
                  <a:lnSpc>
                    <a:spcPct val="107000"/>
                  </a:lnSpc>
                  <a:spcBef>
                    <a:spcPts val="1000"/>
                  </a:spcBef>
                  <a:spcAft>
                    <a:spcPts val="80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Όμως όλες οι διατυπώσεις αναφέρονται σε διάφορά συγγράμματα χωρίς να θεωρούνται λάθος γιατί συνήθως η χρήση της έχει ποιοτικό ενδιαφέρον και επιπλέον σχετίζεται και με την αρχική διατύπωση από τον ίδιο το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Heisenberg</a:t>
                </a:r>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4" name="Θέση κειμένου 14">
                <a:extLst>
                  <a:ext uri="{FF2B5EF4-FFF2-40B4-BE49-F238E27FC236}">
                    <a16:creationId xmlns:a16="http://schemas.microsoft.com/office/drawing/2014/main" id="{E8E0CF90-73AE-EF9B-FE2E-1E4449914640}"/>
                  </a:ext>
                </a:extLst>
              </p:cNvPr>
              <p:cNvSpPr txBox="1">
                <a:spLocks noRot="1" noChangeAspect="1" noMove="1" noResize="1" noEditPoints="1" noAdjustHandles="1" noChangeArrowheads="1" noChangeShapeType="1" noTextEdit="1"/>
              </p:cNvSpPr>
              <p:nvPr/>
            </p:nvSpPr>
            <p:spPr>
              <a:xfrm>
                <a:off x="369455" y="2078182"/>
                <a:ext cx="6816436" cy="4100946"/>
              </a:xfrm>
              <a:prstGeom prst="rect">
                <a:avLst/>
              </a:prstGeom>
              <a:blipFill>
                <a:blip r:embed="rId4"/>
                <a:stretch>
                  <a:fillRect l="-623" t="-1327"/>
                </a:stretch>
              </a:blipFill>
              <a:ln w="28575">
                <a:solidFill>
                  <a:schemeClr val="tx1"/>
                </a:solidFill>
              </a:ln>
            </p:spPr>
            <p:txBody>
              <a:bodyPr/>
              <a:lstStyle/>
              <a:p>
                <a:r>
                  <a:rPr lang="el-GR">
                    <a:noFill/>
                  </a:rPr>
                  <a:t> </a:t>
                </a:r>
              </a:p>
            </p:txBody>
          </p:sp>
        </mc:Fallback>
      </mc:AlternateContent>
      <p:pic>
        <p:nvPicPr>
          <p:cNvPr id="9" name="Εικόνα 8">
            <a:extLst>
              <a:ext uri="{FF2B5EF4-FFF2-40B4-BE49-F238E27FC236}">
                <a16:creationId xmlns:a16="http://schemas.microsoft.com/office/drawing/2014/main" id="{AFC68DAE-749F-FA2F-9D9E-20C8AFCB520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12722" y="1974931"/>
            <a:ext cx="4256583" cy="2484431"/>
          </a:xfrm>
          <a:prstGeom prst="rect">
            <a:avLst/>
          </a:prstGeom>
        </p:spPr>
      </p:pic>
    </p:spTree>
    <p:extLst>
      <p:ext uri="{BB962C8B-B14F-4D97-AF65-F5344CB8AC3E}">
        <p14:creationId xmlns:p14="http://schemas.microsoft.com/office/powerpoint/2010/main" val="1434583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3">
            <a:extLst>
              <a:ext uri="{FF2B5EF4-FFF2-40B4-BE49-F238E27FC236}">
                <a16:creationId xmlns:a16="http://schemas.microsoft.com/office/drawing/2014/main" id="{DA4229C2-2515-6307-974D-06F10F5E96A5}"/>
              </a:ext>
            </a:extLst>
          </p:cNvPr>
          <p:cNvSpPr>
            <a:spLocks noGrp="1"/>
          </p:cNvSpPr>
          <p:nvPr>
            <p:ph type="title"/>
          </p:nvPr>
        </p:nvSpPr>
        <p:spPr>
          <a:xfrm>
            <a:off x="878699" y="904671"/>
            <a:ext cx="3932237" cy="890081"/>
          </a:xfrm>
        </p:spPr>
        <p:txBody>
          <a:bodyPr>
            <a:normAutofit/>
          </a:bodyPr>
          <a:lstStyle/>
          <a:p>
            <a:r>
              <a:rPr lang="el-GR" b="1" i="1" dirty="0">
                <a:solidFill>
                  <a:srgbClr val="FF0000"/>
                </a:solidFill>
                <a:latin typeface="Times New Roman" panose="02020603050405020304" pitchFamily="18" charset="0"/>
                <a:cs typeface="Times New Roman" panose="02020603050405020304" pitchFamily="18" charset="0"/>
              </a:rPr>
              <a:t>Μέλαν Σώμα. </a:t>
            </a:r>
            <a:br>
              <a:rPr lang="en-US" b="1" i="1" dirty="0">
                <a:solidFill>
                  <a:srgbClr val="FF0000"/>
                </a:solidFill>
                <a:latin typeface="Times New Roman" panose="02020603050405020304" pitchFamily="18" charset="0"/>
                <a:cs typeface="Times New Roman" panose="02020603050405020304" pitchFamily="18" charset="0"/>
              </a:rPr>
            </a:br>
            <a:r>
              <a:rPr lang="el-GR" sz="2200" b="1" i="1" dirty="0">
                <a:solidFill>
                  <a:srgbClr val="002060"/>
                </a:solidFill>
                <a:latin typeface="Times New Roman" panose="02020603050405020304" pitchFamily="18" charset="0"/>
                <a:cs typeface="Times New Roman" panose="02020603050405020304" pitchFamily="18" charset="0"/>
              </a:rPr>
              <a:t>Θεωρητικά μοντέλα ερμηνείας.</a:t>
            </a:r>
            <a:endParaRPr lang="el-GR" sz="2200" b="1" dirty="0">
              <a:solidFill>
                <a:srgbClr val="002060"/>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7" name="Θέση κειμένου 26">
                <a:extLst>
                  <a:ext uri="{FF2B5EF4-FFF2-40B4-BE49-F238E27FC236}">
                    <a16:creationId xmlns:a16="http://schemas.microsoft.com/office/drawing/2014/main" id="{9AE412E0-31F1-727B-D9D1-7B1055682562}"/>
                  </a:ext>
                </a:extLst>
              </p:cNvPr>
              <p:cNvSpPr>
                <a:spLocks noGrp="1"/>
              </p:cNvSpPr>
              <p:nvPr>
                <p:ph type="body" sz="half" idx="2"/>
              </p:nvPr>
            </p:nvSpPr>
            <p:spPr>
              <a:xfrm>
                <a:off x="597303" y="1930399"/>
                <a:ext cx="6164177" cy="4791075"/>
              </a:xfrm>
            </p:spPr>
            <p:txBody>
              <a:bodyPr>
                <a:normAutofit fontScale="77500" lnSpcReduction="20000"/>
              </a:bodyPr>
              <a:lstStyle/>
              <a:p>
                <a:pPr marL="742950" indent="-514350">
                  <a:lnSpc>
                    <a:spcPct val="107000"/>
                  </a:lnSpc>
                  <a:spcBef>
                    <a:spcPts val="20"/>
                  </a:spcBef>
                  <a:spcAft>
                    <a:spcPts val="800"/>
                  </a:spcAft>
                  <a:buFont typeface="+mj-lt"/>
                  <a:buAutoNum type="romanUcPeriod"/>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r>
                  <a:rPr lang="en-US" sz="2400" b="1" dirty="0">
                    <a:latin typeface="Times New Roman" panose="02020603050405020304" pitchFamily="18" charset="0"/>
                    <a:ea typeface="Calibri" panose="020F0502020204030204" pitchFamily="34" charset="0"/>
                    <a:cs typeface="Times New Roman" panose="02020603050405020304" pitchFamily="18" charset="0"/>
                  </a:rPr>
                  <a:t>Rayleigh-Jeans</a:t>
                </a:r>
                <a:r>
                  <a:rPr lang="el-GR" sz="2400" dirty="0">
                    <a:latin typeface="Times New Roman" panose="02020603050405020304" pitchFamily="18" charset="0"/>
                    <a:ea typeface="Calibri" panose="020F0502020204030204" pitchFamily="34" charset="0"/>
                    <a:cs typeface="Times New Roman" panose="02020603050405020304" pitchFamily="18" charset="0"/>
                  </a:rPr>
                  <a:t>. Εφαρμογή των νόμων  της κλασικής φυσικής : Συμφωνεί μόνο σε μεγάλα μήκη κύματος για την κατανομή της έντασης. </a:t>
                </a:r>
              </a:p>
              <a:p>
                <a:pPr marL="742950" indent="-514350">
                  <a:lnSpc>
                    <a:spcPct val="107000"/>
                  </a:lnSpc>
                  <a:spcBef>
                    <a:spcPts val="20"/>
                  </a:spcBef>
                  <a:spcAft>
                    <a:spcPts val="800"/>
                  </a:spcAft>
                  <a:buFont typeface="+mj-lt"/>
                  <a:buAutoNum type="romanUcPeriod"/>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r>
                  <a:rPr lang="en-US" sz="2400" b="1" dirty="0">
                    <a:latin typeface="Times New Roman" panose="02020603050405020304" pitchFamily="18" charset="0"/>
                    <a:ea typeface="Calibri" panose="020F0502020204030204" pitchFamily="34" charset="0"/>
                    <a:cs typeface="Times New Roman" panose="02020603050405020304" pitchFamily="18" charset="0"/>
                  </a:rPr>
                  <a:t>Planck</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l-GR" sz="2400" dirty="0">
                    <a:latin typeface="Times New Roman" panose="02020603050405020304" pitchFamily="18" charset="0"/>
                    <a:ea typeface="Calibri" panose="020F0502020204030204" pitchFamily="34" charset="0"/>
                    <a:cs typeface="Times New Roman" panose="02020603050405020304" pitchFamily="18" charset="0"/>
                  </a:rPr>
                  <a:t>Κατασκευή μαθηματικής φόρμας </a:t>
                </a:r>
                <a:r>
                  <a:rPr lang="el-GR" sz="2400" dirty="0">
                    <a:solidFill>
                      <a:prstClr val="black"/>
                    </a:solidFill>
                    <a:ea typeface="Calibri" panose="020F0502020204030204" pitchFamily="34" charset="0"/>
                    <a:cs typeface="Times New Roman" panose="02020603050405020304" pitchFamily="18" charset="0"/>
                  </a:rPr>
                  <a:t> </a:t>
                </a:r>
                <a14:m>
                  <m:oMath xmlns:m="http://schemas.openxmlformats.org/officeDocument/2006/math">
                    <m:sSub>
                      <m:sSubPr>
                        <m:ctrlPr>
                          <a:rPr lang="el-GR" sz="24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bPr>
                      <m:e>
                        <m:r>
                          <a:rPr lang="el-GR" sz="24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𝐼</m:t>
                        </m:r>
                      </m:e>
                      <m:sub>
                        <m:r>
                          <a:rPr lang="el-GR" sz="24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𝜆</m:t>
                        </m:r>
                      </m:sub>
                    </m:sSub>
                    <m:r>
                      <a:rPr lang="el-GR" sz="24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2400" b="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F</m:t>
                    </m:r>
                    <m:d>
                      <m:dPr>
                        <m:ctrlPr>
                          <a:rPr lang="en-US" sz="24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m:rPr>
                            <m:sty m:val="p"/>
                          </m:rPr>
                          <a:rPr lang="en-US" sz="2400" b="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T</m:t>
                        </m:r>
                        <m:r>
                          <a:rPr lang="en-US" sz="2400" b="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el-GR" sz="2400" b="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λ</m:t>
                        </m:r>
                        <m:r>
                          <a:rPr lang="el-GR" sz="2400" b="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2400" b="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c</m:t>
                        </m:r>
                        <m:r>
                          <a:rPr lang="en-US" sz="2400" b="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2400" b="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h</m:t>
                        </m:r>
                      </m:e>
                    </m:d>
                  </m:oMath>
                </a14:m>
                <a:r>
                  <a:rPr lang="en-US" sz="2400" dirty="0">
                    <a:latin typeface="Times New Roman" panose="02020603050405020304" pitchFamily="18" charset="0"/>
                    <a:ea typeface="Calibri" panose="020F0502020204030204" pitchFamily="34" charset="0"/>
                    <a:cs typeface="Times New Roman" panose="02020603050405020304" pitchFamily="18" charset="0"/>
                  </a:rPr>
                  <a:t>.</a:t>
                </a:r>
                <a:r>
                  <a:rPr lang="el-GR"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endParaRPr lang="el-GR" sz="2400" dirty="0">
                  <a:latin typeface="Times New Roman" panose="02020603050405020304" pitchFamily="18" charset="0"/>
                  <a:ea typeface="Calibri" panose="020F0502020204030204" pitchFamily="34" charset="0"/>
                  <a:cs typeface="Times New Roman" panose="02020603050405020304" pitchFamily="18" charset="0"/>
                </a:endParaRPr>
              </a:p>
              <a:p>
                <a:pPr marL="228600">
                  <a:lnSpc>
                    <a:spcPct val="107000"/>
                  </a:lnSpc>
                  <a:spcBef>
                    <a:spcPts val="20"/>
                  </a:spcBef>
                  <a:spcAft>
                    <a:spcPts val="800"/>
                  </a:spcAft>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r>
                  <a:rPr lang="el-GR" sz="2400" dirty="0">
                    <a:latin typeface="Times New Roman" panose="02020603050405020304" pitchFamily="18" charset="0"/>
                    <a:ea typeface="Calibri" panose="020F0502020204030204" pitchFamily="34" charset="0"/>
                    <a:cs typeface="Times New Roman" panose="02020603050405020304" pitchFamily="18" charset="0"/>
                  </a:rPr>
                  <a:t>Ταύτιση με πειραματικά αποτελέσματα για</a:t>
                </a:r>
              </a:p>
              <a:p>
                <a:pPr marL="228600" algn="just">
                  <a:lnSpc>
                    <a:spcPct val="107000"/>
                  </a:lnSpc>
                  <a:spcBef>
                    <a:spcPts val="20"/>
                  </a:spcBef>
                  <a:spcAft>
                    <a:spcPts val="800"/>
                  </a:spcAft>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14:m>
                  <m:oMathPara xmlns:m="http://schemas.openxmlformats.org/officeDocument/2006/math">
                    <m:oMathParaPr>
                      <m:jc m:val="centerGroup"/>
                    </m:oMathParaPr>
                    <m:oMath xmlns:m="http://schemas.openxmlformats.org/officeDocument/2006/math">
                      <m:r>
                        <a:rPr lang="en-US" sz="2400" i="1" smtClean="0">
                          <a:latin typeface="Cambria Math" panose="02040503050406030204" pitchFamily="18" charset="0"/>
                          <a:ea typeface="Calibri" panose="020F0502020204030204" pitchFamily="34" charset="0"/>
                          <a:cs typeface="Times New Roman" panose="02020603050405020304" pitchFamily="18" charset="0"/>
                        </a:rPr>
                        <m:t>h</m:t>
                      </m:r>
                      <m:r>
                        <a:rPr lang="el-GR" sz="2400" i="1">
                          <a:latin typeface="Cambria Math" panose="02040503050406030204" pitchFamily="18" charset="0"/>
                          <a:ea typeface="Calibri" panose="020F0502020204030204" pitchFamily="34" charset="0"/>
                          <a:cs typeface="Times New Roman" panose="02020603050405020304" pitchFamily="18" charset="0"/>
                        </a:rPr>
                        <m:t>= 6,626 × 1</m:t>
                      </m:r>
                      <m:sSup>
                        <m:sSupPr>
                          <m:ctrlPr>
                            <a:rPr lang="el-GR" sz="2400" i="1">
                              <a:latin typeface="Cambria Math" panose="02040503050406030204" pitchFamily="18" charset="0"/>
                              <a:ea typeface="Calibri" panose="020F0502020204030204" pitchFamily="34" charset="0"/>
                              <a:cs typeface="Times New Roman" panose="02020603050405020304" pitchFamily="18" charset="0"/>
                            </a:rPr>
                          </m:ctrlPr>
                        </m:sSupPr>
                        <m:e>
                          <m:r>
                            <a:rPr lang="el-GR" sz="2400" i="1">
                              <a:latin typeface="Cambria Math" panose="02040503050406030204" pitchFamily="18" charset="0"/>
                              <a:ea typeface="Calibri" panose="020F0502020204030204" pitchFamily="34" charset="0"/>
                              <a:cs typeface="Times New Roman" panose="02020603050405020304" pitchFamily="18" charset="0"/>
                            </a:rPr>
                            <m:t>0</m:t>
                          </m:r>
                        </m:e>
                        <m:sup>
                          <m:r>
                            <a:rPr lang="el-GR" sz="2400" i="1">
                              <a:latin typeface="Cambria Math" panose="02040503050406030204" pitchFamily="18" charset="0"/>
                              <a:ea typeface="Calibri" panose="020F0502020204030204" pitchFamily="34" charset="0"/>
                              <a:cs typeface="Times New Roman" panose="02020603050405020304" pitchFamily="18" charset="0"/>
                            </a:rPr>
                            <m:t>− 34</m:t>
                          </m:r>
                        </m:sup>
                      </m:sSup>
                      <m:r>
                        <a:rPr lang="el-GR" sz="2400" i="1">
                          <a:latin typeface="Cambria Math" panose="02040503050406030204" pitchFamily="18" charset="0"/>
                          <a:ea typeface="Calibri" panose="020F0502020204030204" pitchFamily="34" charset="0"/>
                          <a:cs typeface="Times New Roman" panose="02020603050405020304" pitchFamily="18" charset="0"/>
                        </a:rPr>
                        <m:t> </m:t>
                      </m:r>
                      <m:r>
                        <a:rPr lang="el-GR" sz="2400" i="1">
                          <a:latin typeface="Cambria Math" panose="02040503050406030204" pitchFamily="18" charset="0"/>
                          <a:ea typeface="Calibri" panose="020F0502020204030204" pitchFamily="34" charset="0"/>
                          <a:cs typeface="Times New Roman" panose="02020603050405020304" pitchFamily="18" charset="0"/>
                        </a:rPr>
                        <m:t>𝐽</m:t>
                      </m:r>
                      <m:r>
                        <a:rPr lang="el-GR" sz="2400" i="1">
                          <a:latin typeface="Cambria Math" panose="02040503050406030204" pitchFamily="18" charset="0"/>
                          <a:ea typeface="Calibri" panose="020F0502020204030204" pitchFamily="34" charset="0"/>
                          <a:cs typeface="Times New Roman" panose="02020603050405020304" pitchFamily="18" charset="0"/>
                        </a:rPr>
                        <m:t>​⋅​​</m:t>
                      </m:r>
                      <m:r>
                        <a:rPr lang="el-GR" sz="2400" i="1">
                          <a:latin typeface="Cambria Math" panose="02040503050406030204" pitchFamily="18" charset="0"/>
                          <a:ea typeface="Calibri" panose="020F0502020204030204" pitchFamily="34" charset="0"/>
                          <a:cs typeface="Times New Roman" panose="02020603050405020304" pitchFamily="18" charset="0"/>
                        </a:rPr>
                        <m:t>𝑠</m:t>
                      </m:r>
                    </m:oMath>
                  </m:oMathPara>
                </a14:m>
                <a:endParaRPr lang="el-GR" sz="2400" dirty="0">
                  <a:latin typeface="Times New Roman" panose="02020603050405020304" pitchFamily="18" charset="0"/>
                  <a:ea typeface="Calibri" panose="020F0502020204030204" pitchFamily="34" charset="0"/>
                  <a:cs typeface="Times New Roman" panose="02020603050405020304" pitchFamily="18" charset="0"/>
                </a:endParaRPr>
              </a:p>
              <a:p>
                <a:pPr marL="228600" algn="just">
                  <a:lnSpc>
                    <a:spcPct val="107000"/>
                  </a:lnSpc>
                  <a:spcBef>
                    <a:spcPts val="20"/>
                  </a:spcBef>
                  <a:spcAft>
                    <a:spcPts val="800"/>
                  </a:spcAft>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r>
                  <a:rPr lang="el-GR" sz="2400" dirty="0">
                    <a:latin typeface="Times New Roman" panose="02020603050405020304" pitchFamily="18" charset="0"/>
                    <a:ea typeface="Calibri" panose="020F0502020204030204" pitchFamily="34" charset="0"/>
                    <a:cs typeface="Times New Roman" panose="02020603050405020304" pitchFamily="18" charset="0"/>
                  </a:rPr>
                  <a:t> Θεωρητική απόδειξη με την υπόθεση : </a:t>
                </a:r>
                <a:r>
                  <a:rPr lang="el-GR"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Κατά τη θερμική εκπομπή ακτινοβολίας, για κάθε συχνότητα οι μόνες </a:t>
                </a:r>
                <a:r>
                  <a:rPr lang="el-GR"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επιτρεπόμενες</a:t>
                </a:r>
                <a:r>
                  <a:rPr lang="el-GR"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τιμές της ενέργειας της ακτινοβολίας είναι:</a:t>
                </a:r>
                <a:endParaRPr lang="el-GR" sz="2400" dirty="0">
                  <a:latin typeface="Times New Roman" panose="02020603050405020304" pitchFamily="18" charset="0"/>
                  <a:ea typeface="Calibri" panose="020F0502020204030204" pitchFamily="34" charset="0"/>
                  <a:cs typeface="Times New Roman" panose="02020603050405020304" pitchFamily="18" charset="0"/>
                </a:endParaRPr>
              </a:p>
              <a:p>
                <a:pPr marL="201295" indent="0" algn="ctr">
                  <a:lnSpc>
                    <a:spcPct val="107000"/>
                  </a:lnSpc>
                  <a:spcBef>
                    <a:spcPts val="20"/>
                  </a:spcBef>
                  <a:spcAft>
                    <a:spcPts val="800"/>
                  </a:spcAft>
                  <a:buNone/>
                  <a:tabLst>
                    <a:tab pos="532130" algn="l"/>
                    <a:tab pos="692150" algn="l"/>
                    <a:tab pos="908685" algn="l"/>
                    <a:tab pos="1198245" algn="l"/>
                    <a:tab pos="1520825" algn="l"/>
                    <a:tab pos="1859915" algn="l"/>
                    <a:tab pos="2259330" algn="l"/>
                    <a:tab pos="2445385" algn="l"/>
                    <a:tab pos="2564130" algn="l"/>
                    <a:tab pos="2639695" algn="l"/>
                    <a:tab pos="3469640" algn="l"/>
                    <a:tab pos="3525520" algn="l"/>
                    <a:tab pos="3842385" algn="l"/>
                    <a:tab pos="4382770" algn="l"/>
                    <a:tab pos="4690745" algn="l"/>
                  </a:tabLst>
                </a:pPr>
                <a14:m>
                  <m:oMath xmlns:m="http://schemas.openxmlformats.org/officeDocument/2006/math">
                    <m:r>
                      <a:rPr lang="el-GR" sz="2400" i="1">
                        <a:latin typeface="Cambria Math" panose="02040503050406030204" pitchFamily="18" charset="0"/>
                        <a:ea typeface="Calibri" panose="020F0502020204030204" pitchFamily="34" charset="0"/>
                        <a:cs typeface="Times New Roman" panose="02020603050405020304" pitchFamily="18" charset="0"/>
                      </a:rPr>
                      <m:t>𝐸</m:t>
                    </m:r>
                    <m:r>
                      <a:rPr lang="el-GR" sz="2400" i="1">
                        <a:latin typeface="Cambria Math" panose="02040503050406030204" pitchFamily="18" charset="0"/>
                        <a:ea typeface="Calibri" panose="020F0502020204030204" pitchFamily="34" charset="0"/>
                        <a:cs typeface="Times New Roman" panose="02020603050405020304" pitchFamily="18" charset="0"/>
                      </a:rPr>
                      <m:t> = 0,</m:t>
                    </m:r>
                    <m:r>
                      <a:rPr lang="el-GR" sz="2400" i="1">
                        <a:latin typeface="Cambria Math" panose="02040503050406030204" pitchFamily="18" charset="0"/>
                        <a:ea typeface="Calibri" panose="020F0502020204030204" pitchFamily="34" charset="0"/>
                        <a:cs typeface="Times New Roman" panose="02020603050405020304" pitchFamily="18" charset="0"/>
                      </a:rPr>
                      <m:t>h𝑓</m:t>
                    </m:r>
                    <m:r>
                      <a:rPr lang="el-GR" sz="2400" i="1">
                        <a:latin typeface="Cambria Math" panose="02040503050406030204" pitchFamily="18" charset="0"/>
                        <a:ea typeface="Calibri" panose="020F0502020204030204" pitchFamily="34" charset="0"/>
                        <a:cs typeface="Times New Roman" panose="02020603050405020304" pitchFamily="18" charset="0"/>
                      </a:rPr>
                      <m:t>,2</m:t>
                    </m:r>
                    <m:r>
                      <a:rPr lang="el-GR" sz="2400" i="1">
                        <a:latin typeface="Cambria Math" panose="02040503050406030204" pitchFamily="18" charset="0"/>
                        <a:ea typeface="Calibri" panose="020F0502020204030204" pitchFamily="34" charset="0"/>
                        <a:cs typeface="Times New Roman" panose="02020603050405020304" pitchFamily="18" charset="0"/>
                      </a:rPr>
                      <m:t>h𝑓</m:t>
                    </m:r>
                    <m:r>
                      <a:rPr lang="el-GR" sz="2400" i="1">
                        <a:latin typeface="Cambria Math" panose="02040503050406030204" pitchFamily="18" charset="0"/>
                        <a:ea typeface="Calibri" panose="020F0502020204030204" pitchFamily="34" charset="0"/>
                        <a:cs typeface="Times New Roman" panose="02020603050405020304" pitchFamily="18" charset="0"/>
                      </a:rPr>
                      <m:t>,3</m:t>
                    </m:r>
                    <m:r>
                      <a:rPr lang="el-GR" sz="2400" i="1">
                        <a:latin typeface="Cambria Math" panose="02040503050406030204" pitchFamily="18" charset="0"/>
                        <a:ea typeface="Calibri" panose="020F0502020204030204" pitchFamily="34" charset="0"/>
                        <a:cs typeface="Times New Roman" panose="02020603050405020304" pitchFamily="18" charset="0"/>
                      </a:rPr>
                      <m:t>h𝑓</m:t>
                    </m:r>
                    <m:r>
                      <a:rPr lang="el-GR" sz="2400" i="1">
                        <a:latin typeface="Cambria Math" panose="02040503050406030204" pitchFamily="18" charset="0"/>
                        <a:ea typeface="Calibri" panose="020F0502020204030204" pitchFamily="34" charset="0"/>
                        <a:cs typeface="Times New Roman" panose="02020603050405020304" pitchFamily="18" charset="0"/>
                      </a:rPr>
                      <m:t>,...</m:t>
                    </m:r>
                  </m:oMath>
                </a14:m>
                <a:r>
                  <a:rPr lang="el-GR"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ή</a:t>
                </a:r>
                <a:endParaRPr lang="el-GR" sz="2400" dirty="0">
                  <a:latin typeface="Times New Roman" panose="02020603050405020304" pitchFamily="18" charset="0"/>
                  <a:ea typeface="Calibri" panose="020F0502020204030204" pitchFamily="34" charset="0"/>
                  <a:cs typeface="Times New Roman" panose="02020603050405020304" pitchFamily="18" charset="0"/>
                </a:endParaRPr>
              </a:p>
              <a:p>
                <a:pPr marL="201295" indent="0" algn="ctr">
                  <a:lnSpc>
                    <a:spcPct val="107000"/>
                  </a:lnSpc>
                  <a:spcBef>
                    <a:spcPts val="20"/>
                  </a:spcBef>
                  <a:spcAft>
                    <a:spcPts val="800"/>
                  </a:spcAft>
                  <a:buNone/>
                  <a:tabLst>
                    <a:tab pos="2635250" algn="ctr"/>
                    <a:tab pos="5270500" algn="r"/>
                  </a:tabLst>
                </a:pPr>
                <a14:m>
                  <m:oMathPara xmlns:m="http://schemas.openxmlformats.org/officeDocument/2006/math">
                    <m:oMathParaPr>
                      <m:jc m:val="centerGroup"/>
                    </m:oMathParaPr>
                    <m:oMath xmlns:m="http://schemas.openxmlformats.org/officeDocument/2006/math">
                      <m:sSub>
                        <m:sSubPr>
                          <m:ctrlPr>
                            <a:rPr lang="el-GR" sz="2400" i="1">
                              <a:latin typeface="Cambria Math" panose="02040503050406030204" pitchFamily="18" charset="0"/>
                              <a:ea typeface="Calibri" panose="020F0502020204030204" pitchFamily="34" charset="0"/>
                              <a:cs typeface="Times New Roman" panose="02020603050405020304" pitchFamily="18" charset="0"/>
                            </a:rPr>
                          </m:ctrlPr>
                        </m:sSubPr>
                        <m:e>
                          <m:r>
                            <a:rPr lang="el-GR" sz="2400" i="1">
                              <a:latin typeface="Cambria Math" panose="02040503050406030204" pitchFamily="18" charset="0"/>
                              <a:ea typeface="Calibri" panose="020F0502020204030204" pitchFamily="34" charset="0"/>
                              <a:cs typeface="Times New Roman" panose="02020603050405020304" pitchFamily="18" charset="0"/>
                            </a:rPr>
                            <m:t>𝐸</m:t>
                          </m:r>
                        </m:e>
                        <m:sub>
                          <m:r>
                            <a:rPr lang="el-GR" sz="2400" i="1">
                              <a:latin typeface="Cambria Math" panose="02040503050406030204" pitchFamily="18" charset="0"/>
                              <a:ea typeface="Calibri" panose="020F0502020204030204" pitchFamily="34" charset="0"/>
                              <a:cs typeface="Times New Roman" panose="02020603050405020304" pitchFamily="18" charset="0"/>
                            </a:rPr>
                            <m:t>𝑛</m:t>
                          </m:r>
                        </m:sub>
                      </m:sSub>
                      <m:r>
                        <a:rPr lang="el-GR" sz="2400" i="1">
                          <a:latin typeface="Cambria Math" panose="02040503050406030204" pitchFamily="18" charset="0"/>
                          <a:ea typeface="Calibri" panose="020F0502020204030204" pitchFamily="34" charset="0"/>
                          <a:cs typeface="Times New Roman" panose="02020603050405020304" pitchFamily="18" charset="0"/>
                        </a:rPr>
                        <m:t>= </m:t>
                      </m:r>
                      <m:r>
                        <a:rPr lang="el-GR" sz="2400" i="1">
                          <a:latin typeface="Cambria Math" panose="02040503050406030204" pitchFamily="18" charset="0"/>
                          <a:ea typeface="Calibri" panose="020F0502020204030204" pitchFamily="34" charset="0"/>
                          <a:cs typeface="Times New Roman" panose="02020603050405020304" pitchFamily="18" charset="0"/>
                        </a:rPr>
                        <m:t>𝑛h𝑓</m:t>
                      </m:r>
                      <m:r>
                        <a:rPr lang="el-GR" sz="2400" i="1">
                          <a:latin typeface="Cambria Math" panose="02040503050406030204" pitchFamily="18" charset="0"/>
                          <a:ea typeface="Calibri" panose="020F0502020204030204" pitchFamily="34" charset="0"/>
                          <a:cs typeface="Times New Roman" panose="02020603050405020304" pitchFamily="18" charset="0"/>
                        </a:rPr>
                        <m:t>, </m:t>
                      </m:r>
                      <m:r>
                        <a:rPr lang="el-GR" sz="2400" i="1">
                          <a:latin typeface="Cambria Math" panose="02040503050406030204" pitchFamily="18" charset="0"/>
                          <a:ea typeface="Calibri" panose="020F0502020204030204" pitchFamily="34" charset="0"/>
                          <a:cs typeface="Times New Roman" panose="02020603050405020304" pitchFamily="18" charset="0"/>
                        </a:rPr>
                        <m:t>𝑛</m:t>
                      </m:r>
                      <m:r>
                        <a:rPr lang="el-GR" sz="2400" i="1">
                          <a:latin typeface="Cambria Math" panose="02040503050406030204" pitchFamily="18" charset="0"/>
                          <a:ea typeface="Calibri" panose="020F0502020204030204" pitchFamily="34" charset="0"/>
                          <a:cs typeface="Times New Roman" panose="02020603050405020304" pitchFamily="18" charset="0"/>
                        </a:rPr>
                        <m:t>= 0,1,2,...</m:t>
                      </m:r>
                    </m:oMath>
                  </m:oMathPara>
                </a14:m>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marL="201295" indent="0" algn="ctr">
                  <a:lnSpc>
                    <a:spcPct val="107000"/>
                  </a:lnSpc>
                  <a:spcBef>
                    <a:spcPts val="20"/>
                  </a:spcBef>
                  <a:spcAft>
                    <a:spcPts val="800"/>
                  </a:spcAft>
                  <a:buNone/>
                  <a:tabLst>
                    <a:tab pos="2635250" algn="ctr"/>
                    <a:tab pos="5270500" algn="r"/>
                  </a:tabLst>
                </a:pPr>
                <a:r>
                  <a:rPr lang="el-GR" sz="3400" b="1" dirty="0">
                    <a:latin typeface="Times New Roman" panose="02020603050405020304" pitchFamily="18" charset="0"/>
                    <a:ea typeface="Calibri" panose="020F0502020204030204" pitchFamily="34" charset="0"/>
                    <a:cs typeface="Times New Roman" panose="02020603050405020304" pitchFamily="18" charset="0"/>
                  </a:rPr>
                  <a:t>Δηλαδή η ενέργεια είναι κβαντισμένη!!</a:t>
                </a:r>
              </a:p>
              <a:p>
                <a:pPr marL="742950" indent="-514350" algn="just">
                  <a:lnSpc>
                    <a:spcPct val="107000"/>
                  </a:lnSpc>
                  <a:spcBef>
                    <a:spcPts val="20"/>
                  </a:spcBef>
                  <a:spcAft>
                    <a:spcPts val="800"/>
                  </a:spcAft>
                  <a:buFont typeface="+mj-lt"/>
                  <a:buAutoNum type="romanUcPeriod"/>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endParaRPr lang="el-GR" sz="2400" dirty="0">
                  <a:latin typeface="Times New Roman" panose="02020603050405020304" pitchFamily="18" charset="0"/>
                  <a:ea typeface="Calibri" panose="020F0502020204030204" pitchFamily="34" charset="0"/>
                  <a:cs typeface="Times New Roman" panose="02020603050405020304" pitchFamily="18" charset="0"/>
                </a:endParaRPr>
              </a:p>
              <a:p>
                <a:pPr marL="342900" indent="-342900">
                  <a:buAutoNum type="arabicPeriod"/>
                </a:pPr>
                <a:endParaRPr lang="el-GR" dirty="0"/>
              </a:p>
            </p:txBody>
          </p:sp>
        </mc:Choice>
        <mc:Fallback xmlns="">
          <p:sp>
            <p:nvSpPr>
              <p:cNvPr id="27" name="Θέση κειμένου 26">
                <a:extLst>
                  <a:ext uri="{FF2B5EF4-FFF2-40B4-BE49-F238E27FC236}">
                    <a16:creationId xmlns:a16="http://schemas.microsoft.com/office/drawing/2014/main" id="{9AE412E0-31F1-727B-D9D1-7B1055682562}"/>
                  </a:ext>
                </a:extLst>
              </p:cNvPr>
              <p:cNvSpPr>
                <a:spLocks noGrp="1" noRot="1" noChangeAspect="1" noMove="1" noResize="1" noEditPoints="1" noAdjustHandles="1" noChangeArrowheads="1" noChangeShapeType="1" noTextEdit="1"/>
              </p:cNvSpPr>
              <p:nvPr>
                <p:ph type="body" sz="half" idx="2"/>
              </p:nvPr>
            </p:nvSpPr>
            <p:spPr>
              <a:xfrm>
                <a:off x="597303" y="1930399"/>
                <a:ext cx="6164177" cy="4791075"/>
              </a:xfrm>
              <a:blipFill>
                <a:blip r:embed="rId2"/>
                <a:stretch>
                  <a:fillRect t="-1399" r="-1583"/>
                </a:stretch>
              </a:blipFill>
            </p:spPr>
            <p:txBody>
              <a:bodyPr/>
              <a:lstStyle/>
              <a:p>
                <a:r>
                  <a:rPr lang="el-GR">
                    <a:noFill/>
                  </a:rPr>
                  <a:t> </a:t>
                </a:r>
              </a:p>
            </p:txBody>
          </p:sp>
        </mc:Fallback>
      </mc:AlternateContent>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Ορθογώνιο 4">
            <a:extLst>
              <a:ext uri="{FF2B5EF4-FFF2-40B4-BE49-F238E27FC236}">
                <a16:creationId xmlns:a16="http://schemas.microsoft.com/office/drawing/2014/main" id="{B3BEA801-9FA6-4B12-01D1-03E29044E986}"/>
              </a:ext>
            </a:extLst>
          </p:cNvPr>
          <p:cNvSpPr/>
          <p:nvPr/>
        </p:nvSpPr>
        <p:spPr>
          <a:xfrm>
            <a:off x="0" y="0"/>
            <a:ext cx="12192000" cy="329616"/>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E3275FA-808E-3F01-62B3-9672B6E7250C}"/>
              </a:ext>
            </a:extLst>
          </p:cNvPr>
          <p:cNvSpPr txBox="1"/>
          <p:nvPr/>
        </p:nvSpPr>
        <p:spPr>
          <a:xfrm>
            <a:off x="2979268"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Ιστορική αναδρομή - Ύλη</a:t>
            </a:r>
          </a:p>
        </p:txBody>
      </p:sp>
      <p:sp>
        <p:nvSpPr>
          <p:cNvPr id="7" name="TextBox 6">
            <a:extLst>
              <a:ext uri="{FF2B5EF4-FFF2-40B4-BE49-F238E27FC236}">
                <a16:creationId xmlns:a16="http://schemas.microsoft.com/office/drawing/2014/main" id="{3C5E0839-3C17-5821-5B58-2879E1ECB9AD}"/>
              </a:ext>
            </a:extLst>
          </p:cNvPr>
          <p:cNvSpPr txBox="1"/>
          <p:nvPr/>
        </p:nvSpPr>
        <p:spPr>
          <a:xfrm>
            <a:off x="5934904" y="0"/>
            <a:ext cx="2955636" cy="329616"/>
          </a:xfrm>
          <a:prstGeom prst="rect">
            <a:avLst/>
          </a:prstGeom>
          <a:solidFill>
            <a:srgbClr val="0000CC"/>
          </a:solidFill>
          <a:ln w="19050">
            <a:solidFill>
              <a:schemeClr val="bg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Παλαιά Κβαντική Φυσική</a:t>
            </a:r>
          </a:p>
        </p:txBody>
      </p:sp>
      <p:sp>
        <p:nvSpPr>
          <p:cNvPr id="13" name="TextBox 12">
            <a:extLst>
              <a:ext uri="{FF2B5EF4-FFF2-40B4-BE49-F238E27FC236}">
                <a16:creationId xmlns:a16="http://schemas.microsoft.com/office/drawing/2014/main" id="{BA9EA89C-C3AE-F236-1A48-54973432457A}"/>
              </a:ext>
            </a:extLst>
          </p:cNvPr>
          <p:cNvSpPr txBox="1"/>
          <p:nvPr/>
        </p:nvSpPr>
        <p:spPr>
          <a:xfrm>
            <a:off x="8890540" y="0"/>
            <a:ext cx="2955636" cy="329616"/>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Στοιχεία Κβαντομηχανικής</a:t>
            </a:r>
          </a:p>
        </p:txBody>
      </p:sp>
      <p:pic>
        <p:nvPicPr>
          <p:cNvPr id="15" name="Εικόνα 14">
            <a:hlinkClick r:id="rId3" action="ppaction://hlinksldjump"/>
            <a:extLst>
              <a:ext uri="{FF2B5EF4-FFF2-40B4-BE49-F238E27FC236}">
                <a16:creationId xmlns:a16="http://schemas.microsoft.com/office/drawing/2014/main" id="{B5FF9AB0-65A0-0FEF-980C-F99500EB49F6}"/>
              </a:ext>
            </a:extLst>
          </p:cNvPr>
          <p:cNvPicPr>
            <a:picLocks noChangeAspect="1"/>
          </p:cNvPicPr>
          <p:nvPr/>
        </p:nvPicPr>
        <p:blipFill>
          <a:blip r:embed="rId4"/>
          <a:stretch>
            <a:fillRect/>
          </a:stretch>
        </p:blipFill>
        <p:spPr>
          <a:xfrm>
            <a:off x="291812" y="33020"/>
            <a:ext cx="305492" cy="305492"/>
          </a:xfrm>
          <a:prstGeom prst="rect">
            <a:avLst/>
          </a:prstGeom>
        </p:spPr>
      </p:pic>
      <p:pic>
        <p:nvPicPr>
          <p:cNvPr id="16" name="Θέση περιεχομένου 5">
            <a:extLst>
              <a:ext uri="{FF2B5EF4-FFF2-40B4-BE49-F238E27FC236}">
                <a16:creationId xmlns:a16="http://schemas.microsoft.com/office/drawing/2014/main" id="{C324CA65-BB3E-C07C-6C82-21B86F0240BC}"/>
              </a:ext>
            </a:extLst>
          </p:cNvPr>
          <p:cNvPicPr>
            <a:picLocks noChangeAspect="1"/>
          </p:cNvPicPr>
          <p:nvPr/>
        </p:nvPicPr>
        <p:blipFill rotWithShape="1">
          <a:blip r:embed="rId5">
            <a:extLst>
              <a:ext uri="{28A0092B-C50C-407E-A947-70E740481C1C}">
                <a14:useLocalDpi xmlns:a14="http://schemas.microsoft.com/office/drawing/2010/main" val="0"/>
              </a:ext>
            </a:extLst>
          </a:blip>
          <a:srcRect t="4516"/>
          <a:stretch/>
        </p:blipFill>
        <p:spPr>
          <a:xfrm>
            <a:off x="7807731" y="3343248"/>
            <a:ext cx="3241371" cy="3335362"/>
          </a:xfrm>
          <a:prstGeom prst="rect">
            <a:avLst/>
          </a:prstGeom>
        </p:spPr>
      </p:pic>
      <p:pic>
        <p:nvPicPr>
          <p:cNvPr id="20" name="Εικόνα 19">
            <a:extLst>
              <a:ext uri="{FF2B5EF4-FFF2-40B4-BE49-F238E27FC236}">
                <a16:creationId xmlns:a16="http://schemas.microsoft.com/office/drawing/2014/main" id="{EE4F72D2-DA5B-8361-4534-9A481DA9252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66182" y="1568734"/>
            <a:ext cx="3241371" cy="1709283"/>
          </a:xfrm>
          <a:prstGeom prst="rect">
            <a:avLst/>
          </a:prstGeom>
        </p:spPr>
      </p:pic>
    </p:spTree>
    <p:extLst>
      <p:ext uri="{BB962C8B-B14F-4D97-AF65-F5344CB8AC3E}">
        <p14:creationId xmlns:p14="http://schemas.microsoft.com/office/powerpoint/2010/main" val="2578584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7">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7">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7">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7">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DB4499-054E-51E9-B78C-0242CA801DC8}"/>
              </a:ext>
            </a:extLst>
          </p:cNvPr>
          <p:cNvSpPr>
            <a:spLocks noGrp="1"/>
          </p:cNvSpPr>
          <p:nvPr>
            <p:ph type="title"/>
          </p:nvPr>
        </p:nvSpPr>
        <p:spPr>
          <a:xfrm>
            <a:off x="528572" y="524334"/>
            <a:ext cx="11317604" cy="1291013"/>
          </a:xfrm>
        </p:spPr>
        <p:txBody>
          <a:bodyPr>
            <a:normAutofit fontScale="90000"/>
          </a:bodyPr>
          <a:lstStyle/>
          <a:p>
            <a:r>
              <a:rPr lang="el-GR" b="1" i="1" dirty="0">
                <a:solidFill>
                  <a:srgbClr val="FF0000"/>
                </a:solidFill>
                <a:latin typeface="Times New Roman" panose="02020603050405020304" pitchFamily="18" charset="0"/>
                <a:cs typeface="Times New Roman" panose="02020603050405020304" pitchFamily="18" charset="0"/>
              </a:rPr>
              <a:t>Η αρχή της αβεβαιότητας του </a:t>
            </a:r>
            <a:r>
              <a:rPr lang="en-US" b="1" i="1" dirty="0">
                <a:solidFill>
                  <a:srgbClr val="FF0000"/>
                </a:solidFill>
                <a:latin typeface="Times New Roman" panose="02020603050405020304" pitchFamily="18" charset="0"/>
                <a:cs typeface="Times New Roman" panose="02020603050405020304" pitchFamily="18" charset="0"/>
              </a:rPr>
              <a:t>Heisenberg</a:t>
            </a:r>
            <a:r>
              <a:rPr lang="el-GR" b="1" i="1" dirty="0">
                <a:solidFill>
                  <a:srgbClr val="FF0000"/>
                </a:solidFill>
                <a:latin typeface="Times New Roman" panose="02020603050405020304" pitchFamily="18" charset="0"/>
                <a:cs typeface="Times New Roman" panose="02020603050405020304" pitchFamily="18" charset="0"/>
              </a:rPr>
              <a:t>.</a:t>
            </a:r>
            <a:br>
              <a:rPr lang="el-GR" b="1" i="1" dirty="0">
                <a:solidFill>
                  <a:srgbClr val="FF0000"/>
                </a:solidFill>
              </a:rPr>
            </a:br>
            <a:r>
              <a:rPr lang="el-GR" b="1" i="1" dirty="0">
                <a:solidFill>
                  <a:srgbClr val="92D050"/>
                </a:solidFill>
                <a:latin typeface="Times New Roman" panose="02020603050405020304" pitchFamily="18" charset="0"/>
                <a:cs typeface="Times New Roman" panose="02020603050405020304" pitchFamily="18" charset="0"/>
              </a:rPr>
              <a:t>Ποια είναι η σωστή έκφραση της αρχής απροσδιοριστίας;</a:t>
            </a:r>
            <a:endParaRPr lang="el-GR" dirty="0"/>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Ορθογώνιο 4">
            <a:extLst>
              <a:ext uri="{FF2B5EF4-FFF2-40B4-BE49-F238E27FC236}">
                <a16:creationId xmlns:a16="http://schemas.microsoft.com/office/drawing/2014/main" id="{B3BEA801-9FA6-4B12-01D1-03E29044E986}"/>
              </a:ext>
            </a:extLst>
          </p:cNvPr>
          <p:cNvSpPr/>
          <p:nvPr/>
        </p:nvSpPr>
        <p:spPr>
          <a:xfrm>
            <a:off x="64655" y="-194718"/>
            <a:ext cx="12192000" cy="329616"/>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E3275FA-808E-3F01-62B3-9672B6E7250C}"/>
              </a:ext>
            </a:extLst>
          </p:cNvPr>
          <p:cNvSpPr txBox="1"/>
          <p:nvPr/>
        </p:nvSpPr>
        <p:spPr>
          <a:xfrm>
            <a:off x="2979268"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Ιστορική αναδρομή- Ύλη</a:t>
            </a:r>
          </a:p>
        </p:txBody>
      </p:sp>
      <p:sp>
        <p:nvSpPr>
          <p:cNvPr id="7" name="TextBox 6">
            <a:extLst>
              <a:ext uri="{FF2B5EF4-FFF2-40B4-BE49-F238E27FC236}">
                <a16:creationId xmlns:a16="http://schemas.microsoft.com/office/drawing/2014/main" id="{3C5E0839-3C17-5821-5B58-2879E1ECB9AD}"/>
              </a:ext>
            </a:extLst>
          </p:cNvPr>
          <p:cNvSpPr txBox="1"/>
          <p:nvPr/>
        </p:nvSpPr>
        <p:spPr>
          <a:xfrm>
            <a:off x="5934904"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Παλαιά Κβαντική Φυσική</a:t>
            </a:r>
          </a:p>
        </p:txBody>
      </p:sp>
      <p:sp>
        <p:nvSpPr>
          <p:cNvPr id="13" name="TextBox 12">
            <a:extLst>
              <a:ext uri="{FF2B5EF4-FFF2-40B4-BE49-F238E27FC236}">
                <a16:creationId xmlns:a16="http://schemas.microsoft.com/office/drawing/2014/main" id="{BA9EA89C-C3AE-F236-1A48-54973432457A}"/>
              </a:ext>
            </a:extLst>
          </p:cNvPr>
          <p:cNvSpPr txBox="1"/>
          <p:nvPr/>
        </p:nvSpPr>
        <p:spPr>
          <a:xfrm>
            <a:off x="8890540" y="0"/>
            <a:ext cx="2955636" cy="329616"/>
          </a:xfrm>
          <a:prstGeom prst="rect">
            <a:avLst/>
          </a:prstGeom>
          <a:solidFill>
            <a:srgbClr val="0000CC"/>
          </a:solidFill>
          <a:ln w="19050">
            <a:solidFill>
              <a:schemeClr val="bg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Στοιχεία Κβαντομηχανικής</a:t>
            </a:r>
          </a:p>
        </p:txBody>
      </p:sp>
      <p:pic>
        <p:nvPicPr>
          <p:cNvPr id="15" name="Εικόνα 14">
            <a:hlinkClick r:id="rId2" action="ppaction://hlinksldjump"/>
            <a:extLst>
              <a:ext uri="{FF2B5EF4-FFF2-40B4-BE49-F238E27FC236}">
                <a16:creationId xmlns:a16="http://schemas.microsoft.com/office/drawing/2014/main" id="{B5FF9AB0-65A0-0FEF-980C-F99500EB49F6}"/>
              </a:ext>
            </a:extLst>
          </p:cNvPr>
          <p:cNvPicPr>
            <a:picLocks noChangeAspect="1"/>
          </p:cNvPicPr>
          <p:nvPr/>
        </p:nvPicPr>
        <p:blipFill>
          <a:blip r:embed="rId3"/>
          <a:stretch>
            <a:fillRect/>
          </a:stretch>
        </p:blipFill>
        <p:spPr>
          <a:xfrm>
            <a:off x="291812" y="33020"/>
            <a:ext cx="305492" cy="305492"/>
          </a:xfrm>
          <a:prstGeom prst="rect">
            <a:avLst/>
          </a:prstGeom>
        </p:spPr>
      </p:pic>
      <mc:AlternateContent xmlns:mc="http://schemas.openxmlformats.org/markup-compatibility/2006" xmlns:a14="http://schemas.microsoft.com/office/drawing/2010/main">
        <mc:Choice Requires="a14">
          <p:sp>
            <p:nvSpPr>
              <p:cNvPr id="4" name="Θέση κειμένου 14">
                <a:extLst>
                  <a:ext uri="{FF2B5EF4-FFF2-40B4-BE49-F238E27FC236}">
                    <a16:creationId xmlns:a16="http://schemas.microsoft.com/office/drawing/2014/main" id="{E8E0CF90-73AE-EF9B-FE2E-1E4449914640}"/>
                  </a:ext>
                </a:extLst>
              </p:cNvPr>
              <p:cNvSpPr txBox="1">
                <a:spLocks/>
              </p:cNvSpPr>
              <p:nvPr/>
            </p:nvSpPr>
            <p:spPr>
              <a:xfrm>
                <a:off x="406401" y="2116858"/>
                <a:ext cx="5528503" cy="4100946"/>
              </a:xfrm>
              <a:prstGeom prst="rect">
                <a:avLst/>
              </a:prstGeom>
              <a:ln w="28575">
                <a:solidFill>
                  <a:schemeClr val="tx1"/>
                </a:solidFill>
              </a:ln>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Από τους "στοιχειώδεις τύπους του φαινομένου Compton" ο </a:t>
                </a:r>
                <a:r>
                  <a:rPr kumimoji="0" lang="el-GR"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Heisenberg</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εκτίμησε ότι οι "ανακρίβειες" ήταν της τάξης. </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δpδq∼h</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που είναι και η πρώτη μορφή της αρχής απροσδιοριστίας.</a:t>
                </a: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Η πρώτη μαθηματικά ακριβής διατύπωση των σχέσεων αβεβαιότητας οφείλεται στον </a:t>
                </a:r>
                <a:r>
                  <a:rPr kumimoji="0" lang="el-GR"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Kennard</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Απέδειξε το 1927 το θεώρημα ότι για όλα τα </a:t>
                </a:r>
                <a:r>
                  <a:rPr kumimoji="0" lang="el-GR"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κανονικοποιημένα</a:t>
                </a: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διανύσματα κατάστασης |ψ⟩ ισχύει η ακόλουθη ανισότητα:</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14:m>
                  <m:oMathPara xmlns:m="http://schemas.openxmlformats.org/officeDocument/2006/math">
                    <m:oMathParaPr>
                      <m:jc m:val="centerGroup"/>
                    </m:oMathParaPr>
                    <m:oMath xmlns:m="http://schemas.openxmlformats.org/officeDocument/2006/math">
                      <m:sSub>
                        <m:sSubPr>
                          <m:ctrlPr>
                            <a:rPr kumimoji="0" lang="el-GR" sz="2400" b="0" i="1" u="none" strike="noStrike" kern="1200" cap="none" spc="0" normalizeH="0" baseline="0" noProof="0" dirty="0">
                              <a:ln>
                                <a:noFill/>
                              </a:ln>
                              <a:solidFill>
                                <a:srgbClr val="1A1A1A"/>
                              </a:solidFill>
                              <a:effectLst/>
                              <a:uLnTx/>
                              <a:uFillTx/>
                              <a:latin typeface="Cambria Math" panose="02040503050406030204" pitchFamily="18" charset="0"/>
                              <a:ea typeface="+mn-ea"/>
                              <a:cs typeface="+mn-cs"/>
                            </a:rPr>
                          </m:ctrlPr>
                        </m:sSubPr>
                        <m:e>
                          <m:r>
                            <m:rPr>
                              <m:sty m:val="p"/>
                            </m:rPr>
                            <a:rPr kumimoji="0" lang="el-GR" sz="2400" b="0" i="0" u="none" strike="noStrike" kern="1200" cap="none" spc="0" normalizeH="0" baseline="0" noProof="0" dirty="0">
                              <a:ln>
                                <a:noFill/>
                              </a:ln>
                              <a:solidFill>
                                <a:srgbClr val="1A1A1A"/>
                              </a:solidFill>
                              <a:effectLst/>
                              <a:uLnTx/>
                              <a:uFillTx/>
                              <a:latin typeface="Cambria Math" panose="02040503050406030204" pitchFamily="18" charset="0"/>
                              <a:ea typeface="+mn-ea"/>
                              <a:cs typeface="+mn-cs"/>
                            </a:rPr>
                            <m:t>Δ</m:t>
                          </m:r>
                        </m:e>
                        <m:sub>
                          <m:r>
                            <a:rPr kumimoji="0" lang="el-GR" sz="2400" b="0" i="1" u="none" strike="noStrike" kern="1200" cap="none" spc="0" normalizeH="0" baseline="0" noProof="0" dirty="0">
                              <a:ln>
                                <a:noFill/>
                              </a:ln>
                              <a:solidFill>
                                <a:srgbClr val="1A1A1A"/>
                              </a:solidFill>
                              <a:effectLst/>
                              <a:uLnTx/>
                              <a:uFillTx/>
                              <a:latin typeface="Cambria Math" panose="02040503050406030204" pitchFamily="18" charset="0"/>
                              <a:ea typeface="+mn-ea"/>
                              <a:cs typeface="+mn-cs"/>
                            </a:rPr>
                            <m:t>𝜓</m:t>
                          </m:r>
                        </m:sub>
                      </m:sSub>
                      <m:r>
                        <a:rPr kumimoji="0" lang="en-US" sz="2400" b="0" i="1" u="none" strike="noStrike" kern="1200" cap="none" spc="0" normalizeH="0" baseline="0" noProof="0" dirty="0">
                          <a:ln>
                            <a:noFill/>
                          </a:ln>
                          <a:solidFill>
                            <a:srgbClr val="1A1A1A"/>
                          </a:solidFill>
                          <a:effectLst/>
                          <a:uLnTx/>
                          <a:uFillTx/>
                          <a:latin typeface="Cambria Math" panose="02040503050406030204" pitchFamily="18" charset="0"/>
                          <a:ea typeface="+mn-ea"/>
                          <a:cs typeface="+mn-cs"/>
                        </a:rPr>
                        <m:t>𝑃</m:t>
                      </m:r>
                      <m:r>
                        <a:rPr kumimoji="0" lang="en-US" sz="2400" b="0" i="1" u="none" strike="noStrike" kern="1200" cap="none" spc="0" normalizeH="0" baseline="0" noProof="0" dirty="0">
                          <a:ln>
                            <a:noFill/>
                          </a:ln>
                          <a:solidFill>
                            <a:srgbClr val="1A1A1A"/>
                          </a:solidFill>
                          <a:effectLst/>
                          <a:uLnTx/>
                          <a:uFillTx/>
                          <a:latin typeface="Cambria Math" panose="02040503050406030204" pitchFamily="18" charset="0"/>
                          <a:ea typeface="+mn-ea"/>
                          <a:cs typeface="+mn-cs"/>
                        </a:rPr>
                        <m:t> .</m:t>
                      </m:r>
                      <m:sSub>
                        <m:sSubPr>
                          <m:ctrlPr>
                            <a:rPr kumimoji="0" lang="el-GR" sz="2400" b="0" i="1" u="none" strike="noStrike" kern="1200" cap="none" spc="0" normalizeH="0" baseline="0" noProof="0" dirty="0">
                              <a:ln>
                                <a:noFill/>
                              </a:ln>
                              <a:solidFill>
                                <a:srgbClr val="1A1A1A"/>
                              </a:solidFill>
                              <a:effectLst/>
                              <a:uLnTx/>
                              <a:uFillTx/>
                              <a:latin typeface="Cambria Math" panose="02040503050406030204" pitchFamily="18" charset="0"/>
                              <a:ea typeface="+mn-ea"/>
                              <a:cs typeface="+mn-cs"/>
                            </a:rPr>
                          </m:ctrlPr>
                        </m:sSubPr>
                        <m:e>
                          <m:r>
                            <m:rPr>
                              <m:sty m:val="p"/>
                            </m:rPr>
                            <a:rPr kumimoji="0" lang="el-GR" sz="2400" b="0" i="0" u="none" strike="noStrike" kern="1200" cap="none" spc="0" normalizeH="0" baseline="0" noProof="0" dirty="0">
                              <a:ln>
                                <a:noFill/>
                              </a:ln>
                              <a:solidFill>
                                <a:srgbClr val="1A1A1A"/>
                              </a:solidFill>
                              <a:effectLst/>
                              <a:uLnTx/>
                              <a:uFillTx/>
                              <a:latin typeface="Cambria Math" panose="02040503050406030204" pitchFamily="18" charset="0"/>
                              <a:ea typeface="+mn-ea"/>
                              <a:cs typeface="+mn-cs"/>
                            </a:rPr>
                            <m:t>Δ</m:t>
                          </m:r>
                        </m:e>
                        <m:sub>
                          <m:r>
                            <a:rPr kumimoji="0" lang="el-GR" sz="2400" b="0" i="1" u="none" strike="noStrike" kern="1200" cap="none" spc="0" normalizeH="0" baseline="0" noProof="0" dirty="0">
                              <a:ln>
                                <a:noFill/>
                              </a:ln>
                              <a:solidFill>
                                <a:srgbClr val="1A1A1A"/>
                              </a:solidFill>
                              <a:effectLst/>
                              <a:uLnTx/>
                              <a:uFillTx/>
                              <a:latin typeface="Cambria Math" panose="02040503050406030204" pitchFamily="18" charset="0"/>
                              <a:ea typeface="+mn-ea"/>
                              <a:cs typeface="+mn-cs"/>
                            </a:rPr>
                            <m:t>𝜓</m:t>
                          </m:r>
                        </m:sub>
                      </m:sSub>
                      <m:r>
                        <m:rPr>
                          <m:sty m:val="p"/>
                        </m:rPr>
                        <a:rPr kumimoji="0" lang="en-US" sz="2400" b="0" i="0" u="none" strike="noStrike" kern="1200" cap="none" spc="0" normalizeH="0" baseline="0" noProof="0" dirty="0">
                          <a:ln>
                            <a:noFill/>
                          </a:ln>
                          <a:solidFill>
                            <a:srgbClr val="1A1A1A"/>
                          </a:solidFill>
                          <a:effectLst/>
                          <a:uLnTx/>
                          <a:uFillTx/>
                          <a:latin typeface="Cambria Math" panose="02040503050406030204" pitchFamily="18" charset="0"/>
                          <a:ea typeface="+mn-ea"/>
                          <a:cs typeface="+mn-cs"/>
                        </a:rPr>
                        <m:t>Q</m:t>
                      </m:r>
                      <m:r>
                        <a:rPr kumimoji="0" lang="en-US" sz="2400" b="0" i="1" u="none" strike="noStrike" kern="1200" cap="none" spc="0" normalizeH="0" baseline="0" noProof="0" dirty="0" err="1">
                          <a:ln>
                            <a:noFill/>
                          </a:ln>
                          <a:solidFill>
                            <a:srgbClr val="1A1A1A"/>
                          </a:solidFill>
                          <a:effectLst/>
                          <a:uLnTx/>
                          <a:uFillTx/>
                          <a:latin typeface="Cambria Math" panose="02040503050406030204" pitchFamily="18" charset="0"/>
                          <a:ea typeface="+mn-ea"/>
                          <a:cs typeface="+mn-cs"/>
                        </a:rPr>
                        <m:t>≥ℏ</m:t>
                      </m:r>
                      <m:r>
                        <a:rPr kumimoji="0" lang="en-US" sz="2400" b="0" i="1" u="none" strike="noStrike" kern="1200" cap="none" spc="0" normalizeH="0" baseline="0" noProof="0" dirty="0">
                          <a:ln>
                            <a:noFill/>
                          </a:ln>
                          <a:solidFill>
                            <a:srgbClr val="1A1A1A"/>
                          </a:solidFill>
                          <a:effectLst/>
                          <a:uLnTx/>
                          <a:uFillTx/>
                          <a:latin typeface="Cambria Math" panose="02040503050406030204" pitchFamily="18" charset="0"/>
                          <a:ea typeface="+mn-ea"/>
                          <a:cs typeface="+mn-cs"/>
                        </a:rPr>
                        <m:t>/2</m:t>
                      </m:r>
                      <m:r>
                        <a:rPr kumimoji="0" lang="el-GR" sz="2400" b="0" i="1" u="none" strike="noStrike" kern="1200" cap="none" spc="0" normalizeH="0" baseline="0" noProof="0" dirty="0">
                          <a:ln>
                            <a:noFill/>
                          </a:ln>
                          <a:solidFill>
                            <a:srgbClr val="1A1A1A"/>
                          </a:solidFill>
                          <a:effectLst/>
                          <a:uLnTx/>
                          <a:uFillTx/>
                          <a:latin typeface="Cambria Math" panose="02040503050406030204" pitchFamily="18" charset="0"/>
                          <a:ea typeface="+mn-ea"/>
                          <a:cs typeface="+mn-cs"/>
                        </a:rPr>
                        <m:t> </m:t>
                      </m:r>
                    </m:oMath>
                  </m:oMathPara>
                </a14:m>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mc:Choice>
        <mc:Fallback xmlns="">
          <p:sp>
            <p:nvSpPr>
              <p:cNvPr id="4" name="Θέση κειμένου 14">
                <a:extLst>
                  <a:ext uri="{FF2B5EF4-FFF2-40B4-BE49-F238E27FC236}">
                    <a16:creationId xmlns:a16="http://schemas.microsoft.com/office/drawing/2014/main" id="{E8E0CF90-73AE-EF9B-FE2E-1E4449914640}"/>
                  </a:ext>
                </a:extLst>
              </p:cNvPr>
              <p:cNvSpPr txBox="1">
                <a:spLocks noRot="1" noChangeAspect="1" noMove="1" noResize="1" noEditPoints="1" noAdjustHandles="1" noChangeArrowheads="1" noChangeShapeType="1" noTextEdit="1"/>
              </p:cNvSpPr>
              <p:nvPr/>
            </p:nvSpPr>
            <p:spPr>
              <a:xfrm>
                <a:off x="406401" y="2116858"/>
                <a:ext cx="5528503" cy="4100946"/>
              </a:xfrm>
              <a:prstGeom prst="rect">
                <a:avLst/>
              </a:prstGeom>
              <a:blipFill>
                <a:blip r:embed="rId4"/>
                <a:stretch>
                  <a:fillRect l="-987" t="-1180"/>
                </a:stretch>
              </a:blipFill>
              <a:ln w="28575">
                <a:solidFill>
                  <a:schemeClr val="tx1"/>
                </a:solidFill>
              </a:ln>
            </p:spPr>
            <p:txBody>
              <a:bodyPr/>
              <a:lstStyle/>
              <a:p>
                <a:r>
                  <a:rPr lang="el-GR">
                    <a:noFill/>
                  </a:rPr>
                  <a:t> </a:t>
                </a:r>
              </a:p>
            </p:txBody>
          </p:sp>
        </mc:Fallback>
      </mc:AlternateContent>
      <p:sp>
        <p:nvSpPr>
          <p:cNvPr id="8" name="Θέση κειμένου 3">
            <a:extLst>
              <a:ext uri="{FF2B5EF4-FFF2-40B4-BE49-F238E27FC236}">
                <a16:creationId xmlns:a16="http://schemas.microsoft.com/office/drawing/2014/main" id="{3006E862-CC32-2E48-51F0-69B0C8B70FAD}"/>
              </a:ext>
            </a:extLst>
          </p:cNvPr>
          <p:cNvSpPr txBox="1">
            <a:spLocks/>
          </p:cNvSpPr>
          <p:nvPr/>
        </p:nvSpPr>
        <p:spPr>
          <a:xfrm>
            <a:off x="6257098" y="2142458"/>
            <a:ext cx="5024581" cy="4333586"/>
          </a:xfrm>
          <a:prstGeom prst="rect">
            <a:avLst/>
          </a:prstGeom>
          <a:blipFill>
            <a:blip r:embed="rId5">
              <a:alphaModFix amt="89000"/>
            </a:blip>
            <a:stretch>
              <a:fillRect/>
            </a:stretch>
          </a:blip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kumimoji="0" lang="el-GR"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l-G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228600" algn="l" defTabSz="914400" rtl="0" eaLnBrk="1" fontAlgn="auto" latinLnBrk="0" hangingPunct="1">
              <a:lnSpc>
                <a:spcPct val="107000"/>
              </a:lnSpc>
              <a:spcBef>
                <a:spcPts val="1000"/>
              </a:spcBef>
              <a:spcAft>
                <a:spcPts val="800"/>
              </a:spcAft>
              <a:buClrTx/>
              <a:buSzTx/>
              <a:buFont typeface="Arial" panose="020B0604020202020204" pitchFamily="34" charset="0"/>
              <a:buChar char="•"/>
              <a:tabLst/>
              <a:defRPr/>
            </a:pPr>
            <a:r>
              <a:rPr kumimoji="0" lang="en-US" sz="16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the instant of time when the position is determined, that is, at the instant when the photon is scattered by the electron, the electron undergoes a discontinuous change in momentum. This change is the greater the smaller the wavelength of the light employed, i.e., the more exact the determination of the position. At the instant at which the position of the electron is known, its momentum therefore can be known only up to magnitudes which correspond to that discontinuous change; thus, the more precisely the position is determined, the less precisely the momentum is known, and conversely</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(Heisenberg 1927: 174–5)</a:t>
            </a:r>
          </a:p>
          <a:p>
            <a:pPr marL="228600" marR="0" lvl="0" indent="-228600" algn="l" defTabSz="914400" rtl="0" eaLnBrk="1" fontAlgn="auto" latinLnBrk="0" hangingPunct="1">
              <a:lnSpc>
                <a:spcPct val="107000"/>
              </a:lnSpc>
              <a:spcBef>
                <a:spcPts val="1000"/>
              </a:spcBef>
              <a:spcAft>
                <a:spcPts val="800"/>
              </a:spcAft>
              <a:buClrTx/>
              <a:buSzTx/>
              <a:buFont typeface="Arial" panose="020B0604020202020204" pitchFamily="34" charset="0"/>
              <a:buChar char="•"/>
              <a:tabLst/>
              <a:defRPr/>
            </a:pPr>
            <a:endParaRPr kumimoji="0" lang="el-GR"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34720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DB4499-054E-51E9-B78C-0242CA801DC8}"/>
              </a:ext>
            </a:extLst>
          </p:cNvPr>
          <p:cNvSpPr>
            <a:spLocks noGrp="1"/>
          </p:cNvSpPr>
          <p:nvPr>
            <p:ph type="title"/>
          </p:nvPr>
        </p:nvSpPr>
        <p:spPr>
          <a:xfrm>
            <a:off x="314259" y="926054"/>
            <a:ext cx="11317604" cy="1281437"/>
          </a:xfrm>
        </p:spPr>
        <p:txBody>
          <a:bodyPr>
            <a:normAutofit fontScale="90000"/>
          </a:bodyPr>
          <a:lstStyle/>
          <a:p>
            <a:r>
              <a:rPr lang="el-GR" b="1" i="1" dirty="0">
                <a:solidFill>
                  <a:srgbClr val="FF0000"/>
                </a:solidFill>
                <a:latin typeface="Times New Roman" panose="02020603050405020304" pitchFamily="18" charset="0"/>
                <a:cs typeface="Times New Roman" panose="02020603050405020304" pitchFamily="18" charset="0"/>
              </a:rPr>
              <a:t>Η αρχή της αβεβαιότητας του </a:t>
            </a:r>
            <a:r>
              <a:rPr lang="en-US" b="1" i="1" dirty="0">
                <a:solidFill>
                  <a:srgbClr val="FF0000"/>
                </a:solidFill>
                <a:latin typeface="Times New Roman" panose="02020603050405020304" pitchFamily="18" charset="0"/>
                <a:cs typeface="Times New Roman" panose="02020603050405020304" pitchFamily="18" charset="0"/>
              </a:rPr>
              <a:t>Heisenberg</a:t>
            </a:r>
            <a:r>
              <a:rPr lang="el-GR" b="1" i="1" dirty="0">
                <a:solidFill>
                  <a:srgbClr val="FF0000"/>
                </a:solidFill>
                <a:latin typeface="Times New Roman" panose="02020603050405020304" pitchFamily="18" charset="0"/>
                <a:cs typeface="Times New Roman" panose="02020603050405020304" pitchFamily="18" charset="0"/>
              </a:rPr>
              <a:t>.</a:t>
            </a:r>
            <a:br>
              <a:rPr lang="el-GR" b="1" i="1" dirty="0">
                <a:solidFill>
                  <a:srgbClr val="FF0000"/>
                </a:solidFill>
              </a:rPr>
            </a:br>
            <a:r>
              <a:rPr lang="el-GR" sz="4000" b="1" i="1" dirty="0">
                <a:solidFill>
                  <a:srgbClr val="92D050"/>
                </a:solidFill>
                <a:latin typeface="Times New Roman" panose="02020603050405020304" pitchFamily="18" charset="0"/>
                <a:cs typeface="Times New Roman" panose="02020603050405020304" pitchFamily="18" charset="0"/>
              </a:rPr>
              <a:t>Σωματίδιο ή κύμα; Περί δυϊσμού και συμπληρωματικότητας:</a:t>
            </a:r>
            <a:br>
              <a:rPr lang="el-GR" sz="1800" dirty="0">
                <a:effectLst/>
                <a:latin typeface="Calibri" panose="020F0502020204030204" pitchFamily="34" charset="0"/>
                <a:ea typeface="Calibri" panose="020F0502020204030204" pitchFamily="34" charset="0"/>
                <a:cs typeface="Times New Roman" panose="02020603050405020304" pitchFamily="18" charset="0"/>
              </a:rPr>
            </a:br>
            <a:endParaRPr lang="el-GR" dirty="0"/>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Ορθογώνιο 4">
            <a:extLst>
              <a:ext uri="{FF2B5EF4-FFF2-40B4-BE49-F238E27FC236}">
                <a16:creationId xmlns:a16="http://schemas.microsoft.com/office/drawing/2014/main" id="{B3BEA801-9FA6-4B12-01D1-03E29044E986}"/>
              </a:ext>
            </a:extLst>
          </p:cNvPr>
          <p:cNvSpPr/>
          <p:nvPr/>
        </p:nvSpPr>
        <p:spPr>
          <a:xfrm>
            <a:off x="64655" y="-194718"/>
            <a:ext cx="12192000" cy="329616"/>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E3275FA-808E-3F01-62B3-9672B6E7250C}"/>
              </a:ext>
            </a:extLst>
          </p:cNvPr>
          <p:cNvSpPr txBox="1"/>
          <p:nvPr/>
        </p:nvSpPr>
        <p:spPr>
          <a:xfrm>
            <a:off x="2979268"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Ιστορική αναδρομή- Ύλη</a:t>
            </a:r>
          </a:p>
        </p:txBody>
      </p:sp>
      <p:sp>
        <p:nvSpPr>
          <p:cNvPr id="7" name="TextBox 6">
            <a:extLst>
              <a:ext uri="{FF2B5EF4-FFF2-40B4-BE49-F238E27FC236}">
                <a16:creationId xmlns:a16="http://schemas.microsoft.com/office/drawing/2014/main" id="{3C5E0839-3C17-5821-5B58-2879E1ECB9AD}"/>
              </a:ext>
            </a:extLst>
          </p:cNvPr>
          <p:cNvSpPr txBox="1"/>
          <p:nvPr/>
        </p:nvSpPr>
        <p:spPr>
          <a:xfrm>
            <a:off x="5934904"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Παλαιά Κβαντική Φυσική</a:t>
            </a:r>
          </a:p>
        </p:txBody>
      </p:sp>
      <p:sp>
        <p:nvSpPr>
          <p:cNvPr id="13" name="TextBox 12">
            <a:extLst>
              <a:ext uri="{FF2B5EF4-FFF2-40B4-BE49-F238E27FC236}">
                <a16:creationId xmlns:a16="http://schemas.microsoft.com/office/drawing/2014/main" id="{BA9EA89C-C3AE-F236-1A48-54973432457A}"/>
              </a:ext>
            </a:extLst>
          </p:cNvPr>
          <p:cNvSpPr txBox="1"/>
          <p:nvPr/>
        </p:nvSpPr>
        <p:spPr>
          <a:xfrm>
            <a:off x="8890540" y="0"/>
            <a:ext cx="2955636" cy="329616"/>
          </a:xfrm>
          <a:prstGeom prst="rect">
            <a:avLst/>
          </a:prstGeom>
          <a:solidFill>
            <a:srgbClr val="0000CC"/>
          </a:solidFill>
          <a:ln w="19050">
            <a:solidFill>
              <a:schemeClr val="bg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Στοιχεία Κβαντομηχανικής</a:t>
            </a:r>
          </a:p>
        </p:txBody>
      </p:sp>
      <p:pic>
        <p:nvPicPr>
          <p:cNvPr id="15" name="Εικόνα 14">
            <a:hlinkClick r:id="rId2" action="ppaction://hlinksldjump"/>
            <a:extLst>
              <a:ext uri="{FF2B5EF4-FFF2-40B4-BE49-F238E27FC236}">
                <a16:creationId xmlns:a16="http://schemas.microsoft.com/office/drawing/2014/main" id="{B5FF9AB0-65A0-0FEF-980C-F99500EB49F6}"/>
              </a:ext>
            </a:extLst>
          </p:cNvPr>
          <p:cNvPicPr>
            <a:picLocks noChangeAspect="1"/>
          </p:cNvPicPr>
          <p:nvPr/>
        </p:nvPicPr>
        <p:blipFill>
          <a:blip r:embed="rId3"/>
          <a:stretch>
            <a:fillRect/>
          </a:stretch>
        </p:blipFill>
        <p:spPr>
          <a:xfrm>
            <a:off x="291812" y="33020"/>
            <a:ext cx="305492" cy="305492"/>
          </a:xfrm>
          <a:prstGeom prst="rect">
            <a:avLst/>
          </a:prstGeom>
        </p:spPr>
      </p:pic>
      <p:sp>
        <p:nvSpPr>
          <p:cNvPr id="4" name="Θέση κειμένου 14">
            <a:extLst>
              <a:ext uri="{FF2B5EF4-FFF2-40B4-BE49-F238E27FC236}">
                <a16:creationId xmlns:a16="http://schemas.microsoft.com/office/drawing/2014/main" id="{E8E0CF90-73AE-EF9B-FE2E-1E4449914640}"/>
              </a:ext>
            </a:extLst>
          </p:cNvPr>
          <p:cNvSpPr txBox="1">
            <a:spLocks/>
          </p:cNvSpPr>
          <p:nvPr/>
        </p:nvSpPr>
        <p:spPr>
          <a:xfrm>
            <a:off x="444558" y="2207491"/>
            <a:ext cx="6262254" cy="4100946"/>
          </a:xfrm>
          <a:prstGeom prst="rect">
            <a:avLst/>
          </a:prstGeom>
          <a:ln w="28575">
            <a:solidFill>
              <a:schemeClr val="tx1"/>
            </a:solidFill>
          </a:ln>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ct val="107000"/>
              </a:lnSpc>
              <a:spcAft>
                <a:spcPts val="800"/>
              </a:spcAft>
              <a:buNone/>
            </a:pPr>
            <a:r>
              <a:rPr lang="el-GR" sz="2000" dirty="0">
                <a:latin typeface="Times New Roman" panose="02020603050405020304" pitchFamily="18" charset="0"/>
                <a:ea typeface="Calibri" panose="020F0502020204030204" pitchFamily="34" charset="0"/>
                <a:cs typeface="Times New Roman" panose="02020603050405020304" pitchFamily="18" charset="0"/>
              </a:rPr>
              <a:t>Το συμπέρασμα που βγαίνει από την κβαντική θεώρηση των πραγμάτων είναι ότι τα σωματίδια δε μπορεί να θεωρηθούν ούτε ως  κύματα της κλασικής φυσικής ούτε ως σωματίδια της κλασικής φυσικής. Έχουν μια δυϊκή υπόσταση. Αυτό τα κάνει σε κάποια πειράματα να εμφανίζουν σωματιδιακό χαρακτήρα, όπως στη σκέδαση,  και σε άλλα κυματικό, όπως στην περίθλαση και συμβολή. Με άλλα λόγια εμφανίζεται αυτό που λέγεται συμπληρωματικότητα, δηλαδή ο κυματικός  και η σωματιδιακός χαρακτήρας  είναι και τα δυο απαραίτητα για να προσδιοριστεί η   φύση τους σύμφωνα με την κβαντική φυσική.</a:t>
            </a:r>
            <a:endParaRPr lang="el-GR" sz="2000" dirty="0">
              <a:latin typeface="Calibri" panose="020F0502020204030204" pitchFamily="34" charset="0"/>
              <a:ea typeface="Calibri" panose="020F0502020204030204" pitchFamily="34" charset="0"/>
              <a:cs typeface="Times New Roman" panose="02020603050405020304" pitchFamily="18" charset="0"/>
            </a:endParaRP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10" name="Εικόνα 9">
            <a:extLst>
              <a:ext uri="{FF2B5EF4-FFF2-40B4-BE49-F238E27FC236}">
                <a16:creationId xmlns:a16="http://schemas.microsoft.com/office/drawing/2014/main" id="{3BD7F213-FF3F-CAED-0078-DA7A5FB20B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65128" y="2346036"/>
            <a:ext cx="4622281" cy="3886140"/>
          </a:xfrm>
          <a:prstGeom prst="rect">
            <a:avLst/>
          </a:prstGeom>
        </p:spPr>
      </p:pic>
    </p:spTree>
    <p:extLst>
      <p:ext uri="{BB962C8B-B14F-4D97-AF65-F5344CB8AC3E}">
        <p14:creationId xmlns:p14="http://schemas.microsoft.com/office/powerpoint/2010/main" val="2726579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8000"/>
            <a:lum/>
          </a:blip>
          <a:srcRect/>
          <a:stretch>
            <a:fillRect/>
          </a:stretch>
        </a:blipFill>
        <a:effectLst/>
      </p:bgPr>
    </p:bg>
    <p:spTree>
      <p:nvGrpSpPr>
        <p:cNvPr id="1" name=""/>
        <p:cNvGrpSpPr/>
        <p:nvPr/>
      </p:nvGrpSpPr>
      <p:grpSpPr>
        <a:xfrm>
          <a:off x="0" y="0"/>
          <a:ext cx="0" cy="0"/>
          <a:chOff x="0" y="0"/>
          <a:chExt cx="0" cy="0"/>
        </a:xfrm>
      </p:grpSpPr>
      <p:sp>
        <p:nvSpPr>
          <p:cNvPr id="3" name="Θέση αριθμού διαφάνειας 2">
            <a:extLst>
              <a:ext uri="{FF2B5EF4-FFF2-40B4-BE49-F238E27FC236}">
                <a16:creationId xmlns:a16="http://schemas.microsoft.com/office/drawing/2014/main" id="{738E27FE-865E-7BC9-A769-706479C43E35}"/>
              </a:ext>
            </a:extLst>
          </p:cNvPr>
          <p:cNvSpPr>
            <a:spLocks noGrp="1"/>
          </p:cNvSpPr>
          <p:nvPr>
            <p:ph type="sldNum" sz="quarter" idx="12"/>
          </p:nvPr>
        </p:nvSpPr>
        <p:spPr/>
        <p:txBody>
          <a:bodyPr/>
          <a:lstStyle/>
          <a:p>
            <a:fld id="{18B0EE00-2077-49F2-9FE7-3CC96C6B1F86}" type="slidenum">
              <a:rPr lang="el-GR" smtClean="0"/>
              <a:t>72</a:t>
            </a:fld>
            <a:endParaRPr lang="el-GR" dirty="0"/>
          </a:p>
        </p:txBody>
      </p:sp>
    </p:spTree>
    <p:extLst>
      <p:ext uri="{BB962C8B-B14F-4D97-AF65-F5344CB8AC3E}">
        <p14:creationId xmlns:p14="http://schemas.microsoft.com/office/powerpoint/2010/main" val="14537633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3">
            <a:extLst>
              <a:ext uri="{FF2B5EF4-FFF2-40B4-BE49-F238E27FC236}">
                <a16:creationId xmlns:a16="http://schemas.microsoft.com/office/drawing/2014/main" id="{DA4229C2-2515-6307-974D-06F10F5E96A5}"/>
              </a:ext>
            </a:extLst>
          </p:cNvPr>
          <p:cNvSpPr>
            <a:spLocks noGrp="1"/>
          </p:cNvSpPr>
          <p:nvPr>
            <p:ph type="title"/>
          </p:nvPr>
        </p:nvSpPr>
        <p:spPr>
          <a:xfrm>
            <a:off x="878698" y="904671"/>
            <a:ext cx="5217301" cy="890081"/>
          </a:xfrm>
        </p:spPr>
        <p:txBody>
          <a:bodyPr>
            <a:normAutofit/>
          </a:bodyPr>
          <a:lstStyle/>
          <a:p>
            <a:r>
              <a:rPr lang="el-GR" b="1" i="1" dirty="0">
                <a:solidFill>
                  <a:srgbClr val="FF0000"/>
                </a:solidFill>
                <a:latin typeface="Times New Roman" panose="02020603050405020304" pitchFamily="18" charset="0"/>
                <a:cs typeface="Times New Roman" panose="02020603050405020304" pitchFamily="18" charset="0"/>
              </a:rPr>
              <a:t>Μέλαν Σώμα. </a:t>
            </a:r>
            <a:br>
              <a:rPr lang="en-US" b="1" i="1" dirty="0">
                <a:solidFill>
                  <a:srgbClr val="FF0000"/>
                </a:solidFill>
                <a:latin typeface="Times New Roman" panose="02020603050405020304" pitchFamily="18" charset="0"/>
                <a:cs typeface="Times New Roman" panose="02020603050405020304" pitchFamily="18" charset="0"/>
              </a:rPr>
            </a:br>
            <a:r>
              <a:rPr lang="el-GR" sz="2200" b="1" i="1" dirty="0">
                <a:solidFill>
                  <a:srgbClr val="002060"/>
                </a:solidFill>
                <a:latin typeface="Times New Roman" panose="02020603050405020304" pitchFamily="18" charset="0"/>
                <a:cs typeface="Times New Roman" panose="02020603050405020304" pitchFamily="18" charset="0"/>
              </a:rPr>
              <a:t>Διεπιστημονικές –διαθεματικές εφαρμογές.</a:t>
            </a:r>
            <a:endParaRPr lang="el-GR" sz="2200" b="1" dirty="0">
              <a:solidFill>
                <a:srgbClr val="002060"/>
              </a:solidFill>
              <a:latin typeface="Times New Roman" panose="02020603050405020304" pitchFamily="18" charset="0"/>
              <a:cs typeface="Times New Roman" panose="02020603050405020304" pitchFamily="18" charset="0"/>
            </a:endParaRPr>
          </a:p>
        </p:txBody>
      </p:sp>
      <p:sp>
        <p:nvSpPr>
          <p:cNvPr id="27" name="Θέση κειμένου 26">
            <a:extLst>
              <a:ext uri="{FF2B5EF4-FFF2-40B4-BE49-F238E27FC236}">
                <a16:creationId xmlns:a16="http://schemas.microsoft.com/office/drawing/2014/main" id="{9AE412E0-31F1-727B-D9D1-7B1055682562}"/>
              </a:ext>
            </a:extLst>
          </p:cNvPr>
          <p:cNvSpPr>
            <a:spLocks noGrp="1"/>
          </p:cNvSpPr>
          <p:nvPr>
            <p:ph type="body" sz="half" idx="2"/>
          </p:nvPr>
        </p:nvSpPr>
        <p:spPr>
          <a:xfrm>
            <a:off x="1239541" y="1976149"/>
            <a:ext cx="4426130" cy="2003515"/>
          </a:xfrm>
        </p:spPr>
        <p:txBody>
          <a:bodyPr>
            <a:normAutofit/>
          </a:bodyPr>
          <a:lstStyle/>
          <a:p>
            <a:pPr marL="742950" indent="-514350">
              <a:lnSpc>
                <a:spcPct val="107000"/>
              </a:lnSpc>
              <a:spcBef>
                <a:spcPts val="20"/>
              </a:spcBef>
              <a:spcAft>
                <a:spcPts val="800"/>
              </a:spcAft>
              <a:buFont typeface="+mj-lt"/>
              <a:buAutoNum type="romanUcPeriod"/>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r>
              <a:rPr lang="el-GR" sz="2000" dirty="0">
                <a:latin typeface="Times New Roman" panose="02020603050405020304" pitchFamily="18" charset="0"/>
                <a:ea typeface="Calibri" panose="020F0502020204030204" pitchFamily="34" charset="0"/>
                <a:cs typeface="Times New Roman" panose="02020603050405020304" pitchFamily="18" charset="0"/>
              </a:rPr>
              <a:t>Θερμοκρασίες αστέρων και μέλαν σώμα.</a:t>
            </a:r>
          </a:p>
          <a:p>
            <a:pPr marL="742950" indent="-514350">
              <a:lnSpc>
                <a:spcPct val="107000"/>
              </a:lnSpc>
              <a:spcBef>
                <a:spcPts val="20"/>
              </a:spcBef>
              <a:spcAft>
                <a:spcPts val="800"/>
              </a:spcAft>
              <a:buFont typeface="+mj-lt"/>
              <a:buAutoNum type="romanUcPeriod"/>
              <a:tabLst>
                <a:tab pos="532130" algn="l"/>
                <a:tab pos="692150" algn="l"/>
                <a:tab pos="908685" algn="l"/>
                <a:tab pos="1198245" algn="l"/>
                <a:tab pos="1517650" algn="l"/>
                <a:tab pos="1859915" algn="l"/>
                <a:tab pos="2259330" algn="l"/>
                <a:tab pos="2445385" algn="l"/>
                <a:tab pos="2564130" algn="l"/>
                <a:tab pos="2639695" algn="l"/>
                <a:tab pos="3469640" algn="l"/>
                <a:tab pos="3525520" algn="l"/>
                <a:tab pos="3842385" algn="l"/>
                <a:tab pos="4370070" algn="l"/>
                <a:tab pos="4690745" algn="l"/>
              </a:tabLst>
            </a:pPr>
            <a:r>
              <a:rPr lang="el-GR" sz="2000" dirty="0">
                <a:latin typeface="Times New Roman" panose="02020603050405020304" pitchFamily="18" charset="0"/>
                <a:ea typeface="Calibri" panose="020F0502020204030204" pitchFamily="34" charset="0"/>
                <a:cs typeface="Times New Roman" panose="02020603050405020304" pitchFamily="18" charset="0"/>
              </a:rPr>
              <a:t>Η ακτινοβολία του ματιού της κουζίνας.  Σχετικοί υπολογισμοί</a:t>
            </a:r>
            <a:r>
              <a:rPr lang="el-GR" sz="2400" dirty="0">
                <a:latin typeface="Times New Roman" panose="02020603050405020304" pitchFamily="18" charset="0"/>
                <a:ea typeface="Calibri" panose="020F0502020204030204" pitchFamily="34" charset="0"/>
                <a:cs typeface="Times New Roman" panose="02020603050405020304" pitchFamily="18" charset="0"/>
              </a:rPr>
              <a:t>.</a:t>
            </a:r>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Ορθογώνιο 4">
            <a:extLst>
              <a:ext uri="{FF2B5EF4-FFF2-40B4-BE49-F238E27FC236}">
                <a16:creationId xmlns:a16="http://schemas.microsoft.com/office/drawing/2014/main" id="{B3BEA801-9FA6-4B12-01D1-03E29044E986}"/>
              </a:ext>
            </a:extLst>
          </p:cNvPr>
          <p:cNvSpPr/>
          <p:nvPr/>
        </p:nvSpPr>
        <p:spPr>
          <a:xfrm>
            <a:off x="0" y="0"/>
            <a:ext cx="12192000" cy="329616"/>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E3275FA-808E-3F01-62B3-9672B6E7250C}"/>
              </a:ext>
            </a:extLst>
          </p:cNvPr>
          <p:cNvSpPr txBox="1"/>
          <p:nvPr/>
        </p:nvSpPr>
        <p:spPr>
          <a:xfrm>
            <a:off x="2979268"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Ιστορική αναδρομή - Ύλη</a:t>
            </a:r>
          </a:p>
        </p:txBody>
      </p:sp>
      <p:sp>
        <p:nvSpPr>
          <p:cNvPr id="7" name="TextBox 6">
            <a:extLst>
              <a:ext uri="{FF2B5EF4-FFF2-40B4-BE49-F238E27FC236}">
                <a16:creationId xmlns:a16="http://schemas.microsoft.com/office/drawing/2014/main" id="{3C5E0839-3C17-5821-5B58-2879E1ECB9AD}"/>
              </a:ext>
            </a:extLst>
          </p:cNvPr>
          <p:cNvSpPr txBox="1"/>
          <p:nvPr/>
        </p:nvSpPr>
        <p:spPr>
          <a:xfrm>
            <a:off x="5934904" y="0"/>
            <a:ext cx="2955636" cy="329616"/>
          </a:xfrm>
          <a:prstGeom prst="rect">
            <a:avLst/>
          </a:prstGeom>
          <a:solidFill>
            <a:srgbClr val="0000CC"/>
          </a:solidFill>
          <a:ln w="19050">
            <a:solidFill>
              <a:schemeClr val="bg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Παλαιά Κβαντική Φυσική</a:t>
            </a:r>
          </a:p>
        </p:txBody>
      </p:sp>
      <p:sp>
        <p:nvSpPr>
          <p:cNvPr id="13" name="TextBox 12">
            <a:extLst>
              <a:ext uri="{FF2B5EF4-FFF2-40B4-BE49-F238E27FC236}">
                <a16:creationId xmlns:a16="http://schemas.microsoft.com/office/drawing/2014/main" id="{BA9EA89C-C3AE-F236-1A48-54973432457A}"/>
              </a:ext>
            </a:extLst>
          </p:cNvPr>
          <p:cNvSpPr txBox="1"/>
          <p:nvPr/>
        </p:nvSpPr>
        <p:spPr>
          <a:xfrm>
            <a:off x="8890540" y="0"/>
            <a:ext cx="2955636" cy="329616"/>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Στοιχεία Κβαντομηχανικής</a:t>
            </a:r>
          </a:p>
        </p:txBody>
      </p:sp>
      <p:pic>
        <p:nvPicPr>
          <p:cNvPr id="15" name="Εικόνα 14">
            <a:hlinkClick r:id="rId2" action="ppaction://hlinksldjump"/>
            <a:extLst>
              <a:ext uri="{FF2B5EF4-FFF2-40B4-BE49-F238E27FC236}">
                <a16:creationId xmlns:a16="http://schemas.microsoft.com/office/drawing/2014/main" id="{B5FF9AB0-65A0-0FEF-980C-F99500EB49F6}"/>
              </a:ext>
            </a:extLst>
          </p:cNvPr>
          <p:cNvPicPr>
            <a:picLocks noChangeAspect="1"/>
          </p:cNvPicPr>
          <p:nvPr/>
        </p:nvPicPr>
        <p:blipFill>
          <a:blip r:embed="rId3"/>
          <a:stretch>
            <a:fillRect/>
          </a:stretch>
        </p:blipFill>
        <p:spPr>
          <a:xfrm>
            <a:off x="291812" y="33020"/>
            <a:ext cx="305492" cy="305492"/>
          </a:xfrm>
          <a:prstGeom prst="rect">
            <a:avLst/>
          </a:prstGeom>
        </p:spPr>
      </p:pic>
      <p:pic>
        <p:nvPicPr>
          <p:cNvPr id="9" name="Θέση εικόνας 8">
            <a:extLst>
              <a:ext uri="{FF2B5EF4-FFF2-40B4-BE49-F238E27FC236}">
                <a16:creationId xmlns:a16="http://schemas.microsoft.com/office/drawing/2014/main" id="{2EDC2C3F-8DB2-D97C-AA5F-B3F119948AED}"/>
              </a:ext>
            </a:extLst>
          </p:cNvPr>
          <p:cNvPicPr>
            <a:picLocks noGrp="1" noChangeAspect="1"/>
          </p:cNvPicPr>
          <p:nvPr>
            <p:ph type="pic" idx="1"/>
          </p:nvPr>
        </p:nvPicPr>
        <p:blipFill>
          <a:blip r:embed="rId4">
            <a:extLst>
              <a:ext uri="{28A0092B-C50C-407E-A947-70E740481C1C}">
                <a14:useLocalDpi xmlns:a14="http://schemas.microsoft.com/office/drawing/2010/main" val="0"/>
              </a:ext>
            </a:extLst>
          </a:blip>
          <a:srcRect t="5238" b="5238"/>
          <a:stretch>
            <a:fillRect/>
          </a:stretch>
        </p:blipFill>
        <p:spPr>
          <a:xfrm>
            <a:off x="6526330" y="1579824"/>
            <a:ext cx="5228218" cy="4128249"/>
          </a:xfrm>
        </p:spPr>
      </p:pic>
      <p:pic>
        <p:nvPicPr>
          <p:cNvPr id="12" name="Εικόνα 11">
            <a:extLst>
              <a:ext uri="{FF2B5EF4-FFF2-40B4-BE49-F238E27FC236}">
                <a16:creationId xmlns:a16="http://schemas.microsoft.com/office/drawing/2014/main" id="{049CBF73-1B5C-19F5-4FA8-18EFF3C0CE36}"/>
              </a:ext>
            </a:extLst>
          </p:cNvPr>
          <p:cNvPicPr>
            <a:picLocks noChangeAspect="1"/>
          </p:cNvPicPr>
          <p:nvPr/>
        </p:nvPicPr>
        <p:blipFill rotWithShape="1">
          <a:blip r:embed="rId5">
            <a:extLst>
              <a:ext uri="{28A0092B-C50C-407E-A947-70E740481C1C}">
                <a14:useLocalDpi xmlns:a14="http://schemas.microsoft.com/office/drawing/2010/main" val="0"/>
              </a:ext>
            </a:extLst>
          </a:blip>
          <a:srcRect t="8915" b="17626"/>
          <a:stretch/>
        </p:blipFill>
        <p:spPr>
          <a:xfrm>
            <a:off x="2093513" y="4161061"/>
            <a:ext cx="2975775" cy="2331712"/>
          </a:xfrm>
          <a:prstGeom prst="rect">
            <a:avLst/>
          </a:prstGeom>
        </p:spPr>
      </p:pic>
    </p:spTree>
    <p:extLst>
      <p:ext uri="{BB962C8B-B14F-4D97-AF65-F5344CB8AC3E}">
        <p14:creationId xmlns:p14="http://schemas.microsoft.com/office/powerpoint/2010/main" val="2008456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circle(in)">
                                      <p:cBhvr>
                                        <p:cTn id="11" dur="20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27">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circle(in)">
                                      <p:cBhvr>
                                        <p:cTn id="20"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3">
            <a:extLst>
              <a:ext uri="{FF2B5EF4-FFF2-40B4-BE49-F238E27FC236}">
                <a16:creationId xmlns:a16="http://schemas.microsoft.com/office/drawing/2014/main" id="{DA4229C2-2515-6307-974D-06F10F5E96A5}"/>
              </a:ext>
            </a:extLst>
          </p:cNvPr>
          <p:cNvSpPr>
            <a:spLocks noGrp="1"/>
          </p:cNvSpPr>
          <p:nvPr>
            <p:ph type="title"/>
          </p:nvPr>
        </p:nvSpPr>
        <p:spPr>
          <a:xfrm>
            <a:off x="665163" y="933889"/>
            <a:ext cx="7945437" cy="592137"/>
          </a:xfrm>
        </p:spPr>
        <p:txBody>
          <a:bodyPr>
            <a:normAutofit fontScale="90000"/>
          </a:bodyPr>
          <a:lstStyle/>
          <a:p>
            <a:r>
              <a:rPr lang="el-GR" b="1" i="1" dirty="0">
                <a:solidFill>
                  <a:srgbClr val="FF0000"/>
                </a:solidFill>
                <a:latin typeface="Times New Roman" panose="02020603050405020304" pitchFamily="18" charset="0"/>
                <a:cs typeface="Times New Roman" panose="02020603050405020304" pitchFamily="18" charset="0"/>
              </a:rPr>
              <a:t>Μέλαν Σώμα. </a:t>
            </a:r>
            <a:r>
              <a:rPr lang="el-GR" b="1" dirty="0">
                <a:solidFill>
                  <a:srgbClr val="92D050"/>
                </a:solidFill>
                <a:latin typeface="Times New Roman" panose="02020603050405020304" pitchFamily="18" charset="0"/>
                <a:cs typeface="Times New Roman" panose="02020603050405020304" pitchFamily="18" charset="0"/>
              </a:rPr>
              <a:t>Ένταση ακτινοβολίας</a:t>
            </a:r>
          </a:p>
        </p:txBody>
      </p:sp>
      <p:sp>
        <p:nvSpPr>
          <p:cNvPr id="3" name="Θέση αριθμού διαφάνειας 2">
            <a:extLst>
              <a:ext uri="{FF2B5EF4-FFF2-40B4-BE49-F238E27FC236}">
                <a16:creationId xmlns:a16="http://schemas.microsoft.com/office/drawing/2014/main" id="{1878B142-64F6-18B7-83FC-91A5DFF859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B0EE00-2077-49F2-9FE7-3CC96C6B1F86}" type="slidenum">
              <a:rPr kumimoji="0" lang="el-G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l-G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Ορθογώνιο 4">
            <a:extLst>
              <a:ext uri="{FF2B5EF4-FFF2-40B4-BE49-F238E27FC236}">
                <a16:creationId xmlns:a16="http://schemas.microsoft.com/office/drawing/2014/main" id="{B3BEA801-9FA6-4B12-01D1-03E29044E986}"/>
              </a:ext>
            </a:extLst>
          </p:cNvPr>
          <p:cNvSpPr/>
          <p:nvPr/>
        </p:nvSpPr>
        <p:spPr>
          <a:xfrm>
            <a:off x="0" y="0"/>
            <a:ext cx="12192000" cy="329616"/>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E3275FA-808E-3F01-62B3-9672B6E7250C}"/>
              </a:ext>
            </a:extLst>
          </p:cNvPr>
          <p:cNvSpPr txBox="1"/>
          <p:nvPr/>
        </p:nvSpPr>
        <p:spPr>
          <a:xfrm>
            <a:off x="2979268" y="0"/>
            <a:ext cx="2955636" cy="329616"/>
          </a:xfrm>
          <a:prstGeom prst="rect">
            <a:avLst/>
          </a:prstGeom>
          <a:solidFill>
            <a:srgbClr val="000066"/>
          </a:solidFill>
          <a:ln w="19050">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Ιστορική αναδρομή - Ύλη</a:t>
            </a:r>
          </a:p>
        </p:txBody>
      </p:sp>
      <p:sp>
        <p:nvSpPr>
          <p:cNvPr id="7" name="TextBox 6">
            <a:extLst>
              <a:ext uri="{FF2B5EF4-FFF2-40B4-BE49-F238E27FC236}">
                <a16:creationId xmlns:a16="http://schemas.microsoft.com/office/drawing/2014/main" id="{3C5E0839-3C17-5821-5B58-2879E1ECB9AD}"/>
              </a:ext>
            </a:extLst>
          </p:cNvPr>
          <p:cNvSpPr txBox="1"/>
          <p:nvPr/>
        </p:nvSpPr>
        <p:spPr>
          <a:xfrm>
            <a:off x="5934904" y="0"/>
            <a:ext cx="2955636" cy="329616"/>
          </a:xfrm>
          <a:prstGeom prst="rect">
            <a:avLst/>
          </a:prstGeom>
          <a:solidFill>
            <a:srgbClr val="0000CC"/>
          </a:solidFill>
          <a:ln w="19050">
            <a:solidFill>
              <a:schemeClr val="bg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Παλαιά Κβαντική Φυσική</a:t>
            </a:r>
          </a:p>
        </p:txBody>
      </p:sp>
      <p:sp>
        <p:nvSpPr>
          <p:cNvPr id="13" name="TextBox 12">
            <a:extLst>
              <a:ext uri="{FF2B5EF4-FFF2-40B4-BE49-F238E27FC236}">
                <a16:creationId xmlns:a16="http://schemas.microsoft.com/office/drawing/2014/main" id="{BA9EA89C-C3AE-F236-1A48-54973432457A}"/>
              </a:ext>
            </a:extLst>
          </p:cNvPr>
          <p:cNvSpPr txBox="1"/>
          <p:nvPr/>
        </p:nvSpPr>
        <p:spPr>
          <a:xfrm>
            <a:off x="8890540" y="0"/>
            <a:ext cx="2955636" cy="329616"/>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E7E6E6">
                    <a:lumMod val="75000"/>
                  </a:srgbClr>
                </a:solidFill>
                <a:effectLst/>
                <a:uLnTx/>
                <a:uFillTx/>
                <a:latin typeface="Times New Roman" panose="02020603050405020304" pitchFamily="18" charset="0"/>
                <a:ea typeface="+mn-ea"/>
                <a:cs typeface="Times New Roman" panose="02020603050405020304" pitchFamily="18" charset="0"/>
              </a:rPr>
              <a:t>Στοιχεία Κβαντομηχανικής</a:t>
            </a:r>
          </a:p>
        </p:txBody>
      </p:sp>
      <p:pic>
        <p:nvPicPr>
          <p:cNvPr id="15" name="Εικόνα 14">
            <a:hlinkClick r:id="rId2" action="ppaction://hlinksldjump"/>
            <a:extLst>
              <a:ext uri="{FF2B5EF4-FFF2-40B4-BE49-F238E27FC236}">
                <a16:creationId xmlns:a16="http://schemas.microsoft.com/office/drawing/2014/main" id="{B5FF9AB0-65A0-0FEF-980C-F99500EB49F6}"/>
              </a:ext>
            </a:extLst>
          </p:cNvPr>
          <p:cNvPicPr>
            <a:picLocks noChangeAspect="1"/>
          </p:cNvPicPr>
          <p:nvPr/>
        </p:nvPicPr>
        <p:blipFill>
          <a:blip r:embed="rId3"/>
          <a:stretch>
            <a:fillRect/>
          </a:stretch>
        </p:blipFill>
        <p:spPr>
          <a:xfrm>
            <a:off x="291812" y="33020"/>
            <a:ext cx="305492" cy="305492"/>
          </a:xfrm>
          <a:prstGeom prst="rect">
            <a:avLst/>
          </a:prstGeom>
        </p:spPr>
      </p:pic>
      <mc:AlternateContent xmlns:mc="http://schemas.openxmlformats.org/markup-compatibility/2006" xmlns:a14="http://schemas.microsoft.com/office/drawing/2010/main">
        <mc:Choice Requires="a14">
          <p:sp>
            <p:nvSpPr>
              <p:cNvPr id="12" name="Θέση κειμένου 14">
                <a:extLst>
                  <a:ext uri="{FF2B5EF4-FFF2-40B4-BE49-F238E27FC236}">
                    <a16:creationId xmlns:a16="http://schemas.microsoft.com/office/drawing/2014/main" id="{76D412EB-DC7F-AEB4-B1F9-981D1FCF094C}"/>
                  </a:ext>
                </a:extLst>
              </p:cNvPr>
              <p:cNvSpPr txBox="1">
                <a:spLocks/>
              </p:cNvSpPr>
              <p:nvPr/>
            </p:nvSpPr>
            <p:spPr>
              <a:xfrm>
                <a:off x="954088" y="2533652"/>
                <a:ext cx="4905938" cy="3306709"/>
              </a:xfrm>
              <a:prstGeom prst="rect">
                <a:avLst/>
              </a:prstGeom>
              <a:ln w="28575">
                <a:solidFill>
                  <a:schemeClr val="tx1"/>
                </a:solidFill>
              </a:ln>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107000"/>
                  </a:lnSpc>
                  <a:spcBef>
                    <a:spcPts val="1000"/>
                  </a:spcBef>
                  <a:spcAft>
                    <a:spcPts val="800"/>
                  </a:spcAft>
                  <a:buClrTx/>
                  <a:buSzTx/>
                  <a:buFont typeface="Wingdings" panose="05000000000000000000" pitchFamily="2" charset="2"/>
                  <a:buChar char="Ø"/>
                  <a:tabLst/>
                  <a:defRPr/>
                </a:pPr>
                <a14:m>
                  <m:oMath xmlns:m="http://schemas.openxmlformats.org/officeDocument/2006/math">
                    <m:r>
                      <a:rPr kumimoji="0" lang="el-GR" sz="20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𝐼</m:t>
                    </m:r>
                    <m:r>
                      <a:rPr kumimoji="0" lang="el-GR" sz="20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f>
                      <m:f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fPr>
                      <m:num>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𝑑𝑃</m:t>
                        </m:r>
                      </m:num>
                      <m:den>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𝑑𝐴</m:t>
                        </m:r>
                      </m:den>
                    </m:f>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oMath>
                </a14:m>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Για μονοχρωματική δέσμη είναι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14:m>
                  <m:oMathPara xmlns:m="http://schemas.openxmlformats.org/officeDocument/2006/math">
                    <m:oMathParaPr>
                      <m:jc m:val="centerGroup"/>
                    </m:oMathParaPr>
                    <m:oMath xmlns:m="http://schemas.openxmlformats.org/officeDocument/2006/math">
                      <m:r>
                        <a:rPr kumimoji="0" lang="el-GR" sz="20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𝐼</m:t>
                      </m:r>
                      <m:r>
                        <a:rPr kumimoji="0" lang="el-GR" sz="20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l-GR" sz="20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𝑐</m:t>
                      </m:r>
                      <m:sSub>
                        <m:sSub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mn-ea"/>
                              <a:cs typeface="Times New Roman" panose="02020603050405020304" pitchFamily="18" charset="0"/>
                            </a:rPr>
                          </m:ctrlPr>
                        </m:sSubPr>
                        <m:e>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𝜀</m:t>
                          </m:r>
                        </m:e>
                        <m:sub>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0</m:t>
                          </m:r>
                        </m:sub>
                      </m:sSub>
                      <m:sSubSup>
                        <m:sSubSup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mn-ea"/>
                              <a:cs typeface="Times New Roman" panose="02020603050405020304" pitchFamily="18" charset="0"/>
                            </a:rPr>
                          </m:ctrlPr>
                        </m:sSubSupPr>
                        <m:e>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𝐸</m:t>
                          </m:r>
                        </m:e>
                        <m:sub>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0</m:t>
                          </m:r>
                        </m:sub>
                        <m:sup>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sup>
                      </m:sSubSup>
                    </m:oMath>
                  </m:oMathPara>
                </a14:m>
                <a:endPar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Στην περίπτωση  ομοιόμορφης δέσμης και κάθετης στην επιφάνεια είναι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14:m>
                  <m:oMath xmlns:m="http://schemas.openxmlformats.org/officeDocument/2006/math">
                    <m:r>
                      <a:rPr kumimoji="0" lang="el-GR" sz="20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𝑃</m:t>
                    </m:r>
                    <m:r>
                      <a:rPr kumimoji="0" lang="el-GR" sz="20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f>
                      <m:f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fPr>
                      <m:num>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𝐸</m:t>
                        </m:r>
                      </m:num>
                      <m:den>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𝑡</m:t>
                        </m:r>
                      </m:den>
                    </m:f>
                  </m:oMath>
                </a14:m>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και   </a:t>
                </a:r>
                <a14:m>
                  <m:oMath xmlns:m="http://schemas.openxmlformats.org/officeDocument/2006/math">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𝐼</m:t>
                    </m:r>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f>
                      <m:fPr>
                        <m:ctrlP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fPr>
                      <m:num>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𝐸</m:t>
                        </m:r>
                      </m:num>
                      <m:den>
                        <m:r>
                          <a:rPr kumimoji="0" lang="el-GR" sz="2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𝐴𝑡</m:t>
                        </m:r>
                      </m:den>
                    </m:f>
                  </m:oMath>
                </a14:m>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p>
              <a:p>
                <a:pPr marL="342900" marR="0" lvl="0" indent="-3429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Μετριέται με ειδικά όργανα τους αισθητήρες ακτινοβολίας.</a:t>
                </a:r>
                <a:endParaRPr kumimoji="0" lang="el-GR"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2" name="Θέση κειμένου 14">
                <a:extLst>
                  <a:ext uri="{FF2B5EF4-FFF2-40B4-BE49-F238E27FC236}">
                    <a16:creationId xmlns:a16="http://schemas.microsoft.com/office/drawing/2014/main" id="{76D412EB-DC7F-AEB4-B1F9-981D1FCF094C}"/>
                  </a:ext>
                </a:extLst>
              </p:cNvPr>
              <p:cNvSpPr txBox="1">
                <a:spLocks noRot="1" noChangeAspect="1" noMove="1" noResize="1" noEditPoints="1" noAdjustHandles="1" noChangeArrowheads="1" noChangeShapeType="1" noTextEdit="1"/>
              </p:cNvSpPr>
              <p:nvPr/>
            </p:nvSpPr>
            <p:spPr>
              <a:xfrm>
                <a:off x="954088" y="2533652"/>
                <a:ext cx="4905938" cy="3306709"/>
              </a:xfrm>
              <a:prstGeom prst="rect">
                <a:avLst/>
              </a:prstGeom>
              <a:blipFill>
                <a:blip r:embed="rId4"/>
                <a:stretch>
                  <a:fillRect l="-865" r="-989"/>
                </a:stretch>
              </a:blipFill>
              <a:ln w="28575">
                <a:solidFill>
                  <a:schemeClr val="tx1"/>
                </a:solidFill>
              </a:ln>
            </p:spPr>
            <p:txBody>
              <a:bodyPr/>
              <a:lstStyle/>
              <a:p>
                <a:r>
                  <a:rPr lang="en-GB">
                    <a:noFill/>
                  </a:rPr>
                  <a:t> </a:t>
                </a:r>
              </a:p>
            </p:txBody>
          </p:sp>
        </mc:Fallback>
      </mc:AlternateContent>
      <p:pic>
        <p:nvPicPr>
          <p:cNvPr id="14" name="Εικόνα 13">
            <a:extLst>
              <a:ext uri="{FF2B5EF4-FFF2-40B4-BE49-F238E27FC236}">
                <a16:creationId xmlns:a16="http://schemas.microsoft.com/office/drawing/2014/main" id="{15D5B593-59C3-C9A3-8640-7D10CDBB116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65915" y="2393339"/>
            <a:ext cx="3094950" cy="2799630"/>
          </a:xfrm>
          <a:prstGeom prst="rect">
            <a:avLst/>
          </a:prstGeom>
        </p:spPr>
      </p:pic>
    </p:spTree>
    <p:extLst>
      <p:ext uri="{BB962C8B-B14F-4D97-AF65-F5344CB8AC3E}">
        <p14:creationId xmlns:p14="http://schemas.microsoft.com/office/powerpoint/2010/main" val="1549643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2">
                                            <p:txEl>
                                              <p:pRg st="3" end="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746</TotalTime>
  <Words>5430</Words>
  <Application>Microsoft Office PowerPoint</Application>
  <PresentationFormat>Ευρεία οθόνη</PresentationFormat>
  <Paragraphs>637</Paragraphs>
  <Slides>72</Slides>
  <Notes>0</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2</vt:i4>
      </vt:variant>
      <vt:variant>
        <vt:lpstr>Τίτλοι διαφανειών</vt:lpstr>
      </vt:variant>
      <vt:variant>
        <vt:i4>72</vt:i4>
      </vt:variant>
    </vt:vector>
  </HeadingPairs>
  <TitlesOfParts>
    <vt:vector size="81" baseType="lpstr">
      <vt:lpstr>Arial</vt:lpstr>
      <vt:lpstr>Calibri</vt:lpstr>
      <vt:lpstr>Calibri Light</vt:lpstr>
      <vt:lpstr>Cambria Math</vt:lpstr>
      <vt:lpstr>Linux Libertine</vt:lpstr>
      <vt:lpstr>Times New Roman</vt:lpstr>
      <vt:lpstr>Wingdings</vt:lpstr>
      <vt:lpstr>1_Θέμα του Office</vt:lpstr>
      <vt:lpstr>2_Θέμα του Office</vt:lpstr>
      <vt:lpstr>Από το μέλαν σώμα στην εξίσωση του Schrödinger  </vt:lpstr>
      <vt:lpstr>Μέλαν σώμα Φωτοηλεκτρικό Φαινόμενο</vt:lpstr>
      <vt:lpstr>Μέλαν Σώμα.</vt:lpstr>
      <vt:lpstr>Μέλαν Σώμα.  Έναυσμα ενδιαφέροντος-Υποθέσεις. </vt:lpstr>
      <vt:lpstr>Μέλαν Σώμα.  Πειραματική μελέτη.</vt:lpstr>
      <vt:lpstr>Μέλαν Σώμα.  Πειραματική μελέτη. Πειραματικά αποτελέσματα.</vt:lpstr>
      <vt:lpstr>Μέλαν Σώμα.  Θεωρητικά μοντέλα ερμηνείας.</vt:lpstr>
      <vt:lpstr>Μέλαν Σώμα.  Διεπιστημονικές –διαθεματικές εφαρμογές.</vt:lpstr>
      <vt:lpstr>Μέλαν Σώμα. Ένταση ακτινοβολίας</vt:lpstr>
      <vt:lpstr>Μέλαν Σώμα. Φασματική κατανομή ακτινοβολίας </vt:lpstr>
      <vt:lpstr>Μέλαν Σώμα. Νόμος των Rayleigh-Jeans(κλασική ερμηνεία). </vt:lpstr>
      <vt:lpstr>Μέλαν Σώμα. Υπόθεση του Planck. </vt:lpstr>
      <vt:lpstr>Μέλαν Σώμα. Παρατηρήσεις.</vt:lpstr>
      <vt:lpstr>Φωτοηλεκτρικό φαινόμενο.</vt:lpstr>
      <vt:lpstr>Φωτοηλεκτρικό φαινόμενο. Έναυσμα ενδιαφέροντος-Υποθέσεις. </vt:lpstr>
      <vt:lpstr>Φωτοηλεκτρικό φαινόμενο. Πειραματική μελέτη. </vt:lpstr>
      <vt:lpstr>Φωτοηλεκτρικό φαινόμενο. Πειραματική μελέτη. Αποτελέσματα. </vt:lpstr>
      <vt:lpstr>Φωτοηλεκτρικό φαινόμενο. Πειραματικά αποτελέσματα-Επεξεργασία-Διατύπωση νόμων. </vt:lpstr>
      <vt:lpstr>Φωτοηλεκτρικό φαινόμενο.  Θεωρητικά μοντέλα ερμηνείας.</vt:lpstr>
      <vt:lpstr>Φωτοηλεκτρικό φαινόμενο.  Θεωρητικά μοντέλα ερμηνείας.</vt:lpstr>
      <vt:lpstr>Φωτοηλεκτρικό φαινόμενο.  Θεωρητικά μοντέλα ερμηνείας.</vt:lpstr>
      <vt:lpstr>Φωτοηλεκτρικό φαινόμενο.  Διεπιστημονικές διαθεματικές, τεχνολογικές  εφαρμογές .</vt:lpstr>
      <vt:lpstr>Φωτοηλεκτρικό φαινόμενο. Παρατηρήσεις. </vt:lpstr>
      <vt:lpstr>Φωτοηλεκτρικό φαινόμενο. Παρατηρήσεις. </vt:lpstr>
      <vt:lpstr>Φωτόνια, Φαινόμενο Compton,Υλικά Κύματα, Κυματοσυνάρτηση.</vt:lpstr>
      <vt:lpstr>Φωτόνια. Έναυσμα ενδιαφέροντος, υποθέσεις </vt:lpstr>
      <vt:lpstr>Φωτόνια. Θεωρητικό μοντέλο των φωτονίων</vt:lpstr>
      <vt:lpstr>Φωτόνια. Πειραματική μελέτη.</vt:lpstr>
      <vt:lpstr>Φωτόνια. Πειραματική μελέτη. Επεξεργασία αποτελεσμάτων συμπεράσματα.</vt:lpstr>
      <vt:lpstr>Φωτόνια. Πειραματική μελέτη. Επεξεργασία αποτελεσμάτων συμπεράσματα.</vt:lpstr>
      <vt:lpstr>Φωτόνια. Διεπιστημονικές διαθεματικές εφαρμογές .</vt:lpstr>
      <vt:lpstr>Φαινόμενο Compton.</vt:lpstr>
      <vt:lpstr>Φαινόμενο Compton. Έναυσμα ενδιαφέροντος. </vt:lpstr>
      <vt:lpstr>Φαινόμενο Compton. Πείραμα. </vt:lpstr>
      <vt:lpstr>Φαινόμενο Compton. Πειραματικά δεδομένα. Επεξεργασία δεδομένων</vt:lpstr>
      <vt:lpstr>Φαινόμενο Compton. Θεωρητικά μοντέλα ερμηνείας.</vt:lpstr>
      <vt:lpstr>Φαινόμενο Compton. Παρατηρήσεις</vt:lpstr>
      <vt:lpstr>Φαινόμενο Compton. Συγκρίσεις </vt:lpstr>
      <vt:lpstr>Παλαιά Κβαντική Φυσική: Κβάντωση. Το φως έχει και σωματιδιακή φύση. Κυματοσωματιδιακός Δυϊσμός  του Einstein.</vt:lpstr>
      <vt:lpstr>Παρουσίαση του PowerPoint</vt:lpstr>
      <vt:lpstr>Υλικά κύματα.</vt:lpstr>
      <vt:lpstr>Υλικά κύματα. Έναυσμα ενδιαφέροντος.</vt:lpstr>
      <vt:lpstr>Υλικά κύματα. Θεωρητικό μοντέλο.</vt:lpstr>
      <vt:lpstr>Υλικά κύματα. Πειραματική μελέτη.</vt:lpstr>
      <vt:lpstr>Υλικά κύματα. Επεξεργασία πειραματικών δεδομένων</vt:lpstr>
      <vt:lpstr>Υλικά κύματα. Θεωρητικό μοντέλο ερμηνείας.</vt:lpstr>
      <vt:lpstr>Υλικά κύματα. Πειραματική μελέτη.2ο Πείραμα. </vt:lpstr>
      <vt:lpstr>Υλικά κύματα. Πειραματική μελέτη.2ο Πείραμα. Επεξεργασία και ερμηνεία  αποτελεσμάτων </vt:lpstr>
      <vt:lpstr>Υλικά κύματα. Τεχνολογικές εφαρμογές.</vt:lpstr>
      <vt:lpstr>Υλικά κύματα. Απόπειρα ερμηνείας της κυματοσυνάρτησης</vt:lpstr>
      <vt:lpstr>Η κυματοσυνάρτηση.</vt:lpstr>
      <vt:lpstr>Κυματοσυνάρτηση. Αναζήτηση κυματικής εξίσωσης, θεωρία του Schrodinger </vt:lpstr>
      <vt:lpstr>Κυματοσυνάρτηση. Ανεξάρτητη του χρόνου εξίσωσης, του Schrodinger (μια διάσταση)</vt:lpstr>
      <vt:lpstr>Κυματοσυνάρτηση.  Ερμηνεία της κυματοσυνάρτησης</vt:lpstr>
      <vt:lpstr>Κυματοσυνάρτηση.  Ερμηνεία της κυματοσυνάρτησης</vt:lpstr>
      <vt:lpstr>Κυματοσυνάρτηση  …και Χημεία</vt:lpstr>
      <vt:lpstr>Κυματοσυνάρτηση . Κατάσταση στην κβαντομηχανική.</vt:lpstr>
      <vt:lpstr>Η αρχή της αβεβαιότητας του Heisenberg. </vt:lpstr>
      <vt:lpstr>Η αρχή της αβεβαιότητας του Heisenberg. Έναυσμα ενδιαφέροντος, υποθέσεις. </vt:lpstr>
      <vt:lpstr>Η αρχή της αβεβαιότητας του Heisenberg. 1ο Ιδεατό Πείραμα(gedanken experiment)</vt:lpstr>
      <vt:lpstr>Η αρχή της αβεβαιότητας του Heisenberg. 2ο Ιδεατό Πείραμα(gedanken experiment)</vt:lpstr>
      <vt:lpstr>Η αρχή της αβεβαιότητας του Heisenberg. Συμπεράσματα: Αρχή της αβεβαιότητας ή απροσδιοριστίας του Heisenberg</vt:lpstr>
      <vt:lpstr>Η αρχή της αβεβαιότητας του Heisenberg Διατύπωση αρχής αβεβαιότητας ή απροσδιοριστίας για την ενέργεια.</vt:lpstr>
      <vt:lpstr>Η αρχή της αβεβαιότητας του Heisenberg. Αβεβαιότητα και υλικά κύματα.</vt:lpstr>
      <vt:lpstr>Η αρχή της αβεβαιότητας του Heisenberg. Τι είναι αβεβαιότητα στην κβαντική φυσική.</vt:lpstr>
      <vt:lpstr>Η αρχή της αβεβαιότητας του Heisenberg. Αβεβαιότητα και υλικά κύματα.</vt:lpstr>
      <vt:lpstr>Η αρχή της αβεβαιότητας του Heisenberg. Προσπάθεια ερμηνείας της αρχής της αβεβαιότητας.</vt:lpstr>
      <vt:lpstr>Η αρχή της αβεβαιότητας του Heisenberg. Προσπάθεια ερμηνείας της αρχής της αβεβαιότητας.</vt:lpstr>
      <vt:lpstr>Η αρχή της αβεβαιότητας του Heisenberg. Ποια είναι η σωστή έκφραση της αρχής απροσδιοριστίας;</vt:lpstr>
      <vt:lpstr>Η αρχή της αβεβαιότητας του Heisenberg. Ποια είναι η σωστή έκφραση της αρχής απροσδιοριστίας;</vt:lpstr>
      <vt:lpstr>Η αρχή της αβεβαιότητας του Heisenberg. Σωματίδιο ή κύμα; Περί δυϊσμού και συμπληρωματικότητας: </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Μέλαν σώμα Φωτοηλεκτρικό Φαινόμενο</dc:title>
  <dc:creator>nikos diam</dc:creator>
  <cp:lastModifiedBy>Sofia Aravani</cp:lastModifiedBy>
  <cp:revision>42</cp:revision>
  <dcterms:created xsi:type="dcterms:W3CDTF">2023-01-20T15:53:59Z</dcterms:created>
  <dcterms:modified xsi:type="dcterms:W3CDTF">2023-04-06T11:27:53Z</dcterms:modified>
</cp:coreProperties>
</file>