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 id="346" r:id="rId4"/>
    <p:sldId id="344" r:id="rId5"/>
    <p:sldId id="347" r:id="rId6"/>
    <p:sldId id="348" r:id="rId7"/>
    <p:sldId id="350" r:id="rId8"/>
    <p:sldId id="349" r:id="rId9"/>
    <p:sldId id="351" r:id="rId10"/>
    <p:sldId id="328" r:id="rId11"/>
    <p:sldId id="332" r:id="rId12"/>
    <p:sldId id="334" r:id="rId13"/>
    <p:sldId id="335" r:id="rId14"/>
    <p:sldId id="336" r:id="rId15"/>
    <p:sldId id="345" r:id="rId16"/>
    <p:sldId id="337" r:id="rId17"/>
    <p:sldId id="353" r:id="rId18"/>
    <p:sldId id="354" r:id="rId19"/>
    <p:sldId id="355" r:id="rId20"/>
    <p:sldId id="338" r:id="rId21"/>
    <p:sldId id="339" r:id="rId22"/>
    <p:sldId id="340" r:id="rId23"/>
    <p:sldId id="356" r:id="rId24"/>
    <p:sldId id="342" r:id="rId25"/>
    <p:sldId id="343" r:id="rId26"/>
    <p:sldId id="373" r:id="rId27"/>
    <p:sldId id="374" r:id="rId28"/>
    <p:sldId id="375" r:id="rId29"/>
    <p:sldId id="376" r:id="rId30"/>
    <p:sldId id="377" r:id="rId31"/>
    <p:sldId id="378" r:id="rId32"/>
    <p:sldId id="383" r:id="rId33"/>
    <p:sldId id="286" r:id="rId34"/>
    <p:sldId id="384" r:id="rId35"/>
    <p:sldId id="380" r:id="rId36"/>
    <p:sldId id="381" r:id="rId37"/>
    <p:sldId id="382" r:id="rId38"/>
    <p:sldId id="371" r:id="rId39"/>
    <p:sldId id="385" r:id="rId40"/>
    <p:sldId id="386" r:id="rId41"/>
    <p:sldId id="318" r:id="rId42"/>
    <p:sldId id="293" r:id="rId43"/>
    <p:sldId id="387" r:id="rId44"/>
    <p:sldId id="388" r:id="rId45"/>
    <p:sldId id="389" r:id="rId46"/>
    <p:sldId id="402" r:id="rId47"/>
    <p:sldId id="403" r:id="rId48"/>
    <p:sldId id="404" r:id="rId49"/>
    <p:sldId id="391" r:id="rId50"/>
    <p:sldId id="401" r:id="rId51"/>
    <p:sldId id="394" r:id="rId52"/>
    <p:sldId id="299" r:id="rId53"/>
    <p:sldId id="395" r:id="rId54"/>
    <p:sldId id="396" r:id="rId55"/>
    <p:sldId id="358" r:id="rId56"/>
    <p:sldId id="359" r:id="rId57"/>
    <p:sldId id="360" r:id="rId58"/>
    <p:sldId id="372" r:id="rId59"/>
    <p:sldId id="305" r:id="rId60"/>
    <p:sldId id="361" r:id="rId61"/>
    <p:sldId id="399" r:id="rId62"/>
    <p:sldId id="398" r:id="rId63"/>
    <p:sldId id="400" r:id="rId64"/>
    <p:sldId id="362" r:id="rId65"/>
    <p:sldId id="365" r:id="rId66"/>
    <p:sldId id="363" r:id="rId67"/>
    <p:sldId id="364" r:id="rId68"/>
    <p:sldId id="366" r:id="rId69"/>
    <p:sldId id="367" r:id="rId70"/>
    <p:sldId id="369" r:id="rId71"/>
    <p:sldId id="370" r:id="rId72"/>
    <p:sldId id="405" r:id="rId73"/>
    <p:sldId id="406" r:id="rId7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0" d="100"/>
          <a:sy n="110" d="100"/>
        </p:scale>
        <p:origin x="63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24F23B-FC78-7E11-6942-B72D2509D16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FB9F508-D395-EA30-B7A3-399367F342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B4D1446-FA59-910F-5719-1512295BDA39}"/>
              </a:ext>
            </a:extLst>
          </p:cNvPr>
          <p:cNvSpPr>
            <a:spLocks noGrp="1"/>
          </p:cNvSpPr>
          <p:nvPr>
            <p:ph type="dt" sz="half" idx="10"/>
          </p:nvPr>
        </p:nvSpPr>
        <p:spPr/>
        <p:txBody>
          <a:bodyPr/>
          <a:lstStyle/>
          <a:p>
            <a:endParaRPr lang="el-GR"/>
          </a:p>
        </p:txBody>
      </p:sp>
      <p:sp>
        <p:nvSpPr>
          <p:cNvPr id="5" name="Θέση υποσέλιδου 4">
            <a:extLst>
              <a:ext uri="{FF2B5EF4-FFF2-40B4-BE49-F238E27FC236}">
                <a16:creationId xmlns:a16="http://schemas.microsoft.com/office/drawing/2014/main" id="{C766AB88-E596-4A92-8634-37D3905A9AA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F647514-224E-A12A-A492-96A8C8F43CC6}"/>
              </a:ext>
            </a:extLst>
          </p:cNvPr>
          <p:cNvSpPr>
            <a:spLocks noGrp="1"/>
          </p:cNvSpPr>
          <p:nvPr>
            <p:ph type="sldNum" sz="quarter" idx="12"/>
          </p:nvPr>
        </p:nvSpPr>
        <p:spPr/>
        <p:txBody>
          <a:bodyPr/>
          <a:lstStyle/>
          <a:p>
            <a:fld id="{18B0EE00-2077-49F2-9FE7-3CC96C6B1F86}" type="slidenum">
              <a:rPr lang="el-GR" smtClean="0"/>
              <a:t>‹#›</a:t>
            </a:fld>
            <a:endParaRPr lang="el-GR"/>
          </a:p>
        </p:txBody>
      </p:sp>
    </p:spTree>
    <p:extLst>
      <p:ext uri="{BB962C8B-B14F-4D97-AF65-F5344CB8AC3E}">
        <p14:creationId xmlns:p14="http://schemas.microsoft.com/office/powerpoint/2010/main" val="296064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4B0A03-EBE6-074F-156C-A934BCAA39F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053B939-FDB5-BC51-6091-70D20ED62CC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C1DAF5-083C-898B-F505-8CFBCAFDD3CF}"/>
              </a:ext>
            </a:extLst>
          </p:cNvPr>
          <p:cNvSpPr>
            <a:spLocks noGrp="1"/>
          </p:cNvSpPr>
          <p:nvPr>
            <p:ph type="dt" sz="half" idx="10"/>
          </p:nvPr>
        </p:nvSpPr>
        <p:spPr/>
        <p:txBody>
          <a:bodyPr/>
          <a:lstStyle/>
          <a:p>
            <a:endParaRPr lang="el-GR"/>
          </a:p>
        </p:txBody>
      </p:sp>
      <p:sp>
        <p:nvSpPr>
          <p:cNvPr id="5" name="Θέση υποσέλιδου 4">
            <a:extLst>
              <a:ext uri="{FF2B5EF4-FFF2-40B4-BE49-F238E27FC236}">
                <a16:creationId xmlns:a16="http://schemas.microsoft.com/office/drawing/2014/main" id="{912A47F5-227B-B1AA-E220-DDD40F06BB8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F367C89-D18C-44F4-BA34-9FAAFE072104}"/>
              </a:ext>
            </a:extLst>
          </p:cNvPr>
          <p:cNvSpPr>
            <a:spLocks noGrp="1"/>
          </p:cNvSpPr>
          <p:nvPr>
            <p:ph type="sldNum" sz="quarter" idx="12"/>
          </p:nvPr>
        </p:nvSpPr>
        <p:spPr/>
        <p:txBody>
          <a:bodyPr/>
          <a:lstStyle/>
          <a:p>
            <a:fld id="{18B0EE00-2077-49F2-9FE7-3CC96C6B1F86}" type="slidenum">
              <a:rPr lang="el-GR" smtClean="0"/>
              <a:t>‹#›</a:t>
            </a:fld>
            <a:endParaRPr lang="el-GR"/>
          </a:p>
        </p:txBody>
      </p:sp>
    </p:spTree>
    <p:extLst>
      <p:ext uri="{BB962C8B-B14F-4D97-AF65-F5344CB8AC3E}">
        <p14:creationId xmlns:p14="http://schemas.microsoft.com/office/powerpoint/2010/main" val="120805274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A3996F2-D07D-CABB-29F5-D2B94C3C1CD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1F842D3-DA90-8789-CE9C-2F35E32B452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C296D66-DA63-4739-AA87-7733C0634123}"/>
              </a:ext>
            </a:extLst>
          </p:cNvPr>
          <p:cNvSpPr>
            <a:spLocks noGrp="1"/>
          </p:cNvSpPr>
          <p:nvPr>
            <p:ph type="dt" sz="half" idx="10"/>
          </p:nvPr>
        </p:nvSpPr>
        <p:spPr/>
        <p:txBody>
          <a:bodyPr/>
          <a:lstStyle/>
          <a:p>
            <a:endParaRPr lang="el-GR"/>
          </a:p>
        </p:txBody>
      </p:sp>
      <p:sp>
        <p:nvSpPr>
          <p:cNvPr id="5" name="Θέση υποσέλιδου 4">
            <a:extLst>
              <a:ext uri="{FF2B5EF4-FFF2-40B4-BE49-F238E27FC236}">
                <a16:creationId xmlns:a16="http://schemas.microsoft.com/office/drawing/2014/main" id="{140A4D38-BB4C-D03C-5AD8-ADF1292C417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FA12AD1-A8BD-B6CB-9BF4-4EF1B07C2D6B}"/>
              </a:ext>
            </a:extLst>
          </p:cNvPr>
          <p:cNvSpPr>
            <a:spLocks noGrp="1"/>
          </p:cNvSpPr>
          <p:nvPr>
            <p:ph type="sldNum" sz="quarter" idx="12"/>
          </p:nvPr>
        </p:nvSpPr>
        <p:spPr/>
        <p:txBody>
          <a:bodyPr/>
          <a:lstStyle/>
          <a:p>
            <a:fld id="{18B0EE00-2077-49F2-9FE7-3CC96C6B1F86}" type="slidenum">
              <a:rPr lang="el-GR" smtClean="0"/>
              <a:t>‹#›</a:t>
            </a:fld>
            <a:endParaRPr lang="el-GR"/>
          </a:p>
        </p:txBody>
      </p:sp>
    </p:spTree>
    <p:extLst>
      <p:ext uri="{BB962C8B-B14F-4D97-AF65-F5344CB8AC3E}">
        <p14:creationId xmlns:p14="http://schemas.microsoft.com/office/powerpoint/2010/main" val="280192723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Μόνο τίτλος">
    <p:spTree>
      <p:nvGrpSpPr>
        <p:cNvPr id="1" name=""/>
        <p:cNvGrpSpPr/>
        <p:nvPr/>
      </p:nvGrpSpPr>
      <p:grpSpPr>
        <a:xfrm>
          <a:off x="0" y="0"/>
          <a:ext cx="0" cy="0"/>
          <a:chOff x="0" y="0"/>
          <a:chExt cx="0" cy="0"/>
        </a:xfrm>
      </p:grpSpPr>
      <p:pic>
        <p:nvPicPr>
          <p:cNvPr id="1028" name="Picture 4" descr="green and yellow spiral illustration">
            <a:extLst>
              <a:ext uri="{FF2B5EF4-FFF2-40B4-BE49-F238E27FC236}">
                <a16:creationId xmlns:a16="http://schemas.microsoft.com/office/drawing/2014/main" id="{FACADE84-0718-5721-3A84-37C1900804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a:extLst>
              <a:ext uri="{FF2B5EF4-FFF2-40B4-BE49-F238E27FC236}">
                <a16:creationId xmlns:a16="http://schemas.microsoft.com/office/drawing/2014/main" id="{525C3D4B-0427-4C87-6387-77FBDD597E40}"/>
              </a:ext>
            </a:extLst>
          </p:cNvPr>
          <p:cNvSpPr/>
          <p:nvPr userDrawn="1"/>
        </p:nvSpPr>
        <p:spPr>
          <a:xfrm>
            <a:off x="0" y="0"/>
            <a:ext cx="12192000" cy="68580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8D60706E-FEBE-C5FF-5B5D-4F861BCC5EC1}"/>
              </a:ext>
            </a:extLst>
          </p:cNvPr>
          <p:cNvSpPr/>
          <p:nvPr userDrawn="1"/>
        </p:nvSpPr>
        <p:spPr>
          <a:xfrm>
            <a:off x="729205" y="243068"/>
            <a:ext cx="3333509" cy="694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chemeClr val="bg1"/>
                </a:solidFill>
                <a:latin typeface="Times New Roman" panose="02020603050405020304" pitchFamily="18" charset="0"/>
                <a:cs typeface="Times New Roman" panose="02020603050405020304" pitchFamily="18" charset="0"/>
              </a:rPr>
              <a:t>Περιεχόμενα</a:t>
            </a:r>
            <a:endParaRPr lang="el-GR"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14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9F374C-3C6E-2F53-9791-E6023C48720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C687A890-6AE8-D13F-32F4-CF2CC7B2F0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5AD5BE8-D50C-2751-79A9-1486E840CDC6}"/>
              </a:ext>
            </a:extLst>
          </p:cNvPr>
          <p:cNvSpPr>
            <a:spLocks noGrp="1"/>
          </p:cNvSpPr>
          <p:nvPr>
            <p:ph type="dt" sz="half" idx="10"/>
          </p:nvPr>
        </p:nvSpPr>
        <p:spPr/>
        <p:txBody>
          <a:bodyPr/>
          <a:lstStyle/>
          <a:p>
            <a:fld id="{74AAF1D8-A274-4698-9942-B0EE9B40484B}" type="datetimeFigureOut">
              <a:rPr lang="el-GR" smtClean="0"/>
              <a:t>6/4/2023</a:t>
            </a:fld>
            <a:endParaRPr lang="el-GR"/>
          </a:p>
        </p:txBody>
      </p:sp>
      <p:sp>
        <p:nvSpPr>
          <p:cNvPr id="5" name="Θέση υποσέλιδου 4">
            <a:extLst>
              <a:ext uri="{FF2B5EF4-FFF2-40B4-BE49-F238E27FC236}">
                <a16:creationId xmlns:a16="http://schemas.microsoft.com/office/drawing/2014/main" id="{485E3AE2-CAA3-9772-4BB1-6915225CEA6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EE8D0FF-6EA6-CF67-5302-D3F9B7E3ACA6}"/>
              </a:ext>
            </a:extLst>
          </p:cNvPr>
          <p:cNvSpPr>
            <a:spLocks noGrp="1"/>
          </p:cNvSpPr>
          <p:nvPr>
            <p:ph type="sldNum" sz="quarter" idx="12"/>
          </p:nvPr>
        </p:nvSpPr>
        <p:spPr/>
        <p:txBody>
          <a:bodyPr/>
          <a:lstStyle/>
          <a:p>
            <a:fld id="{5B5C84F0-BAB4-4E0A-B358-EE4B07F214BA}" type="slidenum">
              <a:rPr lang="el-GR" smtClean="0"/>
              <a:t>‹#›</a:t>
            </a:fld>
            <a:endParaRPr lang="el-GR"/>
          </a:p>
        </p:txBody>
      </p:sp>
    </p:spTree>
    <p:extLst>
      <p:ext uri="{BB962C8B-B14F-4D97-AF65-F5344CB8AC3E}">
        <p14:creationId xmlns:p14="http://schemas.microsoft.com/office/powerpoint/2010/main" val="181745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6CB47B-EA1E-8028-A936-FCD8591BC29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EB26780-4D3B-DB38-C1F9-8F5F3CCB743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0E58E18-775F-7F50-CFF1-2A10FC9F54F1}"/>
              </a:ext>
            </a:extLst>
          </p:cNvPr>
          <p:cNvSpPr>
            <a:spLocks noGrp="1"/>
          </p:cNvSpPr>
          <p:nvPr>
            <p:ph type="dt" sz="half" idx="10"/>
          </p:nvPr>
        </p:nvSpPr>
        <p:spPr/>
        <p:txBody>
          <a:bodyPr/>
          <a:lstStyle/>
          <a:p>
            <a:fld id="{74AAF1D8-A274-4698-9942-B0EE9B40484B}" type="datetimeFigureOut">
              <a:rPr lang="el-GR" smtClean="0"/>
              <a:t>6/4/2023</a:t>
            </a:fld>
            <a:endParaRPr lang="el-GR"/>
          </a:p>
        </p:txBody>
      </p:sp>
      <p:sp>
        <p:nvSpPr>
          <p:cNvPr id="5" name="Θέση υποσέλιδου 4">
            <a:extLst>
              <a:ext uri="{FF2B5EF4-FFF2-40B4-BE49-F238E27FC236}">
                <a16:creationId xmlns:a16="http://schemas.microsoft.com/office/drawing/2014/main" id="{B7204439-4C7E-716E-E204-2948B7CD62A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CC00B8C-FE5C-EC6A-14A4-8999BAA6FEF5}"/>
              </a:ext>
            </a:extLst>
          </p:cNvPr>
          <p:cNvSpPr>
            <a:spLocks noGrp="1"/>
          </p:cNvSpPr>
          <p:nvPr>
            <p:ph type="sldNum" sz="quarter" idx="12"/>
          </p:nvPr>
        </p:nvSpPr>
        <p:spPr/>
        <p:txBody>
          <a:bodyPr/>
          <a:lstStyle/>
          <a:p>
            <a:fld id="{5B5C84F0-BAB4-4E0A-B358-EE4B07F214BA}" type="slidenum">
              <a:rPr lang="el-GR" smtClean="0"/>
              <a:t>‹#›</a:t>
            </a:fld>
            <a:endParaRPr lang="el-GR"/>
          </a:p>
        </p:txBody>
      </p:sp>
    </p:spTree>
    <p:extLst>
      <p:ext uri="{BB962C8B-B14F-4D97-AF65-F5344CB8AC3E}">
        <p14:creationId xmlns:p14="http://schemas.microsoft.com/office/powerpoint/2010/main" val="2433060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8E27D2-1388-AED5-ED17-197ADC54178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4C92809-94CD-226C-4A0B-C25B1564D1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6434681-48F1-F0E2-DCCE-0C9F351527DA}"/>
              </a:ext>
            </a:extLst>
          </p:cNvPr>
          <p:cNvSpPr>
            <a:spLocks noGrp="1"/>
          </p:cNvSpPr>
          <p:nvPr>
            <p:ph type="dt" sz="half" idx="10"/>
          </p:nvPr>
        </p:nvSpPr>
        <p:spPr/>
        <p:txBody>
          <a:bodyPr/>
          <a:lstStyle/>
          <a:p>
            <a:fld id="{74AAF1D8-A274-4698-9942-B0EE9B40484B}" type="datetimeFigureOut">
              <a:rPr lang="el-GR" smtClean="0"/>
              <a:t>6/4/2023</a:t>
            </a:fld>
            <a:endParaRPr lang="el-GR"/>
          </a:p>
        </p:txBody>
      </p:sp>
      <p:sp>
        <p:nvSpPr>
          <p:cNvPr id="5" name="Θέση υποσέλιδου 4">
            <a:extLst>
              <a:ext uri="{FF2B5EF4-FFF2-40B4-BE49-F238E27FC236}">
                <a16:creationId xmlns:a16="http://schemas.microsoft.com/office/drawing/2014/main" id="{87DC1C54-BB38-A2D9-234F-B78DA18DA01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D709EB5-8460-FF5A-9300-63C6F121872A}"/>
              </a:ext>
            </a:extLst>
          </p:cNvPr>
          <p:cNvSpPr>
            <a:spLocks noGrp="1"/>
          </p:cNvSpPr>
          <p:nvPr>
            <p:ph type="sldNum" sz="quarter" idx="12"/>
          </p:nvPr>
        </p:nvSpPr>
        <p:spPr/>
        <p:txBody>
          <a:bodyPr/>
          <a:lstStyle/>
          <a:p>
            <a:fld id="{5B5C84F0-BAB4-4E0A-B358-EE4B07F214BA}" type="slidenum">
              <a:rPr lang="el-GR" smtClean="0"/>
              <a:t>‹#›</a:t>
            </a:fld>
            <a:endParaRPr lang="el-GR"/>
          </a:p>
        </p:txBody>
      </p:sp>
    </p:spTree>
    <p:extLst>
      <p:ext uri="{BB962C8B-B14F-4D97-AF65-F5344CB8AC3E}">
        <p14:creationId xmlns:p14="http://schemas.microsoft.com/office/powerpoint/2010/main" val="1926885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DF6701-D75E-37A8-2CE4-90F4E8C67F0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DDA489C-0C54-C9E8-C8B4-9D78DD6CFE7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1BD4683-83A3-C037-F617-32C8D036D84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AB69927-FC8B-8CBD-19D3-26BF2A9527C8}"/>
              </a:ext>
            </a:extLst>
          </p:cNvPr>
          <p:cNvSpPr>
            <a:spLocks noGrp="1"/>
          </p:cNvSpPr>
          <p:nvPr>
            <p:ph type="dt" sz="half" idx="10"/>
          </p:nvPr>
        </p:nvSpPr>
        <p:spPr/>
        <p:txBody>
          <a:bodyPr/>
          <a:lstStyle/>
          <a:p>
            <a:fld id="{74AAF1D8-A274-4698-9942-B0EE9B40484B}" type="datetimeFigureOut">
              <a:rPr lang="el-GR" smtClean="0"/>
              <a:t>6/4/2023</a:t>
            </a:fld>
            <a:endParaRPr lang="el-GR"/>
          </a:p>
        </p:txBody>
      </p:sp>
      <p:sp>
        <p:nvSpPr>
          <p:cNvPr id="6" name="Θέση υποσέλιδου 5">
            <a:extLst>
              <a:ext uri="{FF2B5EF4-FFF2-40B4-BE49-F238E27FC236}">
                <a16:creationId xmlns:a16="http://schemas.microsoft.com/office/drawing/2014/main" id="{9182818A-11DE-5B6E-1A63-B6E265828AC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98DE985-E39F-A38D-DD39-7663294EF6C5}"/>
              </a:ext>
            </a:extLst>
          </p:cNvPr>
          <p:cNvSpPr>
            <a:spLocks noGrp="1"/>
          </p:cNvSpPr>
          <p:nvPr>
            <p:ph type="sldNum" sz="quarter" idx="12"/>
          </p:nvPr>
        </p:nvSpPr>
        <p:spPr/>
        <p:txBody>
          <a:bodyPr/>
          <a:lstStyle/>
          <a:p>
            <a:fld id="{5B5C84F0-BAB4-4E0A-B358-EE4B07F214BA}" type="slidenum">
              <a:rPr lang="el-GR" smtClean="0"/>
              <a:t>‹#›</a:t>
            </a:fld>
            <a:endParaRPr lang="el-GR"/>
          </a:p>
        </p:txBody>
      </p:sp>
    </p:spTree>
    <p:extLst>
      <p:ext uri="{BB962C8B-B14F-4D97-AF65-F5344CB8AC3E}">
        <p14:creationId xmlns:p14="http://schemas.microsoft.com/office/powerpoint/2010/main" val="2227271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F116DD-16A5-895D-80DC-AF28F533146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F25E92C-F415-B5EB-4A17-33EBF4452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95CE035-B540-3DE5-44DE-F953447B7CF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5912E1C-C798-B4FB-B9D6-7EABD4E76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ABAD8C2-C2DD-5BB0-46B4-4F42A0BA1D9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D7BC6AC-DEAE-6AB2-903C-AFB26E031DD8}"/>
              </a:ext>
            </a:extLst>
          </p:cNvPr>
          <p:cNvSpPr>
            <a:spLocks noGrp="1"/>
          </p:cNvSpPr>
          <p:nvPr>
            <p:ph type="dt" sz="half" idx="10"/>
          </p:nvPr>
        </p:nvSpPr>
        <p:spPr/>
        <p:txBody>
          <a:bodyPr/>
          <a:lstStyle/>
          <a:p>
            <a:fld id="{74AAF1D8-A274-4698-9942-B0EE9B40484B}" type="datetimeFigureOut">
              <a:rPr lang="el-GR" smtClean="0"/>
              <a:t>6/4/2023</a:t>
            </a:fld>
            <a:endParaRPr lang="el-GR"/>
          </a:p>
        </p:txBody>
      </p:sp>
      <p:sp>
        <p:nvSpPr>
          <p:cNvPr id="8" name="Θέση υποσέλιδου 7">
            <a:extLst>
              <a:ext uri="{FF2B5EF4-FFF2-40B4-BE49-F238E27FC236}">
                <a16:creationId xmlns:a16="http://schemas.microsoft.com/office/drawing/2014/main" id="{3564A2AD-5AD0-DB36-2EA7-46AF59E70B4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BE2584E-3D48-9DCB-D653-1A4F217B587E}"/>
              </a:ext>
            </a:extLst>
          </p:cNvPr>
          <p:cNvSpPr>
            <a:spLocks noGrp="1"/>
          </p:cNvSpPr>
          <p:nvPr>
            <p:ph type="sldNum" sz="quarter" idx="12"/>
          </p:nvPr>
        </p:nvSpPr>
        <p:spPr/>
        <p:txBody>
          <a:bodyPr/>
          <a:lstStyle/>
          <a:p>
            <a:fld id="{5B5C84F0-BAB4-4E0A-B358-EE4B07F214BA}" type="slidenum">
              <a:rPr lang="el-GR" smtClean="0"/>
              <a:t>‹#›</a:t>
            </a:fld>
            <a:endParaRPr lang="el-GR"/>
          </a:p>
        </p:txBody>
      </p:sp>
    </p:spTree>
    <p:extLst>
      <p:ext uri="{BB962C8B-B14F-4D97-AF65-F5344CB8AC3E}">
        <p14:creationId xmlns:p14="http://schemas.microsoft.com/office/powerpoint/2010/main" val="1830887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504437-A685-FA97-129E-0E6208B8452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006C62F-C1F4-EEF2-B097-F5BE184C7D55}"/>
              </a:ext>
            </a:extLst>
          </p:cNvPr>
          <p:cNvSpPr>
            <a:spLocks noGrp="1"/>
          </p:cNvSpPr>
          <p:nvPr>
            <p:ph type="dt" sz="half" idx="10"/>
          </p:nvPr>
        </p:nvSpPr>
        <p:spPr/>
        <p:txBody>
          <a:bodyPr/>
          <a:lstStyle/>
          <a:p>
            <a:fld id="{74AAF1D8-A274-4698-9942-B0EE9B40484B}" type="datetimeFigureOut">
              <a:rPr lang="el-GR" smtClean="0"/>
              <a:t>6/4/2023</a:t>
            </a:fld>
            <a:endParaRPr lang="el-GR"/>
          </a:p>
        </p:txBody>
      </p:sp>
      <p:sp>
        <p:nvSpPr>
          <p:cNvPr id="4" name="Θέση υποσέλιδου 3">
            <a:extLst>
              <a:ext uri="{FF2B5EF4-FFF2-40B4-BE49-F238E27FC236}">
                <a16:creationId xmlns:a16="http://schemas.microsoft.com/office/drawing/2014/main" id="{F99EB425-6E37-F8FA-DE3D-45562B56140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7D14E5F-4455-0394-79A5-FA3C874092DC}"/>
              </a:ext>
            </a:extLst>
          </p:cNvPr>
          <p:cNvSpPr>
            <a:spLocks noGrp="1"/>
          </p:cNvSpPr>
          <p:nvPr>
            <p:ph type="sldNum" sz="quarter" idx="12"/>
          </p:nvPr>
        </p:nvSpPr>
        <p:spPr/>
        <p:txBody>
          <a:bodyPr/>
          <a:lstStyle/>
          <a:p>
            <a:fld id="{5B5C84F0-BAB4-4E0A-B358-EE4B07F214BA}" type="slidenum">
              <a:rPr lang="el-GR" smtClean="0"/>
              <a:t>‹#›</a:t>
            </a:fld>
            <a:endParaRPr lang="el-GR"/>
          </a:p>
        </p:txBody>
      </p:sp>
    </p:spTree>
    <p:extLst>
      <p:ext uri="{BB962C8B-B14F-4D97-AF65-F5344CB8AC3E}">
        <p14:creationId xmlns:p14="http://schemas.microsoft.com/office/powerpoint/2010/main" val="3760974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CDD7FA9-2941-E28A-B4E9-0FF7B02CE52C}"/>
              </a:ext>
            </a:extLst>
          </p:cNvPr>
          <p:cNvSpPr>
            <a:spLocks noGrp="1"/>
          </p:cNvSpPr>
          <p:nvPr>
            <p:ph type="dt" sz="half" idx="10"/>
          </p:nvPr>
        </p:nvSpPr>
        <p:spPr/>
        <p:txBody>
          <a:bodyPr/>
          <a:lstStyle/>
          <a:p>
            <a:fld id="{74AAF1D8-A274-4698-9942-B0EE9B40484B}" type="datetimeFigureOut">
              <a:rPr lang="el-GR" smtClean="0"/>
              <a:t>6/4/2023</a:t>
            </a:fld>
            <a:endParaRPr lang="el-GR"/>
          </a:p>
        </p:txBody>
      </p:sp>
      <p:sp>
        <p:nvSpPr>
          <p:cNvPr id="3" name="Θέση υποσέλιδου 2">
            <a:extLst>
              <a:ext uri="{FF2B5EF4-FFF2-40B4-BE49-F238E27FC236}">
                <a16:creationId xmlns:a16="http://schemas.microsoft.com/office/drawing/2014/main" id="{65317E5D-CE8D-8EC8-7297-657F5AFBD37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68952C5-42F1-1E87-EF66-23DF72E60D6A}"/>
              </a:ext>
            </a:extLst>
          </p:cNvPr>
          <p:cNvSpPr>
            <a:spLocks noGrp="1"/>
          </p:cNvSpPr>
          <p:nvPr>
            <p:ph type="sldNum" sz="quarter" idx="12"/>
          </p:nvPr>
        </p:nvSpPr>
        <p:spPr/>
        <p:txBody>
          <a:bodyPr/>
          <a:lstStyle/>
          <a:p>
            <a:fld id="{5B5C84F0-BAB4-4E0A-B358-EE4B07F214BA}" type="slidenum">
              <a:rPr lang="el-GR" smtClean="0"/>
              <a:t>‹#›</a:t>
            </a:fld>
            <a:endParaRPr lang="el-GR"/>
          </a:p>
        </p:txBody>
      </p:sp>
    </p:spTree>
    <p:extLst>
      <p:ext uri="{BB962C8B-B14F-4D97-AF65-F5344CB8AC3E}">
        <p14:creationId xmlns:p14="http://schemas.microsoft.com/office/powerpoint/2010/main" val="371182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21E3F1-1321-C018-B227-D4EF030DFD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CD7D554-121C-CA86-63D3-63B9B29B585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77950F8-E2BA-D54C-291D-5E3045A0CB0F}"/>
              </a:ext>
            </a:extLst>
          </p:cNvPr>
          <p:cNvSpPr>
            <a:spLocks noGrp="1"/>
          </p:cNvSpPr>
          <p:nvPr>
            <p:ph type="dt" sz="half" idx="10"/>
          </p:nvPr>
        </p:nvSpPr>
        <p:spPr/>
        <p:txBody>
          <a:bodyPr/>
          <a:lstStyle/>
          <a:p>
            <a:endParaRPr lang="el-GR"/>
          </a:p>
        </p:txBody>
      </p:sp>
      <p:sp>
        <p:nvSpPr>
          <p:cNvPr id="5" name="Θέση υποσέλιδου 4">
            <a:extLst>
              <a:ext uri="{FF2B5EF4-FFF2-40B4-BE49-F238E27FC236}">
                <a16:creationId xmlns:a16="http://schemas.microsoft.com/office/drawing/2014/main" id="{24511E74-426C-982F-A626-50CC620CC31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EE4A2FE-2BEC-850C-6883-B6F97698B457}"/>
              </a:ext>
            </a:extLst>
          </p:cNvPr>
          <p:cNvSpPr>
            <a:spLocks noGrp="1"/>
          </p:cNvSpPr>
          <p:nvPr>
            <p:ph type="sldNum" sz="quarter" idx="12"/>
          </p:nvPr>
        </p:nvSpPr>
        <p:spPr/>
        <p:txBody>
          <a:bodyPr/>
          <a:lstStyle/>
          <a:p>
            <a:fld id="{18B0EE00-2077-49F2-9FE7-3CC96C6B1F86}" type="slidenum">
              <a:rPr lang="el-GR" smtClean="0"/>
              <a:t>‹#›</a:t>
            </a:fld>
            <a:endParaRPr lang="el-GR"/>
          </a:p>
        </p:txBody>
      </p:sp>
    </p:spTree>
    <p:extLst>
      <p:ext uri="{BB962C8B-B14F-4D97-AF65-F5344CB8AC3E}">
        <p14:creationId xmlns:p14="http://schemas.microsoft.com/office/powerpoint/2010/main" val="451354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40D481-0B6E-1B80-B381-C40ADE021DC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3BD4FFE-3547-FDF4-683B-C6AD14A2AC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AEEA813-122A-3C86-110A-DA4FF7D4D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B368C3C-D69A-18A4-3B7B-5F02C607E1F1}"/>
              </a:ext>
            </a:extLst>
          </p:cNvPr>
          <p:cNvSpPr>
            <a:spLocks noGrp="1"/>
          </p:cNvSpPr>
          <p:nvPr>
            <p:ph type="dt" sz="half" idx="10"/>
          </p:nvPr>
        </p:nvSpPr>
        <p:spPr/>
        <p:txBody>
          <a:bodyPr/>
          <a:lstStyle/>
          <a:p>
            <a:fld id="{74AAF1D8-A274-4698-9942-B0EE9B40484B}" type="datetimeFigureOut">
              <a:rPr lang="el-GR" smtClean="0"/>
              <a:t>6/4/2023</a:t>
            </a:fld>
            <a:endParaRPr lang="el-GR"/>
          </a:p>
        </p:txBody>
      </p:sp>
      <p:sp>
        <p:nvSpPr>
          <p:cNvPr id="6" name="Θέση υποσέλιδου 5">
            <a:extLst>
              <a:ext uri="{FF2B5EF4-FFF2-40B4-BE49-F238E27FC236}">
                <a16:creationId xmlns:a16="http://schemas.microsoft.com/office/drawing/2014/main" id="{1962471D-082F-2E71-EDFA-3DA242FF713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AFEBAE1-4016-CB7C-661F-E469377E8A6B}"/>
              </a:ext>
            </a:extLst>
          </p:cNvPr>
          <p:cNvSpPr>
            <a:spLocks noGrp="1"/>
          </p:cNvSpPr>
          <p:nvPr>
            <p:ph type="sldNum" sz="quarter" idx="12"/>
          </p:nvPr>
        </p:nvSpPr>
        <p:spPr/>
        <p:txBody>
          <a:bodyPr/>
          <a:lstStyle/>
          <a:p>
            <a:fld id="{5B5C84F0-BAB4-4E0A-B358-EE4B07F214BA}" type="slidenum">
              <a:rPr lang="el-GR" smtClean="0"/>
              <a:t>‹#›</a:t>
            </a:fld>
            <a:endParaRPr lang="el-GR"/>
          </a:p>
        </p:txBody>
      </p:sp>
    </p:spTree>
    <p:extLst>
      <p:ext uri="{BB962C8B-B14F-4D97-AF65-F5344CB8AC3E}">
        <p14:creationId xmlns:p14="http://schemas.microsoft.com/office/powerpoint/2010/main" val="3822572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074DDF-8B97-EE91-0310-A95390BD7EF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0081C72-64F8-62C1-A533-3BA28CEC7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1F2115D-108A-06CF-FAC9-D3A8655C1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C0E5A49-B841-B5B7-52A8-1EAFFCF4DEEC}"/>
              </a:ext>
            </a:extLst>
          </p:cNvPr>
          <p:cNvSpPr>
            <a:spLocks noGrp="1"/>
          </p:cNvSpPr>
          <p:nvPr>
            <p:ph type="dt" sz="half" idx="10"/>
          </p:nvPr>
        </p:nvSpPr>
        <p:spPr/>
        <p:txBody>
          <a:bodyPr/>
          <a:lstStyle/>
          <a:p>
            <a:fld id="{74AAF1D8-A274-4698-9942-B0EE9B40484B}" type="datetimeFigureOut">
              <a:rPr lang="el-GR" smtClean="0"/>
              <a:t>6/4/2023</a:t>
            </a:fld>
            <a:endParaRPr lang="el-GR"/>
          </a:p>
        </p:txBody>
      </p:sp>
      <p:sp>
        <p:nvSpPr>
          <p:cNvPr id="6" name="Θέση υποσέλιδου 5">
            <a:extLst>
              <a:ext uri="{FF2B5EF4-FFF2-40B4-BE49-F238E27FC236}">
                <a16:creationId xmlns:a16="http://schemas.microsoft.com/office/drawing/2014/main" id="{1E59200B-E25E-EA4C-4BEA-879CE84C88F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DD340CD-C624-7240-A114-5F11D1696111}"/>
              </a:ext>
            </a:extLst>
          </p:cNvPr>
          <p:cNvSpPr>
            <a:spLocks noGrp="1"/>
          </p:cNvSpPr>
          <p:nvPr>
            <p:ph type="sldNum" sz="quarter" idx="12"/>
          </p:nvPr>
        </p:nvSpPr>
        <p:spPr/>
        <p:txBody>
          <a:bodyPr/>
          <a:lstStyle/>
          <a:p>
            <a:fld id="{5B5C84F0-BAB4-4E0A-B358-EE4B07F214BA}" type="slidenum">
              <a:rPr lang="el-GR" smtClean="0"/>
              <a:t>‹#›</a:t>
            </a:fld>
            <a:endParaRPr lang="el-GR"/>
          </a:p>
        </p:txBody>
      </p:sp>
    </p:spTree>
    <p:extLst>
      <p:ext uri="{BB962C8B-B14F-4D97-AF65-F5344CB8AC3E}">
        <p14:creationId xmlns:p14="http://schemas.microsoft.com/office/powerpoint/2010/main" val="1116069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FDFF56-C284-2CA8-323B-E4DBB471FED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B063DD0-CF60-87CA-D982-09ADA0EB35B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E3532E5-D451-2169-4D80-BDDEE0CC7009}"/>
              </a:ext>
            </a:extLst>
          </p:cNvPr>
          <p:cNvSpPr>
            <a:spLocks noGrp="1"/>
          </p:cNvSpPr>
          <p:nvPr>
            <p:ph type="dt" sz="half" idx="10"/>
          </p:nvPr>
        </p:nvSpPr>
        <p:spPr/>
        <p:txBody>
          <a:bodyPr/>
          <a:lstStyle/>
          <a:p>
            <a:fld id="{74AAF1D8-A274-4698-9942-B0EE9B40484B}" type="datetimeFigureOut">
              <a:rPr lang="el-GR" smtClean="0"/>
              <a:t>6/4/2023</a:t>
            </a:fld>
            <a:endParaRPr lang="el-GR"/>
          </a:p>
        </p:txBody>
      </p:sp>
      <p:sp>
        <p:nvSpPr>
          <p:cNvPr id="5" name="Θέση υποσέλιδου 4">
            <a:extLst>
              <a:ext uri="{FF2B5EF4-FFF2-40B4-BE49-F238E27FC236}">
                <a16:creationId xmlns:a16="http://schemas.microsoft.com/office/drawing/2014/main" id="{377BC067-287B-8EC8-CBAD-D5856D23AE0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3BFB8D4-FB3B-C36C-963B-B9201C260BB4}"/>
              </a:ext>
            </a:extLst>
          </p:cNvPr>
          <p:cNvSpPr>
            <a:spLocks noGrp="1"/>
          </p:cNvSpPr>
          <p:nvPr>
            <p:ph type="sldNum" sz="quarter" idx="12"/>
          </p:nvPr>
        </p:nvSpPr>
        <p:spPr/>
        <p:txBody>
          <a:bodyPr/>
          <a:lstStyle/>
          <a:p>
            <a:fld id="{5B5C84F0-BAB4-4E0A-B358-EE4B07F214BA}" type="slidenum">
              <a:rPr lang="el-GR" smtClean="0"/>
              <a:t>‹#›</a:t>
            </a:fld>
            <a:endParaRPr lang="el-GR"/>
          </a:p>
        </p:txBody>
      </p:sp>
    </p:spTree>
    <p:extLst>
      <p:ext uri="{BB962C8B-B14F-4D97-AF65-F5344CB8AC3E}">
        <p14:creationId xmlns:p14="http://schemas.microsoft.com/office/powerpoint/2010/main" val="4122433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3CDAD2A-8011-6D55-1596-D191F0EA052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FF64839-83DE-7069-F480-13564A78B78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0CBA4A7-FAD0-34BF-B1A9-FCD7448F1C77}"/>
              </a:ext>
            </a:extLst>
          </p:cNvPr>
          <p:cNvSpPr>
            <a:spLocks noGrp="1"/>
          </p:cNvSpPr>
          <p:nvPr>
            <p:ph type="dt" sz="half" idx="10"/>
          </p:nvPr>
        </p:nvSpPr>
        <p:spPr/>
        <p:txBody>
          <a:bodyPr/>
          <a:lstStyle/>
          <a:p>
            <a:fld id="{74AAF1D8-A274-4698-9942-B0EE9B40484B}" type="datetimeFigureOut">
              <a:rPr lang="el-GR" smtClean="0"/>
              <a:t>6/4/2023</a:t>
            </a:fld>
            <a:endParaRPr lang="el-GR"/>
          </a:p>
        </p:txBody>
      </p:sp>
      <p:sp>
        <p:nvSpPr>
          <p:cNvPr id="5" name="Θέση υποσέλιδου 4">
            <a:extLst>
              <a:ext uri="{FF2B5EF4-FFF2-40B4-BE49-F238E27FC236}">
                <a16:creationId xmlns:a16="http://schemas.microsoft.com/office/drawing/2014/main" id="{1731D4F0-0B34-08B0-39AE-C81BBBD80A2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44F6000-CF52-6AB5-EF77-AB12BF91C407}"/>
              </a:ext>
            </a:extLst>
          </p:cNvPr>
          <p:cNvSpPr>
            <a:spLocks noGrp="1"/>
          </p:cNvSpPr>
          <p:nvPr>
            <p:ph type="sldNum" sz="quarter" idx="12"/>
          </p:nvPr>
        </p:nvSpPr>
        <p:spPr/>
        <p:txBody>
          <a:bodyPr/>
          <a:lstStyle/>
          <a:p>
            <a:fld id="{5B5C84F0-BAB4-4E0A-B358-EE4B07F214BA}" type="slidenum">
              <a:rPr lang="el-GR" smtClean="0"/>
              <a:t>‹#›</a:t>
            </a:fld>
            <a:endParaRPr lang="el-GR"/>
          </a:p>
        </p:txBody>
      </p:sp>
    </p:spTree>
    <p:extLst>
      <p:ext uri="{BB962C8B-B14F-4D97-AF65-F5344CB8AC3E}">
        <p14:creationId xmlns:p14="http://schemas.microsoft.com/office/powerpoint/2010/main" val="21372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83D60E-2A15-A1B8-53CD-DC7FDDF4620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EB4EB2C-4F0C-4DAE-9F38-C66A698A3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11EEB87-98F4-61F0-5495-4DF5E1F09C1E}"/>
              </a:ext>
            </a:extLst>
          </p:cNvPr>
          <p:cNvSpPr>
            <a:spLocks noGrp="1"/>
          </p:cNvSpPr>
          <p:nvPr>
            <p:ph type="dt" sz="half" idx="10"/>
          </p:nvPr>
        </p:nvSpPr>
        <p:spPr/>
        <p:txBody>
          <a:bodyPr/>
          <a:lstStyle/>
          <a:p>
            <a:endParaRPr lang="el-GR"/>
          </a:p>
        </p:txBody>
      </p:sp>
      <p:sp>
        <p:nvSpPr>
          <p:cNvPr id="5" name="Θέση υποσέλιδου 4">
            <a:extLst>
              <a:ext uri="{FF2B5EF4-FFF2-40B4-BE49-F238E27FC236}">
                <a16:creationId xmlns:a16="http://schemas.microsoft.com/office/drawing/2014/main" id="{FB3253D5-C13C-F48A-AC35-1B433174EC6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6AAAE1-F4F1-EBF7-C09B-3A32EAE22D73}"/>
              </a:ext>
            </a:extLst>
          </p:cNvPr>
          <p:cNvSpPr>
            <a:spLocks noGrp="1"/>
          </p:cNvSpPr>
          <p:nvPr>
            <p:ph type="sldNum" sz="quarter" idx="12"/>
          </p:nvPr>
        </p:nvSpPr>
        <p:spPr/>
        <p:txBody>
          <a:bodyPr/>
          <a:lstStyle/>
          <a:p>
            <a:fld id="{18B0EE00-2077-49F2-9FE7-3CC96C6B1F86}" type="slidenum">
              <a:rPr lang="el-GR" smtClean="0"/>
              <a:t>‹#›</a:t>
            </a:fld>
            <a:endParaRPr lang="el-GR"/>
          </a:p>
        </p:txBody>
      </p:sp>
    </p:spTree>
    <p:extLst>
      <p:ext uri="{BB962C8B-B14F-4D97-AF65-F5344CB8AC3E}">
        <p14:creationId xmlns:p14="http://schemas.microsoft.com/office/powerpoint/2010/main" val="215096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FD95A2-163F-8906-5A9B-67C8908D855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369BF20-BB59-58CF-5BC8-DD6798CAE63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037E91D-2DFF-98B4-6B06-2C03E7A3127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CF5EE8F-57A3-278B-BF99-47123E65B852}"/>
              </a:ext>
            </a:extLst>
          </p:cNvPr>
          <p:cNvSpPr>
            <a:spLocks noGrp="1"/>
          </p:cNvSpPr>
          <p:nvPr>
            <p:ph type="dt" sz="half" idx="10"/>
          </p:nvPr>
        </p:nvSpPr>
        <p:spPr/>
        <p:txBody>
          <a:bodyPr/>
          <a:lstStyle/>
          <a:p>
            <a:endParaRPr lang="el-GR"/>
          </a:p>
        </p:txBody>
      </p:sp>
      <p:sp>
        <p:nvSpPr>
          <p:cNvPr id="6" name="Θέση υποσέλιδου 5">
            <a:extLst>
              <a:ext uri="{FF2B5EF4-FFF2-40B4-BE49-F238E27FC236}">
                <a16:creationId xmlns:a16="http://schemas.microsoft.com/office/drawing/2014/main" id="{A842C9AA-17EE-A3A3-82A5-86A9ABBA9AD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1DEC5FF-EF53-71AD-C765-9BFE21F306B6}"/>
              </a:ext>
            </a:extLst>
          </p:cNvPr>
          <p:cNvSpPr>
            <a:spLocks noGrp="1"/>
          </p:cNvSpPr>
          <p:nvPr>
            <p:ph type="sldNum" sz="quarter" idx="12"/>
          </p:nvPr>
        </p:nvSpPr>
        <p:spPr/>
        <p:txBody>
          <a:bodyPr/>
          <a:lstStyle/>
          <a:p>
            <a:fld id="{18B0EE00-2077-49F2-9FE7-3CC96C6B1F86}" type="slidenum">
              <a:rPr lang="el-GR" smtClean="0"/>
              <a:t>‹#›</a:t>
            </a:fld>
            <a:endParaRPr lang="el-GR"/>
          </a:p>
        </p:txBody>
      </p:sp>
    </p:spTree>
    <p:extLst>
      <p:ext uri="{BB962C8B-B14F-4D97-AF65-F5344CB8AC3E}">
        <p14:creationId xmlns:p14="http://schemas.microsoft.com/office/powerpoint/2010/main" val="259734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9270DB-BA10-239D-BCBA-DD2B3ABE0BA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3E424D9-2B02-0169-6F0E-F2A51CB387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73AE590-BC2C-A1C4-8E77-D6798D2150F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2BE5120-3BAD-E7DF-85F0-350FDEDCE1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A8F9D57-71CA-2117-5350-B3C0FC9CF08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18274B8-28D8-886B-1AB1-46CB47E90508}"/>
              </a:ext>
            </a:extLst>
          </p:cNvPr>
          <p:cNvSpPr>
            <a:spLocks noGrp="1"/>
          </p:cNvSpPr>
          <p:nvPr>
            <p:ph type="dt" sz="half" idx="10"/>
          </p:nvPr>
        </p:nvSpPr>
        <p:spPr/>
        <p:txBody>
          <a:bodyPr/>
          <a:lstStyle/>
          <a:p>
            <a:endParaRPr lang="el-GR"/>
          </a:p>
        </p:txBody>
      </p:sp>
      <p:sp>
        <p:nvSpPr>
          <p:cNvPr id="8" name="Θέση υποσέλιδου 7">
            <a:extLst>
              <a:ext uri="{FF2B5EF4-FFF2-40B4-BE49-F238E27FC236}">
                <a16:creationId xmlns:a16="http://schemas.microsoft.com/office/drawing/2014/main" id="{CC858172-29E9-6FFC-7C98-16AD4AC3AEC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71876BA-3525-BF9D-0E5F-05B7B74060EC}"/>
              </a:ext>
            </a:extLst>
          </p:cNvPr>
          <p:cNvSpPr>
            <a:spLocks noGrp="1"/>
          </p:cNvSpPr>
          <p:nvPr>
            <p:ph type="sldNum" sz="quarter" idx="12"/>
          </p:nvPr>
        </p:nvSpPr>
        <p:spPr/>
        <p:txBody>
          <a:bodyPr/>
          <a:lstStyle/>
          <a:p>
            <a:fld id="{18B0EE00-2077-49F2-9FE7-3CC96C6B1F86}" type="slidenum">
              <a:rPr lang="el-GR" smtClean="0"/>
              <a:t>‹#›</a:t>
            </a:fld>
            <a:endParaRPr lang="el-GR"/>
          </a:p>
        </p:txBody>
      </p:sp>
    </p:spTree>
    <p:extLst>
      <p:ext uri="{BB962C8B-B14F-4D97-AF65-F5344CB8AC3E}">
        <p14:creationId xmlns:p14="http://schemas.microsoft.com/office/powerpoint/2010/main" val="282347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8512BD-D5CF-EAC9-3B84-5B7A9D44F07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296B2F1-5CED-7C64-2903-5E7CC98589B5}"/>
              </a:ext>
            </a:extLst>
          </p:cNvPr>
          <p:cNvSpPr>
            <a:spLocks noGrp="1"/>
          </p:cNvSpPr>
          <p:nvPr>
            <p:ph type="dt" sz="half" idx="10"/>
          </p:nvPr>
        </p:nvSpPr>
        <p:spPr/>
        <p:txBody>
          <a:bodyPr/>
          <a:lstStyle/>
          <a:p>
            <a:fld id="{2C72A0CE-A911-47E5-92E4-9778F2382A09}" type="datetimeFigureOut">
              <a:rPr lang="el-GR" smtClean="0"/>
              <a:t>6/4/2023</a:t>
            </a:fld>
            <a:endParaRPr lang="el-GR"/>
          </a:p>
        </p:txBody>
      </p:sp>
      <p:sp>
        <p:nvSpPr>
          <p:cNvPr id="4" name="Θέση υποσέλιδου 3">
            <a:extLst>
              <a:ext uri="{FF2B5EF4-FFF2-40B4-BE49-F238E27FC236}">
                <a16:creationId xmlns:a16="http://schemas.microsoft.com/office/drawing/2014/main" id="{41692E62-02F2-37ED-C7FA-E6167F34803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633DE67-8C05-26B8-1651-3FC2CE094CDA}"/>
              </a:ext>
            </a:extLst>
          </p:cNvPr>
          <p:cNvSpPr>
            <a:spLocks noGrp="1"/>
          </p:cNvSpPr>
          <p:nvPr>
            <p:ph type="sldNum" sz="quarter" idx="12"/>
          </p:nvPr>
        </p:nvSpPr>
        <p:spPr/>
        <p:txBody>
          <a:bodyPr/>
          <a:lstStyle/>
          <a:p>
            <a:fld id="{18B0EE00-2077-49F2-9FE7-3CC96C6B1F86}" type="slidenum">
              <a:rPr lang="el-GR" smtClean="0"/>
              <a:t>‹#›</a:t>
            </a:fld>
            <a:endParaRPr lang="el-GR" dirty="0"/>
          </a:p>
        </p:txBody>
      </p:sp>
      <p:sp>
        <p:nvSpPr>
          <p:cNvPr id="6" name="TextBox 5">
            <a:extLst>
              <a:ext uri="{FF2B5EF4-FFF2-40B4-BE49-F238E27FC236}">
                <a16:creationId xmlns:a16="http://schemas.microsoft.com/office/drawing/2014/main" id="{EA6834F4-D3B8-1EFA-9ED4-808BD12BDEC3}"/>
              </a:ext>
            </a:extLst>
          </p:cNvPr>
          <p:cNvSpPr txBox="1"/>
          <p:nvPr userDrawn="1"/>
        </p:nvSpPr>
        <p:spPr>
          <a:xfrm>
            <a:off x="664907" y="6291539"/>
            <a:ext cx="441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a:ln>
                  <a:noFill/>
                </a:ln>
                <a:solidFill>
                  <a:prstClr val="black">
                    <a:tint val="75000"/>
                  </a:prstClr>
                </a:solidFill>
                <a:effectLst/>
                <a:uLnTx/>
                <a:uFillTx/>
                <a:latin typeface="Calibri" panose="020F0502020204030204"/>
                <a:ea typeface="+mn-ea"/>
                <a:cs typeface="+mn-cs"/>
              </a:rPr>
              <a:t>Από το μέλαν σώμα στην εξίσωση του </a:t>
            </a:r>
            <a:r>
              <a:rPr kumimoji="0" lang="en-US" sz="1200" b="0" i="1" u="none" strike="noStrike" kern="1200" cap="none" spc="0" normalizeH="0" baseline="0" noProof="0">
                <a:ln>
                  <a:noFill/>
                </a:ln>
                <a:solidFill>
                  <a:prstClr val="black">
                    <a:tint val="75000"/>
                  </a:prstClr>
                </a:solidFill>
                <a:effectLst/>
                <a:uLnTx/>
                <a:uFillTx/>
                <a:latin typeface="Calibri" panose="020F0502020204030204"/>
                <a:ea typeface="+mn-ea"/>
                <a:cs typeface="+mn-cs"/>
              </a:rPr>
              <a:t>Schrödinger </a:t>
            </a: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Ν. Διαμαντής ΣΕΕ, ΠΕ04 ΠΕΚΕΣ Θεσσαλία</a:t>
            </a:r>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7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2F426A5-D951-16D4-9D56-B06D4648FC7D}"/>
              </a:ext>
            </a:extLst>
          </p:cNvPr>
          <p:cNvSpPr>
            <a:spLocks noGrp="1"/>
          </p:cNvSpPr>
          <p:nvPr>
            <p:ph type="dt" sz="half" idx="10"/>
          </p:nvPr>
        </p:nvSpPr>
        <p:spPr/>
        <p:txBody>
          <a:bodyPr/>
          <a:lstStyle/>
          <a:p>
            <a:endParaRPr lang="el-GR"/>
          </a:p>
        </p:txBody>
      </p:sp>
      <p:sp>
        <p:nvSpPr>
          <p:cNvPr id="3" name="Θέση υποσέλιδου 2">
            <a:extLst>
              <a:ext uri="{FF2B5EF4-FFF2-40B4-BE49-F238E27FC236}">
                <a16:creationId xmlns:a16="http://schemas.microsoft.com/office/drawing/2014/main" id="{7EC50A32-8FCC-59C0-F6E9-DEA288A9A36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95FFB1B-AA13-C827-2BA3-00A599468931}"/>
              </a:ext>
            </a:extLst>
          </p:cNvPr>
          <p:cNvSpPr>
            <a:spLocks noGrp="1"/>
          </p:cNvSpPr>
          <p:nvPr>
            <p:ph type="sldNum" sz="quarter" idx="12"/>
          </p:nvPr>
        </p:nvSpPr>
        <p:spPr/>
        <p:txBody>
          <a:bodyPr/>
          <a:lstStyle/>
          <a:p>
            <a:fld id="{18B0EE00-2077-49F2-9FE7-3CC96C6B1F86}" type="slidenum">
              <a:rPr lang="el-GR" smtClean="0"/>
              <a:t>‹#›</a:t>
            </a:fld>
            <a:endParaRPr lang="el-GR"/>
          </a:p>
        </p:txBody>
      </p:sp>
    </p:spTree>
    <p:extLst>
      <p:ext uri="{BB962C8B-B14F-4D97-AF65-F5344CB8AC3E}">
        <p14:creationId xmlns:p14="http://schemas.microsoft.com/office/powerpoint/2010/main" val="333836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E6F6AE-5764-4EE7-20BE-4D8FA6349CF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618D13A-9F23-FB67-A030-0787C3708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FC502F6F-A57C-5E7F-2507-50D58E3F5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E86BF5A-2883-B52F-FB03-4ABF01F54092}"/>
              </a:ext>
            </a:extLst>
          </p:cNvPr>
          <p:cNvSpPr>
            <a:spLocks noGrp="1"/>
          </p:cNvSpPr>
          <p:nvPr>
            <p:ph type="dt" sz="half" idx="10"/>
          </p:nvPr>
        </p:nvSpPr>
        <p:spPr/>
        <p:txBody>
          <a:bodyPr/>
          <a:lstStyle/>
          <a:p>
            <a:endParaRPr lang="el-GR"/>
          </a:p>
        </p:txBody>
      </p:sp>
      <p:sp>
        <p:nvSpPr>
          <p:cNvPr id="6" name="Θέση υποσέλιδου 5">
            <a:extLst>
              <a:ext uri="{FF2B5EF4-FFF2-40B4-BE49-F238E27FC236}">
                <a16:creationId xmlns:a16="http://schemas.microsoft.com/office/drawing/2014/main" id="{A39AE94C-C883-9826-F45C-0DA8EB879BE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94D4527-9D68-B45F-34A8-235883ABF8A7}"/>
              </a:ext>
            </a:extLst>
          </p:cNvPr>
          <p:cNvSpPr>
            <a:spLocks noGrp="1"/>
          </p:cNvSpPr>
          <p:nvPr>
            <p:ph type="sldNum" sz="quarter" idx="12"/>
          </p:nvPr>
        </p:nvSpPr>
        <p:spPr/>
        <p:txBody>
          <a:bodyPr/>
          <a:lstStyle/>
          <a:p>
            <a:fld id="{18B0EE00-2077-49F2-9FE7-3CC96C6B1F86}" type="slidenum">
              <a:rPr lang="el-GR" smtClean="0"/>
              <a:t>‹#›</a:t>
            </a:fld>
            <a:endParaRPr lang="el-GR"/>
          </a:p>
        </p:txBody>
      </p:sp>
    </p:spTree>
    <p:extLst>
      <p:ext uri="{BB962C8B-B14F-4D97-AF65-F5344CB8AC3E}">
        <p14:creationId xmlns:p14="http://schemas.microsoft.com/office/powerpoint/2010/main" val="40245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DE5AF8-5A45-8602-256E-F5A28F68B7C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55DDEA3-8B9D-B1E0-08B3-856D00B5DC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E8EF3B0-A481-A8CF-1700-3855B1C2B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0395C10-9D18-EAC1-50A6-1BAB25948247}"/>
              </a:ext>
            </a:extLst>
          </p:cNvPr>
          <p:cNvSpPr>
            <a:spLocks noGrp="1"/>
          </p:cNvSpPr>
          <p:nvPr>
            <p:ph type="dt" sz="half" idx="10"/>
          </p:nvPr>
        </p:nvSpPr>
        <p:spPr/>
        <p:txBody>
          <a:bodyPr/>
          <a:lstStyle/>
          <a:p>
            <a:endParaRPr lang="el-GR"/>
          </a:p>
        </p:txBody>
      </p:sp>
      <p:sp>
        <p:nvSpPr>
          <p:cNvPr id="6" name="Θέση υποσέλιδου 5">
            <a:extLst>
              <a:ext uri="{FF2B5EF4-FFF2-40B4-BE49-F238E27FC236}">
                <a16:creationId xmlns:a16="http://schemas.microsoft.com/office/drawing/2014/main" id="{099FFD52-8962-0D0B-C3A4-B2504775CB5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53C8CBF-CC4A-4E89-3009-385420AAB1BF}"/>
              </a:ext>
            </a:extLst>
          </p:cNvPr>
          <p:cNvSpPr>
            <a:spLocks noGrp="1"/>
          </p:cNvSpPr>
          <p:nvPr>
            <p:ph type="sldNum" sz="quarter" idx="12"/>
          </p:nvPr>
        </p:nvSpPr>
        <p:spPr/>
        <p:txBody>
          <a:bodyPr/>
          <a:lstStyle/>
          <a:p>
            <a:fld id="{18B0EE00-2077-49F2-9FE7-3CC96C6B1F86}" type="slidenum">
              <a:rPr lang="el-GR" smtClean="0"/>
              <a:t>‹#›</a:t>
            </a:fld>
            <a:endParaRPr lang="el-GR"/>
          </a:p>
        </p:txBody>
      </p:sp>
    </p:spTree>
    <p:extLst>
      <p:ext uri="{BB962C8B-B14F-4D97-AF65-F5344CB8AC3E}">
        <p14:creationId xmlns:p14="http://schemas.microsoft.com/office/powerpoint/2010/main" val="37824298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689C116-E6A8-227A-FEC9-1F5574A133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4FDC3CA-0307-C427-1EFD-7605F578D1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A1A02FA-5306-E80E-BAAF-99E3060348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a:extLst>
              <a:ext uri="{FF2B5EF4-FFF2-40B4-BE49-F238E27FC236}">
                <a16:creationId xmlns:a16="http://schemas.microsoft.com/office/drawing/2014/main" id="{53AA8D3D-CD61-8C0C-4B27-605AEBCA6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A34625F-8AE4-7789-CA08-32D1D6F97B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0EE00-2077-49F2-9FE7-3CC96C6B1F86}" type="slidenum">
              <a:rPr lang="el-GR" smtClean="0"/>
              <a:t>‹#›</a:t>
            </a:fld>
            <a:endParaRPr lang="el-GR"/>
          </a:p>
        </p:txBody>
      </p:sp>
    </p:spTree>
    <p:extLst>
      <p:ext uri="{BB962C8B-B14F-4D97-AF65-F5344CB8AC3E}">
        <p14:creationId xmlns:p14="http://schemas.microsoft.com/office/powerpoint/2010/main" val="4190711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D5E4416-B265-C74D-BC43-4FE8A3D6A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514AB7C-CBA9-F4AB-953F-7C4CB978E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0B03A6A-A941-C3E0-87CA-BBA45278C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AF1D8-A274-4698-9942-B0EE9B40484B}" type="datetimeFigureOut">
              <a:rPr lang="el-GR" smtClean="0"/>
              <a:t>6/4/2023</a:t>
            </a:fld>
            <a:endParaRPr lang="el-GR"/>
          </a:p>
        </p:txBody>
      </p:sp>
      <p:sp>
        <p:nvSpPr>
          <p:cNvPr id="5" name="Θέση υποσέλιδου 4">
            <a:extLst>
              <a:ext uri="{FF2B5EF4-FFF2-40B4-BE49-F238E27FC236}">
                <a16:creationId xmlns:a16="http://schemas.microsoft.com/office/drawing/2014/main" id="{ED52502C-FAA7-01BC-5402-5B3239071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1AEE070-657D-7355-842A-C06B3DFC1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C84F0-BAB4-4E0A-B358-EE4B07F214BA}" type="slidenum">
              <a:rPr lang="el-GR" smtClean="0"/>
              <a:t>‹#›</a:t>
            </a:fld>
            <a:endParaRPr lang="el-GR"/>
          </a:p>
        </p:txBody>
      </p:sp>
    </p:spTree>
    <p:extLst>
      <p:ext uri="{BB962C8B-B14F-4D97-AF65-F5344CB8AC3E}">
        <p14:creationId xmlns:p14="http://schemas.microsoft.com/office/powerpoint/2010/main" val="38486390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jpg"/><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12.jpg"/><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8.xml"/><Relationship Id="rId5" Type="http://schemas.openxmlformats.org/officeDocument/2006/relationships/image" Target="../media/image12.jpg"/><Relationship Id="rId4" Type="http://schemas.openxmlformats.org/officeDocument/2006/relationships/image" Target="../media/image24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8.xml"/><Relationship Id="rId5" Type="http://schemas.openxmlformats.org/officeDocument/2006/relationships/image" Target="../media/image23.jpg"/><Relationship Id="rId4" Type="http://schemas.openxmlformats.org/officeDocument/2006/relationships/image" Target="../media/image220.png"/></Relationships>
</file>

<file path=ppt/slides/_rels/slide14.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hyperlink" Target="https://www.google.com/search?q=wilhelm+hallwachs+experiment&amp;hl=el&amp;biw=1536&amp;bih=664&amp;tbm=vid&amp;sxsrf=AJOqlzXsJDmqsCTywVmKiyJWCBwd3BrYhA%3A1674025106494&amp;ei=kpjHY-zzHYO_sAfxta2oDA&amp;ved=0ahUKEwjshMW-xdD8AhWDH-wKHfFaC8U4KBDh1QMIDQ&amp;oq=wilhelm+hallwachs+experiment&amp;gs_lcp=Cg1nd3Mtd2l6LXZpZGVvEAxQAFgAYABoAHAAeACAAQCIAQCSAQCYAQA&amp;sclient=gws-wiz-video#fpstate=ive&amp;vld=cid:1d7bcb19,vid:Y4GZxI2mm9o" TargetMode="External"/><Relationship Id="rId4" Type="http://schemas.openxmlformats.org/officeDocument/2006/relationships/hyperlink" Target="mailto:https://www.google.com/search?q=wilhelm+hallwachs+experiment&amp;hl=el&amp;biw=1536&amp;bih=664&amp;tbm=vid&amp;sxsrf=AJOqlzXsJDmqsCTywVmKiyJWCBwd3BrYhA%3A1674025106494&amp;ei=kpjHY-zzHYO_sAfxta2oDA&amp;ved=0ahUKEwjshMW-xdD8AhWDH-wKHfFaC8U4KBDh1QMIDQ&amp;oq=wilhelm+hallwachs+experiment&amp;gs_lcp=Cg1nd3Mtd2l6LXZpZGVvEAxQAFgAYABoAHAAeACAAQCIAQCSAQCYAQA&amp;sclient=gws-wiz-video%23fpstate=ive&amp;vld=cid:1d7bcb19,vid:Y4GZxI2mm9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hyperlink" Target="https://phet.colorado.edu/sims/cheerpj/photoelectric/latest/photoelectric.html?simulation=photoelectri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8.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3.jpg"/><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hyperlink" Target="http://www.flowvis.org/category/flow-vis-techniques/thermal-emission/"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8.xml"/><Relationship Id="rId5" Type="http://schemas.openxmlformats.org/officeDocument/2006/relationships/image" Target="../media/image35.jpeg"/><Relationship Id="rId4" Type="http://schemas.openxmlformats.org/officeDocument/2006/relationships/image" Target="../media/image34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image" Target="../media/image33.jpg"/><Relationship Id="rId5" Type="http://schemas.openxmlformats.org/officeDocument/2006/relationships/image" Target="../media/image38.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8.xml"/><Relationship Id="rId5" Type="http://schemas.openxmlformats.org/officeDocument/2006/relationships/image" Target="../media/image40.jpg"/><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8.xml"/><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hyperlink" Target="https://pubs.rsc.org/en/content/articlehtml/2015/nr/c4nr01600a" TargetMode="External"/><Relationship Id="rId2" Type="http://schemas.openxmlformats.org/officeDocument/2006/relationships/image" Target="../media/image44.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5" Type="http://schemas.openxmlformats.org/officeDocument/2006/relationships/image" Target="../media/image47.jp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5" Type="http://schemas.openxmlformats.org/officeDocument/2006/relationships/image" Target="../media/image48.jpg"/><Relationship Id="rId4" Type="http://schemas.openxmlformats.org/officeDocument/2006/relationships/hyperlink" Target="https://phet.colorado.edu/sims/cheerpj/quantum-wave-interference/latest/quantum-wave-interference.html?simulation=quantum-wave-interferenc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4" Type="http://schemas.openxmlformats.org/officeDocument/2006/relationships/image" Target="../media/image49.jpg"/></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4" Type="http://schemas.openxmlformats.org/officeDocument/2006/relationships/image" Target="../media/image50.jp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image" Target="../media/image52.jf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4" Type="http://schemas.openxmlformats.org/officeDocument/2006/relationships/image" Target="../media/image53.jp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7.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1.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510.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fif"/><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3.jfi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5" Type="http://schemas.openxmlformats.org/officeDocument/2006/relationships/image" Target="../media/image64.jfif"/><Relationship Id="rId4" Type="http://schemas.openxmlformats.org/officeDocument/2006/relationships/image" Target="../media/image250.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jpg"/><Relationship Id="rId4" Type="http://schemas.openxmlformats.org/officeDocument/2006/relationships/hyperlink" Target="https://phet.colorado.edu/en/simulations/davisson-germer" TargetMode="Externa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3.png"/><Relationship Id="rId1" Type="http://schemas.openxmlformats.org/officeDocument/2006/relationships/slideLayout" Target="../slideLayouts/slideLayout8.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61.png"/><Relationship Id="rId1" Type="http://schemas.openxmlformats.org/officeDocument/2006/relationships/slideLayout" Target="../slideLayouts/slideLayout8.xml"/><Relationship Id="rId5" Type="http://schemas.openxmlformats.org/officeDocument/2006/relationships/image" Target="../media/image67.jp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48.jpg"/><Relationship Id="rId4" Type="http://schemas.openxmlformats.org/officeDocument/2006/relationships/hyperlink" Target="https://phet.colorado.edu/sims/cheerpj/quantum-wave-interference/latest/quantum-wave-interference.html?simulation=quantum-wave-interferenc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1.jpg"/><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hyperlink" Target="https://doi.org/10.1119/1.16104"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het.colorado.edu/sims/html/blackbody-spectrum/latest/blackbody-spectrum_en.html" TargetMode="External"/><Relationship Id="rId1" Type="http://schemas.openxmlformats.org/officeDocument/2006/relationships/slideLayout" Target="../slideLayouts/slideLayout21.xml"/><Relationship Id="rId5" Type="http://schemas.openxmlformats.org/officeDocument/2006/relationships/image" Target="../media/image9.jp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4" Type="http://schemas.openxmlformats.org/officeDocument/2006/relationships/image" Target="../media/image530.png"/></Relationships>
</file>

<file path=ppt/slides/_rels/slide51.xml.rels><?xml version="1.0" encoding="UTF-8" standalone="yes"?>
<Relationships xmlns="http://schemas.openxmlformats.org/package/2006/relationships"><Relationship Id="rId2" Type="http://schemas.openxmlformats.org/officeDocument/2006/relationships/image" Target="../media/image73.jfi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5" Type="http://schemas.openxmlformats.org/officeDocument/2006/relationships/image" Target="../media/image75.jpeg"/><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5" Type="http://schemas.openxmlformats.org/officeDocument/2006/relationships/image" Target="../media/image76.jpg"/><Relationship Id="rId4" Type="http://schemas.openxmlformats.org/officeDocument/2006/relationships/image" Target="../media/image570.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5" Type="http://schemas.openxmlformats.org/officeDocument/2006/relationships/image" Target="../media/image600.png"/><Relationship Id="rId4" Type="http://schemas.openxmlformats.org/officeDocument/2006/relationships/image" Target="../media/image590.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5" Type="http://schemas.openxmlformats.org/officeDocument/2006/relationships/image" Target="../media/image77.jfif"/><Relationship Id="rId4" Type="http://schemas.openxmlformats.org/officeDocument/2006/relationships/image" Target="../media/image610.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4" Type="http://schemas.openxmlformats.org/officeDocument/2006/relationships/image" Target="../media/image78.jp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6.xml"/><Relationship Id="rId1" Type="http://schemas.openxmlformats.org/officeDocument/2006/relationships/slideLayout" Target="../slideLayouts/slideLayout6.xml"/><Relationship Id="rId5" Type="http://schemas.openxmlformats.org/officeDocument/2006/relationships/image" Target="../media/image79.jpg"/><Relationship Id="rId4" Type="http://schemas.openxmlformats.org/officeDocument/2006/relationships/image" Target="../media/image380.png"/></Relationships>
</file>

<file path=ppt/slides/_rels/slide58.xml.rels><?xml version="1.0" encoding="UTF-8" standalone="yes"?>
<Relationships xmlns="http://schemas.openxmlformats.org/package/2006/relationships"><Relationship Id="rId2" Type="http://schemas.openxmlformats.org/officeDocument/2006/relationships/image" Target="../media/image80.jfi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image" Target="../media/image81.jp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82.jpg"/><Relationship Id="rId4" Type="http://schemas.openxmlformats.org/officeDocument/2006/relationships/image" Target="../media/image80.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83.jpeg"/><Relationship Id="rId4" Type="http://schemas.openxmlformats.org/officeDocument/2006/relationships/image" Target="../media/image82.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image" Target="../media/image820.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image" Target="../media/image85.jpg"/><Relationship Id="rId5" Type="http://schemas.openxmlformats.org/officeDocument/2006/relationships/image" Target="../media/image84.jpg"/><Relationship Id="rId4" Type="http://schemas.openxmlformats.org/officeDocument/2006/relationships/image" Target="../media/image83.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86.jpg"/><Relationship Id="rId4" Type="http://schemas.openxmlformats.org/officeDocument/2006/relationships/image" Target="../media/image660.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86.jpg"/><Relationship Id="rId4" Type="http://schemas.openxmlformats.org/officeDocument/2006/relationships/image" Target="../media/image680.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image" Target="../media/image86.jp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86.jpg"/><Relationship Id="rId4" Type="http://schemas.openxmlformats.org/officeDocument/2006/relationships/image" Target="../media/image86.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87.jpg"/><Relationship Id="rId4" Type="http://schemas.openxmlformats.org/officeDocument/2006/relationships/image" Target="../media/image710.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2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88.jpg"/><Relationship Id="rId4" Type="http://schemas.openxmlformats.org/officeDocument/2006/relationships/image" Target="../media/image73.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72.xml.rels><?xml version="1.0" encoding="UTF-8" standalone="yes"?>
<Relationships xmlns="http://schemas.openxmlformats.org/package/2006/relationships"><Relationship Id="rId2" Type="http://schemas.openxmlformats.org/officeDocument/2006/relationships/image" Target="../media/image89.jf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1.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25000" b="-25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1AE7F6-599C-0B89-B2AC-4376B36C6DC5}"/>
              </a:ext>
            </a:extLst>
          </p:cNvPr>
          <p:cNvSpPr>
            <a:spLocks noGrp="1"/>
          </p:cNvSpPr>
          <p:nvPr>
            <p:ph type="ctrTitle"/>
          </p:nvPr>
        </p:nvSpPr>
        <p:spPr>
          <a:xfrm>
            <a:off x="1345454" y="-73619"/>
            <a:ext cx="9684495" cy="3329581"/>
          </a:xfrm>
        </p:spPr>
        <p:txBody>
          <a:bodyPr/>
          <a:lstStyle/>
          <a:p>
            <a:r>
              <a:rPr lang="el-GR" dirty="0">
                <a:solidFill>
                  <a:schemeClr val="bg1"/>
                </a:solidFill>
                <a:latin typeface="Times New Roman" panose="02020603050405020304" pitchFamily="18" charset="0"/>
                <a:cs typeface="Times New Roman" panose="02020603050405020304" pitchFamily="18" charset="0"/>
              </a:rPr>
              <a:t>Από το μέλαν σώμα στην εξίσωση του </a:t>
            </a:r>
            <a:r>
              <a:rPr lang="en-US" b="0" i="0" dirty="0">
                <a:solidFill>
                  <a:schemeClr val="bg1"/>
                </a:solidFill>
                <a:effectLst/>
                <a:latin typeface="Linux Libertine"/>
              </a:rPr>
              <a:t>Schrödinger</a:t>
            </a:r>
            <a:br>
              <a:rPr lang="en-US" b="0" i="0" dirty="0">
                <a:solidFill>
                  <a:srgbClr val="000000"/>
                </a:solidFill>
                <a:effectLst/>
                <a:latin typeface="Linux Libertine"/>
              </a:rPr>
            </a:br>
            <a:r>
              <a:rPr lang="el-GR" dirty="0">
                <a:solidFill>
                  <a:schemeClr val="bg1"/>
                </a:solidFill>
              </a:rPr>
              <a:t> </a:t>
            </a:r>
          </a:p>
        </p:txBody>
      </p:sp>
      <p:sp>
        <p:nvSpPr>
          <p:cNvPr id="3" name="Υπότιτλος 2">
            <a:extLst>
              <a:ext uri="{FF2B5EF4-FFF2-40B4-BE49-F238E27FC236}">
                <a16:creationId xmlns:a16="http://schemas.microsoft.com/office/drawing/2014/main" id="{B05632E6-5E18-18C5-9182-0034F6AD5B67}"/>
              </a:ext>
            </a:extLst>
          </p:cNvPr>
          <p:cNvSpPr>
            <a:spLocks noGrp="1"/>
          </p:cNvSpPr>
          <p:nvPr>
            <p:ph type="subTitle" idx="1"/>
          </p:nvPr>
        </p:nvSpPr>
        <p:spPr>
          <a:xfrm>
            <a:off x="1524000" y="4211638"/>
            <a:ext cx="9144000" cy="1655762"/>
          </a:xfrm>
        </p:spPr>
        <p:txBody>
          <a:bodyPr/>
          <a:lstStyle/>
          <a:p>
            <a:r>
              <a:rPr lang="el-GR" dirty="0">
                <a:solidFill>
                  <a:schemeClr val="bg1"/>
                </a:solidFill>
                <a:latin typeface="Times New Roman" panose="02020603050405020304" pitchFamily="18" charset="0"/>
                <a:cs typeface="Times New Roman" panose="02020603050405020304" pitchFamily="18" charset="0"/>
              </a:rPr>
              <a:t>Νικόλαος Γ. Διαμαντής</a:t>
            </a:r>
          </a:p>
          <a:p>
            <a:r>
              <a:rPr lang="el-GR" dirty="0">
                <a:solidFill>
                  <a:schemeClr val="bg1"/>
                </a:solidFill>
                <a:latin typeface="Times New Roman" panose="02020603050405020304" pitchFamily="18" charset="0"/>
                <a:cs typeface="Times New Roman" panose="02020603050405020304" pitchFamily="18" charset="0"/>
              </a:rPr>
              <a:t>ΣΕΕ των ΠΕ04 του ΠΕΚΕΣ Θεσσαλίας.</a:t>
            </a:r>
          </a:p>
          <a:p>
            <a:endParaRPr lang="el-GR" dirty="0"/>
          </a:p>
        </p:txBody>
      </p:sp>
    </p:spTree>
    <p:extLst>
      <p:ext uri="{BB962C8B-B14F-4D97-AF65-F5344CB8AC3E}">
        <p14:creationId xmlns:p14="http://schemas.microsoft.com/office/powerpoint/2010/main" val="27713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89497" y="900860"/>
            <a:ext cx="9285082" cy="592137"/>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Μέλαν Σώμα. </a:t>
            </a:r>
            <a:r>
              <a:rPr lang="el-GR" b="1" dirty="0">
                <a:solidFill>
                  <a:srgbClr val="92D050"/>
                </a:solidFill>
                <a:latin typeface="Times New Roman" panose="02020603050405020304" pitchFamily="18" charset="0"/>
                <a:cs typeface="Times New Roman" panose="02020603050405020304" pitchFamily="18" charset="0"/>
              </a:rPr>
              <a:t>Φασματική κατανομή ακτινοβολίας </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954088" y="2533652"/>
                <a:ext cx="4905938" cy="3306709"/>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𝑑𝐼</m:t>
                        </m:r>
                        <m:d>
                          <m:d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e>
                        </m:d>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den>
                    </m:f>
                  </m:oMath>
                </a14:m>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𝑑𝐼</m:t>
                      </m:r>
                      <m:d>
                        <m:d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d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e>
                      </m:d>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oMath>
                  </m:oMathPara>
                </a14:m>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nary>
                      <m:naryPr>
                        <m:chr m:val="∑"/>
                        <m:supHide m:val="on"/>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naryPr>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up/>
                      <m:e>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e>
                    </m:nary>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Μετριέται με τα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φασμοφωτόμετρα</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αφού προηγηθεί η ανάλυση με πρίσμα ή η παρεμβολή ειδικών φίλτρων διέλευσης παραθύρου συχνοτήτων.</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954088" y="2533652"/>
                <a:ext cx="4905938" cy="3306709"/>
              </a:xfrm>
              <a:prstGeom prst="rect">
                <a:avLst/>
              </a:prstGeom>
              <a:blipFill>
                <a:blip r:embed="rId4"/>
                <a:stretch>
                  <a:fillRect l="-865"/>
                </a:stretch>
              </a:blipFill>
              <a:ln w="28575">
                <a:solidFill>
                  <a:schemeClr val="tx1"/>
                </a:solidFill>
              </a:ln>
            </p:spPr>
            <p:txBody>
              <a:bodyPr/>
              <a:lstStyle/>
              <a:p>
                <a:r>
                  <a:rPr lang="el-GR">
                    <a:noFill/>
                  </a:rPr>
                  <a:t> </a:t>
                </a:r>
              </a:p>
            </p:txBody>
          </p:sp>
        </mc:Fallback>
      </mc:AlternateContent>
      <p:pic>
        <p:nvPicPr>
          <p:cNvPr id="2" name="Εικόνα 1">
            <a:extLst>
              <a:ext uri="{FF2B5EF4-FFF2-40B4-BE49-F238E27FC236}">
                <a16:creationId xmlns:a16="http://schemas.microsoft.com/office/drawing/2014/main" id="{DE3FE750-F645-0364-3DC8-2E2F641D5E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7716" y="1933976"/>
            <a:ext cx="2488460" cy="1600159"/>
          </a:xfrm>
          <a:prstGeom prst="rect">
            <a:avLst/>
          </a:prstGeom>
        </p:spPr>
      </p:pic>
      <p:pic>
        <p:nvPicPr>
          <p:cNvPr id="4" name="Εικόνα 3">
            <a:extLst>
              <a:ext uri="{FF2B5EF4-FFF2-40B4-BE49-F238E27FC236}">
                <a16:creationId xmlns:a16="http://schemas.microsoft.com/office/drawing/2014/main" id="{2C9DE209-4809-9813-1041-9F829F9248BE}"/>
              </a:ext>
            </a:extLst>
          </p:cNvPr>
          <p:cNvPicPr>
            <a:picLocks noChangeAspect="1"/>
          </p:cNvPicPr>
          <p:nvPr/>
        </p:nvPicPr>
        <p:blipFill rotWithShape="1">
          <a:blip r:embed="rId6" cstate="print"/>
          <a:srcRect l="9824" t="5975" r="25163" b="20275"/>
          <a:stretch/>
        </p:blipFill>
        <p:spPr bwMode="auto">
          <a:xfrm>
            <a:off x="6566000" y="1713397"/>
            <a:ext cx="2243704" cy="1600255"/>
          </a:xfrm>
          <a:prstGeom prst="rect">
            <a:avLst/>
          </a:prstGeom>
          <a:noFill/>
          <a:ln>
            <a:noFill/>
          </a:ln>
        </p:spPr>
      </p:pic>
      <p:pic>
        <p:nvPicPr>
          <p:cNvPr id="8" name="Εικόνα 7">
            <a:extLst>
              <a:ext uri="{FF2B5EF4-FFF2-40B4-BE49-F238E27FC236}">
                <a16:creationId xmlns:a16="http://schemas.microsoft.com/office/drawing/2014/main" id="{1F58A305-1605-0CA7-8B9E-620FD30A49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2647" y="3975114"/>
            <a:ext cx="4565829" cy="2727408"/>
          </a:xfrm>
          <a:prstGeom prst="rect">
            <a:avLst/>
          </a:prstGeom>
        </p:spPr>
      </p:pic>
    </p:spTree>
    <p:extLst>
      <p:ext uri="{BB962C8B-B14F-4D97-AF65-F5344CB8AC3E}">
        <p14:creationId xmlns:p14="http://schemas.microsoft.com/office/powerpoint/2010/main" val="209479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89497" y="900860"/>
            <a:ext cx="10769742" cy="592137"/>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Μέλαν Σώμα. </a:t>
            </a:r>
            <a:r>
              <a:rPr lang="el-GR" b="1" i="1" dirty="0">
                <a:solidFill>
                  <a:srgbClr val="92D050"/>
                </a:solidFill>
                <a:latin typeface="Times New Roman" panose="02020603050405020304" pitchFamily="18" charset="0"/>
                <a:cs typeface="Times New Roman" panose="02020603050405020304" pitchFamily="18" charset="0"/>
              </a:rPr>
              <a:t>Νόμος των </a:t>
            </a:r>
            <a:r>
              <a:rPr lang="en-US" b="1" i="1" dirty="0">
                <a:solidFill>
                  <a:srgbClr val="92D050"/>
                </a:solidFill>
                <a:latin typeface="Times New Roman" panose="02020603050405020304" pitchFamily="18" charset="0"/>
                <a:cs typeface="Times New Roman" panose="02020603050405020304" pitchFamily="18" charset="0"/>
              </a:rPr>
              <a:t>Rayleigh-Jeans(</a:t>
            </a:r>
            <a:r>
              <a:rPr lang="el-GR" b="1" i="1" dirty="0">
                <a:solidFill>
                  <a:srgbClr val="92D050"/>
                </a:solidFill>
                <a:latin typeface="Times New Roman" panose="02020603050405020304" pitchFamily="18" charset="0"/>
                <a:cs typeface="Times New Roman" panose="02020603050405020304" pitchFamily="18" charset="0"/>
              </a:rPr>
              <a:t>κλασική ερμηνεία)</a:t>
            </a:r>
            <a:r>
              <a:rPr lang="en-US" b="1" dirty="0">
                <a:solidFill>
                  <a:srgbClr val="92D050"/>
                </a:solidFill>
                <a:latin typeface="Times New Roman" panose="02020603050405020304" pitchFamily="18" charset="0"/>
                <a:cs typeface="Times New Roman" panose="02020603050405020304" pitchFamily="18" charset="0"/>
              </a:rPr>
              <a:t>. </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732762" y="1847273"/>
                <a:ext cx="5631094" cy="4234259"/>
              </a:xfrm>
              <a:prstGeom prst="rect">
                <a:avLst/>
              </a:prstGeom>
              <a:ln w="28575">
                <a:no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πυκνότητα της ενέργειας των Η/Μ κυμάτων στην κοιλότητα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συνδέεται με την φασματική κατανομής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 με την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σχέση</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𝐼</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𝑇</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l-GR"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kumimoji="0" lang="el-GR"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𝑐</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up>
                          </m:sSup>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m:t>
                          </m:r>
                          <m:r>
                            <a:rPr kumimoji="0" lang="el-GR"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𝜋</m:t>
                          </m:r>
                        </m:den>
                      </m:f>
                      <m:r>
                        <a:rPr kumimoji="0" lang="el-GR"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𝑢</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𝑇</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Δημιουργούνται στάσιμα κύματα στην κοιλότητα, υπολόγισαν τους δυνατούς τρόπους ταλάντωσης,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δηλ</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την πυκνότητα των καταστάσεων.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Για κάθε κατάσταση έχουμε ενέργεια ε=</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διότι είναι 4 οι βαθμοί ελευθερίας. Είναι: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𝑢</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𝑇</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l-GR"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m:t>
                          </m:r>
                          <m:r>
                            <a:rPr kumimoji="0" lang="el-GR"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𝜋</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𝑐</m:t>
                          </m:r>
                          <m:r>
                            <a:rPr kumimoji="0" lang="en-US" sz="1800" b="0" i="1" u="none" strike="noStrike" kern="1200" cap="none" spc="0" normalizeH="0" baseline="3000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r>
                        <a:rPr kumimoji="0" lang="en-US" sz="1800" b="0" i="1" u="none" strike="noStrike" kern="1200" cap="none" spc="0" normalizeH="0" baseline="3000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𝑘𝑇</m:t>
                      </m:r>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l-GR"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Δεν συμφωνεί με τα πειραματικά αποτελέσματα.</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732762" y="1847273"/>
                <a:ext cx="5631094" cy="4234259"/>
              </a:xfrm>
              <a:prstGeom prst="rect">
                <a:avLst/>
              </a:prstGeom>
              <a:blipFill>
                <a:blip r:embed="rId4"/>
                <a:stretch>
                  <a:fillRect l="-1623" t="-2158" r="-974"/>
                </a:stretch>
              </a:blipFill>
              <a:ln w="28575">
                <a:noFill/>
              </a:ln>
            </p:spPr>
            <p:txBody>
              <a:bodyPr/>
              <a:lstStyle/>
              <a:p>
                <a:r>
                  <a:rPr lang="el-GR">
                    <a:noFill/>
                  </a:rPr>
                  <a:t> </a:t>
                </a:r>
              </a:p>
            </p:txBody>
          </p:sp>
        </mc:Fallback>
      </mc:AlternateContent>
      <p:pic>
        <p:nvPicPr>
          <p:cNvPr id="8" name="Εικόνα 7">
            <a:extLst>
              <a:ext uri="{FF2B5EF4-FFF2-40B4-BE49-F238E27FC236}">
                <a16:creationId xmlns:a16="http://schemas.microsoft.com/office/drawing/2014/main" id="{D15B016A-EDCF-9462-6416-23A5EFC1A2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4691" y="2698038"/>
            <a:ext cx="2955636" cy="1610389"/>
          </a:xfrm>
          <a:prstGeom prst="rect">
            <a:avLst/>
          </a:prstGeom>
        </p:spPr>
      </p:pic>
      <p:pic>
        <p:nvPicPr>
          <p:cNvPr id="10" name="Εικόνα 9">
            <a:extLst>
              <a:ext uri="{FF2B5EF4-FFF2-40B4-BE49-F238E27FC236}">
                <a16:creationId xmlns:a16="http://schemas.microsoft.com/office/drawing/2014/main" id="{FAD78E76-A088-BD0F-8868-DB2F0D7B6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7531" y="1543050"/>
            <a:ext cx="2061653" cy="963823"/>
          </a:xfrm>
          <a:prstGeom prst="rect">
            <a:avLst/>
          </a:prstGeom>
        </p:spPr>
      </p:pic>
      <p:pic>
        <p:nvPicPr>
          <p:cNvPr id="14" name="Θέση περιεχομένου 5">
            <a:extLst>
              <a:ext uri="{FF2B5EF4-FFF2-40B4-BE49-F238E27FC236}">
                <a16:creationId xmlns:a16="http://schemas.microsoft.com/office/drawing/2014/main" id="{A1F07E4B-9FDE-B75E-7477-A4405B3B9185}"/>
              </a:ext>
            </a:extLst>
          </p:cNvPr>
          <p:cNvPicPr>
            <a:picLocks noChangeAspect="1"/>
          </p:cNvPicPr>
          <p:nvPr/>
        </p:nvPicPr>
        <p:blipFill rotWithShape="1">
          <a:blip r:embed="rId7">
            <a:extLst>
              <a:ext uri="{28A0092B-C50C-407E-A947-70E740481C1C}">
                <a14:useLocalDpi xmlns:a14="http://schemas.microsoft.com/office/drawing/2010/main" val="0"/>
              </a:ext>
            </a:extLst>
          </a:blip>
          <a:srcRect t="3997"/>
          <a:stretch/>
        </p:blipFill>
        <p:spPr>
          <a:xfrm>
            <a:off x="7047079" y="4525300"/>
            <a:ext cx="2061653" cy="2132980"/>
          </a:xfrm>
          <a:prstGeom prst="rect">
            <a:avLst/>
          </a:prstGeom>
        </p:spPr>
      </p:pic>
      <p:pic>
        <p:nvPicPr>
          <p:cNvPr id="2" name="Εικόνα 1">
            <a:extLst>
              <a:ext uri="{FF2B5EF4-FFF2-40B4-BE49-F238E27FC236}">
                <a16:creationId xmlns:a16="http://schemas.microsoft.com/office/drawing/2014/main" id="{0EF69FDF-54B9-0454-2D61-389B80FB39DA}"/>
              </a:ext>
            </a:extLst>
          </p:cNvPr>
          <p:cNvPicPr>
            <a:picLocks noChangeAspect="1"/>
          </p:cNvPicPr>
          <p:nvPr/>
        </p:nvPicPr>
        <p:blipFill>
          <a:blip r:embed="rId8"/>
          <a:stretch>
            <a:fillRect/>
          </a:stretch>
        </p:blipFill>
        <p:spPr>
          <a:xfrm>
            <a:off x="6769283" y="1681974"/>
            <a:ext cx="2061653" cy="2473984"/>
          </a:xfrm>
          <a:prstGeom prst="rect">
            <a:avLst/>
          </a:prstGeom>
        </p:spPr>
      </p:pic>
    </p:spTree>
    <p:extLst>
      <p:ext uri="{BB962C8B-B14F-4D97-AF65-F5344CB8AC3E}">
        <p14:creationId xmlns:p14="http://schemas.microsoft.com/office/powerpoint/2010/main" val="240842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89497" y="900860"/>
            <a:ext cx="10769742" cy="592137"/>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Μέλαν Σώμα. </a:t>
            </a:r>
            <a:r>
              <a:rPr lang="el-GR" b="1" i="1" dirty="0">
                <a:solidFill>
                  <a:srgbClr val="92D050"/>
                </a:solidFill>
                <a:latin typeface="Times New Roman" panose="02020603050405020304" pitchFamily="18" charset="0"/>
                <a:cs typeface="Times New Roman" panose="02020603050405020304" pitchFamily="18" charset="0"/>
              </a:rPr>
              <a:t>Υπόθεση του </a:t>
            </a:r>
            <a:r>
              <a:rPr lang="en-US" b="1" i="1" dirty="0">
                <a:solidFill>
                  <a:srgbClr val="92D050"/>
                </a:solidFill>
                <a:latin typeface="Times New Roman" panose="02020603050405020304" pitchFamily="18" charset="0"/>
                <a:cs typeface="Times New Roman" panose="02020603050405020304" pitchFamily="18" charset="0"/>
              </a:rPr>
              <a:t>Planck.</a:t>
            </a:r>
            <a:r>
              <a:rPr lang="en-US" b="1" dirty="0">
                <a:solidFill>
                  <a:srgbClr val="92D050"/>
                </a:solidFill>
                <a:latin typeface="Times New Roman" panose="02020603050405020304" pitchFamily="18" charset="0"/>
                <a:cs typeface="Times New Roman" panose="02020603050405020304" pitchFamily="18" charset="0"/>
              </a:rPr>
              <a:t> </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732761" y="1847273"/>
                <a:ext cx="5825355" cy="4234259"/>
              </a:xfrm>
              <a:prstGeom prst="rect">
                <a:avLst/>
              </a:prstGeom>
              <a:ln w="28575">
                <a:no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Εμπειρική φόρμα:</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𝜋</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num>
                        <m:den>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m:t>
                              </m:r>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den>
                      </m:f>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num>
                        <m:den>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𝑒</m:t>
                              </m:r>
                            </m:e>
                            <m:sup>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h𝑓</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𝑘𝑇</m:t>
                                  </m:r>
                                </m:den>
                              </m:f>
                            </m:sup>
                          </m:s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η οποία ταυτίζεται πλήρως με τα πειραματικά δεδομένα για την τιμή του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6,626 × 1</m:t>
                      </m:r>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− 34</m:t>
                          </m:r>
                        </m:sup>
                      </m:s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𝐽</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m:t>
                      </m:r>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Όμως για την θεωρητική απόδειξη αυτής της σχέσης με εφαρμογή της  στατιστικής φυσικής, έκανε την υπόθεση ότι: </a:t>
                </a: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Κατά τη θερμική εκπομπή ακτινοβολίας, για κάθε συχνότητα οι μόνες </a:t>
                </a:r>
                <a:r>
                  <a:rPr kumimoji="0" lang="el-GR"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επιτρεπόμενες</a:t>
                </a: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τιμές της ενέργειας της ακτινοβολίας είναι:</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01295" marR="0" lvl="0" indent="0" algn="ctr" defTabSz="914400" rtl="0" eaLnBrk="1" fontAlgn="auto" latinLnBrk="0" hangingPunct="1">
                  <a:lnSpc>
                    <a:spcPct val="107000"/>
                  </a:lnSpc>
                  <a:spcBef>
                    <a:spcPts val="20"/>
                  </a:spcBef>
                  <a:spcAft>
                    <a:spcPts val="800"/>
                  </a:spcAft>
                  <a:buClrTx/>
                  <a:buSzTx/>
                  <a:buFont typeface="Arial" panose="020B0604020202020204" pitchFamily="34" charset="0"/>
                  <a:buNone/>
                  <a:tabLst>
                    <a:tab pos="532130" algn="l"/>
                    <a:tab pos="692150" algn="l"/>
                    <a:tab pos="908685" algn="l"/>
                    <a:tab pos="1198245" algn="l"/>
                    <a:tab pos="1520825" algn="l"/>
                    <a:tab pos="1859915" algn="l"/>
                    <a:tab pos="2259330" algn="l"/>
                    <a:tab pos="2445385" algn="l"/>
                    <a:tab pos="2564130" algn="l"/>
                    <a:tab pos="2639695" algn="l"/>
                    <a:tab pos="3469640" algn="l"/>
                    <a:tab pos="3525520" algn="l"/>
                    <a:tab pos="3842385" algn="l"/>
                    <a:tab pos="4382770" algn="l"/>
                    <a:tab pos="4690745" algn="l"/>
                  </a:tabLst>
                  <a:defRPr/>
                </a:pP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 0,</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h𝑓</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h𝑓</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h𝑓</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ή</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01295" marR="0" lvl="0" indent="0" algn="ctr" defTabSz="914400" rtl="0" eaLnBrk="1" fontAlgn="auto" latinLnBrk="0" hangingPunct="1">
                  <a:lnSpc>
                    <a:spcPct val="107000"/>
                  </a:lnSpc>
                  <a:spcBef>
                    <a:spcPts val="20"/>
                  </a:spcBef>
                  <a:spcAft>
                    <a:spcPts val="800"/>
                  </a:spcAft>
                  <a:buClrTx/>
                  <a:buSzTx/>
                  <a:buFont typeface="Arial" panose="020B0604020202020204" pitchFamily="34" charset="0"/>
                  <a:buNone/>
                  <a:tabLst>
                    <a:tab pos="2635250" algn="ctr"/>
                    <a:tab pos="5270500" algn="r"/>
                  </a:tabLst>
                  <a:defRPr/>
                </a:pPr>
                <a14:m>
                  <m:oMathPara xmlns:m="http://schemas.openxmlformats.org/officeDocument/2006/math">
                    <m:oMathParaPr>
                      <m:jc m:val="centerGroup"/>
                    </m:oMathParaPr>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𝑛h𝑓</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0,1,2,...</m:t>
                      </m:r>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732761" y="1847273"/>
                <a:ext cx="5825355" cy="4234259"/>
              </a:xfrm>
              <a:prstGeom prst="rect">
                <a:avLst/>
              </a:prstGeom>
              <a:blipFill>
                <a:blip r:embed="rId4"/>
                <a:stretch>
                  <a:fillRect l="-628" t="-2014"/>
                </a:stretch>
              </a:blipFill>
              <a:ln w="28575">
                <a:noFill/>
              </a:ln>
            </p:spPr>
            <p:txBody>
              <a:bodyPr/>
              <a:lstStyle/>
              <a:p>
                <a:r>
                  <a:rPr lang="el-GR">
                    <a:noFill/>
                  </a:rPr>
                  <a:t> </a:t>
                </a:r>
              </a:p>
            </p:txBody>
          </p:sp>
        </mc:Fallback>
      </mc:AlternateContent>
      <p:pic>
        <p:nvPicPr>
          <p:cNvPr id="2" name="Θέση περιεχομένου 5">
            <a:extLst>
              <a:ext uri="{FF2B5EF4-FFF2-40B4-BE49-F238E27FC236}">
                <a16:creationId xmlns:a16="http://schemas.microsoft.com/office/drawing/2014/main" id="{23C15599-1332-9729-B0AF-FCB30076AC7C}"/>
              </a:ext>
            </a:extLst>
          </p:cNvPr>
          <p:cNvPicPr>
            <a:picLocks noChangeAspect="1"/>
          </p:cNvPicPr>
          <p:nvPr/>
        </p:nvPicPr>
        <p:blipFill rotWithShape="1">
          <a:blip r:embed="rId5">
            <a:extLst>
              <a:ext uri="{28A0092B-C50C-407E-A947-70E740481C1C}">
                <a14:useLocalDpi xmlns:a14="http://schemas.microsoft.com/office/drawing/2010/main" val="0"/>
              </a:ext>
            </a:extLst>
          </a:blip>
          <a:srcRect t="1588"/>
          <a:stretch/>
        </p:blipFill>
        <p:spPr>
          <a:xfrm>
            <a:off x="7334395" y="1921164"/>
            <a:ext cx="3805553" cy="4035976"/>
          </a:xfrm>
          <a:prstGeom prst="rect">
            <a:avLst/>
          </a:prstGeom>
        </p:spPr>
      </p:pic>
    </p:spTree>
    <p:extLst>
      <p:ext uri="{BB962C8B-B14F-4D97-AF65-F5344CB8AC3E}">
        <p14:creationId xmlns:p14="http://schemas.microsoft.com/office/powerpoint/2010/main" val="17980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89497" y="900860"/>
            <a:ext cx="10769742" cy="592137"/>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Μέλαν Σώμα. </a:t>
            </a:r>
            <a:r>
              <a:rPr lang="el-GR" b="1" i="1" dirty="0">
                <a:solidFill>
                  <a:srgbClr val="92D050"/>
                </a:solidFill>
                <a:latin typeface="Times New Roman" panose="02020603050405020304" pitchFamily="18" charset="0"/>
                <a:cs typeface="Times New Roman" panose="02020603050405020304" pitchFamily="18" charset="0"/>
              </a:rPr>
              <a:t>Παρατηρήσεις.</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762258" y="1798112"/>
                <a:ext cx="7172374" cy="3448143"/>
              </a:xfrm>
              <a:prstGeom prst="rect">
                <a:avLst/>
              </a:prstGeom>
              <a:ln w="28575">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Planck</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υποστήριξε ότι η ακτινοβολία εκπέμπεται και απορροφάται κατά κβάντα (δηλαδή κατά ασυνεχή τρόπο), επειδή οι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ταλαντωτέ</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ς που την εκπέμπουν έχουν αυτή την ιδιότητα. Εξακολουθούσε να πιστεύει ότι η ακτινοβολία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έχει συνεχή ενεργειακή και χωρική υφή</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(απλωμένη στον χώρο)</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Από τη σχέση για την φασματική κατανομή  προκύπτει ο νόμος του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Wien </a:t>
                </a: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και ο νόμος των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Stefan-Boltzmann. </a:t>
                </a:r>
                <a:endPar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Συνήθως στον άξονα του</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sub>
                    </m:sSub>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δεν βάζουμε μονάδες πάρα μόνο σε κάποια κλίμακα με αυθαίρετες μονάδες.   Σε απόσταση από το μέλαν σώμα η  μορφή της καμπύλης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δεν αλλάζει και το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𝑚𝑎𝑥</m:t>
                        </m:r>
                      </m:sub>
                    </m:sSub>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είναι το ίδιο. </a:t>
                </a: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762258" y="1798112"/>
                <a:ext cx="7172374" cy="3448143"/>
              </a:xfrm>
              <a:prstGeom prst="rect">
                <a:avLst/>
              </a:prstGeom>
              <a:blipFill>
                <a:blip r:embed="rId4"/>
                <a:stretch>
                  <a:fillRect l="-765" t="-1943" r="-340" b="-530"/>
                </a:stretch>
              </a:blipFill>
              <a:ln w="28575">
                <a:noFill/>
              </a:ln>
            </p:spPr>
            <p:txBody>
              <a:bodyPr/>
              <a:lstStyle/>
              <a:p>
                <a:r>
                  <a:rPr lang="el-GR">
                    <a:noFill/>
                  </a:rPr>
                  <a:t> </a:t>
                </a:r>
              </a:p>
            </p:txBody>
          </p:sp>
        </mc:Fallback>
      </mc:AlternateContent>
      <p:pic>
        <p:nvPicPr>
          <p:cNvPr id="4" name="Εικόνα 3">
            <a:extLst>
              <a:ext uri="{FF2B5EF4-FFF2-40B4-BE49-F238E27FC236}">
                <a16:creationId xmlns:a16="http://schemas.microsoft.com/office/drawing/2014/main" id="{607A5FF1-7971-B2A2-7735-220D526DDE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4049" y="2279894"/>
            <a:ext cx="3392127" cy="2695230"/>
          </a:xfrm>
          <a:prstGeom prst="rect">
            <a:avLst/>
          </a:prstGeom>
          <a:ln w="28575">
            <a:solidFill>
              <a:srgbClr val="0070C0"/>
            </a:solidFill>
          </a:ln>
        </p:spPr>
      </p:pic>
    </p:spTree>
    <p:extLst>
      <p:ext uri="{BB962C8B-B14F-4D97-AF65-F5344CB8AC3E}">
        <p14:creationId xmlns:p14="http://schemas.microsoft.com/office/powerpoint/2010/main" val="10559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EB030-C8A1-BC0C-F86D-549C8FD1E3D9}"/>
              </a:ext>
            </a:extLst>
          </p:cNvPr>
          <p:cNvSpPr>
            <a:spLocks noGrp="1"/>
          </p:cNvSpPr>
          <p:nvPr>
            <p:ph type="title"/>
          </p:nvPr>
        </p:nvSpPr>
        <p:spPr/>
        <p:txBody>
          <a:bodyPr/>
          <a:lstStyle/>
          <a:p>
            <a:r>
              <a:rPr lang="el-GR" b="1" i="1" dirty="0">
                <a:solidFill>
                  <a:srgbClr val="FF0000"/>
                </a:solidFill>
                <a:latin typeface="Times New Roman" panose="02020603050405020304" pitchFamily="18" charset="0"/>
                <a:cs typeface="Times New Roman" panose="02020603050405020304" pitchFamily="18" charset="0"/>
              </a:rPr>
              <a:t>Φωτοηλεκτρικό φαινόμενο.</a:t>
            </a:r>
            <a:endParaRPr lang="el-GR" dirty="0">
              <a:latin typeface="Times New Roman" panose="02020603050405020304" pitchFamily="18" charset="0"/>
              <a:cs typeface="Times New Roman" panose="02020603050405020304" pitchFamily="18" charset="0"/>
            </a:endParaRPr>
          </a:p>
        </p:txBody>
      </p:sp>
      <p:sp>
        <p:nvSpPr>
          <p:cNvPr id="3" name="Θέση κειμένου 2">
            <a:extLst>
              <a:ext uri="{FF2B5EF4-FFF2-40B4-BE49-F238E27FC236}">
                <a16:creationId xmlns:a16="http://schemas.microsoft.com/office/drawing/2014/main" id="{672BA1A1-A1C6-F725-26B9-8B77FCB39B86}"/>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0949075-EF34-96FF-CE6D-6D44021208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95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80" y="553594"/>
            <a:ext cx="5998484" cy="946413"/>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Φωτοηλεκτρικό φαινόμενο</a:t>
            </a:r>
            <a:r>
              <a:rPr lang="el-GR" b="1" i="1" dirty="0">
                <a:solidFill>
                  <a:srgbClr val="FF0000"/>
                </a:solidFill>
              </a:rPr>
              <a:t>.</a:t>
            </a:r>
            <a:r>
              <a:rPr kumimoji="0" lang="el-GR" sz="22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Έναυσμα ενδιαφέροντος-Υποθέσεις.</a:t>
            </a:r>
            <a:r>
              <a:rPr lang="el-GR" b="1" i="1" dirty="0">
                <a:solidFill>
                  <a:srgbClr val="FF0000"/>
                </a:solidFill>
              </a:rPr>
              <a:t> </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589275" y="2084202"/>
            <a:ext cx="4712398" cy="4242651"/>
          </a:xfrm>
          <a:prstGeom prst="rect">
            <a:avLst/>
          </a:prstGeom>
          <a:ln w="28575">
            <a:no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5"/>
              </a:rPr>
              <a:t>Πείραμα.</a:t>
            </a: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(Βίντεο). </a:t>
            </a:r>
            <a:r>
              <a:rPr lang="el-GR" sz="2000" dirty="0">
                <a:solidFill>
                  <a:prstClr val="black"/>
                </a:solidFill>
                <a:latin typeface="Times New Roman" panose="02020603050405020304" pitchFamily="18" charset="0"/>
                <a:cs typeface="Times New Roman" panose="02020603050405020304" pitchFamily="18" charset="0"/>
              </a:rPr>
              <a:t>Ε</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κφόρτιση</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ηλεκτροσκοπίου όταν φωτισθεί(</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Tomson 1899).</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Παρατήρηση εικόνας.</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Ανακάλυψη του φωτοηλεκτρικού φαινομένου. Πότε εμφανίζεται</a:t>
            </a:r>
            <a:r>
              <a:rPr kumimoji="0" lang="el-GR" sz="1900" b="0"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σε σχέση με τη συχνότητα.</a:t>
            </a:r>
            <a:endPar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Εξάρτηση του φωτορεύματος από ένταση της ακτινοβολίας.</a:t>
            </a: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Εξάρτηση της μέγιστης κινητικής ενέργειας από τη ένταση και τη συχνότητα της ακτινοβολίας. κ.α.</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Εικόνα 7">
            <a:extLst>
              <a:ext uri="{FF2B5EF4-FFF2-40B4-BE49-F238E27FC236}">
                <a16:creationId xmlns:a16="http://schemas.microsoft.com/office/drawing/2014/main" id="{92CD7AD4-89C2-43BB-E06E-DAF9294F4E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4904" y="1170391"/>
            <a:ext cx="5328065" cy="2306833"/>
          </a:xfrm>
          <a:prstGeom prst="rect">
            <a:avLst/>
          </a:prstGeom>
        </p:spPr>
      </p:pic>
      <p:pic>
        <p:nvPicPr>
          <p:cNvPr id="9" name="Εικόνα 8">
            <a:extLst>
              <a:ext uri="{FF2B5EF4-FFF2-40B4-BE49-F238E27FC236}">
                <a16:creationId xmlns:a16="http://schemas.microsoft.com/office/drawing/2014/main" id="{6D3BB14E-D666-4686-0817-3AA18654D828}"/>
              </a:ext>
            </a:extLst>
          </p:cNvPr>
          <p:cNvPicPr>
            <a:picLocks noChangeAspect="1"/>
          </p:cNvPicPr>
          <p:nvPr/>
        </p:nvPicPr>
        <p:blipFill>
          <a:blip r:embed="rId7"/>
          <a:stretch>
            <a:fillRect/>
          </a:stretch>
        </p:blipFill>
        <p:spPr>
          <a:xfrm>
            <a:off x="9116201" y="3820131"/>
            <a:ext cx="2060970" cy="2060970"/>
          </a:xfrm>
          <a:prstGeom prst="rect">
            <a:avLst/>
          </a:prstGeom>
        </p:spPr>
      </p:pic>
      <p:pic>
        <p:nvPicPr>
          <p:cNvPr id="4" name="Εικόνα 3">
            <a:extLst>
              <a:ext uri="{FF2B5EF4-FFF2-40B4-BE49-F238E27FC236}">
                <a16:creationId xmlns:a16="http://schemas.microsoft.com/office/drawing/2014/main" id="{16EEA5FB-3081-BC4D-BCE6-5477B5A69B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1332" y="3873558"/>
            <a:ext cx="2969272" cy="2060970"/>
          </a:xfrm>
          <a:prstGeom prst="rect">
            <a:avLst/>
          </a:prstGeom>
        </p:spPr>
      </p:pic>
    </p:spTree>
    <p:extLst>
      <p:ext uri="{BB962C8B-B14F-4D97-AF65-F5344CB8AC3E}">
        <p14:creationId xmlns:p14="http://schemas.microsoft.com/office/powerpoint/2010/main" val="146694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80" y="553594"/>
            <a:ext cx="5998484" cy="946413"/>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Φωτοηλεκτρικό φαινόμενο</a:t>
            </a:r>
            <a:r>
              <a:rPr lang="el-GR" b="1" i="1" dirty="0">
                <a:solidFill>
                  <a:srgbClr val="FF0000"/>
                </a:solidFill>
              </a:rPr>
              <a:t>.</a:t>
            </a:r>
            <a:r>
              <a:rPr kumimoji="0" lang="el-GR" sz="22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Πειραματική μελέτη. </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589274" y="2084203"/>
            <a:ext cx="5142967" cy="3392365"/>
          </a:xfrm>
          <a:prstGeom prst="rect">
            <a:avLst/>
          </a:prstGeom>
          <a:ln w="28575">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Μελέτη της συσκευής.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Καταγραφή των πειραμάτων- Προσδιορισμός των εξαρτημένων και ανεξάρτητων μεταβλητών</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Πείραμα μελέτης του φωτοηλεκτρικού φαινομένου.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(προσομοίωση).</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Εξοικείωση με την  προσομοίωση.</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Εικόνα 1">
            <a:extLst>
              <a:ext uri="{FF2B5EF4-FFF2-40B4-BE49-F238E27FC236}">
                <a16:creationId xmlns:a16="http://schemas.microsoft.com/office/drawing/2014/main" id="{F88A56FA-51DA-385E-1A10-B35AA1A95EA9}"/>
              </a:ext>
            </a:extLst>
          </p:cNvPr>
          <p:cNvPicPr>
            <a:picLocks noChangeAspect="1"/>
          </p:cNvPicPr>
          <p:nvPr/>
        </p:nvPicPr>
        <p:blipFill rotWithShape="1">
          <a:blip r:embed="rId5"/>
          <a:srcRect l="7475" t="4476" r="5657"/>
          <a:stretch/>
        </p:blipFill>
        <p:spPr bwMode="auto">
          <a:xfrm>
            <a:off x="7598316" y="578088"/>
            <a:ext cx="2270410" cy="2704690"/>
          </a:xfrm>
          <a:prstGeom prst="rect">
            <a:avLst/>
          </a:prstGeom>
          <a:ln>
            <a:noFill/>
          </a:ln>
          <a:extLst>
            <a:ext uri="{53640926-AAD7-44D8-BBD7-CCE9431645EC}">
              <a14:shadowObscured xmlns:a14="http://schemas.microsoft.com/office/drawing/2010/main"/>
            </a:ext>
          </a:extLst>
        </p:spPr>
      </p:pic>
      <p:pic>
        <p:nvPicPr>
          <p:cNvPr id="10" name="Εικόνα 9">
            <a:extLst>
              <a:ext uri="{FF2B5EF4-FFF2-40B4-BE49-F238E27FC236}">
                <a16:creationId xmlns:a16="http://schemas.microsoft.com/office/drawing/2014/main" id="{B1FEE28F-DF97-7753-06EF-AB03E55282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9759" y="3261297"/>
            <a:ext cx="4547524" cy="3018615"/>
          </a:xfrm>
          <a:prstGeom prst="rect">
            <a:avLst/>
          </a:prstGeom>
        </p:spPr>
      </p:pic>
    </p:spTree>
    <p:extLst>
      <p:ext uri="{BB962C8B-B14F-4D97-AF65-F5344CB8AC3E}">
        <p14:creationId xmlns:p14="http://schemas.microsoft.com/office/powerpoint/2010/main" val="3226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80" y="553594"/>
            <a:ext cx="5998484" cy="946413"/>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Φωτοηλεκτρικό φαινόμενο</a:t>
            </a:r>
            <a:r>
              <a:rPr lang="el-GR" b="1" i="1" dirty="0">
                <a:solidFill>
                  <a:srgbClr val="FF0000"/>
                </a:solidFill>
              </a:rPr>
              <a:t>.</a:t>
            </a:r>
            <a:r>
              <a:rPr kumimoji="0" lang="el-GR" sz="22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Πειραματική μελέτη. </a:t>
            </a:r>
            <a:r>
              <a:rPr lang="el-GR" sz="2200" b="1" i="1" dirty="0">
                <a:solidFill>
                  <a:srgbClr val="002060"/>
                </a:solidFill>
                <a:latin typeface="Times New Roman" panose="02020603050405020304" pitchFamily="18" charset="0"/>
                <a:cs typeface="Times New Roman" panose="02020603050405020304" pitchFamily="18" charset="0"/>
              </a:rPr>
              <a:t>Αποτελέσματα.</a:t>
            </a:r>
            <a:r>
              <a:rPr kumimoji="0" lang="el-GR" sz="22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589275" y="2013527"/>
            <a:ext cx="4823234" cy="2807856"/>
          </a:xfrm>
          <a:prstGeom prst="rect">
            <a:avLst/>
          </a:prstGeom>
          <a:ln w="28575">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Το φωτοηλεκτρικό </a:t>
            </a:r>
            <a:r>
              <a:rPr kumimoji="0" lang="el-GR"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ρεύμα</a:t>
            </a: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σε συνάρτηση με την </a:t>
            </a:r>
            <a:r>
              <a:rPr kumimoji="0" lang="el-GR"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τάση </a:t>
            </a: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για διάφορες τιμές της </a:t>
            </a:r>
            <a:r>
              <a:rPr kumimoji="0" lang="el-GR"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έντασης</a:t>
            </a: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Τάση αποκοπής</a:t>
            </a: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(μέγιστη κινητική ενέργεια φωτοηλεκτρονίων) σε συνάρτηση με την </a:t>
            </a:r>
            <a:r>
              <a:rPr kumimoji="0" lang="el-GR"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συχνότητα</a:t>
            </a: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Επανάληψη για διαφορετικά </a:t>
            </a:r>
            <a:r>
              <a:rPr kumimoji="0" lang="el-GR"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υλικά</a:t>
            </a: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Καταγραφή των αποτελεσμάτων.</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Εικόνα 7">
            <a:extLst>
              <a:ext uri="{FF2B5EF4-FFF2-40B4-BE49-F238E27FC236}">
                <a16:creationId xmlns:a16="http://schemas.microsoft.com/office/drawing/2014/main" id="{BDD65562-5661-B2ED-9B28-A25FE100F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910" y="1723985"/>
            <a:ext cx="5788707" cy="3713595"/>
          </a:xfrm>
          <a:prstGeom prst="rect">
            <a:avLst/>
          </a:prstGeom>
        </p:spPr>
      </p:pic>
    </p:spTree>
    <p:extLst>
      <p:ext uri="{BB962C8B-B14F-4D97-AF65-F5344CB8AC3E}">
        <p14:creationId xmlns:p14="http://schemas.microsoft.com/office/powerpoint/2010/main" val="272100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80" y="553594"/>
            <a:ext cx="5998484" cy="914547"/>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Φωτοηλεκτρικό φαινόμενο</a:t>
            </a:r>
            <a:r>
              <a:rPr lang="el-GR" b="1" i="1" dirty="0">
                <a:solidFill>
                  <a:srgbClr val="FF0000"/>
                </a:solidFill>
              </a:rPr>
              <a:t>.</a:t>
            </a:r>
            <a:r>
              <a:rPr kumimoji="0" lang="el-GR" sz="22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Πειραματικά αποτελέσματα-Επεξεργασία-Διατύπωση νόμων. </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977174" y="1817061"/>
                <a:ext cx="7446389" cy="2265414"/>
              </a:xfrm>
              <a:prstGeom prst="rect">
                <a:avLst/>
              </a:prstGeom>
              <a:ln w="28575">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Το  φωτοηλεκτρικό  ρεύμα  είναι  ανάλογο  προς  την  ένταση  της προσπίπτουσας  φωτεινής  ακτινοβολίας. Εμφανίζεται ακαριαία και μόνο όταν η τιμή της συχνότητας της προσπίπτουσας ακτινοβολίας είναι  μεγαλύτερη  από  μια  συχνότητα  </a:t>
                </a:r>
                <a14:m>
                  <m:oMath xmlns:m="http://schemas.openxmlformats.org/officeDocument/2006/math">
                    <m:sSub>
                      <m:sSubPr>
                        <m:ctrlP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f</m:t>
                        </m:r>
                      </m:e>
                      <m:sub>
                        <m:r>
                          <m:rPr>
                            <m:sty m:val="p"/>
                          </m:rPr>
                          <a:rPr kumimoji="0" lang="el-GR" sz="1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sub>
                    </m:sSub>
                  </m:oMath>
                </a14:m>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χαρακτηριστική για κάθε μέταλλο.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Η μέγιστη  κινητική  ενέργεια  των  φωτοηλεκτρονίων  εξαρτάται  μόνο  από  τη  συχνότητα  της  προσπίπτουσας  ακτινοβολίας  και  όχι  από  την  ένταση  της  ακτινοβολίας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e V</a:t>
                </a:r>
                <a:r>
                  <a:rPr kumimoji="0" lang="en-US" sz="1800" b="0" i="1" u="none" strike="noStrike" kern="1200" cap="none" spc="0" normalizeH="0" baseline="-2500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o</a:t>
                </a:r>
                <a:r>
                  <a:rPr kumimoji="0" lang="el-GR" sz="1800" b="0"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a:t>
                </a:r>
                <a:r>
                  <a:rPr kumimoji="0" lang="en-US" sz="1800" b="0" i="1" u="none" strike="noStrike" kern="1200" cap="none" spc="0" normalizeH="0" baseline="0" noProof="0" dirty="0" err="1">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K</a:t>
                </a:r>
                <a:r>
                  <a:rPr kumimoji="0" lang="en-US" sz="1800" b="0" i="0" u="none" strike="noStrike" kern="1200" cap="none" spc="0" normalizeH="0" baseline="-25000" noProof="0" dirty="0" err="1">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max</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977174" y="1817061"/>
                <a:ext cx="7446389" cy="2265414"/>
              </a:xfrm>
              <a:prstGeom prst="rect">
                <a:avLst/>
              </a:prstGeom>
              <a:blipFill>
                <a:blip r:embed="rId4"/>
                <a:stretch>
                  <a:fillRect l="-491" t="-2419" r="-1391"/>
                </a:stretch>
              </a:blipFill>
              <a:ln w="28575">
                <a:noFill/>
              </a:ln>
            </p:spPr>
            <p:txBody>
              <a:bodyPr/>
              <a:lstStyle/>
              <a:p>
                <a:r>
                  <a:rPr lang="el-GR">
                    <a:noFill/>
                  </a:rPr>
                  <a:t> </a:t>
                </a:r>
              </a:p>
            </p:txBody>
          </p:sp>
        </mc:Fallback>
      </mc:AlternateContent>
      <p:pic>
        <p:nvPicPr>
          <p:cNvPr id="4" name="Εικόνα 3">
            <a:extLst>
              <a:ext uri="{FF2B5EF4-FFF2-40B4-BE49-F238E27FC236}">
                <a16:creationId xmlns:a16="http://schemas.microsoft.com/office/drawing/2014/main" id="{E4C4FCD3-E99D-DF06-999A-363FC836CD96}"/>
              </a:ext>
            </a:extLst>
          </p:cNvPr>
          <p:cNvPicPr>
            <a:picLocks noChangeAspect="1"/>
          </p:cNvPicPr>
          <p:nvPr/>
        </p:nvPicPr>
        <p:blipFill>
          <a:blip r:embed="rId5"/>
          <a:stretch>
            <a:fillRect/>
          </a:stretch>
        </p:blipFill>
        <p:spPr>
          <a:xfrm>
            <a:off x="1564446" y="4338319"/>
            <a:ext cx="3309228" cy="2277049"/>
          </a:xfrm>
          <a:prstGeom prst="rect">
            <a:avLst/>
          </a:prstGeom>
        </p:spPr>
      </p:pic>
      <p:pic>
        <p:nvPicPr>
          <p:cNvPr id="10" name="Εικόνα 9">
            <a:extLst>
              <a:ext uri="{FF2B5EF4-FFF2-40B4-BE49-F238E27FC236}">
                <a16:creationId xmlns:a16="http://schemas.microsoft.com/office/drawing/2014/main" id="{46EA5307-55F6-19B0-900C-9B5F773229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2725" y="1657540"/>
            <a:ext cx="2639231" cy="2424935"/>
          </a:xfrm>
          <a:prstGeom prst="rect">
            <a:avLst/>
          </a:prstGeom>
        </p:spPr>
      </p:pic>
      <p:pic>
        <p:nvPicPr>
          <p:cNvPr id="16" name="Εικόνα 15">
            <a:extLst>
              <a:ext uri="{FF2B5EF4-FFF2-40B4-BE49-F238E27FC236}">
                <a16:creationId xmlns:a16="http://schemas.microsoft.com/office/drawing/2014/main" id="{3436A29C-45AB-5F3D-974B-23E6B3C745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6364" y="4244002"/>
            <a:ext cx="3409798" cy="2265414"/>
          </a:xfrm>
          <a:prstGeom prst="rect">
            <a:avLst/>
          </a:prstGeom>
        </p:spPr>
      </p:pic>
    </p:spTree>
    <p:extLst>
      <p:ext uri="{BB962C8B-B14F-4D97-AF65-F5344CB8AC3E}">
        <p14:creationId xmlns:p14="http://schemas.microsoft.com/office/powerpoint/2010/main" val="281260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79" y="553594"/>
            <a:ext cx="10992675" cy="946413"/>
          </a:xfrm>
        </p:spPr>
        <p:txBody>
          <a:bodyPr>
            <a:normAutofit fontScale="90000"/>
          </a:bodyPr>
          <a:lstStyle/>
          <a:p>
            <a:r>
              <a:rPr kumimoji="0" lang="el-GR" sz="4400" b="1" i="1"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Φωτοηλεκτρικό φαινόμενο</a:t>
            </a:r>
            <a:r>
              <a:rPr kumimoji="0" lang="el-GR" sz="4400" b="1" i="1" u="none" strike="noStrike" kern="1200" cap="none" spc="0" normalizeH="0" baseline="0" noProof="0" dirty="0">
                <a:ln>
                  <a:noFill/>
                </a:ln>
                <a:solidFill>
                  <a:srgbClr val="FF0000"/>
                </a:solidFill>
                <a:effectLst/>
                <a:uLnTx/>
                <a:uFillTx/>
                <a:latin typeface="Calibri Light" panose="020F0302020204030204"/>
                <a:ea typeface="+mj-ea"/>
                <a:cs typeface="+mj-cs"/>
              </a:rPr>
              <a:t>.</a:t>
            </a:r>
            <a:r>
              <a:rPr kumimoji="0" lang="el-GR" sz="44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br>
              <a:rPr kumimoji="0" lang="el-GR" sz="44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l-GR" sz="22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Θεωρητικά μοντέλα ερμηνείας.</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772090" y="1955429"/>
                <a:ext cx="6266020" cy="3253880"/>
              </a:xfrm>
              <a:prstGeom prst="rect">
                <a:avLst/>
              </a:prstGeom>
              <a:ln w="28575">
                <a:no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Κλασικό μοντέλο: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Μεγάλη ένταση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άρα ισχυρό ηλεκτρικό πεδίο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Συνεπώς ισχυρότερο «λάκτισμα»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𝑒𝐸</m:t>
                    </m:r>
                  </m:oMath>
                </a14:m>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στο ηλεκτρόνιο και συνεπώς μεγαλύτερη κινητική ενέργεια </a:t>
                </a:r>
                <a:r>
                  <a:rPr kumimoji="0" lang="en-US" sz="2000" b="0" i="1" u="none" strike="noStrike" kern="1200" cap="none" spc="0" normalizeH="0" baseline="0" noProof="0" dirty="0" err="1">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K</a:t>
                </a:r>
                <a:r>
                  <a:rPr kumimoji="0" lang="en-US" sz="2000" b="0" i="0" u="none" strike="noStrike" kern="1200" cap="none" spc="0" normalizeH="0" baseline="-25000" noProof="0" dirty="0" err="1">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max</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Συνεχής ροή ενέργειας, άρα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χρονοκαθυστέρη</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στην εμφάνιση φωτορεύματος για χαμηλή ένταση. Εμφάνιση φωτορεύματος για κάθε συχνότητα.</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800" b="0" i="0"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 Ασυμφωνία με το πείραμα.</a:t>
                </a: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772090" y="1955429"/>
                <a:ext cx="6266020" cy="3253880"/>
              </a:xfrm>
              <a:prstGeom prst="rect">
                <a:avLst/>
              </a:prstGeom>
              <a:blipFill>
                <a:blip r:embed="rId4"/>
                <a:stretch>
                  <a:fillRect l="-2043" t="-2996"/>
                </a:stretch>
              </a:blipFill>
              <a:ln w="28575">
                <a:noFill/>
              </a:ln>
            </p:spPr>
            <p:txBody>
              <a:bodyPr/>
              <a:lstStyle/>
              <a:p>
                <a:r>
                  <a:rPr lang="el-GR">
                    <a:noFill/>
                  </a:rPr>
                  <a:t> </a:t>
                </a:r>
              </a:p>
            </p:txBody>
          </p:sp>
        </mc:Fallback>
      </mc:AlternateContent>
      <p:pic>
        <p:nvPicPr>
          <p:cNvPr id="4" name="Εικόνα 3">
            <a:extLst>
              <a:ext uri="{FF2B5EF4-FFF2-40B4-BE49-F238E27FC236}">
                <a16:creationId xmlns:a16="http://schemas.microsoft.com/office/drawing/2014/main" id="{7C08BCB8-8679-37B6-D2F8-198A3E116F13}"/>
              </a:ext>
            </a:extLst>
          </p:cNvPr>
          <p:cNvPicPr>
            <a:picLocks noChangeAspect="1"/>
          </p:cNvPicPr>
          <p:nvPr/>
        </p:nvPicPr>
        <p:blipFill>
          <a:blip r:embed="rId5"/>
          <a:stretch>
            <a:fillRect/>
          </a:stretch>
        </p:blipFill>
        <p:spPr>
          <a:xfrm>
            <a:off x="7638864" y="1780520"/>
            <a:ext cx="3274388" cy="2684998"/>
          </a:xfrm>
          <a:prstGeom prst="rect">
            <a:avLst/>
          </a:prstGeom>
        </p:spPr>
      </p:pic>
    </p:spTree>
    <p:extLst>
      <p:ext uri="{BB962C8B-B14F-4D97-AF65-F5344CB8AC3E}">
        <p14:creationId xmlns:p14="http://schemas.microsoft.com/office/powerpoint/2010/main" val="343487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1AE7F6-599C-0B89-B2AC-4376B36C6DC5}"/>
              </a:ext>
            </a:extLst>
          </p:cNvPr>
          <p:cNvSpPr>
            <a:spLocks noGrp="1"/>
          </p:cNvSpPr>
          <p:nvPr>
            <p:ph type="ctrTitle"/>
          </p:nvPr>
        </p:nvSpPr>
        <p:spPr>
          <a:xfrm>
            <a:off x="1345454" y="-73619"/>
            <a:ext cx="9684495" cy="3329581"/>
          </a:xfrm>
        </p:spPr>
        <p:txBody>
          <a:bodyPr/>
          <a:lstStyle/>
          <a:p>
            <a:r>
              <a:rPr lang="el-G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Μέλαν σώμα</a:t>
            </a:r>
            <a:br>
              <a:rPr lang="el-G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Φωτοηλεκτρικό Φαινόμενο</a:t>
            </a:r>
            <a:endParaRPr lang="el-GR" dirty="0">
              <a:solidFill>
                <a:schemeClr val="bg1"/>
              </a:solidFill>
              <a:effectLst>
                <a:outerShdw blurRad="38100" dist="38100" dir="2700000" algn="tl">
                  <a:srgbClr val="000000">
                    <a:alpha val="43137"/>
                  </a:srgbClr>
                </a:outerShdw>
              </a:effectLst>
            </a:endParaRPr>
          </a:p>
        </p:txBody>
      </p:sp>
      <p:sp>
        <p:nvSpPr>
          <p:cNvPr id="3" name="Υπότιτλος 2">
            <a:extLst>
              <a:ext uri="{FF2B5EF4-FFF2-40B4-BE49-F238E27FC236}">
                <a16:creationId xmlns:a16="http://schemas.microsoft.com/office/drawing/2014/main" id="{B05632E6-5E18-18C5-9182-0034F6AD5B67}"/>
              </a:ext>
            </a:extLst>
          </p:cNvPr>
          <p:cNvSpPr>
            <a:spLocks noGrp="1"/>
          </p:cNvSpPr>
          <p:nvPr>
            <p:ph type="subTitle" idx="1"/>
          </p:nvPr>
        </p:nvSpPr>
        <p:spPr>
          <a:xfrm>
            <a:off x="1524000" y="4211638"/>
            <a:ext cx="9144000" cy="1655762"/>
          </a:xfrm>
          <a:noFill/>
        </p:spPr>
        <p:txBody>
          <a:bodyPr/>
          <a:lstStyle/>
          <a:p>
            <a:r>
              <a:rPr lang="el-GR" sz="3200" dirty="0">
                <a:latin typeface="Times New Roman" panose="02020603050405020304" pitchFamily="18" charset="0"/>
                <a:cs typeface="Times New Roman" panose="02020603050405020304" pitchFamily="18" charset="0"/>
              </a:rPr>
              <a:t>Νικόλαος</a:t>
            </a:r>
            <a:r>
              <a:rPr lang="el-GR" sz="3200" dirty="0">
                <a:solidFill>
                  <a:schemeClr val="bg1"/>
                </a:solidFill>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Γ. Διαμαντής</a:t>
            </a:r>
          </a:p>
          <a:p>
            <a:r>
              <a:rPr lang="el-GR" sz="3200" dirty="0">
                <a:solidFill>
                  <a:schemeClr val="bg1"/>
                </a:solidFill>
                <a:latin typeface="Times New Roman" panose="02020603050405020304" pitchFamily="18" charset="0"/>
                <a:cs typeface="Times New Roman" panose="02020603050405020304" pitchFamily="18" charset="0"/>
              </a:rPr>
              <a:t>ΣΕΕ των ΠΕ04 του ΠΕΚΕΣ Θεσσαλίας</a:t>
            </a:r>
            <a:r>
              <a:rPr lang="el-GR" sz="3200" dirty="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el-GR" dirty="0"/>
          </a:p>
        </p:txBody>
      </p:sp>
      <p:sp>
        <p:nvSpPr>
          <p:cNvPr id="4" name="Θέση αριθμού διαφάνειας 3">
            <a:extLst>
              <a:ext uri="{FF2B5EF4-FFF2-40B4-BE49-F238E27FC236}">
                <a16:creationId xmlns:a16="http://schemas.microsoft.com/office/drawing/2014/main" id="{B7368B0D-3EDA-DFB3-23E2-B149DC4F40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423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80" y="553595"/>
            <a:ext cx="5970776" cy="779264"/>
          </a:xfrm>
        </p:spPr>
        <p:txBody>
          <a:bodyPr>
            <a:normAutofit fontScale="90000"/>
          </a:bodyPr>
          <a:lstStyle/>
          <a:p>
            <a:r>
              <a:rPr kumimoji="0" lang="el-GR" sz="4400" b="1" i="1"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Φωτοηλεκτρικό φαινόμενο</a:t>
            </a:r>
            <a:r>
              <a:rPr kumimoji="0" lang="el-GR" sz="4400" b="1" i="1" u="none" strike="noStrike" kern="1200" cap="none" spc="0" normalizeH="0" baseline="0" noProof="0" dirty="0">
                <a:ln>
                  <a:noFill/>
                </a:ln>
                <a:solidFill>
                  <a:srgbClr val="FF0000"/>
                </a:solidFill>
                <a:effectLst/>
                <a:uLnTx/>
                <a:uFillTx/>
                <a:latin typeface="Calibri Light" panose="020F0302020204030204"/>
                <a:ea typeface="+mj-ea"/>
                <a:cs typeface="+mj-cs"/>
              </a:rPr>
              <a:t>.</a:t>
            </a:r>
            <a:r>
              <a:rPr kumimoji="0" lang="el-GR" sz="44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br>
              <a:rPr kumimoji="0" lang="el-GR" sz="44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l-GR" sz="22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Θεωρητικά μοντέλα ερμηνείας.</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772089" y="1556838"/>
                <a:ext cx="7106529" cy="4973271"/>
              </a:xfrm>
              <a:prstGeom prst="rect">
                <a:avLst/>
              </a:prstGeom>
              <a:ln w="28575">
                <a:no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20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Υπόθεση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Einstein</a:t>
                </a:r>
                <a:r>
                  <a:rPr kumimoji="0" lang="el-GR" sz="20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σύνδεση με τα προηγούμενα</a:t>
                </a:r>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ηλεκτρομαγνητική ακτινοβολία  διαδίδεται με ασυνεχή τρόπο. Αποτελείται από πακέτα ενέργειας τα</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φωτόνια</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τα οποία διαδίδονται με την ταχύτητα του φωτός και είναι εντοπισμένα στο χώρο.</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Το φωτόνιο έχει ενέργεια  </a:t>
                </a:r>
                <a:endParaRPr kumimoji="0" lang="el-GR" sz="2000" b="0" i="0"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h𝑓</m:t>
                    </m:r>
                  </m:oMath>
                </a14:m>
                <a:endParaRPr kumimoji="0" lang="el-GR" sz="2000" b="0" i="0"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Ένα   φωτόνιο προσπίπτει μόνο σε ένα  ηλεκτρόνιο του μετάλλου το οποίο  απορροφά την ενέργεια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του φωτονίου.</a:t>
                </a:r>
                <a:endParaRPr kumimoji="0" lang="en-US" sz="2000" b="0" i="0"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Για το φωτοηλεκτρικό φαινόμενο έγραψε την  (φωτοηλεκτρική) εξίσωση:</a:t>
                </a:r>
                <a:endParaRPr kumimoji="0" lang="el-GR" sz="2000" b="0" i="0"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h𝑓</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Φ</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𝐾</m:t>
                          </m:r>
                        </m:e>
                        <m:sub>
                          <m:r>
                            <m:rPr>
                              <m:sty m:val="p"/>
                            </m:rP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max</m:t>
                          </m:r>
                        </m:sub>
                      </m:sSub>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Η ποσότητα</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Φ</m:t>
                    </m:r>
                  </m:oMath>
                </a14:m>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έργο εξαγωγής</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είναι η ελάχιστη ενέργεια που απαιτείται ώστε μόλις να εξέλθει( δηλαδή με μηδενική ταχύτητα) ένα ηλεκτρόνιο από την επιφάνεια του μετάλλου. </a:t>
                </a:r>
                <a:endParaRPr kumimoji="0" lang="en-US" sz="2000" b="0" i="0"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772089" y="1556838"/>
                <a:ext cx="7106529" cy="4973271"/>
              </a:xfrm>
              <a:prstGeom prst="rect">
                <a:avLst/>
              </a:prstGeom>
              <a:blipFill>
                <a:blip r:embed="rId4"/>
                <a:stretch>
                  <a:fillRect l="-858" t="-1471" r="-944" b="-1103"/>
                </a:stretch>
              </a:blipFill>
              <a:ln w="28575">
                <a:noFill/>
              </a:ln>
            </p:spPr>
            <p:txBody>
              <a:bodyPr/>
              <a:lstStyle/>
              <a:p>
                <a:r>
                  <a:rPr lang="el-GR">
                    <a:noFill/>
                  </a:rPr>
                  <a:t> </a:t>
                </a:r>
              </a:p>
            </p:txBody>
          </p:sp>
        </mc:Fallback>
      </mc:AlternateContent>
      <p:pic>
        <p:nvPicPr>
          <p:cNvPr id="2" name="Εικόνα 1">
            <a:extLst>
              <a:ext uri="{FF2B5EF4-FFF2-40B4-BE49-F238E27FC236}">
                <a16:creationId xmlns:a16="http://schemas.microsoft.com/office/drawing/2014/main" id="{D202384A-691A-F328-C163-43F8C6A8530F}"/>
              </a:ext>
            </a:extLst>
          </p:cNvPr>
          <p:cNvPicPr>
            <a:picLocks noChangeAspect="1"/>
          </p:cNvPicPr>
          <p:nvPr/>
        </p:nvPicPr>
        <p:blipFill rotWithShape="1">
          <a:blip r:embed="rId5">
            <a:extLst>
              <a:ext uri="{28A0092B-C50C-407E-A947-70E740481C1C}">
                <a14:useLocalDpi xmlns:a14="http://schemas.microsoft.com/office/drawing/2010/main" val="0"/>
              </a:ext>
            </a:extLst>
          </a:blip>
          <a:srcRect l="52300" b="18628"/>
          <a:stretch/>
        </p:blipFill>
        <p:spPr bwMode="auto">
          <a:xfrm>
            <a:off x="8346990" y="2016426"/>
            <a:ext cx="3343564" cy="17620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700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79" y="553594"/>
            <a:ext cx="10992675" cy="859569"/>
          </a:xfrm>
        </p:spPr>
        <p:txBody>
          <a:bodyPr>
            <a:normAutofit fontScale="90000"/>
          </a:bodyPr>
          <a:lstStyle/>
          <a:p>
            <a:r>
              <a:rPr kumimoji="0" lang="el-GR" sz="4400" b="1" i="1"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Φωτοηλεκτρικό φαινόμενο</a:t>
            </a:r>
            <a:r>
              <a:rPr kumimoji="0" lang="el-GR" sz="4400" b="1" i="1" u="none" strike="noStrike" kern="1200" cap="none" spc="0" normalizeH="0" baseline="0" noProof="0" dirty="0">
                <a:ln>
                  <a:noFill/>
                </a:ln>
                <a:solidFill>
                  <a:srgbClr val="FF0000"/>
                </a:solidFill>
                <a:effectLst/>
                <a:uLnTx/>
                <a:uFillTx/>
                <a:latin typeface="Calibri Light" panose="020F0302020204030204"/>
                <a:ea typeface="+mj-ea"/>
                <a:cs typeface="+mj-cs"/>
              </a:rPr>
              <a:t>.</a:t>
            </a:r>
            <a:r>
              <a:rPr kumimoji="0" lang="el-GR" sz="44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br>
              <a:rPr kumimoji="0" lang="el-GR" sz="44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l-GR" sz="22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Θεωρητικά μοντέλα ερμηνείας.</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772089" y="1551709"/>
                <a:ext cx="6977219" cy="4775145"/>
              </a:xfrm>
              <a:prstGeom prst="rect">
                <a:avLst/>
              </a:prstGeom>
              <a:ln w="28575">
                <a:no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Η υπόθεση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Einstein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ερμηνεύει το φωτοηλεκτρικό φαινόμενο.</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Μεγαλύτερη ένταση, άρα μεγαλύτερη ροή φωτονίων συνεπώς περισσότερα φωτοηλεκτρόνια.</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Το ηλεκτρόνιο απορροφά ένα μόνο φωτόνιο. Άρα  η κινητική ενέργεια εξαρτάται από τη συχνότητα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h𝑓</m:t>
                    </m:r>
                  </m:oMath>
                </a14:m>
                <a:r>
                  <a:rPr kumimoji="0" lang="el-GR" sz="2000" b="0" i="0"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και όχι από την έντασή της ακτινοβολίας. Το φωτορεύμα εμφανίζεται ακαριαία.</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Από την εξίσωση του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Einstein</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έχουμε:</a:t>
                </a:r>
                <a:b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𝐾</m:t>
                        </m:r>
                      </m:e>
                      <m:sub>
                        <m:r>
                          <m:rPr>
                            <m:sty m:val="p"/>
                          </m:rP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max</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h𝑓</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Φ</m:t>
                    </m:r>
                  </m:oMath>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Όταν είναι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𝐾</m:t>
                        </m:r>
                      </m:e>
                      <m:sub>
                        <m:r>
                          <m:rPr>
                            <m:sty m:val="p"/>
                          </m:rP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max</m:t>
                        </m:r>
                      </m:sub>
                    </m:sSub>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=0</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προκύπτει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h𝑓</m:t>
                        </m:r>
                      </m:e>
                      <m:sub>
                        <m:r>
                          <m:rPr>
                            <m:sty m:val="p"/>
                          </m:rP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sub>
                    </m:sSub>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Φ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ή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b>
                        <m:r>
                          <m:rPr>
                            <m:sty m:val="p"/>
                          </m:rP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𝛷</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m:t>
                        </m:r>
                      </m:den>
                    </m:f>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Συνεπώς για μικρότερες συχνότητες από τη συχνότητα κατωφλίου η  ενέργεια  είναι μικρότερη από το έργο εξαγωγής και επομένως δεν παράγεται  φωτοηλεκτρόνιο</a:t>
                </a:r>
                <a:endPar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772089" y="1551709"/>
                <a:ext cx="6977219" cy="4775145"/>
              </a:xfrm>
              <a:prstGeom prst="rect">
                <a:avLst/>
              </a:prstGeom>
              <a:blipFill>
                <a:blip r:embed="rId4"/>
                <a:stretch>
                  <a:fillRect l="-874" t="-766"/>
                </a:stretch>
              </a:blipFill>
              <a:ln w="28575">
                <a:noFill/>
              </a:ln>
            </p:spPr>
            <p:txBody>
              <a:bodyPr/>
              <a:lstStyle/>
              <a:p>
                <a:r>
                  <a:rPr lang="el-GR">
                    <a:noFill/>
                  </a:rPr>
                  <a:t> </a:t>
                </a:r>
              </a:p>
            </p:txBody>
          </p:sp>
        </mc:Fallback>
      </mc:AlternateContent>
      <p:pic>
        <p:nvPicPr>
          <p:cNvPr id="9" name="Εικόνα 8">
            <a:extLst>
              <a:ext uri="{FF2B5EF4-FFF2-40B4-BE49-F238E27FC236}">
                <a16:creationId xmlns:a16="http://schemas.microsoft.com/office/drawing/2014/main" id="{D6FC31ED-D229-D03B-16BE-EBBC982F2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1864" y="1081143"/>
            <a:ext cx="2278802" cy="2347857"/>
          </a:xfrm>
          <a:prstGeom prst="rect">
            <a:avLst/>
          </a:prstGeom>
        </p:spPr>
      </p:pic>
      <p:pic>
        <p:nvPicPr>
          <p:cNvPr id="4" name="Εικόνα 3">
            <a:extLst>
              <a:ext uri="{FF2B5EF4-FFF2-40B4-BE49-F238E27FC236}">
                <a16:creationId xmlns:a16="http://schemas.microsoft.com/office/drawing/2014/main" id="{EA829948-4A83-5527-13DB-A27822AF5D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3666" y="3529916"/>
            <a:ext cx="3409798" cy="2265414"/>
          </a:xfrm>
          <a:prstGeom prst="rect">
            <a:avLst/>
          </a:prstGeom>
        </p:spPr>
      </p:pic>
    </p:spTree>
    <p:extLst>
      <p:ext uri="{BB962C8B-B14F-4D97-AF65-F5344CB8AC3E}">
        <p14:creationId xmlns:p14="http://schemas.microsoft.com/office/powerpoint/2010/main" val="29724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79" y="553594"/>
            <a:ext cx="10992675" cy="859569"/>
          </a:xfrm>
        </p:spPr>
        <p:txBody>
          <a:bodyPr>
            <a:normAutofit fontScale="90000"/>
          </a:bodyPr>
          <a:lstStyle/>
          <a:p>
            <a:r>
              <a:rPr kumimoji="0" lang="el-GR" sz="4400" b="1" i="1"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Φωτοηλεκτρικό φαινόμενο</a:t>
            </a:r>
            <a:r>
              <a:rPr kumimoji="0" lang="el-GR" sz="4400" b="1" i="1" u="none" strike="noStrike" kern="1200" cap="none" spc="0" normalizeH="0" baseline="0" noProof="0" dirty="0">
                <a:ln>
                  <a:noFill/>
                </a:ln>
                <a:solidFill>
                  <a:srgbClr val="FF0000"/>
                </a:solidFill>
                <a:effectLst/>
                <a:uLnTx/>
                <a:uFillTx/>
                <a:latin typeface="Calibri Light" panose="020F0302020204030204"/>
                <a:ea typeface="+mj-ea"/>
                <a:cs typeface="+mj-cs"/>
              </a:rPr>
              <a:t>.</a:t>
            </a:r>
            <a:r>
              <a:rPr kumimoji="0" lang="el-GR" sz="44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br>
              <a:rPr kumimoji="0" lang="el-GR" sz="44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l-GR" sz="22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Διεπιστημονικές διαθεματικές, τεχνολογικές  εφαρμογές .</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697879" y="1916834"/>
            <a:ext cx="5693366" cy="4775145"/>
          </a:xfrm>
          <a:prstGeom prst="rect">
            <a:avLst/>
          </a:prstGeom>
          <a:ln w="28575">
            <a:no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1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Φωτοανιχνευτές</a:t>
            </a:r>
            <a:r>
              <a:rPr kumimoji="0" lang="el-GR" sz="2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Βασικό τμήμα η </a:t>
            </a:r>
            <a:r>
              <a:rPr kumimoji="0" lang="el-GR" sz="2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φωτοδίοδος</a:t>
            </a:r>
            <a:r>
              <a:rPr kumimoji="0" lang="el-GR"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της οποίας η λειτουργία της στηρίζεται στο ατομικό φωτοηλεκτρικό φαινόμενο.</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Χρήσεις: CD </a:t>
            </a:r>
            <a:r>
              <a:rPr kumimoji="0" lang="el-GR" sz="2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Players</a:t>
            </a:r>
            <a:r>
              <a:rPr kumimoji="0" lang="el-GR"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ανιχνευτές καπνού, </a:t>
            </a:r>
            <a:r>
              <a:rPr kumimoji="0" lang="el-GR" sz="2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τηλεχειρηστήρια</a:t>
            </a:r>
            <a:r>
              <a:rPr kumimoji="0" lang="el-GR"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(TV, VCR), ρυθμιστές φωτεινότητας (ρολόγια, φώτα </a:t>
            </a:r>
            <a:r>
              <a:rPr kumimoji="0" lang="el-GR" sz="2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στήλων</a:t>
            </a:r>
            <a:r>
              <a:rPr kumimoji="0" lang="el-GR"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1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Φωτοπολλαπλασιαστές</a:t>
            </a:r>
            <a:r>
              <a:rPr kumimoji="0" lang="el-GR" sz="2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Ένα μόνο φωτόνιο μπορεί να προκαλέσει ανιχνεύσιμο ηλεκτρικό ρεύμα.</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Χρήσεις:  Πειράματα πυρηνικής φυσικής ανίχνευση ακτινοβολίας, πειράματα εκπομπής φωτός από διατάξεις ημιαγωγών και ιατρικές συσκευές: ανάλυση αίματος, διάγνωση με χρήση οπτικών ινών.</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Εικόνα 7">
            <a:extLst>
              <a:ext uri="{FF2B5EF4-FFF2-40B4-BE49-F238E27FC236}">
                <a16:creationId xmlns:a16="http://schemas.microsoft.com/office/drawing/2014/main" id="{1AC2A2D0-2127-2722-E453-5DF5792B2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1281" y="1777361"/>
            <a:ext cx="3360420" cy="1447800"/>
          </a:xfrm>
          <a:prstGeom prst="rect">
            <a:avLst/>
          </a:prstGeom>
        </p:spPr>
      </p:pic>
      <p:pic>
        <p:nvPicPr>
          <p:cNvPr id="14" name="Εικόνα 13">
            <a:extLst>
              <a:ext uri="{FF2B5EF4-FFF2-40B4-BE49-F238E27FC236}">
                <a16:creationId xmlns:a16="http://schemas.microsoft.com/office/drawing/2014/main" id="{4D0D3292-DA34-B703-A43A-D046F7C3ED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3341604"/>
            <a:ext cx="3101971" cy="3394014"/>
          </a:xfrm>
          <a:prstGeom prst="rect">
            <a:avLst/>
          </a:prstGeom>
        </p:spPr>
      </p:pic>
    </p:spTree>
    <p:extLst>
      <p:ext uri="{BB962C8B-B14F-4D97-AF65-F5344CB8AC3E}">
        <p14:creationId xmlns:p14="http://schemas.microsoft.com/office/powerpoint/2010/main" val="95654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79" y="553595"/>
            <a:ext cx="10992675" cy="779264"/>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Φωτοηλεκτρικό φαινόμενο</a:t>
            </a:r>
            <a:r>
              <a:rPr lang="el-GR" b="1" i="1" dirty="0">
                <a:solidFill>
                  <a:srgbClr val="FF0000"/>
                </a:solidFill>
              </a:rPr>
              <a:t>. </a:t>
            </a:r>
            <a:r>
              <a:rPr lang="el-GR" b="1" i="1" dirty="0">
                <a:solidFill>
                  <a:srgbClr val="92D050"/>
                </a:solidFill>
              </a:rPr>
              <a:t>Παρατηρήσεις.</a:t>
            </a:r>
            <a:r>
              <a:rPr lang="en-US" b="1" dirty="0">
                <a:solidFill>
                  <a:srgbClr val="92D050"/>
                </a:solidFill>
              </a:rPr>
              <a:t> </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617062" y="1795009"/>
            <a:ext cx="4214841" cy="2859522"/>
          </a:xfrm>
          <a:prstGeom prst="rect">
            <a:avLst/>
          </a:prstGeom>
          <a:ln w="28575">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Η κινητική ενέργεια φωτοηλεκτρονίων και η ενέργεια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Fermi  E</a:t>
            </a:r>
            <a:r>
              <a:rPr kumimoji="0" lang="en-US" sz="2000" b="0" i="0"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Δεν έχουν όλα τα  φωτοηλεκτρόνια την μέγιστη κινητική ενέργεια.</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Κάποιο  ποσοστό από τα προσπίπτοντα φωτόνια οδηγεί με φωτοηλεκτρόνια. </a:t>
            </a:r>
          </a:p>
        </p:txBody>
      </p:sp>
      <p:pic>
        <p:nvPicPr>
          <p:cNvPr id="2" name="Θέση περιεχομένου 6">
            <a:extLst>
              <a:ext uri="{FF2B5EF4-FFF2-40B4-BE49-F238E27FC236}">
                <a16:creationId xmlns:a16="http://schemas.microsoft.com/office/drawing/2014/main" id="{B4A91F5D-F975-6013-E7C1-DB8B452E5D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8618" y="1280906"/>
            <a:ext cx="6034846" cy="5054139"/>
          </a:xfrm>
          <a:prstGeom prst="rect">
            <a:avLst/>
          </a:prstGeom>
        </p:spPr>
      </p:pic>
    </p:spTree>
    <p:extLst>
      <p:ext uri="{BB962C8B-B14F-4D97-AF65-F5344CB8AC3E}">
        <p14:creationId xmlns:p14="http://schemas.microsoft.com/office/powerpoint/2010/main" val="121480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79" y="553595"/>
            <a:ext cx="10992675" cy="779264"/>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Φωτοηλεκτρικό φαινόμενο</a:t>
            </a:r>
            <a:r>
              <a:rPr lang="el-GR" b="1" i="1" dirty="0">
                <a:solidFill>
                  <a:srgbClr val="FF0000"/>
                </a:solidFill>
              </a:rPr>
              <a:t>. </a:t>
            </a:r>
            <a:r>
              <a:rPr lang="el-GR" b="1" i="1" dirty="0">
                <a:solidFill>
                  <a:srgbClr val="92D050"/>
                </a:solidFill>
              </a:rPr>
              <a:t>Παρατηρήσεις.</a:t>
            </a:r>
            <a:r>
              <a:rPr lang="en-US" b="1" dirty="0">
                <a:solidFill>
                  <a:srgbClr val="92D050"/>
                </a:solidFill>
              </a:rPr>
              <a:t> </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554195" y="1348383"/>
                <a:ext cx="6800334" cy="4688623"/>
              </a:xfrm>
              <a:prstGeom prst="rect">
                <a:avLst/>
              </a:prstGeom>
              <a:ln w="28575">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Σο φωτοηλεκτρικό φαινόμενο τα φωτοηλεκτρόνια ήταν στη ζώνη αγωγιμότητας. Η ενέργεια του φωτονίου είναι  συγκρίσιμη του έργου εξαγωγής Φ του μετάλλου για αυτό και η ακτινοβολία είναι συνήθως στο </a:t>
                </a:r>
                <a:r>
                  <a:rPr kumimoji="0" lang="el-GR"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ορατό και υπεριώδες φάσμα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μερικά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eV)</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Με χρήση </a:t>
                </a:r>
                <a:r>
                  <a:rPr kumimoji="0" lang="el-GR"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ακτίνων  Χ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(τάξης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KeV)</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αποσπώνται δέσμια ηλεκτρόνια των ατόμων ή των μορίων  και το φαινόμενο λέγεται ατομικό φωτοηλεκτρικό φαινόμενο.(δευτερογενή ηλεκτρόνια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Auger)</a:t>
                </a: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Τα  κβάντα ενέργειας της ακτινοβολίας, σύμφωνα με την υπόθεση του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Einstein,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οφείλονται  </a:t>
                </a:r>
                <a:r>
                  <a:rPr kumimoji="0" lang="el-GR"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στη φύση της ακτινοβολίας</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και όχι στον ασυνεχή τρόπο της  εκπομπής και απορρόφησης της   όπως διατυπώθηκε από τον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Planck</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Πείραμα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Millican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Υπολογισμός της σταθεράς του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Planck.</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Πείραμα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Duane et al.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Βομβαρδισμός μεταλλικού στόχου με ηλεκτρόνια σταθερής ενέργειας. Για τη μέγιστη συχνότητα των παραγομένων ακτίνων Χ ισχύει </a:t>
                </a:r>
                <a14:m>
                  <m:oMath xmlns:m="http://schemas.openxmlformats.org/officeDocument/2006/math">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num>
                      <m:den>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𝑢</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𝑓</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𝑚𝑎𝑥</m:t>
                        </m:r>
                      </m:sub>
                    </m:sSub>
                  </m:oMath>
                </a14:m>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554195" y="1348383"/>
                <a:ext cx="6800334" cy="4688623"/>
              </a:xfrm>
              <a:prstGeom prst="rect">
                <a:avLst/>
              </a:prstGeom>
              <a:blipFill>
                <a:blip r:embed="rId4"/>
                <a:stretch>
                  <a:fillRect l="-628" t="-1170" r="-1345" b="-260"/>
                </a:stretch>
              </a:blipFill>
              <a:ln w="28575">
                <a:noFill/>
              </a:ln>
            </p:spPr>
            <p:txBody>
              <a:bodyPr/>
              <a:lstStyle/>
              <a:p>
                <a:r>
                  <a:rPr lang="el-GR">
                    <a:noFill/>
                  </a:rPr>
                  <a:t> </a:t>
                </a:r>
              </a:p>
            </p:txBody>
          </p:sp>
        </mc:Fallback>
      </mc:AlternateContent>
      <p:pic>
        <p:nvPicPr>
          <p:cNvPr id="4" name="Θέση περιεχομένου 7">
            <a:extLst>
              <a:ext uri="{FF2B5EF4-FFF2-40B4-BE49-F238E27FC236}">
                <a16:creationId xmlns:a16="http://schemas.microsoft.com/office/drawing/2014/main" id="{B29037A0-1F18-7CC2-5E5F-A59A5773E5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353298" y="2828350"/>
            <a:ext cx="2420162" cy="4148851"/>
          </a:xfrm>
          <a:prstGeom prst="rect">
            <a:avLst/>
          </a:prstGeom>
        </p:spPr>
      </p:pic>
      <p:pic>
        <p:nvPicPr>
          <p:cNvPr id="2" name="Εικόνα 1">
            <a:extLst>
              <a:ext uri="{FF2B5EF4-FFF2-40B4-BE49-F238E27FC236}">
                <a16:creationId xmlns:a16="http://schemas.microsoft.com/office/drawing/2014/main" id="{57F25977-41F0-0AA6-99DA-59148E4EF148}"/>
              </a:ext>
            </a:extLst>
          </p:cNvPr>
          <p:cNvPicPr>
            <a:picLocks noChangeAspect="1"/>
          </p:cNvPicPr>
          <p:nvPr/>
        </p:nvPicPr>
        <p:blipFill>
          <a:blip r:embed="rId6"/>
          <a:stretch>
            <a:fillRect/>
          </a:stretch>
        </p:blipFill>
        <p:spPr>
          <a:xfrm>
            <a:off x="7376502" y="1769185"/>
            <a:ext cx="4633265" cy="2047205"/>
          </a:xfrm>
          <a:prstGeom prst="rect">
            <a:avLst/>
          </a:prstGeom>
        </p:spPr>
      </p:pic>
    </p:spTree>
    <p:extLst>
      <p:ext uri="{BB962C8B-B14F-4D97-AF65-F5344CB8AC3E}">
        <p14:creationId xmlns:p14="http://schemas.microsoft.com/office/powerpoint/2010/main" val="238197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5000" r="-5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1AE7F6-599C-0B89-B2AC-4376B36C6DC5}"/>
              </a:ext>
            </a:extLst>
          </p:cNvPr>
          <p:cNvSpPr>
            <a:spLocks noGrp="1"/>
          </p:cNvSpPr>
          <p:nvPr>
            <p:ph type="ctrTitle"/>
          </p:nvPr>
        </p:nvSpPr>
        <p:spPr>
          <a:xfrm>
            <a:off x="1345454" y="-73619"/>
            <a:ext cx="9684495" cy="3329581"/>
          </a:xfrm>
          <a:ln>
            <a:solidFill>
              <a:srgbClr val="FFFF00"/>
            </a:solidFill>
          </a:ln>
        </p:spPr>
        <p:txBody>
          <a:bodyPr/>
          <a:lstStyle/>
          <a:p>
            <a:r>
              <a:rPr lang="el-GR" dirty="0">
                <a:solidFill>
                  <a:srgbClr val="FFFF00"/>
                </a:solidFill>
                <a:latin typeface="Times New Roman" panose="02020603050405020304" pitchFamily="18" charset="0"/>
                <a:cs typeface="Times New Roman" panose="02020603050405020304" pitchFamily="18" charset="0"/>
              </a:rPr>
              <a:t>Φωτόνια, Φαινόμενο </a:t>
            </a:r>
            <a:r>
              <a:rPr lang="en-US" dirty="0">
                <a:solidFill>
                  <a:srgbClr val="FFFF00"/>
                </a:solidFill>
                <a:latin typeface="Times New Roman" panose="02020603050405020304" pitchFamily="18" charset="0"/>
                <a:cs typeface="Times New Roman" panose="02020603050405020304" pitchFamily="18" charset="0"/>
              </a:rPr>
              <a:t>Compton,</a:t>
            </a:r>
            <a:r>
              <a:rPr lang="el-GR" dirty="0">
                <a:solidFill>
                  <a:srgbClr val="FFFF00"/>
                </a:solidFill>
                <a:latin typeface="Times New Roman" panose="02020603050405020304" pitchFamily="18" charset="0"/>
                <a:cs typeface="Times New Roman" panose="02020603050405020304" pitchFamily="18" charset="0"/>
              </a:rPr>
              <a:t>Υλικά Κύματα, Κυματοσυνάρτηση</a:t>
            </a:r>
            <a:r>
              <a:rPr lang="el-GR" dirty="0">
                <a:latin typeface="Times New Roman" panose="02020603050405020304" pitchFamily="18" charset="0"/>
                <a:cs typeface="Times New Roman" panose="02020603050405020304" pitchFamily="18" charset="0"/>
              </a:rPr>
              <a:t>.</a:t>
            </a:r>
            <a:endParaRPr lang="el-GR" dirty="0"/>
          </a:p>
        </p:txBody>
      </p:sp>
      <p:sp>
        <p:nvSpPr>
          <p:cNvPr id="3" name="Υπότιτλος 2">
            <a:extLst>
              <a:ext uri="{FF2B5EF4-FFF2-40B4-BE49-F238E27FC236}">
                <a16:creationId xmlns:a16="http://schemas.microsoft.com/office/drawing/2014/main" id="{B05632E6-5E18-18C5-9182-0034F6AD5B67}"/>
              </a:ext>
            </a:extLst>
          </p:cNvPr>
          <p:cNvSpPr>
            <a:spLocks noGrp="1"/>
          </p:cNvSpPr>
          <p:nvPr>
            <p:ph type="subTitle" idx="1"/>
          </p:nvPr>
        </p:nvSpPr>
        <p:spPr>
          <a:xfrm>
            <a:off x="1524000" y="4211638"/>
            <a:ext cx="9144000" cy="1655762"/>
          </a:xfrm>
        </p:spPr>
        <p:txBody>
          <a:bodyPr/>
          <a:lstStyle/>
          <a:p>
            <a:r>
              <a:rPr lang="el-GR" dirty="0">
                <a:solidFill>
                  <a:srgbClr val="FFFF00"/>
                </a:solidFill>
                <a:latin typeface="Times New Roman" panose="02020603050405020304" pitchFamily="18" charset="0"/>
                <a:cs typeface="Times New Roman" panose="02020603050405020304" pitchFamily="18" charset="0"/>
              </a:rPr>
              <a:t>Νικόλαος Γ. Διαμαντής</a:t>
            </a:r>
          </a:p>
          <a:p>
            <a:r>
              <a:rPr lang="el-GR" dirty="0">
                <a:solidFill>
                  <a:srgbClr val="FFFF00"/>
                </a:solidFill>
                <a:latin typeface="Times New Roman" panose="02020603050405020304" pitchFamily="18" charset="0"/>
                <a:cs typeface="Times New Roman" panose="02020603050405020304" pitchFamily="18" charset="0"/>
              </a:rPr>
              <a:t>ΣΕΕ των ΠΕ04 του ΠΕΚΕΣ Θεσσαλίας</a:t>
            </a:r>
            <a:r>
              <a:rPr lang="el-GR" dirty="0">
                <a:latin typeface="Times New Roman" panose="02020603050405020304" pitchFamily="18" charset="0"/>
                <a:cs typeface="Times New Roman" panose="02020603050405020304" pitchFamily="18" charset="0"/>
              </a:rPr>
              <a:t>.</a:t>
            </a:r>
          </a:p>
          <a:p>
            <a:endParaRPr lang="el-GR" dirty="0"/>
          </a:p>
        </p:txBody>
      </p:sp>
      <p:sp>
        <p:nvSpPr>
          <p:cNvPr id="4" name="Θέση αριθμού διαφάνειας 3">
            <a:extLst>
              <a:ext uri="{FF2B5EF4-FFF2-40B4-BE49-F238E27FC236}">
                <a16:creationId xmlns:a16="http://schemas.microsoft.com/office/drawing/2014/main" id="{B7368B0D-3EDA-DFB3-23E2-B149DC4F40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818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80" y="553595"/>
            <a:ext cx="6488012" cy="779264"/>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Φωτόνια. </a:t>
            </a:r>
            <a:r>
              <a:rPr lang="el-GR" sz="2400" b="1" i="1" dirty="0">
                <a:solidFill>
                  <a:srgbClr val="002060"/>
                </a:solidFill>
                <a:latin typeface="Times New Roman" panose="02020603050405020304" pitchFamily="18" charset="0"/>
                <a:cs typeface="Times New Roman" panose="02020603050405020304" pitchFamily="18" charset="0"/>
              </a:rPr>
              <a:t>Έναυσμα ενδιαφέροντος, υποθέσεις</a:t>
            </a:r>
            <a:r>
              <a:rPr lang="en-US" sz="2400" b="1" dirty="0">
                <a:solidFill>
                  <a:srgbClr val="002060"/>
                </a:solidFill>
              </a:rPr>
              <a:t> </a:t>
            </a:r>
            <a:endParaRPr lang="el-GR" sz="2400" b="1" dirty="0">
              <a:solidFill>
                <a:srgbClr val="00206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554195" y="1348383"/>
                <a:ext cx="4767692" cy="4806611"/>
              </a:xfrm>
              <a:prstGeom prst="rect">
                <a:avLst/>
              </a:prstGeom>
              <a:ln w="28575">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Ορμή ηλεκτρομαγνητικού κύματος.</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Το κύμα προσπέσει σε  ακίνητο (έστω θετικό) φορτίο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𝑞</m:t>
                    </m:r>
                  </m:oMath>
                </a14:m>
                <a:r>
                  <a:rPr kumimoji="0" lang="el-GR"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τότε αυτό δέχεται δύναμη   (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𝐹</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sub>
                    </m:sSub>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𝑞</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Ԑ)</m:t>
                    </m:r>
                  </m:oMath>
                </a14:m>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αποκτώντας ταχύτητα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𝑢</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sub>
                    </m:sSub>
                    <m:r>
                      <a:rPr kumimoji="0" lang="en-US" sz="1800" b="0" i="1" u="none" strike="noStrike" kern="1200" cap="none" spc="0" normalizeH="0" baseline="-2500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a14:m>
                <a:r>
                  <a:rPr kumimoji="0" 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l-GR" sz="1800" b="0" i="0" u="none" strike="noStrike" kern="1200" cap="none" spc="0" normalizeH="0" baseline="-2500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Δέχεται, μαγνητική δύναμη  (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𝐹</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𝑀</m:t>
                        </m:r>
                      </m:sub>
                    </m:sSub>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𝑞</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𝑢</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a14:m>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που μεταφέρει ορμή στο φορτίο.</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Υποθέσεις προβληματισμοί:</a:t>
                </a:r>
              </a:p>
              <a:p>
                <a:pPr marL="342900" marR="0" lvl="0" indent="-3429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Έχει ορμή το φωτόνιο και πόση είναι;</a:t>
                </a:r>
              </a:p>
              <a:p>
                <a:pPr marL="342900" marR="0" lvl="0" indent="-3429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Είναι το φωτόνιο σωματίδιο; </a:t>
                </a:r>
              </a:p>
              <a:p>
                <a:pPr marL="342900" marR="0" lvl="0" indent="-3429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Πως συνδέεται το πείραμα της συμβολής των δύο σχισμών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Young)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με το σωματιδιακό χαρακτήρα των φωτονίων;</a:t>
                </a: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554195" y="1348383"/>
                <a:ext cx="4767692" cy="4806611"/>
              </a:xfrm>
              <a:prstGeom prst="rect">
                <a:avLst/>
              </a:prstGeom>
              <a:blipFill>
                <a:blip r:embed="rId4"/>
                <a:stretch>
                  <a:fillRect l="-895" t="-634" r="-639"/>
                </a:stretch>
              </a:blipFill>
              <a:ln w="28575">
                <a:noFill/>
              </a:ln>
            </p:spPr>
            <p:txBody>
              <a:bodyPr/>
              <a:lstStyle/>
              <a:p>
                <a:r>
                  <a:rPr lang="el-GR">
                    <a:noFill/>
                  </a:rPr>
                  <a:t> </a:t>
                </a:r>
              </a:p>
            </p:txBody>
          </p:sp>
        </mc:Fallback>
      </mc:AlternateContent>
      <p:pic>
        <p:nvPicPr>
          <p:cNvPr id="4" name="Εικόνα 3">
            <a:extLst>
              <a:ext uri="{FF2B5EF4-FFF2-40B4-BE49-F238E27FC236}">
                <a16:creationId xmlns:a16="http://schemas.microsoft.com/office/drawing/2014/main" id="{77099B6A-FE9F-10DC-01CE-D7795BDD6BB3}"/>
              </a:ext>
            </a:extLst>
          </p:cNvPr>
          <p:cNvPicPr>
            <a:picLocks noChangeAspect="1"/>
          </p:cNvPicPr>
          <p:nvPr/>
        </p:nvPicPr>
        <p:blipFill>
          <a:blip r:embed="rId5"/>
          <a:stretch>
            <a:fillRect/>
          </a:stretch>
        </p:blipFill>
        <p:spPr>
          <a:xfrm>
            <a:off x="5680229" y="1332859"/>
            <a:ext cx="5813891" cy="2537177"/>
          </a:xfrm>
          <a:prstGeom prst="rect">
            <a:avLst/>
          </a:prstGeom>
        </p:spPr>
      </p:pic>
      <p:pic>
        <p:nvPicPr>
          <p:cNvPr id="9" name="Εικόνα 8">
            <a:extLst>
              <a:ext uri="{FF2B5EF4-FFF2-40B4-BE49-F238E27FC236}">
                <a16:creationId xmlns:a16="http://schemas.microsoft.com/office/drawing/2014/main" id="{7975B289-C737-4019-1F2B-BDB4280331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5209" y="3802322"/>
            <a:ext cx="3774173" cy="2400374"/>
          </a:xfrm>
          <a:prstGeom prst="rect">
            <a:avLst/>
          </a:prstGeom>
        </p:spPr>
      </p:pic>
    </p:spTree>
    <p:extLst>
      <p:ext uri="{BB962C8B-B14F-4D97-AF65-F5344CB8AC3E}">
        <p14:creationId xmlns:p14="http://schemas.microsoft.com/office/powerpoint/2010/main" val="28482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80" y="553595"/>
            <a:ext cx="6488012" cy="779264"/>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Φωτόνια. </a:t>
            </a:r>
            <a:r>
              <a:rPr lang="el-GR" sz="2400" b="1" i="1" dirty="0">
                <a:solidFill>
                  <a:srgbClr val="002060"/>
                </a:solidFill>
                <a:latin typeface="Times New Roman" panose="02020603050405020304" pitchFamily="18" charset="0"/>
                <a:cs typeface="Times New Roman" panose="02020603050405020304" pitchFamily="18" charset="0"/>
              </a:rPr>
              <a:t>Θεωρητικό μοντέλο των φωτονίων</a:t>
            </a:r>
            <a:endParaRPr lang="el-GR" sz="2400" b="1" dirty="0">
              <a:solidFill>
                <a:srgbClr val="00206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554194" y="1348383"/>
                <a:ext cx="5380709" cy="4806611"/>
              </a:xfrm>
              <a:prstGeom prst="rect">
                <a:avLst/>
              </a:prstGeom>
              <a:ln w="28575">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Einstein:</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Θεωρώντας το φωτόνιο σωματίδιο που κινείται με την ταχύτητα του φωτός, στα πλαίσια της ειδικής θεωρίας της σχετικότητας έχουμε:</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m:t>
                        </m:r>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και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𝑝𝑐</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Προκύπτουν οι σχέσεις που συνδέουν τα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σωματιδιακά χαρακτηριστικά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των φωτονίων με τα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κυματικά χαρακτηριστικά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των Η/Μ κυμάτων:</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h𝑓</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ή  </a:t>
                </a:r>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h𝑐</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𝜆</m:t>
                        </m:r>
                      </m:den>
                    </m:f>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και   </a:t>
                </a:r>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𝜆</m:t>
                        </m:r>
                      </m:den>
                    </m:f>
                  </m:oMath>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Το 1926 επινοήθηκε ο όρος «φωτόνιο» από τον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Gilbert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Lewis</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554194" y="1348383"/>
                <a:ext cx="5380709" cy="4806611"/>
              </a:xfrm>
              <a:prstGeom prst="rect">
                <a:avLst/>
              </a:prstGeom>
              <a:blipFill>
                <a:blip r:embed="rId4"/>
                <a:stretch>
                  <a:fillRect l="-1246" t="-634" r="-1133"/>
                </a:stretch>
              </a:blipFill>
              <a:ln w="28575">
                <a:noFill/>
              </a:ln>
            </p:spPr>
            <p:txBody>
              <a:bodyPr/>
              <a:lstStyle/>
              <a:p>
                <a:r>
                  <a:rPr lang="el-GR">
                    <a:noFill/>
                  </a:rPr>
                  <a:t> </a:t>
                </a:r>
              </a:p>
            </p:txBody>
          </p:sp>
        </mc:Fallback>
      </mc:AlternateContent>
      <p:pic>
        <p:nvPicPr>
          <p:cNvPr id="8" name="Εικόνα 7">
            <a:extLst>
              <a:ext uri="{FF2B5EF4-FFF2-40B4-BE49-F238E27FC236}">
                <a16:creationId xmlns:a16="http://schemas.microsoft.com/office/drawing/2014/main" id="{C0807F2E-C3A6-A650-1F42-EB8F459416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8598" y="1948295"/>
            <a:ext cx="5019208" cy="2961409"/>
          </a:xfrm>
          <a:prstGeom prst="rect">
            <a:avLst/>
          </a:prstGeom>
        </p:spPr>
      </p:pic>
    </p:spTree>
    <p:extLst>
      <p:ext uri="{BB962C8B-B14F-4D97-AF65-F5344CB8AC3E}">
        <p14:creationId xmlns:p14="http://schemas.microsoft.com/office/powerpoint/2010/main" val="132236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80" y="553595"/>
            <a:ext cx="6488012" cy="779264"/>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Φωτόνια. </a:t>
            </a:r>
            <a:r>
              <a:rPr lang="el-GR" sz="2400" b="1" i="1" dirty="0">
                <a:solidFill>
                  <a:srgbClr val="002060"/>
                </a:solidFill>
                <a:latin typeface="Times New Roman" panose="02020603050405020304" pitchFamily="18" charset="0"/>
                <a:cs typeface="Times New Roman" panose="02020603050405020304" pitchFamily="18" charset="0"/>
              </a:rPr>
              <a:t>Πειραματική μελέτη.</a:t>
            </a:r>
            <a:endParaRPr lang="el-GR" sz="2400" b="1" dirty="0">
              <a:solidFill>
                <a:srgbClr val="00206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697880" y="2151947"/>
            <a:ext cx="4636642" cy="3611544"/>
          </a:xfrm>
          <a:prstGeom prst="rect">
            <a:avLst/>
          </a:prstGeom>
          <a:ln w="28575">
            <a:no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Πείραμα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Taylor.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Προσομοίωση)</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Εξοικείωση με την προσομοίωση.</a:t>
            </a: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Χρησιμοποιείστε «δύο σχισμές» και «φωτόνια».</a:t>
            </a: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Επιλέξετε «υψηλή πυκνότητα» ή «απλό σωματίδιο». Στο «απλό σωματίδιο» έχουμε χαμηλή ένταση ώστε να είναι μόνο ένα φωτόνιο στη διάταξη.</a:t>
            </a: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Λάβετε φωτογραφίες του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πετάσματος</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σε τακτά χρονικά διαστήματα(</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copy screen).</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Εικόνα 9">
            <a:extLst>
              <a:ext uri="{FF2B5EF4-FFF2-40B4-BE49-F238E27FC236}">
                <a16:creationId xmlns:a16="http://schemas.microsoft.com/office/drawing/2014/main" id="{8AA9600A-8AAD-AA21-E7DC-4CDCAD0E0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4904" y="1556838"/>
            <a:ext cx="5735891" cy="4527004"/>
          </a:xfrm>
          <a:prstGeom prst="rect">
            <a:avLst/>
          </a:prstGeom>
        </p:spPr>
      </p:pic>
    </p:spTree>
    <p:extLst>
      <p:ext uri="{BB962C8B-B14F-4D97-AF65-F5344CB8AC3E}">
        <p14:creationId xmlns:p14="http://schemas.microsoft.com/office/powerpoint/2010/main" val="122405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80" y="553595"/>
            <a:ext cx="6488012" cy="779264"/>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Φωτόνια. </a:t>
            </a:r>
            <a:r>
              <a:rPr lang="el-GR" sz="2400" b="1" i="1" dirty="0">
                <a:solidFill>
                  <a:srgbClr val="002060"/>
                </a:solidFill>
                <a:latin typeface="Times New Roman" panose="02020603050405020304" pitchFamily="18" charset="0"/>
                <a:cs typeface="Times New Roman" panose="02020603050405020304" pitchFamily="18" charset="0"/>
              </a:rPr>
              <a:t>Πειραματική μελέτη. Επεξεργασία αποτελεσμάτων συμπεράσματα.</a:t>
            </a:r>
            <a:endParaRPr lang="el-GR" sz="2400" b="1" dirty="0">
              <a:solidFill>
                <a:srgbClr val="00206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770312" y="2235074"/>
            <a:ext cx="5164591" cy="3916343"/>
          </a:xfrm>
          <a:prstGeom prst="rect">
            <a:avLst/>
          </a:prstGeom>
          <a:ln w="28575">
            <a:no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Συμπεράσματα:</a:t>
            </a: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Τα στίγματα υποδηλώνουν την σωματιδιακή φύση του φωτός.</a:t>
            </a: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Με την πάροδο του χρόνου σχηματίζεται το αποτέλεσμα που προκύπτει με τη συμβολή των κυμάτων.</a:t>
            </a: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Η κατάληξη του φωτονίου στο πέτασμα είναι στατιστικό αποτέλεσμα. Η πιθανότητα είναι ανάλογη με την κλασική ένταση και συνεπώς ανάλογη του τετραγώνου του πλάτους του ηλεκτρικού πεδίου .</a:t>
            </a:r>
          </a:p>
        </p:txBody>
      </p:sp>
      <p:pic>
        <p:nvPicPr>
          <p:cNvPr id="4" name="Εικόνα 3">
            <a:extLst>
              <a:ext uri="{FF2B5EF4-FFF2-40B4-BE49-F238E27FC236}">
                <a16:creationId xmlns:a16="http://schemas.microsoft.com/office/drawing/2014/main" id="{1D408047-7F82-A3C1-6FA0-76E037BDB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7904" y="2362373"/>
            <a:ext cx="5062651" cy="2133254"/>
          </a:xfrm>
          <a:prstGeom prst="rect">
            <a:avLst/>
          </a:prstGeom>
        </p:spPr>
      </p:pic>
    </p:spTree>
    <p:extLst>
      <p:ext uri="{BB962C8B-B14F-4D97-AF65-F5344CB8AC3E}">
        <p14:creationId xmlns:p14="http://schemas.microsoft.com/office/powerpoint/2010/main" val="329492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EB030-C8A1-BC0C-F86D-549C8FD1E3D9}"/>
              </a:ext>
            </a:extLst>
          </p:cNvPr>
          <p:cNvSpPr>
            <a:spLocks noGrp="1"/>
          </p:cNvSpPr>
          <p:nvPr>
            <p:ph type="title"/>
          </p:nvPr>
        </p:nvSpPr>
        <p:spPr/>
        <p:txBody>
          <a:bodyPr/>
          <a:lstStyle/>
          <a:p>
            <a:r>
              <a:rPr lang="el-GR" b="1" i="1" dirty="0">
                <a:solidFill>
                  <a:srgbClr val="FF0000"/>
                </a:solidFill>
                <a:latin typeface="Times New Roman" panose="02020603050405020304" pitchFamily="18" charset="0"/>
                <a:cs typeface="Times New Roman" panose="02020603050405020304" pitchFamily="18" charset="0"/>
              </a:rPr>
              <a:t>Μέλαν Σώμα.</a:t>
            </a:r>
            <a:endParaRPr lang="el-GR" dirty="0">
              <a:latin typeface="Times New Roman" panose="02020603050405020304" pitchFamily="18" charset="0"/>
              <a:cs typeface="Times New Roman" panose="02020603050405020304" pitchFamily="18" charset="0"/>
            </a:endParaRPr>
          </a:p>
        </p:txBody>
      </p:sp>
      <p:sp>
        <p:nvSpPr>
          <p:cNvPr id="3" name="Θέση κειμένου 2">
            <a:extLst>
              <a:ext uri="{FF2B5EF4-FFF2-40B4-BE49-F238E27FC236}">
                <a16:creationId xmlns:a16="http://schemas.microsoft.com/office/drawing/2014/main" id="{672BA1A1-A1C6-F725-26B9-8B77FCB39B86}"/>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26FA314-B4EF-7CCC-FE8C-E39EE7885A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465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80" y="553595"/>
            <a:ext cx="6488012" cy="779264"/>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Φωτόνια. </a:t>
            </a:r>
            <a:r>
              <a:rPr lang="el-GR" sz="2400" b="1" i="1" dirty="0">
                <a:solidFill>
                  <a:srgbClr val="002060"/>
                </a:solidFill>
                <a:latin typeface="Times New Roman" panose="02020603050405020304" pitchFamily="18" charset="0"/>
                <a:cs typeface="Times New Roman" panose="02020603050405020304" pitchFamily="18" charset="0"/>
              </a:rPr>
              <a:t>Πειραματική μελέτη. Επεξεργασία αποτελεσμάτων συμπεράσματα.</a:t>
            </a:r>
            <a:endParaRPr lang="el-GR" sz="2400" b="1" dirty="0">
              <a:solidFill>
                <a:srgbClr val="00206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597304" y="2890855"/>
            <a:ext cx="5164591" cy="1551835"/>
          </a:xfrm>
          <a:prstGeom prst="rect">
            <a:avLst/>
          </a:prstGeom>
          <a:ln w="28575">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7000"/>
              </a:lnSpc>
              <a:spcBef>
                <a:spcPts val="5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Εναλλακτικά δίνονται τα αποτελέσματα επανάληψης του πειράματος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Taylor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παραλείποντας την προσομοίωση, από όπου εξάγονται τα συμπεράσματα.</a:t>
            </a:r>
          </a:p>
        </p:txBody>
      </p:sp>
      <p:pic>
        <p:nvPicPr>
          <p:cNvPr id="2" name="Θέση περιεχομένου 6">
            <a:extLst>
              <a:ext uri="{FF2B5EF4-FFF2-40B4-BE49-F238E27FC236}">
                <a16:creationId xmlns:a16="http://schemas.microsoft.com/office/drawing/2014/main" id="{55D4FDA3-62E5-E695-104A-22791D45B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1382" y="700988"/>
            <a:ext cx="2640482" cy="5629068"/>
          </a:xfrm>
          <a:prstGeom prst="rect">
            <a:avLst/>
          </a:prstGeom>
        </p:spPr>
      </p:pic>
    </p:spTree>
    <p:extLst>
      <p:ext uri="{BB962C8B-B14F-4D97-AF65-F5344CB8AC3E}">
        <p14:creationId xmlns:p14="http://schemas.microsoft.com/office/powerpoint/2010/main" val="394617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80" y="553595"/>
            <a:ext cx="6488012" cy="779264"/>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Φωτόνια. </a:t>
            </a:r>
            <a:r>
              <a:rPr lang="el-GR" sz="2400" b="1" i="1" dirty="0">
                <a:solidFill>
                  <a:srgbClr val="002060"/>
                </a:solidFill>
                <a:latin typeface="Times New Roman" panose="02020603050405020304" pitchFamily="18" charset="0"/>
                <a:cs typeface="Times New Roman" panose="02020603050405020304" pitchFamily="18" charset="0"/>
              </a:rPr>
              <a:t>Διεπιστημονικές διαθεματικές εφαρμογές .</a:t>
            </a:r>
            <a:endParaRPr lang="el-GR" sz="2400" b="1" dirty="0">
              <a:solidFill>
                <a:srgbClr val="00206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1028931" y="2927801"/>
            <a:ext cx="4905974" cy="2244563"/>
          </a:xfrm>
          <a:prstGeom prst="rect">
            <a:avLst/>
          </a:prstGeom>
          <a:ln w="28575">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1" indent="-457200" algn="l" defTabSz="914400" rtl="0" eaLnBrk="1" fontAlgn="auto" latinLnBrk="0" hangingPunct="1">
              <a:lnSpc>
                <a:spcPct val="107000"/>
              </a:lnSpc>
              <a:spcBef>
                <a:spcPts val="500"/>
              </a:spcBef>
              <a:spcAft>
                <a:spcPts val="800"/>
              </a:spcAft>
              <a:buClrTx/>
              <a:buSzTx/>
              <a:buFont typeface="+mj-lt"/>
              <a:buAutoNum type="arabicPeriod"/>
              <a:tabLst/>
              <a:defRPr/>
            </a:pPr>
            <a:r>
              <a:rPr kumimoji="0" lang="el-GR" sz="2000" b="0" i="0" u="none" strike="noStrike" kern="1200" cap="none" spc="0" normalizeH="0" baseline="0" noProof="0" dirty="0" err="1">
                <a:ln>
                  <a:noFill/>
                </a:ln>
                <a:solidFill>
                  <a:srgbClr val="111111"/>
                </a:solidFill>
                <a:effectLst/>
                <a:uLnTx/>
                <a:uFillTx/>
                <a:latin typeface="Times New Roman" panose="02020603050405020304" pitchFamily="18" charset="0"/>
                <a:ea typeface="+mn-ea"/>
                <a:cs typeface="Times New Roman" panose="02020603050405020304" pitchFamily="18" charset="0"/>
              </a:rPr>
              <a:t>Βαρυτική</a:t>
            </a:r>
            <a:r>
              <a:rPr kumimoji="0" lang="el-GR" sz="2000" b="0" i="0" u="none" strike="noStrike" kern="1200" cap="none" spc="0" normalizeH="0" baseline="0" noProof="0" dirty="0">
                <a:ln>
                  <a:noFill/>
                </a:ln>
                <a:solidFill>
                  <a:srgbClr val="111111"/>
                </a:solidFill>
                <a:effectLst/>
                <a:uLnTx/>
                <a:uFillTx/>
                <a:latin typeface="Times New Roman" panose="02020603050405020304" pitchFamily="18" charset="0"/>
                <a:ea typeface="+mn-ea"/>
                <a:cs typeface="Times New Roman" panose="02020603050405020304" pitchFamily="18" charset="0"/>
              </a:rPr>
              <a:t> ερυθρή μετατόπιση και το πείραμα </a:t>
            </a:r>
            <a:r>
              <a:rPr kumimoji="0" lang="el-GR" sz="2000" b="0" i="0" u="none" strike="noStrike" kern="1200" cap="none" spc="0" normalizeH="0" baseline="0" noProof="0" dirty="0" err="1">
                <a:ln>
                  <a:noFill/>
                </a:ln>
                <a:solidFill>
                  <a:srgbClr val="111111"/>
                </a:solidFill>
                <a:effectLst/>
                <a:uLnTx/>
                <a:uFillTx/>
                <a:latin typeface="Times New Roman" panose="02020603050405020304" pitchFamily="18" charset="0"/>
                <a:ea typeface="+mn-ea"/>
                <a:cs typeface="Times New Roman" panose="02020603050405020304" pitchFamily="18" charset="0"/>
              </a:rPr>
              <a:t>Pound-Rebka</a:t>
            </a:r>
            <a:endParaRPr kumimoji="0" lang="en-US" sz="2000" b="0" i="0" u="none" strike="noStrike" kern="1200" cap="none" spc="0" normalizeH="0" baseline="0" noProof="0" dirty="0">
              <a:ln>
                <a:noFill/>
              </a:ln>
              <a:solidFill>
                <a:srgbClr val="111111"/>
              </a:solidFill>
              <a:effectLst/>
              <a:uLnTx/>
              <a:uFillTx/>
              <a:latin typeface="Times New Roman" panose="02020603050405020304" pitchFamily="18" charset="0"/>
              <a:ea typeface="+mn-ea"/>
              <a:cs typeface="Times New Roman" panose="02020603050405020304" pitchFamily="18" charset="0"/>
            </a:endParaRPr>
          </a:p>
          <a:p>
            <a:pPr marL="914400" marR="0" lvl="1" indent="-457200" algn="l" defTabSz="914400" rtl="0" eaLnBrk="1" fontAlgn="auto" latinLnBrk="0" hangingPunct="1">
              <a:lnSpc>
                <a:spcPct val="107000"/>
              </a:lnSpc>
              <a:spcBef>
                <a:spcPts val="500"/>
              </a:spcBef>
              <a:spcAft>
                <a:spcPts val="800"/>
              </a:spcAft>
              <a:buClrTx/>
              <a:buSzTx/>
              <a:buFont typeface="+mj-lt"/>
              <a:buAutoNum type="arabicPeriod"/>
              <a:tabLst/>
              <a:defRPr/>
            </a:pPr>
            <a:r>
              <a:rPr kumimoji="0" lang="el-GR" sz="2200" b="0" i="0" u="none" strike="noStrike" kern="1200" cap="none" spc="0" normalizeH="0" baseline="0" noProof="0" dirty="0" err="1">
                <a:ln>
                  <a:noFill/>
                </a:ln>
                <a:solidFill>
                  <a:srgbClr val="111111"/>
                </a:solidFill>
                <a:effectLst/>
                <a:uLnTx/>
                <a:uFillTx/>
                <a:latin typeface="Times New Roman" panose="02020603050405020304" pitchFamily="18" charset="0"/>
                <a:ea typeface="+mn-ea"/>
                <a:cs typeface="Times New Roman" panose="02020603050405020304" pitchFamily="18" charset="0"/>
              </a:rPr>
              <a:t>Βαρυτική</a:t>
            </a:r>
            <a:r>
              <a:rPr kumimoji="0" lang="el-GR" sz="2200" b="0" i="0" u="none" strike="noStrike" kern="1200" cap="none" spc="0" normalizeH="0" baseline="0" noProof="0" dirty="0">
                <a:ln>
                  <a:noFill/>
                </a:ln>
                <a:solidFill>
                  <a:srgbClr val="111111"/>
                </a:solidFill>
                <a:effectLst/>
                <a:uLnTx/>
                <a:uFillTx/>
                <a:latin typeface="Times New Roman" panose="02020603050405020304" pitchFamily="18" charset="0"/>
                <a:ea typeface="+mn-ea"/>
                <a:cs typeface="Times New Roman" panose="02020603050405020304" pitchFamily="18" charset="0"/>
              </a:rPr>
              <a:t> ερυθρή μετατόπιση και ακτίνα </a:t>
            </a:r>
            <a:r>
              <a:rPr kumimoji="0" lang="el-GR" sz="2200" b="0" i="0" u="none" strike="noStrike" kern="1200" cap="none" spc="0" normalizeH="0" baseline="0" noProof="0" dirty="0" err="1">
                <a:ln>
                  <a:noFill/>
                </a:ln>
                <a:solidFill>
                  <a:srgbClr val="111111"/>
                </a:solidFill>
                <a:effectLst/>
                <a:uLnTx/>
                <a:uFillTx/>
                <a:latin typeface="Times New Roman" panose="02020603050405020304" pitchFamily="18" charset="0"/>
                <a:ea typeface="+mn-ea"/>
                <a:cs typeface="Times New Roman" panose="02020603050405020304" pitchFamily="18" charset="0"/>
              </a:rPr>
              <a:t>Schwarzchild</a:t>
            </a:r>
            <a:endParaRPr kumimoji="0" lang="el-GR" sz="2200" b="0" i="0" u="none" strike="noStrike" kern="1200" cap="none" spc="0" normalizeH="0" baseline="0" noProof="0" dirty="0">
              <a:ln>
                <a:noFill/>
              </a:ln>
              <a:solidFill>
                <a:srgbClr val="111111"/>
              </a:solidFill>
              <a:effectLst/>
              <a:uLnTx/>
              <a:uFillTx/>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7000"/>
              </a:lnSpc>
              <a:spcBef>
                <a:spcPts val="5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Εικόνα 7">
            <a:extLst>
              <a:ext uri="{FF2B5EF4-FFF2-40B4-BE49-F238E27FC236}">
                <a16:creationId xmlns:a16="http://schemas.microsoft.com/office/drawing/2014/main" id="{F6915869-B00A-F89B-C14C-D4B874304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1750" y="1671782"/>
            <a:ext cx="3125932" cy="4167909"/>
          </a:xfrm>
          <a:prstGeom prst="rect">
            <a:avLst/>
          </a:prstGeom>
        </p:spPr>
      </p:pic>
    </p:spTree>
    <p:extLst>
      <p:ext uri="{BB962C8B-B14F-4D97-AF65-F5344CB8AC3E}">
        <p14:creationId xmlns:p14="http://schemas.microsoft.com/office/powerpoint/2010/main" val="97566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3000" r="-3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EB030-C8A1-BC0C-F86D-549C8FD1E3D9}"/>
              </a:ext>
            </a:extLst>
          </p:cNvPr>
          <p:cNvSpPr>
            <a:spLocks noGrp="1"/>
          </p:cNvSpPr>
          <p:nvPr>
            <p:ph type="title"/>
          </p:nvPr>
        </p:nvSpPr>
        <p:spPr/>
        <p:txBody>
          <a:bodyPr/>
          <a:lstStyle/>
          <a:p>
            <a:r>
              <a:rPr lang="el-GR" b="1" i="1" dirty="0">
                <a:solidFill>
                  <a:srgbClr val="FF0000"/>
                </a:solidFill>
                <a:latin typeface="Times New Roman" panose="02020603050405020304" pitchFamily="18" charset="0"/>
                <a:cs typeface="Times New Roman" panose="02020603050405020304" pitchFamily="18" charset="0"/>
              </a:rPr>
              <a:t>Φαινόμενο </a:t>
            </a:r>
            <a:r>
              <a:rPr lang="en-US" b="1" i="1" dirty="0">
                <a:solidFill>
                  <a:srgbClr val="FF0000"/>
                </a:solidFill>
                <a:latin typeface="Times New Roman" panose="02020603050405020304" pitchFamily="18" charset="0"/>
                <a:cs typeface="Times New Roman" panose="02020603050405020304" pitchFamily="18" charset="0"/>
              </a:rPr>
              <a:t>Compton</a:t>
            </a:r>
            <a:r>
              <a:rPr lang="el-GR" b="1" i="1" dirty="0">
                <a:solidFill>
                  <a:srgbClr val="FF0000"/>
                </a:solidFill>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BEE7C0A7-0C08-A43B-F7AC-E06170143A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163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88644" y="569333"/>
            <a:ext cx="5647502" cy="779264"/>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Φαινόμενο </a:t>
            </a:r>
            <a:r>
              <a:rPr lang="en-US" b="1" i="1" dirty="0">
                <a:solidFill>
                  <a:srgbClr val="FF0000"/>
                </a:solidFill>
                <a:latin typeface="Times New Roman" panose="02020603050405020304" pitchFamily="18" charset="0"/>
                <a:cs typeface="Times New Roman" panose="02020603050405020304" pitchFamily="18" charset="0"/>
              </a:rPr>
              <a:t>Compton</a:t>
            </a:r>
            <a:r>
              <a:rPr lang="el-GR" b="1" i="1" dirty="0">
                <a:solidFill>
                  <a:srgbClr val="FF0000"/>
                </a:solidFill>
                <a:latin typeface="Times New Roman" panose="02020603050405020304" pitchFamily="18" charset="0"/>
                <a:cs typeface="Times New Roman" panose="02020603050405020304" pitchFamily="18" charset="0"/>
              </a:rPr>
              <a:t>. </a:t>
            </a:r>
            <a:r>
              <a:rPr lang="el-GR" sz="2400" b="1" i="1" dirty="0">
                <a:solidFill>
                  <a:srgbClr val="002060"/>
                </a:solidFill>
                <a:latin typeface="Times New Roman" panose="02020603050405020304" pitchFamily="18" charset="0"/>
                <a:cs typeface="Times New Roman" panose="02020603050405020304" pitchFamily="18" charset="0"/>
              </a:rPr>
              <a:t>Έναυσμα ενδιαφέροντος.</a:t>
            </a:r>
            <a:r>
              <a:rPr lang="en-US" sz="2400" b="1" dirty="0">
                <a:solidFill>
                  <a:srgbClr val="002060"/>
                </a:solidFill>
                <a:latin typeface="Times New Roman" panose="02020603050405020304" pitchFamily="18" charset="0"/>
                <a:cs typeface="Times New Roman" panose="02020603050405020304" pitchFamily="18" charset="0"/>
              </a:rPr>
              <a:t> </a:t>
            </a:r>
            <a:endParaRPr lang="el-GR" sz="2400" b="1" dirty="0">
              <a:solidFill>
                <a:srgbClr val="00206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1236237" y="3688624"/>
            <a:ext cx="4552315" cy="1267874"/>
          </a:xfrm>
          <a:prstGeom prst="rect">
            <a:avLst/>
          </a:prstGeom>
          <a:ln w="28575">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Τι παρατηρείτε στη διπλανή εικόνα;</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Θα μπορούσε να σκεδαστεί το φωτόνιο με ένα ηλεκτρόνιο και γιατί;</a:t>
            </a:r>
          </a:p>
        </p:txBody>
      </p:sp>
      <p:pic>
        <p:nvPicPr>
          <p:cNvPr id="14" name="Εικόνα 13">
            <a:extLst>
              <a:ext uri="{FF2B5EF4-FFF2-40B4-BE49-F238E27FC236}">
                <a16:creationId xmlns:a16="http://schemas.microsoft.com/office/drawing/2014/main" id="{420CB356-5B51-2EF5-7D44-9F78BF6BC689}"/>
              </a:ext>
            </a:extLst>
          </p:cNvPr>
          <p:cNvPicPr>
            <a:picLocks noChangeAspect="1"/>
          </p:cNvPicPr>
          <p:nvPr/>
        </p:nvPicPr>
        <p:blipFill rotWithShape="1">
          <a:blip r:embed="rId4">
            <a:extLst>
              <a:ext uri="{28A0092B-C50C-407E-A947-70E740481C1C}">
                <a14:useLocalDpi xmlns:a14="http://schemas.microsoft.com/office/drawing/2010/main" val="0"/>
              </a:ext>
            </a:extLst>
          </a:blip>
          <a:srcRect b="8184"/>
          <a:stretch/>
        </p:blipFill>
        <p:spPr>
          <a:xfrm>
            <a:off x="7564582" y="1631182"/>
            <a:ext cx="3804352" cy="3325316"/>
          </a:xfrm>
          <a:prstGeom prst="rect">
            <a:avLst/>
          </a:prstGeom>
        </p:spPr>
      </p:pic>
    </p:spTree>
    <p:extLst>
      <p:ext uri="{BB962C8B-B14F-4D97-AF65-F5344CB8AC3E}">
        <p14:creationId xmlns:p14="http://schemas.microsoft.com/office/powerpoint/2010/main" val="153464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88644" y="569333"/>
            <a:ext cx="5647502" cy="779264"/>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Φαινόμενο </a:t>
            </a:r>
            <a:r>
              <a:rPr lang="en-US" b="1" i="1" dirty="0">
                <a:solidFill>
                  <a:srgbClr val="FF0000"/>
                </a:solidFill>
                <a:latin typeface="Times New Roman" panose="02020603050405020304" pitchFamily="18" charset="0"/>
                <a:cs typeface="Times New Roman" panose="02020603050405020304" pitchFamily="18" charset="0"/>
              </a:rPr>
              <a:t>Compton</a:t>
            </a:r>
            <a:r>
              <a:rPr lang="el-GR" b="1" i="1" dirty="0">
                <a:solidFill>
                  <a:srgbClr val="FF0000"/>
                </a:solidFill>
                <a:latin typeface="Times New Roman" panose="02020603050405020304" pitchFamily="18" charset="0"/>
                <a:cs typeface="Times New Roman" panose="02020603050405020304" pitchFamily="18" charset="0"/>
              </a:rPr>
              <a:t>. </a:t>
            </a:r>
            <a:r>
              <a:rPr lang="el-GR" sz="2400" b="1" i="1" dirty="0">
                <a:solidFill>
                  <a:srgbClr val="002060"/>
                </a:solidFill>
                <a:latin typeface="Times New Roman" panose="02020603050405020304" pitchFamily="18" charset="0"/>
                <a:cs typeface="Times New Roman" panose="02020603050405020304" pitchFamily="18" charset="0"/>
              </a:rPr>
              <a:t>Πείραμα.</a:t>
            </a:r>
            <a:r>
              <a:rPr lang="en-US" sz="2400" b="1" dirty="0">
                <a:solidFill>
                  <a:srgbClr val="002060"/>
                </a:solidFill>
                <a:latin typeface="Times New Roman" panose="02020603050405020304" pitchFamily="18" charset="0"/>
                <a:cs typeface="Times New Roman" panose="02020603050405020304" pitchFamily="18" charset="0"/>
              </a:rPr>
              <a:t> </a:t>
            </a:r>
            <a:endParaRPr lang="el-GR" sz="2400" b="1" dirty="0">
              <a:solidFill>
                <a:srgbClr val="00206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1062183" y="2808339"/>
            <a:ext cx="4726370" cy="2604170"/>
          </a:xfrm>
          <a:prstGeom prst="rect">
            <a:avLst/>
          </a:prstGeom>
          <a:ln w="28575">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Περιγραφή της πειραματικής διάταξης.</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Με ακτίνες Χ βομβαρδίζεται στόχος από άνθρακα. Μελετάται  η σκεδαζόμενη σε γωνία θ  ακτίνα.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Μελετάμε την εξάρτηση της μετατόπισης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Δλ</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του μήκους κύματος με τη γωνία σκέδασης. </a:t>
            </a:r>
          </a:p>
        </p:txBody>
      </p:sp>
      <p:pic>
        <p:nvPicPr>
          <p:cNvPr id="2" name="Θέση περιεχομένου 11">
            <a:extLst>
              <a:ext uri="{FF2B5EF4-FFF2-40B4-BE49-F238E27FC236}">
                <a16:creationId xmlns:a16="http://schemas.microsoft.com/office/drawing/2014/main" id="{39186E39-1CB1-4683-531B-478C6A2C4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847" b="13738"/>
          <a:stretch/>
        </p:blipFill>
        <p:spPr bwMode="auto">
          <a:xfrm>
            <a:off x="6834746" y="1348597"/>
            <a:ext cx="4942919" cy="2148159"/>
          </a:xfrm>
          <a:prstGeom prst="rect">
            <a:avLst/>
          </a:prstGeom>
          <a:ln>
            <a:noFill/>
          </a:ln>
          <a:extLst>
            <a:ext uri="{53640926-AAD7-44D8-BBD7-CCE9431645EC}">
              <a14:shadowObscured xmlns:a14="http://schemas.microsoft.com/office/drawing/2010/main"/>
            </a:ext>
          </a:extLst>
        </p:spPr>
      </p:pic>
      <p:pic>
        <p:nvPicPr>
          <p:cNvPr id="4" name="Εικόνα 3">
            <a:extLst>
              <a:ext uri="{FF2B5EF4-FFF2-40B4-BE49-F238E27FC236}">
                <a16:creationId xmlns:a16="http://schemas.microsoft.com/office/drawing/2014/main" id="{AAC9FDB2-8141-ABB0-2BCD-9FAC884D2D6A}"/>
              </a:ext>
            </a:extLst>
          </p:cNvPr>
          <p:cNvPicPr>
            <a:picLocks noChangeAspect="1"/>
          </p:cNvPicPr>
          <p:nvPr/>
        </p:nvPicPr>
        <p:blipFill>
          <a:blip r:embed="rId5"/>
          <a:stretch>
            <a:fillRect/>
          </a:stretch>
        </p:blipFill>
        <p:spPr>
          <a:xfrm>
            <a:off x="7235091" y="4091709"/>
            <a:ext cx="3564927" cy="2386951"/>
          </a:xfrm>
          <a:prstGeom prst="rect">
            <a:avLst/>
          </a:prstGeom>
        </p:spPr>
      </p:pic>
    </p:spTree>
    <p:extLst>
      <p:ext uri="{BB962C8B-B14F-4D97-AF65-F5344CB8AC3E}">
        <p14:creationId xmlns:p14="http://schemas.microsoft.com/office/powerpoint/2010/main" val="146672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88644" y="569333"/>
            <a:ext cx="5099908" cy="1130158"/>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Φαινόμενο </a:t>
            </a:r>
            <a:r>
              <a:rPr lang="en-US" b="1" i="1" dirty="0">
                <a:solidFill>
                  <a:srgbClr val="FF0000"/>
                </a:solidFill>
                <a:latin typeface="Times New Roman" panose="02020603050405020304" pitchFamily="18" charset="0"/>
                <a:cs typeface="Times New Roman" panose="02020603050405020304" pitchFamily="18" charset="0"/>
              </a:rPr>
              <a:t>Compton</a:t>
            </a:r>
            <a:r>
              <a:rPr lang="el-GR" b="1" i="1" dirty="0">
                <a:solidFill>
                  <a:srgbClr val="FF0000"/>
                </a:solidFill>
              </a:rPr>
              <a:t>. </a:t>
            </a:r>
            <a:r>
              <a:rPr lang="el-GR" sz="2400" b="1" dirty="0">
                <a:solidFill>
                  <a:srgbClr val="002060"/>
                </a:solidFill>
                <a:latin typeface="Times New Roman" panose="02020603050405020304" pitchFamily="18" charset="0"/>
                <a:cs typeface="Times New Roman" panose="02020603050405020304" pitchFamily="18" charset="0"/>
              </a:rPr>
              <a:t>Πειραματικά δεδομένα.</a:t>
            </a:r>
            <a:r>
              <a:rPr lang="en-US" sz="2400" b="1" dirty="0">
                <a:solidFill>
                  <a:srgbClr val="002060"/>
                </a:solidFill>
                <a:latin typeface="Times New Roman" panose="02020603050405020304" pitchFamily="18" charset="0"/>
                <a:cs typeface="Times New Roman" panose="02020603050405020304" pitchFamily="18" charset="0"/>
              </a:rPr>
              <a:t> </a:t>
            </a:r>
            <a:r>
              <a:rPr lang="el-GR" sz="2400" b="1" dirty="0">
                <a:solidFill>
                  <a:srgbClr val="002060"/>
                </a:solidFill>
                <a:latin typeface="Times New Roman" panose="02020603050405020304" pitchFamily="18" charset="0"/>
                <a:cs typeface="Times New Roman" panose="02020603050405020304" pitchFamily="18" charset="0"/>
              </a:rPr>
              <a:t>Επεξεργασία δεδομένων</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840508" y="2142836"/>
                <a:ext cx="5163128" cy="3602182"/>
              </a:xfrm>
              <a:prstGeom prst="rect">
                <a:avLst/>
              </a:prstGeom>
              <a:ln w="28575">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Παρατηρείται μετατόπιση του μήκους κύματος.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Μερικά από τα αποτελέσματα απεικονίζονται δίπλα.</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Από τις εικόνες υπολογίζεται η μετατόπιση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Δλ</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για διάφορες τιμές της γωνίας σκέδασης θ.</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Εμφανίζονται δύο κορυφές.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Από την επεξεργασία των δεδομένων προκύπτει η σχέση:</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l-GR" sz="20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𝚫</m:t>
                      </m:r>
                      <m:r>
                        <a:rPr kumimoji="0" lang="el-GR" sz="20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𝝀</m:t>
                      </m:r>
                      <m:r>
                        <a:rPr kumimoji="0" lang="el-GR"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d>
                        <m:dPr>
                          <m:ctrlPr>
                            <a:rPr kumimoji="0" lang="el-GR" sz="20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l-GR" sz="20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r>
                            <a:rPr kumimoji="0" lang="el-GR" sz="20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l-GR" sz="2000" b="1"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𝛔𝛖𝛎</m:t>
                          </m:r>
                          <m:r>
                            <a:rPr kumimoji="0" lang="el-GR" sz="20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𝜽</m:t>
                          </m:r>
                        </m:e>
                      </m:d>
                    </m:oMath>
                  </m:oMathPara>
                </a14:m>
                <a:endParaRPr kumimoji="0" lang="el-GR" sz="2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840508" y="2142836"/>
                <a:ext cx="5163128" cy="3602182"/>
              </a:xfrm>
              <a:prstGeom prst="rect">
                <a:avLst/>
              </a:prstGeom>
              <a:blipFill>
                <a:blip r:embed="rId4"/>
                <a:stretch>
                  <a:fillRect l="-822" t="-1513" r="-704"/>
                </a:stretch>
              </a:blipFill>
              <a:ln w="28575">
                <a:solidFill>
                  <a:schemeClr val="bg1"/>
                </a:solidFill>
              </a:ln>
            </p:spPr>
            <p:txBody>
              <a:bodyPr/>
              <a:lstStyle/>
              <a:p>
                <a:r>
                  <a:rPr lang="el-GR">
                    <a:noFill/>
                  </a:rPr>
                  <a:t> </a:t>
                </a:r>
              </a:p>
            </p:txBody>
          </p:sp>
        </mc:Fallback>
      </mc:AlternateContent>
      <p:grpSp>
        <p:nvGrpSpPr>
          <p:cNvPr id="10" name="Ομάδα 9">
            <a:extLst>
              <a:ext uri="{FF2B5EF4-FFF2-40B4-BE49-F238E27FC236}">
                <a16:creationId xmlns:a16="http://schemas.microsoft.com/office/drawing/2014/main" id="{9D40A7B4-B940-4D95-4D9E-CC684C9E5346}"/>
              </a:ext>
            </a:extLst>
          </p:cNvPr>
          <p:cNvGrpSpPr/>
          <p:nvPr/>
        </p:nvGrpSpPr>
        <p:grpSpPr>
          <a:xfrm>
            <a:off x="6403449" y="979877"/>
            <a:ext cx="5277464" cy="4898245"/>
            <a:chOff x="6096000" y="1388603"/>
            <a:chExt cx="5277464" cy="4898245"/>
          </a:xfrm>
        </p:grpSpPr>
        <p:pic>
          <p:nvPicPr>
            <p:cNvPr id="8" name="Εικόνα 7">
              <a:extLst>
                <a:ext uri="{FF2B5EF4-FFF2-40B4-BE49-F238E27FC236}">
                  <a16:creationId xmlns:a16="http://schemas.microsoft.com/office/drawing/2014/main" id="{0E81B2C1-8717-BCC4-1541-872F9E2AB549}"/>
                </a:ext>
              </a:extLst>
            </p:cNvPr>
            <p:cNvPicPr>
              <a:picLocks noChangeAspect="1"/>
            </p:cNvPicPr>
            <p:nvPr/>
          </p:nvPicPr>
          <p:blipFill>
            <a:blip r:embed="rId5"/>
            <a:stretch>
              <a:fillRect/>
            </a:stretch>
          </p:blipFill>
          <p:spPr>
            <a:xfrm>
              <a:off x="6096000" y="1388603"/>
              <a:ext cx="5274310" cy="2388235"/>
            </a:xfrm>
            <a:prstGeom prst="rect">
              <a:avLst/>
            </a:prstGeom>
          </p:spPr>
        </p:pic>
        <p:pic>
          <p:nvPicPr>
            <p:cNvPr id="9" name="Εικόνα 8">
              <a:extLst>
                <a:ext uri="{FF2B5EF4-FFF2-40B4-BE49-F238E27FC236}">
                  <a16:creationId xmlns:a16="http://schemas.microsoft.com/office/drawing/2014/main" id="{13CED983-24E6-E3EF-9830-36F6CF4472C0}"/>
                </a:ext>
              </a:extLst>
            </p:cNvPr>
            <p:cNvPicPr>
              <a:picLocks noChangeAspect="1"/>
            </p:cNvPicPr>
            <p:nvPr/>
          </p:nvPicPr>
          <p:blipFill>
            <a:blip r:embed="rId6"/>
            <a:stretch>
              <a:fillRect/>
            </a:stretch>
          </p:blipFill>
          <p:spPr>
            <a:xfrm>
              <a:off x="6099154" y="3938618"/>
              <a:ext cx="5274310" cy="2348230"/>
            </a:xfrm>
            <a:prstGeom prst="rect">
              <a:avLst/>
            </a:prstGeom>
          </p:spPr>
        </p:pic>
      </p:grpSp>
    </p:spTree>
    <p:extLst>
      <p:ext uri="{BB962C8B-B14F-4D97-AF65-F5344CB8AC3E}">
        <p14:creationId xmlns:p14="http://schemas.microsoft.com/office/powerpoint/2010/main" val="263950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88644" y="569333"/>
            <a:ext cx="5099908" cy="1130158"/>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Φαινόμενο </a:t>
            </a:r>
            <a:r>
              <a:rPr lang="en-US" b="1" i="1" dirty="0">
                <a:solidFill>
                  <a:srgbClr val="FF0000"/>
                </a:solidFill>
                <a:latin typeface="Times New Roman" panose="02020603050405020304" pitchFamily="18" charset="0"/>
                <a:cs typeface="Times New Roman" panose="02020603050405020304" pitchFamily="18" charset="0"/>
              </a:rPr>
              <a:t>Compton</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Θεωρητικά μοντέλα ερμηνείας.</a:t>
            </a:r>
            <a:endParaRPr lang="el-GR" sz="2400" b="1" dirty="0">
              <a:solidFill>
                <a:srgbClr val="00206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840508" y="2142835"/>
                <a:ext cx="5094395" cy="4145831"/>
              </a:xfrm>
              <a:prstGeom prst="rect">
                <a:avLst/>
              </a:prstGeom>
              <a:ln w="28575">
                <a:solidFill>
                  <a:schemeClr val="bg1"/>
                </a:solid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Ο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Compton</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ερμήνευσε το φαινόμενο θεωρώντας το φωτόνιο ως σωματίδιο με ενέργεια και ορμή, το οποίο συγκρούεται με τα ηλεκτρόνια. Εφαρμόζοντας τις αρχές διατήρησης της σχετικιστικής ενέργειας και σχετικιστικής ορμής κατά την κρούση κατέληξε στην εξίσωση:</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𝜆</m:t>
                          </m:r>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𝜆</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𝑚𝑐</m:t>
                          </m:r>
                        </m:den>
                      </m:f>
                      <m:d>
                        <m:d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func>
                            <m:func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συν</m:t>
                              </m:r>
                            </m:fName>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𝜃</m:t>
                              </m:r>
                            </m:e>
                          </m:func>
                        </m:e>
                      </m:d>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Δ</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𝜆</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𝜆</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𝑐</m:t>
                          </m:r>
                        </m:sub>
                      </m:sSub>
                      <m:d>
                        <m:d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συν</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𝜃</m:t>
                          </m:r>
                        </m:e>
                      </m:d>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Η ποσότητα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𝜆</m:t>
                        </m:r>
                      </m:e>
                      <m:sub>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c</m:t>
                        </m:r>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𝑚𝑐</m:t>
                        </m:r>
                      </m:den>
                    </m:f>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ονομάζεται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μήκος κύματος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Compton</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του ηλεκτρονίου</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Η θεωρητική  σχέση ταυτίζεται με την πειραματική. </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840508" y="2142835"/>
                <a:ext cx="5094395" cy="4145831"/>
              </a:xfrm>
              <a:prstGeom prst="rect">
                <a:avLst/>
              </a:prstGeom>
              <a:blipFill>
                <a:blip r:embed="rId4"/>
                <a:stretch>
                  <a:fillRect l="-951" t="-2336"/>
                </a:stretch>
              </a:blipFill>
              <a:ln w="28575">
                <a:solidFill>
                  <a:schemeClr val="bg1"/>
                </a:solidFill>
              </a:ln>
            </p:spPr>
            <p:txBody>
              <a:bodyPr/>
              <a:lstStyle/>
              <a:p>
                <a:r>
                  <a:rPr lang="el-GR">
                    <a:noFill/>
                  </a:rPr>
                  <a:t> </a:t>
                </a:r>
              </a:p>
            </p:txBody>
          </p:sp>
        </mc:Fallback>
      </mc:AlternateContent>
      <p:grpSp>
        <p:nvGrpSpPr>
          <p:cNvPr id="10" name="Ομάδα 9">
            <a:extLst>
              <a:ext uri="{FF2B5EF4-FFF2-40B4-BE49-F238E27FC236}">
                <a16:creationId xmlns:a16="http://schemas.microsoft.com/office/drawing/2014/main" id="{9D40A7B4-B940-4D95-4D9E-CC684C9E5346}"/>
              </a:ext>
            </a:extLst>
          </p:cNvPr>
          <p:cNvGrpSpPr/>
          <p:nvPr/>
        </p:nvGrpSpPr>
        <p:grpSpPr>
          <a:xfrm>
            <a:off x="6403449" y="979877"/>
            <a:ext cx="5277464" cy="4898245"/>
            <a:chOff x="6096000" y="1388603"/>
            <a:chExt cx="5277464" cy="4898245"/>
          </a:xfrm>
        </p:grpSpPr>
        <p:pic>
          <p:nvPicPr>
            <p:cNvPr id="8" name="Εικόνα 7">
              <a:extLst>
                <a:ext uri="{FF2B5EF4-FFF2-40B4-BE49-F238E27FC236}">
                  <a16:creationId xmlns:a16="http://schemas.microsoft.com/office/drawing/2014/main" id="{0E81B2C1-8717-BCC4-1541-872F9E2AB549}"/>
                </a:ext>
              </a:extLst>
            </p:cNvPr>
            <p:cNvPicPr>
              <a:picLocks noChangeAspect="1"/>
            </p:cNvPicPr>
            <p:nvPr/>
          </p:nvPicPr>
          <p:blipFill>
            <a:blip r:embed="rId5"/>
            <a:stretch>
              <a:fillRect/>
            </a:stretch>
          </p:blipFill>
          <p:spPr>
            <a:xfrm>
              <a:off x="6096000" y="1388603"/>
              <a:ext cx="5274310" cy="2388235"/>
            </a:xfrm>
            <a:prstGeom prst="rect">
              <a:avLst/>
            </a:prstGeom>
          </p:spPr>
        </p:pic>
        <p:pic>
          <p:nvPicPr>
            <p:cNvPr id="9" name="Εικόνα 8">
              <a:extLst>
                <a:ext uri="{FF2B5EF4-FFF2-40B4-BE49-F238E27FC236}">
                  <a16:creationId xmlns:a16="http://schemas.microsoft.com/office/drawing/2014/main" id="{13CED983-24E6-E3EF-9830-36F6CF4472C0}"/>
                </a:ext>
              </a:extLst>
            </p:cNvPr>
            <p:cNvPicPr>
              <a:picLocks noChangeAspect="1"/>
            </p:cNvPicPr>
            <p:nvPr/>
          </p:nvPicPr>
          <p:blipFill>
            <a:blip r:embed="rId6"/>
            <a:stretch>
              <a:fillRect/>
            </a:stretch>
          </p:blipFill>
          <p:spPr>
            <a:xfrm>
              <a:off x="6099154" y="3938618"/>
              <a:ext cx="5274310" cy="2348230"/>
            </a:xfrm>
            <a:prstGeom prst="rect">
              <a:avLst/>
            </a:prstGeom>
          </p:spPr>
        </p:pic>
      </p:grpSp>
    </p:spTree>
    <p:extLst>
      <p:ext uri="{BB962C8B-B14F-4D97-AF65-F5344CB8AC3E}">
        <p14:creationId xmlns:p14="http://schemas.microsoft.com/office/powerpoint/2010/main" val="209268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79" y="553595"/>
            <a:ext cx="10992675" cy="779264"/>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Φαινόμενο </a:t>
            </a:r>
            <a:r>
              <a:rPr lang="en-US" b="1" i="1" dirty="0">
                <a:solidFill>
                  <a:srgbClr val="FF0000"/>
                </a:solidFill>
                <a:latin typeface="Times New Roman" panose="02020603050405020304" pitchFamily="18" charset="0"/>
                <a:cs typeface="Times New Roman" panose="02020603050405020304" pitchFamily="18" charset="0"/>
              </a:rPr>
              <a:t>Compton</a:t>
            </a:r>
            <a:r>
              <a:rPr lang="el-GR" b="1" i="1" dirty="0">
                <a:solidFill>
                  <a:srgbClr val="FF0000"/>
                </a:solidFill>
              </a:rPr>
              <a:t>.</a:t>
            </a:r>
            <a:r>
              <a:rPr lang="el-GR" b="1" i="1" dirty="0">
                <a:solidFill>
                  <a:srgbClr val="92D050"/>
                </a:solidFill>
                <a:latin typeface="Times New Roman" panose="02020603050405020304" pitchFamily="18" charset="0"/>
                <a:cs typeface="Times New Roman" panose="02020603050405020304" pitchFamily="18" charset="0"/>
              </a:rPr>
              <a:t> Παρατηρήσεις</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832586" y="1556838"/>
                <a:ext cx="5060532" cy="4800722"/>
              </a:xfrm>
              <a:prstGeom prst="rect">
                <a:avLst/>
              </a:prstGeom>
              <a:ln w="28575">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000" b="1"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Δύο κορυφές στο πείραμα:</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Είναι</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𝜆</m:t>
                          </m:r>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𝜆</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𝑚𝑐</m:t>
                          </m:r>
                        </m:den>
                      </m:f>
                      <m:d>
                        <m:d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func>
                            <m:func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συν</m:t>
                              </m:r>
                            </m:fName>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𝜑</m:t>
                              </m:r>
                            </m:e>
                          </m:func>
                        </m:e>
                      </m:d>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Όταν το φωτόνιο σκεδάζεται με ηλεκτρόνια με ισχυρή σύνδεση, τότε όπου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είναι η μάζα του ατόμου ή του μορίου  ή πλέγματος και η μετατόπιση είναι πολύ μικρότερη(π.χ. για τον άνθρακα 22000 φορές). Για αυτό  ανιχνεύονται δύο ακτίνες στο πείραμα. Μία με το αρχικό μήκος κύματος, αυτό της</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προσπίπτουσας και μία με</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το μετατοπισμένο από τη σκέδαση στα «ελεύθερα» ηλεκτρόνια.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832586" y="1556838"/>
                <a:ext cx="5060532" cy="4800722"/>
              </a:xfrm>
              <a:prstGeom prst="rect">
                <a:avLst/>
              </a:prstGeom>
              <a:blipFill>
                <a:blip r:embed="rId4"/>
                <a:stretch>
                  <a:fillRect l="-1078" t="-1009" r="-719"/>
                </a:stretch>
              </a:blipFill>
              <a:ln w="28575">
                <a:solidFill>
                  <a:schemeClr val="bg1"/>
                </a:solidFill>
              </a:ln>
            </p:spPr>
            <p:txBody>
              <a:bodyPr/>
              <a:lstStyle/>
              <a:p>
                <a:r>
                  <a:rPr lang="el-GR">
                    <a:noFill/>
                  </a:rPr>
                  <a:t> </a:t>
                </a:r>
              </a:p>
            </p:txBody>
          </p:sp>
        </mc:Fallback>
      </mc:AlternateContent>
      <p:pic>
        <p:nvPicPr>
          <p:cNvPr id="2" name="Θέση περιεχομένου 7">
            <a:extLst>
              <a:ext uri="{FF2B5EF4-FFF2-40B4-BE49-F238E27FC236}">
                <a16:creationId xmlns:a16="http://schemas.microsoft.com/office/drawing/2014/main" id="{5B109BF9-BB49-1DD7-FEEF-567A89D3A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4578" y="2001820"/>
            <a:ext cx="5679162" cy="3101122"/>
          </a:xfrm>
          <a:prstGeom prst="rect">
            <a:avLst/>
          </a:prstGeom>
        </p:spPr>
      </p:pic>
    </p:spTree>
    <p:extLst>
      <p:ext uri="{BB962C8B-B14F-4D97-AF65-F5344CB8AC3E}">
        <p14:creationId xmlns:p14="http://schemas.microsoft.com/office/powerpoint/2010/main" val="18096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879" y="553595"/>
            <a:ext cx="10992675" cy="779264"/>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Φαινόμενο </a:t>
            </a:r>
            <a:r>
              <a:rPr lang="en-US" b="1" i="1" dirty="0">
                <a:solidFill>
                  <a:srgbClr val="FF0000"/>
                </a:solidFill>
                <a:latin typeface="Times New Roman" panose="02020603050405020304" pitchFamily="18" charset="0"/>
                <a:cs typeface="Times New Roman" panose="02020603050405020304" pitchFamily="18" charset="0"/>
              </a:rPr>
              <a:t>Compton</a:t>
            </a:r>
            <a:r>
              <a:rPr lang="el-GR" b="1" i="1" dirty="0">
                <a:solidFill>
                  <a:srgbClr val="FF0000"/>
                </a:solidFill>
              </a:rPr>
              <a:t>.</a:t>
            </a:r>
            <a:r>
              <a:rPr lang="el-GR" b="1" i="1" dirty="0">
                <a:solidFill>
                  <a:srgbClr val="92D050"/>
                </a:solidFill>
                <a:latin typeface="Times New Roman" panose="02020603050405020304" pitchFamily="18" charset="0"/>
                <a:cs typeface="Times New Roman" panose="02020603050405020304" pitchFamily="18" charset="0"/>
              </a:rPr>
              <a:t> </a:t>
            </a:r>
            <a:r>
              <a:rPr lang="el-GR" b="1" i="1" dirty="0">
                <a:solidFill>
                  <a:srgbClr val="92D050"/>
                </a:solidFill>
              </a:rPr>
              <a:t>Συγκρίσεις </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768527" y="1891257"/>
                <a:ext cx="5060532" cy="3585311"/>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Όλη η ενέργεια του φωτονίου απορροφάται από ένα ηλεκτρόνιο.</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Προσπίπτουσα ακτινοβολία, ορατού ή υπεριώδους φάσματος , της τάξεως μερικών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eV,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εκπέμπονται φωτοηλεκτρόνια από τη ζώνη αγωγιμότητας. (</a:t>
                </a:r>
                <a14:m>
                  <m:oMath xmlns:m="http://schemas.openxmlformats.org/officeDocument/2006/math">
                    <m:r>
                      <m:rPr>
                        <m:sty m:val="p"/>
                      </m:rPr>
                      <a:rPr kumimoji="0" lang="el-GR"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Φ</m:t>
                    </m:r>
                    <m:r>
                      <a:rPr kumimoji="0" lang="el-GR"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h𝑓</m:t>
                    </m:r>
                  </m:oMath>
                </a14:m>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Προσπίπτουσες ακτίνες Χ (Κ</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eV),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εκπέμπονται φωτοηλεκτρόνια από εσωτερικά ηλεκτρόνια. (Ατομικό φωτοηλεκτρικό φαινόμενο).</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Κανόνας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Moseley E</a:t>
                </a:r>
                <a:r>
                  <a:rPr kumimoji="0" lang="en-US" sz="20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=13,6(Z-3)</a:t>
                </a:r>
                <a:r>
                  <a:rPr kumimoji="0" lang="en-US" sz="20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eV</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(διαφορά ενέργεια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και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768527" y="1891257"/>
                <a:ext cx="5060532" cy="3585311"/>
              </a:xfrm>
              <a:prstGeom prst="rect">
                <a:avLst/>
              </a:prstGeom>
              <a:blipFill>
                <a:blip r:embed="rId4"/>
                <a:stretch>
                  <a:fillRect l="-838" t="-1349" r="-1796"/>
                </a:stretch>
              </a:blipFill>
              <a:ln w="28575">
                <a:solidFill>
                  <a:schemeClr val="tx1"/>
                </a:solidFill>
              </a:ln>
            </p:spPr>
            <p:txBody>
              <a:bodyPr/>
              <a:lstStyle/>
              <a:p>
                <a:r>
                  <a:rPr lang="el-GR">
                    <a:noFill/>
                  </a:rPr>
                  <a:t> </a:t>
                </a:r>
              </a:p>
            </p:txBody>
          </p:sp>
        </mc:Fallback>
      </mc:AlternateContent>
      <p:sp>
        <p:nvSpPr>
          <p:cNvPr id="4" name="Θέση κειμένου 14">
            <a:extLst>
              <a:ext uri="{FF2B5EF4-FFF2-40B4-BE49-F238E27FC236}">
                <a16:creationId xmlns:a16="http://schemas.microsoft.com/office/drawing/2014/main" id="{F7EF0EED-C7A5-3EE8-FD02-BBA83B2BE399}"/>
              </a:ext>
            </a:extLst>
          </p:cNvPr>
          <p:cNvSpPr txBox="1">
            <a:spLocks/>
          </p:cNvSpPr>
          <p:nvPr/>
        </p:nvSpPr>
        <p:spPr>
          <a:xfrm>
            <a:off x="6568694" y="1935174"/>
            <a:ext cx="5060532" cy="3541394"/>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Στο φαινόμενο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Compton,</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το ηλεκτρόνιο έχει σχετικά πολύ μικρότερη ενέργεια από αυτή του φωτονίου(ακτίνες Χ) ώστε να θεωρείται ελεύθερο.</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Αν σκεδαστεί με εσωτερικό ηλεκτρόνιο, τα οποία έχουν συγκρίσιμη ενέργεια με τα φωτόνια,</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τότε έχουμε ανάκλαση του φωτονίου δηλ. φωτόνιο με ίδιο μήκος κύματος. (Σύμφωνή σκέδαση ή σκέδαση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Rayleigh)</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8" name="Εικόνα 7">
            <a:extLst>
              <a:ext uri="{FF2B5EF4-FFF2-40B4-BE49-F238E27FC236}">
                <a16:creationId xmlns:a16="http://schemas.microsoft.com/office/drawing/2014/main" id="{A159E332-164B-533D-B625-CB8E8F6AD488}"/>
              </a:ext>
            </a:extLst>
          </p:cNvPr>
          <p:cNvPicPr>
            <a:picLocks noChangeAspect="1"/>
          </p:cNvPicPr>
          <p:nvPr/>
        </p:nvPicPr>
        <p:blipFill>
          <a:blip r:embed="rId5"/>
          <a:stretch>
            <a:fillRect/>
          </a:stretch>
        </p:blipFill>
        <p:spPr>
          <a:xfrm>
            <a:off x="719961" y="1288942"/>
            <a:ext cx="5157663" cy="646232"/>
          </a:xfrm>
          <a:prstGeom prst="rect">
            <a:avLst/>
          </a:prstGeom>
        </p:spPr>
      </p:pic>
      <p:sp>
        <p:nvSpPr>
          <p:cNvPr id="9" name="Θέση κειμένου 4">
            <a:extLst>
              <a:ext uri="{FF2B5EF4-FFF2-40B4-BE49-F238E27FC236}">
                <a16:creationId xmlns:a16="http://schemas.microsoft.com/office/drawing/2014/main" id="{BB6771D1-48E8-D8AC-3299-DCDA437D922E}"/>
              </a:ext>
            </a:extLst>
          </p:cNvPr>
          <p:cNvSpPr txBox="1">
            <a:spLocks/>
          </p:cNvSpPr>
          <p:nvPr/>
        </p:nvSpPr>
        <p:spPr>
          <a:xfrm>
            <a:off x="6507366" y="1428777"/>
            <a:ext cx="5183188" cy="323165"/>
          </a:xfrm>
          <a:prstGeom prst="rect">
            <a:avLst/>
          </a:prstGeom>
        </p:spPr>
        <p:txBody>
          <a:bodyPr wrap="square"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1"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Φαινόμενο </a:t>
            </a:r>
            <a:r>
              <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Compton</a:t>
            </a:r>
            <a:r>
              <a:rPr kumimoji="0" lang="el-GR" sz="2800" b="1"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09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97218" y="525287"/>
            <a:ext cx="10992675" cy="938747"/>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Παλαιά Κβαντική Φυσική: </a:t>
            </a:r>
            <a:r>
              <a:rPr lang="el-GR" sz="2700" b="1" i="1" dirty="0">
                <a:solidFill>
                  <a:srgbClr val="002060"/>
                </a:solidFill>
                <a:latin typeface="Times New Roman" panose="02020603050405020304" pitchFamily="18" charset="0"/>
                <a:cs typeface="Times New Roman" panose="02020603050405020304" pitchFamily="18" charset="0"/>
              </a:rPr>
              <a:t>Κβάντωση. Το φως έχει και σωματιδιακή φύση</a:t>
            </a:r>
            <a:r>
              <a:rPr lang="en-US" sz="2700" b="1" i="1" dirty="0">
                <a:solidFill>
                  <a:srgbClr val="002060"/>
                </a:solidFill>
                <a:latin typeface="Times New Roman" panose="02020603050405020304" pitchFamily="18" charset="0"/>
                <a:cs typeface="Times New Roman" panose="02020603050405020304" pitchFamily="18" charset="0"/>
              </a:rPr>
              <a:t>. </a:t>
            </a:r>
            <a:r>
              <a:rPr lang="el-GR" sz="2700" b="1" i="1" dirty="0" err="1">
                <a:solidFill>
                  <a:srgbClr val="002060"/>
                </a:solidFill>
                <a:latin typeface="Times New Roman" panose="02020603050405020304" pitchFamily="18" charset="0"/>
                <a:cs typeface="Times New Roman" panose="02020603050405020304" pitchFamily="18" charset="0"/>
              </a:rPr>
              <a:t>Κυματοσωματιδιακός</a:t>
            </a:r>
            <a:r>
              <a:rPr lang="el-GR" sz="2700" b="1" i="1" dirty="0">
                <a:solidFill>
                  <a:srgbClr val="002060"/>
                </a:solidFill>
                <a:latin typeface="Times New Roman" panose="02020603050405020304" pitchFamily="18" charset="0"/>
                <a:cs typeface="Times New Roman" panose="02020603050405020304" pitchFamily="18" charset="0"/>
              </a:rPr>
              <a:t> Δυϊσμός </a:t>
            </a:r>
            <a:r>
              <a:rPr lang="en-US" sz="2700" b="1" i="1" dirty="0">
                <a:solidFill>
                  <a:srgbClr val="002060"/>
                </a:solidFill>
                <a:latin typeface="Times New Roman" panose="02020603050405020304" pitchFamily="18" charset="0"/>
                <a:cs typeface="Times New Roman" panose="02020603050405020304" pitchFamily="18" charset="0"/>
              </a:rPr>
              <a:t> </a:t>
            </a:r>
            <a:r>
              <a:rPr lang="el-GR" sz="2700" b="1" i="1" dirty="0">
                <a:solidFill>
                  <a:srgbClr val="002060"/>
                </a:solidFill>
                <a:latin typeface="Times New Roman" panose="02020603050405020304" pitchFamily="18" charset="0"/>
                <a:cs typeface="Times New Roman" panose="02020603050405020304" pitchFamily="18" charset="0"/>
              </a:rPr>
              <a:t>του </a:t>
            </a:r>
            <a:r>
              <a:rPr lang="en-US" sz="2700" b="1" i="1" dirty="0">
                <a:solidFill>
                  <a:srgbClr val="002060"/>
                </a:solidFill>
                <a:latin typeface="Times New Roman" panose="02020603050405020304" pitchFamily="18" charset="0"/>
                <a:cs typeface="Times New Roman" panose="02020603050405020304" pitchFamily="18" charset="0"/>
              </a:rPr>
              <a:t>Einstein.</a:t>
            </a:r>
            <a:endParaRPr lang="el-GR" sz="2700" b="1" dirty="0">
              <a:solidFill>
                <a:srgbClr val="002060"/>
              </a:solidFill>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a:xfrm>
            <a:off x="8630264" y="63268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αναδρομή-Ύλη  </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2" name="Ορθογώνιο 1">
            <a:extLst>
              <a:ext uri="{FF2B5EF4-FFF2-40B4-BE49-F238E27FC236}">
                <a16:creationId xmlns:a16="http://schemas.microsoft.com/office/drawing/2014/main" id="{677F1D1A-CDE1-BF1A-4065-53501981A41C}"/>
              </a:ext>
            </a:extLst>
          </p:cNvPr>
          <p:cNvSpPr/>
          <p:nvPr/>
        </p:nvSpPr>
        <p:spPr>
          <a:xfrm>
            <a:off x="572656" y="2080491"/>
            <a:ext cx="1588655" cy="10829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Μέλαν Σώμα</a:t>
            </a:r>
          </a:p>
        </p:txBody>
      </p:sp>
      <p:sp>
        <p:nvSpPr>
          <p:cNvPr id="14" name="Βέλος: Δεξιό 13">
            <a:extLst>
              <a:ext uri="{FF2B5EF4-FFF2-40B4-BE49-F238E27FC236}">
                <a16:creationId xmlns:a16="http://schemas.microsoft.com/office/drawing/2014/main" id="{F8054E22-19D5-E35D-B49E-FC88B4FD33EB}"/>
              </a:ext>
            </a:extLst>
          </p:cNvPr>
          <p:cNvSpPr/>
          <p:nvPr/>
        </p:nvSpPr>
        <p:spPr>
          <a:xfrm>
            <a:off x="2178534" y="2492209"/>
            <a:ext cx="967505" cy="31011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Οβάλ 15">
            <a:extLst>
              <a:ext uri="{FF2B5EF4-FFF2-40B4-BE49-F238E27FC236}">
                <a16:creationId xmlns:a16="http://schemas.microsoft.com/office/drawing/2014/main" id="{9417D324-AC16-6AD7-D01D-700016010753}"/>
              </a:ext>
            </a:extLst>
          </p:cNvPr>
          <p:cNvSpPr/>
          <p:nvPr/>
        </p:nvSpPr>
        <p:spPr>
          <a:xfrm>
            <a:off x="3159108" y="1948169"/>
            <a:ext cx="2022763" cy="136698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Κβάντωση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Planck)</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Σύμβολο πρόσθεσης 16">
            <a:extLst>
              <a:ext uri="{FF2B5EF4-FFF2-40B4-BE49-F238E27FC236}">
                <a16:creationId xmlns:a16="http://schemas.microsoft.com/office/drawing/2014/main" id="{C15329A6-9092-1606-6965-10C2F554FD16}"/>
              </a:ext>
            </a:extLst>
          </p:cNvPr>
          <p:cNvSpPr/>
          <p:nvPr/>
        </p:nvSpPr>
        <p:spPr>
          <a:xfrm>
            <a:off x="3913850" y="3315151"/>
            <a:ext cx="461818"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Ορθογώνιο 17">
            <a:extLst>
              <a:ext uri="{FF2B5EF4-FFF2-40B4-BE49-F238E27FC236}">
                <a16:creationId xmlns:a16="http://schemas.microsoft.com/office/drawing/2014/main" id="{9878DAC3-7CC6-99BE-E7D4-696AFD1DAF09}"/>
              </a:ext>
            </a:extLst>
          </p:cNvPr>
          <p:cNvSpPr/>
          <p:nvPr/>
        </p:nvSpPr>
        <p:spPr>
          <a:xfrm>
            <a:off x="3207936" y="3799286"/>
            <a:ext cx="1916546" cy="115454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Φωτοηλεκτρικό φαινόμενο</a:t>
            </a:r>
          </a:p>
        </p:txBody>
      </p:sp>
      <p:sp>
        <p:nvSpPr>
          <p:cNvPr id="19" name="Δεξί άγκιστρο 18">
            <a:extLst>
              <a:ext uri="{FF2B5EF4-FFF2-40B4-BE49-F238E27FC236}">
                <a16:creationId xmlns:a16="http://schemas.microsoft.com/office/drawing/2014/main" id="{9A4B6D13-E155-3B4E-4669-90CD07019AEE}"/>
              </a:ext>
            </a:extLst>
          </p:cNvPr>
          <p:cNvSpPr/>
          <p:nvPr/>
        </p:nvSpPr>
        <p:spPr>
          <a:xfrm>
            <a:off x="5229625" y="2371785"/>
            <a:ext cx="654212" cy="2198255"/>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Οβάλ 19">
            <a:extLst>
              <a:ext uri="{FF2B5EF4-FFF2-40B4-BE49-F238E27FC236}">
                <a16:creationId xmlns:a16="http://schemas.microsoft.com/office/drawing/2014/main" id="{F1A25455-EFC0-970A-3C88-9D2ABD020FDE}"/>
              </a:ext>
            </a:extLst>
          </p:cNvPr>
          <p:cNvSpPr/>
          <p:nvPr/>
        </p:nvSpPr>
        <p:spPr>
          <a:xfrm>
            <a:off x="5931591" y="2725075"/>
            <a:ext cx="1930400" cy="149167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Κβάντα του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Einstein(</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φω-τόνια</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1" name="Σύμβολο πρόσθεσης 20">
            <a:extLst>
              <a:ext uri="{FF2B5EF4-FFF2-40B4-BE49-F238E27FC236}">
                <a16:creationId xmlns:a16="http://schemas.microsoft.com/office/drawing/2014/main" id="{91501278-7AA1-EA8F-8983-90047F8660BB}"/>
              </a:ext>
            </a:extLst>
          </p:cNvPr>
          <p:cNvSpPr/>
          <p:nvPr/>
        </p:nvSpPr>
        <p:spPr>
          <a:xfrm>
            <a:off x="6643594" y="4216748"/>
            <a:ext cx="471055" cy="55418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Οβάλ 21">
            <a:extLst>
              <a:ext uri="{FF2B5EF4-FFF2-40B4-BE49-F238E27FC236}">
                <a16:creationId xmlns:a16="http://schemas.microsoft.com/office/drawing/2014/main" id="{27D5AE1A-2A3C-DF5E-8C68-D0A22241DB88}"/>
              </a:ext>
            </a:extLst>
          </p:cNvPr>
          <p:cNvSpPr/>
          <p:nvPr/>
        </p:nvSpPr>
        <p:spPr>
          <a:xfrm>
            <a:off x="5827884" y="4786648"/>
            <a:ext cx="2102474" cy="115735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Θεωρία της σχετικότητας </a:t>
            </a:r>
          </a:p>
        </p:txBody>
      </p:sp>
      <p:sp>
        <p:nvSpPr>
          <p:cNvPr id="23" name="Δεξί άγκιστρο 22">
            <a:extLst>
              <a:ext uri="{FF2B5EF4-FFF2-40B4-BE49-F238E27FC236}">
                <a16:creationId xmlns:a16="http://schemas.microsoft.com/office/drawing/2014/main" id="{BBA1AB3E-02C4-C282-A809-FED4753A698B}"/>
              </a:ext>
            </a:extLst>
          </p:cNvPr>
          <p:cNvSpPr/>
          <p:nvPr/>
        </p:nvSpPr>
        <p:spPr>
          <a:xfrm>
            <a:off x="8236328" y="3450131"/>
            <a:ext cx="654212" cy="2198255"/>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Οβάλ 23">
            <a:extLst>
              <a:ext uri="{FF2B5EF4-FFF2-40B4-BE49-F238E27FC236}">
                <a16:creationId xmlns:a16="http://schemas.microsoft.com/office/drawing/2014/main" id="{CF707FFB-3889-4201-AC99-C5F9E8A7DBAA}"/>
              </a:ext>
            </a:extLst>
          </p:cNvPr>
          <p:cNvSpPr/>
          <p:nvPr/>
        </p:nvSpPr>
        <p:spPr>
          <a:xfrm>
            <a:off x="8920741" y="3590096"/>
            <a:ext cx="2162246" cy="19598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Σωματιδιακή  φύση του φωτός.</a:t>
            </a:r>
          </a:p>
        </p:txBody>
      </p:sp>
      <p:sp>
        <p:nvSpPr>
          <p:cNvPr id="25" name="Ορθογώνιο 24">
            <a:extLst>
              <a:ext uri="{FF2B5EF4-FFF2-40B4-BE49-F238E27FC236}">
                <a16:creationId xmlns:a16="http://schemas.microsoft.com/office/drawing/2014/main" id="{04266A30-F732-4CC5-1B0D-1A282A81B984}"/>
              </a:ext>
            </a:extLst>
          </p:cNvPr>
          <p:cNvSpPr/>
          <p:nvPr/>
        </p:nvSpPr>
        <p:spPr>
          <a:xfrm>
            <a:off x="9935419" y="5214259"/>
            <a:ext cx="1671781" cy="729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Σκέδαση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Compton</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57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1)">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heel(1)">
                                      <p:cBhvr>
                                        <p:cTn id="52" dur="20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839788" y="457200"/>
            <a:ext cx="4393693" cy="1600200"/>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Μέλαν Σώμα. </a:t>
            </a:r>
            <a:br>
              <a:rPr lang="en-US" b="1" i="1" dirty="0">
                <a:solidFill>
                  <a:srgbClr val="FF0000"/>
                </a:solidFill>
                <a:latin typeface="Times New Roman" panose="02020603050405020304" pitchFamily="18" charset="0"/>
                <a:cs typeface="Times New Roman" panose="02020603050405020304" pitchFamily="18" charset="0"/>
              </a:rPr>
            </a:br>
            <a:r>
              <a:rPr lang="el-GR" sz="2200" b="1" i="1" dirty="0">
                <a:solidFill>
                  <a:srgbClr val="002060"/>
                </a:solidFill>
                <a:latin typeface="Times New Roman" panose="02020603050405020304" pitchFamily="18" charset="0"/>
                <a:cs typeface="Times New Roman" panose="02020603050405020304" pitchFamily="18" charset="0"/>
              </a:rPr>
              <a:t>Έναυσμα ενδιαφέροντος-Υποθέσεις. </a:t>
            </a:r>
            <a:endParaRPr lang="el-GR" sz="2200" b="1" dirty="0">
              <a:solidFill>
                <a:srgbClr val="002060"/>
              </a:solidFill>
              <a:latin typeface="Times New Roman" panose="02020603050405020304" pitchFamily="18" charset="0"/>
              <a:cs typeface="Times New Roman" panose="02020603050405020304" pitchFamily="18" charset="0"/>
            </a:endParaRPr>
          </a:p>
        </p:txBody>
      </p:sp>
      <p:pic>
        <p:nvPicPr>
          <p:cNvPr id="20" name="Θέση περιεχομένου 19">
            <a:extLst>
              <a:ext uri="{FF2B5EF4-FFF2-40B4-BE49-F238E27FC236}">
                <a16:creationId xmlns:a16="http://schemas.microsoft.com/office/drawing/2014/main" id="{E0104FC6-C51B-4CC0-43AA-E254B3BB504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325" r="2325"/>
          <a:stretch/>
        </p:blipFill>
        <p:spPr>
          <a:xfrm>
            <a:off x="5412455" y="1020552"/>
            <a:ext cx="3092131" cy="2441575"/>
          </a:xfrm>
        </p:spPr>
      </p:pic>
      <p:sp>
        <p:nvSpPr>
          <p:cNvPr id="27" name="Θέση κειμένου 26">
            <a:extLst>
              <a:ext uri="{FF2B5EF4-FFF2-40B4-BE49-F238E27FC236}">
                <a16:creationId xmlns:a16="http://schemas.microsoft.com/office/drawing/2014/main" id="{9AE412E0-31F1-727B-D9D1-7B1055682562}"/>
              </a:ext>
            </a:extLst>
          </p:cNvPr>
          <p:cNvSpPr>
            <a:spLocks noGrp="1"/>
          </p:cNvSpPr>
          <p:nvPr>
            <p:ph type="body" sz="half" idx="2"/>
          </p:nvPr>
        </p:nvSpPr>
        <p:spPr>
          <a:xfrm>
            <a:off x="597304" y="3759740"/>
            <a:ext cx="3932237" cy="2300591"/>
          </a:xfrm>
        </p:spPr>
        <p:txBody>
          <a:bodyPr>
            <a:normAutofit fontScale="85000" lnSpcReduction="20000"/>
          </a:bodyPr>
          <a:lstStyle/>
          <a:p>
            <a:pPr marL="342900" indent="-342900">
              <a:buAutoNum type="arabicPeriod"/>
            </a:pPr>
            <a:r>
              <a:rPr lang="el-GR" sz="2400" dirty="0">
                <a:latin typeface="Times New Roman" panose="02020603050405020304" pitchFamily="18" charset="0"/>
                <a:cs typeface="Times New Roman" panose="02020603050405020304" pitchFamily="18" charset="0"/>
              </a:rPr>
              <a:t>Κάθε σώμα σε οποιαδήποτε θερμοκρασία εκπέμπει ακτινοβολία.</a:t>
            </a:r>
          </a:p>
          <a:p>
            <a:pPr marL="342900" indent="-342900">
              <a:buAutoNum type="arabicPeriod"/>
            </a:pPr>
            <a:r>
              <a:rPr lang="el-GR" sz="2400" dirty="0">
                <a:latin typeface="Times New Roman" panose="02020603050405020304" pitchFamily="18" charset="0"/>
                <a:cs typeface="Times New Roman" panose="02020603050405020304" pitchFamily="18" charset="0"/>
              </a:rPr>
              <a:t>Σχέση θερμοκρασίας και μήκους κύματος.</a:t>
            </a:r>
          </a:p>
          <a:p>
            <a:pPr marL="342900" indent="-342900">
              <a:buAutoNum type="arabicPeriod"/>
            </a:pPr>
            <a:r>
              <a:rPr lang="el-GR" sz="2400" dirty="0">
                <a:latin typeface="Times New Roman" panose="02020603050405020304" pitchFamily="18" charset="0"/>
                <a:cs typeface="Times New Roman" panose="02020603050405020304" pitchFamily="18" charset="0"/>
              </a:rPr>
              <a:t>Παγκοσμιότητα του φαινομένου (μέλαν σώμα).</a:t>
            </a:r>
            <a:endParaRPr lang="en-US" sz="2400" dirty="0">
              <a:latin typeface="Times New Roman" panose="02020603050405020304" pitchFamily="18" charset="0"/>
              <a:cs typeface="Times New Roman" panose="02020603050405020304" pitchFamily="18" charset="0"/>
            </a:endParaRPr>
          </a:p>
          <a:p>
            <a:pPr marL="342900" indent="-342900">
              <a:buAutoNum type="arabicPeriod"/>
            </a:pPr>
            <a:r>
              <a:rPr lang="el-GR" sz="2400" dirty="0">
                <a:latin typeface="Times New Roman" panose="02020603050405020304" pitchFamily="18" charset="0"/>
                <a:cs typeface="Times New Roman" panose="02020603050405020304" pitchFamily="18" charset="0"/>
              </a:rPr>
              <a:t>Μελέτη του φάσματος.</a:t>
            </a:r>
          </a:p>
          <a:p>
            <a:pPr marL="342900" indent="-342900">
              <a:buAutoNum type="arabicPeriod"/>
            </a:pP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3"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4"/>
          <a:stretch>
            <a:fillRect/>
          </a:stretch>
        </p:blipFill>
        <p:spPr>
          <a:xfrm>
            <a:off x="291812" y="33020"/>
            <a:ext cx="305492" cy="305492"/>
          </a:xfrm>
          <a:prstGeom prst="rect">
            <a:avLst/>
          </a:prstGeom>
        </p:spPr>
      </p:pic>
      <p:pic>
        <p:nvPicPr>
          <p:cNvPr id="26" name="Εικόνα 25">
            <a:extLst>
              <a:ext uri="{FF2B5EF4-FFF2-40B4-BE49-F238E27FC236}">
                <a16:creationId xmlns:a16="http://schemas.microsoft.com/office/drawing/2014/main" id="{A979C4A4-6E1F-339B-C1CA-DE48B2A684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377" y="3914775"/>
            <a:ext cx="4370418" cy="2441575"/>
          </a:xfrm>
          <a:prstGeom prst="rect">
            <a:avLst/>
          </a:prstGeom>
        </p:spPr>
      </p:pic>
      <p:pic>
        <p:nvPicPr>
          <p:cNvPr id="29" name="Εικόνα 28">
            <a:extLst>
              <a:ext uri="{FF2B5EF4-FFF2-40B4-BE49-F238E27FC236}">
                <a16:creationId xmlns:a16="http://schemas.microsoft.com/office/drawing/2014/main" id="{A59484D8-B670-6F52-BA75-829E55234F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2741" y="1020552"/>
            <a:ext cx="3306586" cy="2549944"/>
          </a:xfrm>
          <a:prstGeom prst="rect">
            <a:avLst/>
          </a:prstGeom>
        </p:spPr>
      </p:pic>
    </p:spTree>
    <p:extLst>
      <p:ext uri="{BB962C8B-B14F-4D97-AF65-F5344CB8AC3E}">
        <p14:creationId xmlns:p14="http://schemas.microsoft.com/office/powerpoint/2010/main" val="239866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ircle(in)">
                                      <p:cBhvr>
                                        <p:cTn id="10" dur="2000"/>
                                        <p:tgtEl>
                                          <p:spTgt spid="29"/>
                                        </p:tgtEl>
                                      </p:cBhvr>
                                    </p:animEffect>
                                  </p:childTnLst>
                                </p:cTn>
                              </p:par>
                              <p:par>
                                <p:cTn id="11" presetID="6" presetClass="entr" presetSubtype="16"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ircle(in)">
                                      <p:cBhvr>
                                        <p:cTn id="13" dur="20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βάλ 4">
            <a:extLst>
              <a:ext uri="{FF2B5EF4-FFF2-40B4-BE49-F238E27FC236}">
                <a16:creationId xmlns:a16="http://schemas.microsoft.com/office/drawing/2014/main" id="{1C7AEEA4-771D-41BC-ACCF-97662A53F2C3}"/>
              </a:ext>
            </a:extLst>
          </p:cNvPr>
          <p:cNvSpPr/>
          <p:nvPr/>
        </p:nvSpPr>
        <p:spPr>
          <a:xfrm>
            <a:off x="787079" y="1504709"/>
            <a:ext cx="596096" cy="596096"/>
          </a:xfrm>
          <a:prstGeom prst="ellipse">
            <a:avLst/>
          </a:prstGeom>
          <a:solidFill>
            <a:schemeClr val="bg1"/>
          </a:solidFill>
          <a:ln w="381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Α</a:t>
            </a:r>
          </a:p>
        </p:txBody>
      </p:sp>
      <p:sp>
        <p:nvSpPr>
          <p:cNvPr id="6" name="Ορθογώνιο 5">
            <a:extLst>
              <a:ext uri="{FF2B5EF4-FFF2-40B4-BE49-F238E27FC236}">
                <a16:creationId xmlns:a16="http://schemas.microsoft.com/office/drawing/2014/main" id="{33DABBC6-7D95-4513-924B-921AA8C64A8F}"/>
              </a:ext>
            </a:extLst>
          </p:cNvPr>
          <p:cNvSpPr/>
          <p:nvPr/>
        </p:nvSpPr>
        <p:spPr>
          <a:xfrm>
            <a:off x="1620456" y="1504709"/>
            <a:ext cx="6423949" cy="596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l-GR" sz="24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mn-ea"/>
                <a:cs typeface="Times New Roman" panose="02020603050405020304" pitchFamily="18" charset="0"/>
              </a:rPr>
              <a:t>Χρονικό της Κβαντομηχανικής και διδασκόμενη ύλη - γενικοί διδακτικοί στόχοι</a:t>
            </a:r>
          </a:p>
        </p:txBody>
      </p:sp>
      <p:sp>
        <p:nvSpPr>
          <p:cNvPr id="7" name="Οβάλ 6">
            <a:extLst>
              <a:ext uri="{FF2B5EF4-FFF2-40B4-BE49-F238E27FC236}">
                <a16:creationId xmlns:a16="http://schemas.microsoft.com/office/drawing/2014/main" id="{A482AB0A-40AB-F3E8-DDD3-F519CCEDF530}"/>
              </a:ext>
            </a:extLst>
          </p:cNvPr>
          <p:cNvSpPr/>
          <p:nvPr/>
        </p:nvSpPr>
        <p:spPr>
          <a:xfrm>
            <a:off x="787079" y="2495146"/>
            <a:ext cx="596096" cy="596096"/>
          </a:xfrm>
          <a:prstGeom prst="ellipse">
            <a:avLst/>
          </a:prstGeom>
          <a:solidFill>
            <a:schemeClr val="bg1"/>
          </a:solidFill>
          <a:ln w="381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Β</a:t>
            </a:r>
          </a:p>
        </p:txBody>
      </p:sp>
      <p:sp>
        <p:nvSpPr>
          <p:cNvPr id="8" name="Ορθογώνιο 7">
            <a:extLst>
              <a:ext uri="{FF2B5EF4-FFF2-40B4-BE49-F238E27FC236}">
                <a16:creationId xmlns:a16="http://schemas.microsoft.com/office/drawing/2014/main" id="{1FA67420-A611-4ECC-13EE-FFD7080C1D74}"/>
              </a:ext>
            </a:extLst>
          </p:cNvPr>
          <p:cNvSpPr/>
          <p:nvPr/>
        </p:nvSpPr>
        <p:spPr>
          <a:xfrm>
            <a:off x="1620456" y="2495146"/>
            <a:ext cx="6423949"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l-GR" sz="24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mn-ea"/>
                <a:cs typeface="Times New Roman" panose="02020603050405020304" pitchFamily="18" charset="0"/>
              </a:rPr>
              <a:t>Μέλαν Σώμα</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mn-ea"/>
                <a:cs typeface="Times New Roman" panose="02020603050405020304" pitchFamily="18" charset="0"/>
              </a:rPr>
              <a:t>Φωτοηλεκτρικό φαινόμενο</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mn-ea"/>
                <a:cs typeface="Times New Roman" panose="02020603050405020304" pitchFamily="18" charset="0"/>
              </a:rPr>
              <a:t>Φαινόμενο </a:t>
            </a:r>
            <a:r>
              <a:rPr kumimoji="0" lang="en-US" sz="24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mn-ea"/>
                <a:cs typeface="Times New Roman" panose="02020603050405020304" pitchFamily="18" charset="0"/>
              </a:rPr>
              <a:t>Compton</a:t>
            </a:r>
            <a:endParaRPr kumimoji="0" lang="el-GR" sz="2400" b="0" i="0" u="none" strike="noStrike" kern="1200" cap="none" spc="0" normalizeH="0" baseline="0" noProof="0" dirty="0">
              <a:ln>
                <a:noFill/>
              </a:ln>
              <a:solidFill>
                <a:srgbClr val="E7E6E6">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Οβάλ 8">
            <a:extLst>
              <a:ext uri="{FF2B5EF4-FFF2-40B4-BE49-F238E27FC236}">
                <a16:creationId xmlns:a16="http://schemas.microsoft.com/office/drawing/2014/main" id="{23DC8209-BCDD-6687-5A45-7F06ED73D3C3}"/>
              </a:ext>
            </a:extLst>
          </p:cNvPr>
          <p:cNvSpPr/>
          <p:nvPr/>
        </p:nvSpPr>
        <p:spPr>
          <a:xfrm>
            <a:off x="787079" y="4459148"/>
            <a:ext cx="596096" cy="596096"/>
          </a:xfrm>
          <a:prstGeom prst="ellipse">
            <a:avLst/>
          </a:prstGeom>
          <a:solidFill>
            <a:schemeClr val="bg1"/>
          </a:solidFill>
          <a:ln w="381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Γ</a:t>
            </a:r>
          </a:p>
        </p:txBody>
      </p:sp>
      <p:sp>
        <p:nvSpPr>
          <p:cNvPr id="10" name="Ορθογώνιο 9">
            <a:extLst>
              <a:ext uri="{FF2B5EF4-FFF2-40B4-BE49-F238E27FC236}">
                <a16:creationId xmlns:a16="http://schemas.microsoft.com/office/drawing/2014/main" id="{B4EF5845-59EE-E662-8DF7-FFEC420EEA60}"/>
              </a:ext>
            </a:extLst>
          </p:cNvPr>
          <p:cNvSpPr/>
          <p:nvPr/>
        </p:nvSpPr>
        <p:spPr>
          <a:xfrm>
            <a:off x="1620456" y="4459148"/>
            <a:ext cx="6812344"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l-GR"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Υλικά Κύματα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Αρχή της Απροσδιοριστίας</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Κυματοσυνάρτηση, Εξίσωση του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Schrödinger</a:t>
            </a:r>
            <a:endParaRPr kumimoji="0" lang="el-GR"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Οβάλ 1">
            <a:extLst>
              <a:ext uri="{FF2B5EF4-FFF2-40B4-BE49-F238E27FC236}">
                <a16:creationId xmlns:a16="http://schemas.microsoft.com/office/drawing/2014/main" id="{6B4B457F-5B24-5709-3CFD-E465DCCB82D2}"/>
              </a:ext>
            </a:extLst>
          </p:cNvPr>
          <p:cNvSpPr/>
          <p:nvPr/>
        </p:nvSpPr>
        <p:spPr>
          <a:xfrm>
            <a:off x="788400" y="2494800"/>
            <a:ext cx="596096" cy="596096"/>
          </a:xfrm>
          <a:prstGeom prst="ellipse">
            <a:avLst/>
          </a:prstGeom>
          <a:solidFill>
            <a:schemeClr val="bg2">
              <a:lumMod val="90000"/>
              <a:alpha val="83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36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p:sp>
        <p:nvSpPr>
          <p:cNvPr id="3" name="Οβάλ 2">
            <a:extLst>
              <a:ext uri="{FF2B5EF4-FFF2-40B4-BE49-F238E27FC236}">
                <a16:creationId xmlns:a16="http://schemas.microsoft.com/office/drawing/2014/main" id="{F9205045-75A3-D605-F580-BFF0EA1609BD}"/>
              </a:ext>
            </a:extLst>
          </p:cNvPr>
          <p:cNvSpPr/>
          <p:nvPr/>
        </p:nvSpPr>
        <p:spPr>
          <a:xfrm>
            <a:off x="788400" y="1504800"/>
            <a:ext cx="596096" cy="596096"/>
          </a:xfrm>
          <a:prstGeom prst="ellipse">
            <a:avLst/>
          </a:prstGeom>
          <a:solidFill>
            <a:schemeClr val="bg2">
              <a:lumMod val="90000"/>
              <a:alpha val="83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36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87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26000" b="-26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EB030-C8A1-BC0C-F86D-549C8FD1E3D9}"/>
              </a:ext>
            </a:extLst>
          </p:cNvPr>
          <p:cNvSpPr>
            <a:spLocks noGrp="1"/>
          </p:cNvSpPr>
          <p:nvPr>
            <p:ph type="title"/>
          </p:nvPr>
        </p:nvSpPr>
        <p:spPr/>
        <p:txBody>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endParaRPr lang="el-GR" dirty="0">
              <a:latin typeface="Times New Roman" panose="02020603050405020304" pitchFamily="18" charset="0"/>
              <a:cs typeface="Times New Roman" panose="02020603050405020304" pitchFamily="18" charset="0"/>
            </a:endParaRPr>
          </a:p>
        </p:txBody>
      </p:sp>
      <p:sp>
        <p:nvSpPr>
          <p:cNvPr id="3" name="Θέση κειμένου 2">
            <a:extLst>
              <a:ext uri="{FF2B5EF4-FFF2-40B4-BE49-F238E27FC236}">
                <a16:creationId xmlns:a16="http://schemas.microsoft.com/office/drawing/2014/main" id="{672BA1A1-A1C6-F725-26B9-8B77FCB39B86}"/>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449B693-556B-A843-C7AA-2247D2F508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338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838200" y="365125"/>
            <a:ext cx="5544127" cy="1325563"/>
          </a:xfrm>
        </p:spPr>
        <p:txBody>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Έναυσμα ενδιαφέροντος.</a:t>
            </a:r>
            <a:endParaRPr lang="el-GR" sz="2000" dirty="0">
              <a:solidFill>
                <a:srgbClr val="002060"/>
              </a:solidFill>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8" name="Ορθογώνιο 7">
            <a:extLst>
              <a:ext uri="{FF2B5EF4-FFF2-40B4-BE49-F238E27FC236}">
                <a16:creationId xmlns:a16="http://schemas.microsoft.com/office/drawing/2014/main" id="{C973203C-EC52-0220-8A2D-B5D3FFD749BC}"/>
              </a:ext>
            </a:extLst>
          </p:cNvPr>
          <p:cNvSpPr/>
          <p:nvPr/>
        </p:nvSpPr>
        <p:spPr>
          <a:xfrm>
            <a:off x="1842114" y="1749531"/>
            <a:ext cx="1958109" cy="141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rPr>
              <a:t>Φως είναι κύμα</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rPr>
              <a:t>στην κλασική φυσική</a:t>
            </a:r>
          </a:p>
        </p:txBody>
      </p:sp>
      <p:sp>
        <p:nvSpPr>
          <p:cNvPr id="19" name="Ορθογώνιο 18">
            <a:extLst>
              <a:ext uri="{FF2B5EF4-FFF2-40B4-BE49-F238E27FC236}">
                <a16:creationId xmlns:a16="http://schemas.microsoft.com/office/drawing/2014/main" id="{546D0A72-73EE-FC62-F4E6-84C04BBFE7C0}"/>
              </a:ext>
            </a:extLst>
          </p:cNvPr>
          <p:cNvSpPr/>
          <p:nvPr/>
        </p:nvSpPr>
        <p:spPr>
          <a:xfrm>
            <a:off x="727364" y="3481156"/>
            <a:ext cx="1745674" cy="9605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Κυματικά χαρακτηριστικά</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λ</a:t>
            </a:r>
          </a:p>
        </p:txBody>
      </p:sp>
      <p:sp>
        <p:nvSpPr>
          <p:cNvPr id="20" name="Ορθογώνιο 19">
            <a:extLst>
              <a:ext uri="{FF2B5EF4-FFF2-40B4-BE49-F238E27FC236}">
                <a16:creationId xmlns:a16="http://schemas.microsoft.com/office/drawing/2014/main" id="{53C98B7B-C7A4-F76F-23BD-13E06F8315AB}"/>
              </a:ext>
            </a:extLst>
          </p:cNvPr>
          <p:cNvSpPr/>
          <p:nvPr/>
        </p:nvSpPr>
        <p:spPr>
          <a:xfrm>
            <a:off x="7412722" y="1749531"/>
            <a:ext cx="1958109" cy="141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rPr>
              <a:t>Σώμα  για την κλασική φυσική, π.χ. ηλεκτρόνιο</a:t>
            </a:r>
          </a:p>
        </p:txBody>
      </p:sp>
      <p:sp>
        <p:nvSpPr>
          <p:cNvPr id="21" name="Ορθογώνιο 20">
            <a:extLst>
              <a:ext uri="{FF2B5EF4-FFF2-40B4-BE49-F238E27FC236}">
                <a16:creationId xmlns:a16="http://schemas.microsoft.com/office/drawing/2014/main" id="{D05B1F80-8691-79A5-30C7-9265DDD660B7}"/>
              </a:ext>
            </a:extLst>
          </p:cNvPr>
          <p:cNvSpPr/>
          <p:nvPr/>
        </p:nvSpPr>
        <p:spPr>
          <a:xfrm>
            <a:off x="3481491" y="3478496"/>
            <a:ext cx="1745674" cy="96058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Σωματιδιακά  χαρακτηριστικά</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hf,  p=h/</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λ</a:t>
            </a:r>
          </a:p>
        </p:txBody>
      </p:sp>
      <p:sp>
        <p:nvSpPr>
          <p:cNvPr id="23" name="Ορθογώνιο 22">
            <a:extLst>
              <a:ext uri="{FF2B5EF4-FFF2-40B4-BE49-F238E27FC236}">
                <a16:creationId xmlns:a16="http://schemas.microsoft.com/office/drawing/2014/main" id="{53C4DD2A-3C1D-6CF3-6AA7-A6B59A016753}"/>
              </a:ext>
            </a:extLst>
          </p:cNvPr>
          <p:cNvSpPr/>
          <p:nvPr/>
        </p:nvSpPr>
        <p:spPr>
          <a:xfrm>
            <a:off x="9038935" y="3456410"/>
            <a:ext cx="1745674" cy="9605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Κυματικά χαρακτηριστικά</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λ=??</a:t>
            </a:r>
          </a:p>
        </p:txBody>
      </p:sp>
      <p:sp>
        <p:nvSpPr>
          <p:cNvPr id="24" name="Ορθογώνιο 23">
            <a:extLst>
              <a:ext uri="{FF2B5EF4-FFF2-40B4-BE49-F238E27FC236}">
                <a16:creationId xmlns:a16="http://schemas.microsoft.com/office/drawing/2014/main" id="{5B2ADB12-1EF1-2FB5-AAE7-DE458E87FC99}"/>
              </a:ext>
            </a:extLst>
          </p:cNvPr>
          <p:cNvSpPr/>
          <p:nvPr/>
        </p:nvSpPr>
        <p:spPr>
          <a:xfrm>
            <a:off x="6260213" y="3429000"/>
            <a:ext cx="1745674" cy="96058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Σωματιδιακά  χαρακτηριστικά</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Βέλος: Δεξιό 24">
            <a:extLst>
              <a:ext uri="{FF2B5EF4-FFF2-40B4-BE49-F238E27FC236}">
                <a16:creationId xmlns:a16="http://schemas.microsoft.com/office/drawing/2014/main" id="{B626B5D0-4917-EE8E-B7F1-9A8B054F6273}"/>
              </a:ext>
            </a:extLst>
          </p:cNvPr>
          <p:cNvSpPr/>
          <p:nvPr/>
        </p:nvSpPr>
        <p:spPr>
          <a:xfrm>
            <a:off x="2610079" y="3909291"/>
            <a:ext cx="734371" cy="22967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Βέλος: Δεξιό 25">
            <a:extLst>
              <a:ext uri="{FF2B5EF4-FFF2-40B4-BE49-F238E27FC236}">
                <a16:creationId xmlns:a16="http://schemas.microsoft.com/office/drawing/2014/main" id="{020E5989-DE5E-EE3B-B304-3ECB36573FE0}"/>
              </a:ext>
            </a:extLst>
          </p:cNvPr>
          <p:cNvSpPr/>
          <p:nvPr/>
        </p:nvSpPr>
        <p:spPr>
          <a:xfrm>
            <a:off x="8155226" y="3909290"/>
            <a:ext cx="734371" cy="22967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Φυσαλίδα σκέψης: Σύννεφο 26">
            <a:extLst>
              <a:ext uri="{FF2B5EF4-FFF2-40B4-BE49-F238E27FC236}">
                <a16:creationId xmlns:a16="http://schemas.microsoft.com/office/drawing/2014/main" id="{1E8D5459-CAC5-58D6-71BD-F67D5A14CECC}"/>
              </a:ext>
            </a:extLst>
          </p:cNvPr>
          <p:cNvSpPr/>
          <p:nvPr/>
        </p:nvSpPr>
        <p:spPr>
          <a:xfrm>
            <a:off x="10076874" y="1912290"/>
            <a:ext cx="824345" cy="12694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8" name="TextBox 27">
            <a:extLst>
              <a:ext uri="{FF2B5EF4-FFF2-40B4-BE49-F238E27FC236}">
                <a16:creationId xmlns:a16="http://schemas.microsoft.com/office/drawing/2014/main" id="{64E0274D-0F50-54AE-DCD3-A305D69909AD}"/>
              </a:ext>
            </a:extLst>
          </p:cNvPr>
          <p:cNvSpPr txBox="1"/>
          <p:nvPr/>
        </p:nvSpPr>
        <p:spPr>
          <a:xfrm>
            <a:off x="1298959" y="4546174"/>
            <a:ext cx="631625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Προβληματισμοί υποθέσεις:</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Θα μπορούσε να γενικευθεί ο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κυματοσωματοδυϊσμός</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για τα σώματα;</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Ποια θα μπορούσαν να είναι οι  τα αντίστοιχα κυματικά χαρακτηριστικά;  </a:t>
            </a:r>
          </a:p>
        </p:txBody>
      </p:sp>
    </p:spTree>
    <p:extLst>
      <p:ext uri="{BB962C8B-B14F-4D97-AF65-F5344CB8AC3E}">
        <p14:creationId xmlns:p14="http://schemas.microsoft.com/office/powerpoint/2010/main" val="34920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grpId="0" nodeType="clickEffect">
                                  <p:stCondLst>
                                    <p:cond delay="0"/>
                                  </p:stCondLst>
                                  <p:childTnLst>
                                    <p:animRot by="21600000">
                                      <p:cBhvr>
                                        <p:cTn id="44" dur="2000" fill="hold"/>
                                        <p:tgtEl>
                                          <p:spTgt spid="27"/>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0" grpId="0" animBg="1"/>
      <p:bldP spid="21" grpId="0" animBg="1"/>
      <p:bldP spid="23" grpId="0" animBg="1"/>
      <p:bldP spid="24" grpId="0" animBg="1"/>
      <p:bldP spid="25" grpId="0" animBg="1"/>
      <p:bldP spid="26" grpId="0" animBg="1"/>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838200" y="365125"/>
            <a:ext cx="5544127" cy="1325563"/>
          </a:xfrm>
        </p:spPr>
        <p:txBody>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Θεωρητικό μοντέλο</a:t>
            </a:r>
            <a:r>
              <a:rPr lang="el-GR" sz="2000" b="1" i="1" dirty="0">
                <a:solidFill>
                  <a:srgbClr val="002060"/>
                </a:solidFill>
                <a:latin typeface="Times New Roman" panose="02020603050405020304" pitchFamily="18" charset="0"/>
                <a:cs typeface="Times New Roman" panose="02020603050405020304" pitchFamily="18" charset="0"/>
              </a:rPr>
              <a:t>.</a:t>
            </a:r>
            <a:endParaRPr lang="el-GR" sz="2000" dirty="0">
              <a:solidFill>
                <a:srgbClr val="002060"/>
              </a:solidFill>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291812" y="1611458"/>
                <a:ext cx="7161933" cy="4155555"/>
              </a:xfrm>
              <a:prstGeom prst="rect">
                <a:avLst/>
              </a:prstGeom>
              <a:ln w="28575">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Υπόθεση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de Broglie</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Γενίκευση και στα σωματίδια του κυματοσωματιδιακού δυϊσμού του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Einstein</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για το φως.</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l-GR" sz="20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Κάθε κινούμενο σωματίδιο συνοδεύεται  πάντα  από τη διάδοση ενός κύματος</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Είναι:</a:t>
                </a:r>
              </a:p>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den>
                    </m:f>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και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𝜆</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den>
                    </m:f>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oMath>
                </a14:m>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και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η σχετικιστική ενέργεια και σχετικιστική ορμή αντίστοιχα.  </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a:t>
                </a:r>
                <a14:m>
                  <m:oMath xmlns:m="http://schemas.openxmlformats.org/officeDocument/2006/math">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ν</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&lt;&lt;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είναι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𝑚𝑢</m:t>
                    </m:r>
                  </m:oMath>
                </a14:m>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και το μήκος κύματος έχει την τιμή:</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𝑚𝑢</m:t>
                        </m:r>
                      </m:den>
                    </m:f>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291812" y="1611458"/>
                <a:ext cx="7161933" cy="4155555"/>
              </a:xfrm>
              <a:prstGeom prst="rect">
                <a:avLst/>
              </a:prstGeom>
              <a:blipFill>
                <a:blip r:embed="rId4"/>
                <a:stretch>
                  <a:fillRect l="-593" t="-1164" r="-763"/>
                </a:stretch>
              </a:blipFill>
              <a:ln w="28575">
                <a:solidFill>
                  <a:schemeClr val="bg1"/>
                </a:solidFill>
              </a:ln>
            </p:spPr>
            <p:txBody>
              <a:bodyPr/>
              <a:lstStyle/>
              <a:p>
                <a:r>
                  <a:rPr lang="el-GR">
                    <a:noFill/>
                  </a:rPr>
                  <a:t> </a:t>
                </a:r>
              </a:p>
            </p:txBody>
          </p:sp>
        </mc:Fallback>
      </mc:AlternateContent>
      <p:pic>
        <p:nvPicPr>
          <p:cNvPr id="9" name="Θέση περιεχομένου 7">
            <a:extLst>
              <a:ext uri="{FF2B5EF4-FFF2-40B4-BE49-F238E27FC236}">
                <a16:creationId xmlns:a16="http://schemas.microsoft.com/office/drawing/2014/main" id="{429BA4AC-7BAF-610C-2516-DB1FD53AC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2352" y="1508011"/>
            <a:ext cx="3319776" cy="2181224"/>
          </a:xfrm>
          <a:prstGeom prst="rect">
            <a:avLst/>
          </a:prstGeom>
        </p:spPr>
      </p:pic>
      <p:sp>
        <p:nvSpPr>
          <p:cNvPr id="10" name="TextBox 9">
            <a:extLst>
              <a:ext uri="{FF2B5EF4-FFF2-40B4-BE49-F238E27FC236}">
                <a16:creationId xmlns:a16="http://schemas.microsoft.com/office/drawing/2014/main" id="{2B711996-E349-31B3-181A-1CCEBBD7CCCB}"/>
              </a:ext>
            </a:extLst>
          </p:cNvPr>
          <p:cNvSpPr txBox="1"/>
          <p:nvPr/>
        </p:nvSpPr>
        <p:spPr>
          <a:xfrm>
            <a:off x="7912352" y="4382018"/>
            <a:ext cx="3933824" cy="1384995"/>
          </a:xfrm>
          <a:prstGeom prst="rect">
            <a:avLst/>
          </a:prstGeom>
          <a:solidFill>
            <a:schemeClr val="accent2">
              <a:lumMod val="60000"/>
              <a:lumOff val="40000"/>
              <a:alpha val="92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Τα υλικά κύματα λέγονται κυματοσυναρτήσεις και γράφονται Ψ(</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759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838200" y="365125"/>
            <a:ext cx="5080346" cy="1325563"/>
          </a:xfrm>
        </p:spPr>
        <p:txBody>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Πειραματική μελέτη.</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907704" y="1940071"/>
            <a:ext cx="5080346" cy="2170111"/>
          </a:xfrm>
          <a:prstGeom prst="rect">
            <a:avLst/>
          </a:prstGeom>
          <a:ln w="28575">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hlinkClick r:id="rId4"/>
              </a:rPr>
              <a:t>Πείραμα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hlinkClick r:id="rId4"/>
              </a:rPr>
              <a:t>Davisson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hlinkClick r:id="rId4"/>
              </a:rPr>
              <a:t>και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hlinkClick r:id="rId4"/>
              </a:rPr>
              <a:t>Germer</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8600" marR="0" lvl="0" indent="-2286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Περιγραφή σχηματικής πειραματικής διάταξης</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Καταγραφή τάσης επιτάχυνσης ηλεκτρονίων και γωνίας πρώτου μεγίστου.</a:t>
            </a:r>
          </a:p>
        </p:txBody>
      </p:sp>
      <p:pic>
        <p:nvPicPr>
          <p:cNvPr id="9" name="Θέση περιεχομένου 10">
            <a:extLst>
              <a:ext uri="{FF2B5EF4-FFF2-40B4-BE49-F238E27FC236}">
                <a16:creationId xmlns:a16="http://schemas.microsoft.com/office/drawing/2014/main" id="{2EEDA246-B33D-976C-CF10-0A53CD58C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2721" y="3928587"/>
            <a:ext cx="2955637" cy="1857646"/>
          </a:xfrm>
          <a:prstGeom prst="rect">
            <a:avLst/>
          </a:prstGeom>
        </p:spPr>
      </p:pic>
      <p:pic>
        <p:nvPicPr>
          <p:cNvPr id="11" name="Εικόνα 10">
            <a:extLst>
              <a:ext uri="{FF2B5EF4-FFF2-40B4-BE49-F238E27FC236}">
                <a16:creationId xmlns:a16="http://schemas.microsoft.com/office/drawing/2014/main" id="{0E5E589F-840E-208E-B759-3F4475B155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7443" y="953935"/>
            <a:ext cx="3323321" cy="2833304"/>
          </a:xfrm>
          <a:prstGeom prst="rect">
            <a:avLst/>
          </a:prstGeom>
        </p:spPr>
      </p:pic>
    </p:spTree>
    <p:extLst>
      <p:ext uri="{BB962C8B-B14F-4D97-AF65-F5344CB8AC3E}">
        <p14:creationId xmlns:p14="http://schemas.microsoft.com/office/powerpoint/2010/main" val="375232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Επεξεργασία πειραματικών δεδομένων</a:t>
            </a:r>
          </a:p>
        </p:txBody>
      </p:sp>
      <mc:AlternateContent xmlns:mc="http://schemas.openxmlformats.org/markup-compatibility/2006" xmlns:a14="http://schemas.microsoft.com/office/drawing/2010/main">
        <mc:Choice Requires="a14">
          <p:sp>
            <p:nvSpPr>
              <p:cNvPr id="19" name="Θέση κειμένου 18">
                <a:extLst>
                  <a:ext uri="{FF2B5EF4-FFF2-40B4-BE49-F238E27FC236}">
                    <a16:creationId xmlns:a16="http://schemas.microsoft.com/office/drawing/2014/main" id="{5FC44B8B-FFE7-3026-1E98-04C0A31581EE}"/>
                  </a:ext>
                </a:extLst>
              </p:cNvPr>
              <p:cNvSpPr>
                <a:spLocks noGrp="1"/>
              </p:cNvSpPr>
              <p:nvPr>
                <p:ph type="body" sz="half" idx="2"/>
              </p:nvPr>
            </p:nvSpPr>
            <p:spPr>
              <a:xfrm>
                <a:off x="787743" y="2679860"/>
                <a:ext cx="3932237" cy="3181190"/>
              </a:xfrm>
            </p:spPr>
            <p:txBody>
              <a:bodyPr>
                <a:normAutofit fontScale="92500" lnSpcReduction="20000"/>
              </a:bodyPr>
              <a:lstStyle/>
              <a:p>
                <a:r>
                  <a:rPr lang="el-GR" sz="2000" dirty="0">
                    <a:latin typeface="Times New Roman" panose="02020603050405020304" pitchFamily="18" charset="0"/>
                    <a:cs typeface="Times New Roman" panose="02020603050405020304" pitchFamily="18" charset="0"/>
                  </a:rPr>
                  <a:t>Παρατηρούνται φαινόμενα συμβολής και περίθλασης. </a:t>
                </a:r>
              </a:p>
              <a:p>
                <a:r>
                  <a:rPr lang="el-GR" sz="2000" dirty="0">
                    <a:latin typeface="Times New Roman" panose="02020603050405020304" pitchFamily="18" charset="0"/>
                    <a:cs typeface="Times New Roman" panose="02020603050405020304" pitchFamily="18" charset="0"/>
                  </a:rPr>
                  <a:t>Από την παρακάτω σχέση της σκέδασης </a:t>
                </a:r>
                <a:r>
                  <a:rPr lang="en-US" sz="2000" dirty="0">
                    <a:latin typeface="Times New Roman" panose="02020603050405020304" pitchFamily="18" charset="0"/>
                    <a:cs typeface="Times New Roman" panose="02020603050405020304" pitchFamily="18" charset="0"/>
                  </a:rPr>
                  <a:t>Bragg</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r>
                        <a:rPr kumimoji="0" lang="el-GR"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r>
                        <a:rPr kumimoji="0" lang="el-GR"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 </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2000" b="0" i="1" u="none" strike="noStrike" kern="1200" cap="none" spc="0" normalizeH="0" baseline="0" noProof="0" dirty="0" err="1"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𝜂𝜇</m:t>
                      </m:r>
                      <m:r>
                        <a:rPr kumimoji="0" lang="el-GR"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cs typeface="Times New Roman" panose="02020603050405020304" pitchFamily="18" charset="0"/>
                            </a:rPr>
                          </m:ctrlPr>
                        </m:sSup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cs typeface="Times New Roman" panose="02020603050405020304" pitchFamily="18" charset="0"/>
                            </a:rPr>
                            <m:t>90</m:t>
                          </m:r>
                        </m:e>
                        <m:sup>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up>
                      </m:sSup>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cs typeface="Times New Roman" panose="02020603050405020304" pitchFamily="18" charset="0"/>
                        </a:rPr>
                        <m:t>−</m:t>
                      </m:r>
                      <m:r>
                        <a:rPr kumimoji="0" lang="el-GR" sz="2000" b="0" i="1" u="none" strike="noStrike" kern="1200" cap="none" spc="0" normalizeH="0" baseline="0" noProof="0" dirty="0" smtClean="0">
                          <a:ln>
                            <a:noFill/>
                          </a:ln>
                          <a:solidFill>
                            <a:prstClr val="black"/>
                          </a:solidFill>
                          <a:effectLst/>
                          <a:uLnTx/>
                          <a:uFillTx/>
                          <a:latin typeface="Cambria Math" panose="02040503050406030204" pitchFamily="18" charset="0"/>
                          <a:cs typeface="Times New Roman" panose="02020603050405020304" pitchFamily="18" charset="0"/>
                        </a:rPr>
                        <m:t>𝛼</m:t>
                      </m:r>
                      <m:r>
                        <a:rPr kumimoji="0" lang="el-GR" sz="2000" b="0" i="1" u="none" strike="noStrike" kern="1200" cap="none" spc="0" normalizeH="0" baseline="0" noProof="0" dirty="0" smtClean="0">
                          <a:ln>
                            <a:noFill/>
                          </a:ln>
                          <a:solidFill>
                            <a:prstClr val="black"/>
                          </a:solidFill>
                          <a:effectLst/>
                          <a:uLnTx/>
                          <a:uFillTx/>
                          <a:latin typeface="Cambria Math" panose="02040503050406030204" pitchFamily="18" charset="0"/>
                          <a:cs typeface="Times New Roman" panose="02020603050405020304" pitchFamily="18" charset="0"/>
                        </a:rPr>
                        <m:t>/2)</m:t>
                      </m:r>
                    </m:oMath>
                  </m:oMathPara>
                </a14:m>
                <a:endParaRPr lang="el-GR" sz="2000" dirty="0">
                  <a:latin typeface="Times New Roman" panose="02020603050405020304" pitchFamily="18" charset="0"/>
                  <a:cs typeface="Times New Roman" panose="02020603050405020304" pitchFamily="18" charset="0"/>
                </a:endParaRPr>
              </a:p>
              <a:p>
                <a:r>
                  <a:rPr lang="el-GR" sz="2000" dirty="0">
                    <a:latin typeface="Times New Roman" panose="02020603050405020304" pitchFamily="18" charset="0"/>
                    <a:cs typeface="Times New Roman" panose="02020603050405020304" pitchFamily="18" charset="0"/>
                  </a:rPr>
                  <a:t>για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𝑛</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και </a:t>
                </a: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υπολογίζοντας πειραματικά με ακτίνες </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X </a:t>
                </a: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το αντίστοιχο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𝑑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l-GR" sz="2000" dirty="0">
                    <a:solidFill>
                      <a:prstClr val="black"/>
                    </a:solidFill>
                    <a:latin typeface="Times New Roman" panose="02020603050405020304" pitchFamily="18" charset="0"/>
                    <a:cs typeface="Times New Roman" panose="02020603050405020304" pitchFamily="18" charset="0"/>
                  </a:rPr>
                  <a:t>υπολογίζονται οι αντίστοιχες τιμές του λ για κάθε τιμή της γωνία α. </a:t>
                </a:r>
              </a:p>
              <a:p>
                <a:r>
                  <a:rPr lang="el-GR" sz="2000" dirty="0">
                    <a:solidFill>
                      <a:prstClr val="black"/>
                    </a:solidFill>
                    <a:latin typeface="Times New Roman" panose="02020603050405020304" pitchFamily="18" charset="0"/>
                    <a:cs typeface="Times New Roman" panose="02020603050405020304" pitchFamily="18" charset="0"/>
                  </a:rPr>
                  <a:t>Τα αποτελέσματα είναι αυτά του διαγράμματος.</a:t>
                </a:r>
              </a:p>
              <a:p>
                <a:endParaRPr lang="el-GR" dirty="0">
                  <a:solidFill>
                    <a:prstClr val="black"/>
                  </a:solidFill>
                  <a:latin typeface="Cambria Math" panose="02040503050406030204" pitchFamily="18" charset="0"/>
                  <a:cs typeface="Times New Roman" panose="02020603050405020304" pitchFamily="18" charset="0"/>
                </a:endParaRPr>
              </a:p>
              <a:p>
                <a:endParaRPr lang="el-GR" dirty="0"/>
              </a:p>
            </p:txBody>
          </p:sp>
        </mc:Choice>
        <mc:Fallback xmlns="">
          <p:sp>
            <p:nvSpPr>
              <p:cNvPr id="19" name="Θέση κειμένου 18">
                <a:extLst>
                  <a:ext uri="{FF2B5EF4-FFF2-40B4-BE49-F238E27FC236}">
                    <a16:creationId xmlns:a16="http://schemas.microsoft.com/office/drawing/2014/main" id="{5FC44B8B-FFE7-3026-1E98-04C0A31581EE}"/>
                  </a:ext>
                </a:extLst>
              </p:cNvPr>
              <p:cNvSpPr>
                <a:spLocks noGrp="1" noRot="1" noChangeAspect="1" noMove="1" noResize="1" noEditPoints="1" noAdjustHandles="1" noChangeArrowheads="1" noChangeShapeType="1" noTextEdit="1"/>
              </p:cNvSpPr>
              <p:nvPr>
                <p:ph type="body" sz="half" idx="2"/>
              </p:nvPr>
            </p:nvSpPr>
            <p:spPr>
              <a:xfrm>
                <a:off x="787743" y="2679860"/>
                <a:ext cx="3932237" cy="3181190"/>
              </a:xfrm>
              <a:blipFill>
                <a:blip r:embed="rId2"/>
                <a:stretch>
                  <a:fillRect l="-1395" t="-3455" r="-155"/>
                </a:stretch>
              </a:blipFill>
            </p:spPr>
            <p:txBody>
              <a:bodyPr/>
              <a:lstStyle/>
              <a:p>
                <a:r>
                  <a:rPr lang="el-GR">
                    <a:noFill/>
                  </a:rPr>
                  <a:t> </a:t>
                </a:r>
              </a:p>
            </p:txBody>
          </p:sp>
        </mc:Fallback>
      </mc:AlternateContent>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3"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4"/>
          <a:stretch>
            <a:fillRect/>
          </a:stretch>
        </p:blipFill>
        <p:spPr>
          <a:xfrm>
            <a:off x="291812" y="33020"/>
            <a:ext cx="305492" cy="305492"/>
          </a:xfrm>
          <a:prstGeom prst="rect">
            <a:avLst/>
          </a:prstGeom>
        </p:spPr>
      </p:pic>
      <p:pic>
        <p:nvPicPr>
          <p:cNvPr id="10" name="Εικόνα 9">
            <a:extLst>
              <a:ext uri="{FF2B5EF4-FFF2-40B4-BE49-F238E27FC236}">
                <a16:creationId xmlns:a16="http://schemas.microsoft.com/office/drawing/2014/main" id="{2A92841E-E7DB-556A-D772-A7E0D8AE5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8050" y="3123312"/>
            <a:ext cx="5570037" cy="3598163"/>
          </a:xfrm>
          <a:prstGeom prst="rect">
            <a:avLst/>
          </a:prstGeom>
        </p:spPr>
      </p:pic>
      <p:pic>
        <p:nvPicPr>
          <p:cNvPr id="8" name="Εικόνα 7">
            <a:extLst>
              <a:ext uri="{FF2B5EF4-FFF2-40B4-BE49-F238E27FC236}">
                <a16:creationId xmlns:a16="http://schemas.microsoft.com/office/drawing/2014/main" id="{1E1A3D4F-E7D6-769E-C921-2C1E7DF1DD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2335" y="894829"/>
            <a:ext cx="2850573" cy="2145997"/>
          </a:xfrm>
          <a:prstGeom prst="rect">
            <a:avLst/>
          </a:prstGeom>
        </p:spPr>
      </p:pic>
    </p:spTree>
    <p:extLst>
      <p:ext uri="{BB962C8B-B14F-4D97-AF65-F5344CB8AC3E}">
        <p14:creationId xmlns:p14="http://schemas.microsoft.com/office/powerpoint/2010/main" val="350286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666082" y="802987"/>
            <a:ext cx="4175557" cy="1060450"/>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Θεωρητικό μοντέλο ερμηνείας.</a:t>
            </a:r>
          </a:p>
        </p:txBody>
      </p:sp>
      <mc:AlternateContent xmlns:mc="http://schemas.openxmlformats.org/markup-compatibility/2006" xmlns:a14="http://schemas.microsoft.com/office/drawing/2010/main">
        <mc:Choice Requires="a14">
          <p:sp>
            <p:nvSpPr>
              <p:cNvPr id="19" name="Θέση κειμένου 18">
                <a:extLst>
                  <a:ext uri="{FF2B5EF4-FFF2-40B4-BE49-F238E27FC236}">
                    <a16:creationId xmlns:a16="http://schemas.microsoft.com/office/drawing/2014/main" id="{5FC44B8B-FFE7-3026-1E98-04C0A31581EE}"/>
                  </a:ext>
                </a:extLst>
              </p:cNvPr>
              <p:cNvSpPr>
                <a:spLocks noGrp="1"/>
              </p:cNvSpPr>
              <p:nvPr>
                <p:ph type="body" sz="half" idx="2"/>
              </p:nvPr>
            </p:nvSpPr>
            <p:spPr>
              <a:xfrm>
                <a:off x="787743" y="2679860"/>
                <a:ext cx="5391384" cy="3181190"/>
              </a:xfrm>
            </p:spPr>
            <p:txBody>
              <a:bodyPr>
                <a:normAutofit fontScale="92500" lnSpcReduction="20000"/>
              </a:bodyPr>
              <a:lstStyle/>
              <a:p>
                <a:pPr marL="342900" indent="-342900">
                  <a:buFont typeface="Wingdings" panose="05000000000000000000" pitchFamily="2" charset="2"/>
                  <a:buChar char="Ø"/>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Υπόθεση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de Broglie</a:t>
                </a:r>
                <a:r>
                  <a:rPr lang="el-GR" sz="2000" dirty="0">
                    <a:solidFill>
                      <a:prstClr val="black"/>
                    </a:solidFill>
                    <a:latin typeface="Times New Roman" panose="02020603050405020304" pitchFamily="18" charset="0"/>
                    <a:ea typeface="Calibri" panose="020F0502020204030204" pitchFamily="34" charset="0"/>
                  </a:rPr>
                  <a:t>: </a:t>
                </a:r>
                <a:r>
                  <a:rPr lang="el-GR" sz="2000" dirty="0">
                    <a:solidFill>
                      <a:prstClr val="black"/>
                    </a:solidFill>
                    <a:latin typeface="Times New Roman" panose="02020603050405020304" pitchFamily="18" charset="0"/>
                    <a:cs typeface="Times New Roman" panose="02020603050405020304" pitchFamily="18" charset="0"/>
                  </a:rPr>
                  <a:t>Το ηλεκτρόνιο είναι κύμα με</a:t>
                </a:r>
              </a:p>
              <a:p>
                <a:pPr algn="ctr"/>
                <a14:m>
                  <m:oMath xmlns:m="http://schemas.openxmlformats.org/officeDocument/2006/math">
                    <m:r>
                      <a:rPr lang="el-GR" sz="2000" b="0" i="1" smtClean="0">
                        <a:latin typeface="Cambria Math" panose="02040503050406030204" pitchFamily="18" charset="0"/>
                      </a:rPr>
                      <m:t>𝜆</m:t>
                    </m:r>
                    <m:r>
                      <a:rPr lang="el-GR" sz="2000" b="0" i="1" smtClean="0">
                        <a:latin typeface="Cambria Math" panose="02040503050406030204" pitchFamily="18" charset="0"/>
                      </a:rPr>
                      <m:t>=</m:t>
                    </m:r>
                    <m:f>
                      <m:fPr>
                        <m:ctrlPr>
                          <a:rPr lang="el-GR" sz="2000" b="0" i="1" smtClean="0">
                            <a:latin typeface="Cambria Math" panose="02040503050406030204" pitchFamily="18" charset="0"/>
                          </a:rPr>
                        </m:ctrlPr>
                      </m:fPr>
                      <m:num>
                        <m:r>
                          <a:rPr lang="en-US" sz="2000" b="0" i="1" smtClean="0">
                            <a:latin typeface="Cambria Math" panose="02040503050406030204" pitchFamily="18" charset="0"/>
                          </a:rPr>
                          <m:t>h</m:t>
                        </m:r>
                      </m:num>
                      <m:den>
                        <m:rad>
                          <m:radPr>
                            <m:degHide m:val="on"/>
                            <m:ctrlPr>
                              <a:rPr lang="el-GR" sz="2000" b="0"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𝑚𝑒𝑉</m:t>
                            </m:r>
                          </m:e>
                        </m:rad>
                      </m:den>
                    </m:f>
                  </m:oMath>
                </a14:m>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 ή    </a:t>
                </a:r>
                <a14:m>
                  <m:oMath xmlns:m="http://schemas.openxmlformats.org/officeDocument/2006/math">
                    <m:r>
                      <a:rPr lang="el-GR" sz="2000" i="1">
                        <a:latin typeface="Cambria Math" panose="02040503050406030204" pitchFamily="18" charset="0"/>
                      </a:rPr>
                      <m:t>𝜆</m:t>
                    </m:r>
                    <m:r>
                      <a:rPr lang="el-GR" sz="2000" i="1">
                        <a:latin typeface="Cambria Math" panose="02040503050406030204" pitchFamily="18" charset="0"/>
                      </a:rPr>
                      <m:t>=</m:t>
                    </m:r>
                    <m:f>
                      <m:fPr>
                        <m:ctrlPr>
                          <a:rPr lang="el-GR" sz="2000" i="1">
                            <a:latin typeface="Cambria Math" panose="02040503050406030204" pitchFamily="18" charset="0"/>
                          </a:rPr>
                        </m:ctrlPr>
                      </m:fPr>
                      <m:num>
                        <m:r>
                          <a:rPr lang="el-GR" sz="2000" b="0" i="1" smtClean="0">
                            <a:latin typeface="Cambria Math" panose="02040503050406030204" pitchFamily="18" charset="0"/>
                          </a:rPr>
                          <m:t>12,3</m:t>
                        </m:r>
                      </m:num>
                      <m:den>
                        <m:rad>
                          <m:radPr>
                            <m:degHide m:val="on"/>
                            <m:ctrlPr>
                              <a:rPr lang="el-GR" sz="2000" i="1">
                                <a:latin typeface="Cambria Math" panose="02040503050406030204" pitchFamily="18" charset="0"/>
                              </a:rPr>
                            </m:ctrlPr>
                          </m:radPr>
                          <m:deg/>
                          <m:e>
                            <m:r>
                              <a:rPr lang="en-US" sz="2000" i="1">
                                <a:latin typeface="Cambria Math" panose="02040503050406030204" pitchFamily="18" charset="0"/>
                              </a:rPr>
                              <m:t>𝑉</m:t>
                            </m:r>
                          </m:e>
                        </m:rad>
                      </m:den>
                    </m:f>
                    <m:r>
                      <a:rPr lang="en-US" sz="2000" i="1" smtClean="0">
                        <a:latin typeface="Cambria Math" panose="02040503050406030204" pitchFamily="18" charset="0"/>
                        <a:ea typeface="Cambria Math" panose="02040503050406030204" pitchFamily="18" charset="0"/>
                      </a:rPr>
                      <m:t>Å</m:t>
                    </m:r>
                  </m:oMath>
                </a14:m>
                <a:r>
                  <a:rPr lang="el-GR" sz="2000" dirty="0">
                    <a:latin typeface="Times New Roman" panose="02020603050405020304" pitchFamily="18" charset="0"/>
                    <a:cs typeface="Times New Roman" panose="02020603050405020304" pitchFamily="18" charset="0"/>
                  </a:rPr>
                  <a:t>   </a:t>
                </a:r>
              </a:p>
              <a:p>
                <a:r>
                  <a:rPr lang="el-GR" sz="2000" dirty="0">
                    <a:latin typeface="Times New Roman" panose="02020603050405020304" pitchFamily="18" charset="0"/>
                    <a:cs typeface="Times New Roman" panose="02020603050405020304" pitchFamily="18" charset="0"/>
                  </a:rPr>
                  <a:t>Η παραπάνω έκφραση συμφωνεί με την διπλανή γραφική παράσταση.</a:t>
                </a:r>
              </a:p>
              <a:p>
                <a:r>
                  <a:rPr lang="el-GR" sz="2000" dirty="0">
                    <a:latin typeface="Times New Roman" panose="02020603050405020304" pitchFamily="18" charset="0"/>
                    <a:cs typeface="Times New Roman" panose="02020603050405020304" pitchFamily="18" charset="0"/>
                  </a:rPr>
                  <a:t>Συνεπώς ή υπόθεση </a:t>
                </a:r>
                <a:r>
                  <a:rPr lang="en-US" sz="2000" dirty="0">
                    <a:latin typeface="Times New Roman" panose="02020603050405020304" pitchFamily="18" charset="0"/>
                    <a:cs typeface="Times New Roman" panose="02020603050405020304" pitchFamily="18" charset="0"/>
                  </a:rPr>
                  <a:t>de Broglie,</a:t>
                </a:r>
                <a:r>
                  <a:rPr lang="el-GR" sz="2000" dirty="0">
                    <a:latin typeface="Times New Roman" panose="02020603050405020304" pitchFamily="18" charset="0"/>
                    <a:cs typeface="Times New Roman" panose="02020603050405020304" pitchFamily="18" charset="0"/>
                  </a:rPr>
                  <a:t> των υλικών κυμάτων συμφωνεί και εξηγεί τα πειραματικά αποτελέσματα.</a:t>
                </a:r>
              </a:p>
              <a:p>
                <a:pPr marL="342900" indent="-342900">
                  <a:buFont typeface="Wingdings" panose="05000000000000000000" pitchFamily="2" charset="2"/>
                  <a:buChar char="Ø"/>
                </a:pPr>
                <a:r>
                  <a:rPr lang="el-GR" sz="2000" dirty="0">
                    <a:solidFill>
                      <a:prstClr val="black"/>
                    </a:solidFill>
                    <a:latin typeface="Times New Roman" panose="02020603050405020304" pitchFamily="18" charset="0"/>
                    <a:cs typeface="Times New Roman" panose="02020603050405020304" pitchFamily="18" charset="0"/>
                  </a:rPr>
                  <a:t>Για την ιστορία,  οι </a:t>
                </a:r>
                <a:r>
                  <a:rPr lang="en-US" sz="2000" dirty="0">
                    <a:latin typeface="Times New Roman" panose="02020603050405020304" pitchFamily="18" charset="0"/>
                    <a:cs typeface="Times New Roman" panose="02020603050405020304" pitchFamily="18" charset="0"/>
                  </a:rPr>
                  <a:t>Davisson </a:t>
                </a:r>
                <a:r>
                  <a:rPr lang="el-GR" sz="2000" dirty="0">
                    <a:latin typeface="Times New Roman" panose="02020603050405020304" pitchFamily="18" charset="0"/>
                    <a:cs typeface="Times New Roman" panose="02020603050405020304" pitchFamily="18" charset="0"/>
                  </a:rPr>
                  <a:t>και </a:t>
                </a:r>
                <a:r>
                  <a:rPr lang="en-US" sz="2000" dirty="0">
                    <a:latin typeface="Times New Roman" panose="02020603050405020304" pitchFamily="18" charset="0"/>
                    <a:cs typeface="Times New Roman" panose="02020603050405020304" pitchFamily="18" charset="0"/>
                  </a:rPr>
                  <a:t>Germer</a:t>
                </a:r>
                <a:r>
                  <a:rPr lang="el-GR" sz="2000" dirty="0">
                    <a:latin typeface="Times New Roman" panose="02020603050405020304" pitchFamily="18" charset="0"/>
                    <a:cs typeface="Times New Roman" panose="02020603050405020304" pitchFamily="18" charset="0"/>
                  </a:rPr>
                  <a:t> για </a:t>
                </a:r>
                <a14:m>
                  <m:oMath xmlns:m="http://schemas.openxmlformats.org/officeDocument/2006/math">
                    <m:r>
                      <a:rPr lang="en-US" sz="2000" i="1">
                        <a:latin typeface="Cambria Math" panose="02040503050406030204" pitchFamily="18" charset="0"/>
                      </a:rPr>
                      <m:t>𝑉</m:t>
                    </m:r>
                    <m:r>
                      <a:rPr lang="el-GR" sz="2000" i="1">
                        <a:latin typeface="Cambria Math" panose="02040503050406030204" pitchFamily="18" charset="0"/>
                      </a:rPr>
                      <m:t>=</m:t>
                    </m:r>
                    <m:r>
                      <a:rPr lang="en-US" sz="2000" i="1">
                        <a:latin typeface="Cambria Math" panose="02040503050406030204" pitchFamily="18" charset="0"/>
                      </a:rPr>
                      <m:t>54</m:t>
                    </m:r>
                    <m:r>
                      <m:rPr>
                        <m:sty m:val="p"/>
                      </m:rPr>
                      <a:rPr lang="en-US" sz="2000">
                        <a:latin typeface="Cambria Math" panose="02040503050406030204" pitchFamily="18" charset="0"/>
                      </a:rPr>
                      <m:t>V</m:t>
                    </m:r>
                  </m:oMath>
                </a14:m>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όπου το αντίστοιχο  μήκος </a:t>
                </a:r>
                <a:r>
                  <a:rPr lang="en-US" sz="2000" dirty="0">
                    <a:latin typeface="Times New Roman" panose="02020603050405020304" pitchFamily="18" charset="0"/>
                    <a:cs typeface="Times New Roman" panose="02020603050405020304" pitchFamily="18" charset="0"/>
                  </a:rPr>
                  <a:t>de Broglie</a:t>
                </a:r>
                <a:r>
                  <a:rPr lang="el-GR" sz="2000" dirty="0">
                    <a:latin typeface="Times New Roman" panose="02020603050405020304" pitchFamily="18" charset="0"/>
                    <a:cs typeface="Times New Roman" panose="02020603050405020304" pitchFamily="18" charset="0"/>
                  </a:rPr>
                  <a:t> είναι </a:t>
                </a:r>
                <a14:m>
                  <m:oMath xmlns:m="http://schemas.openxmlformats.org/officeDocument/2006/math">
                    <m:r>
                      <a:rPr lang="el-GR" sz="2000" i="1">
                        <a:latin typeface="Cambria Math" panose="02040503050406030204" pitchFamily="18" charset="0"/>
                      </a:rPr>
                      <m:t>𝜆</m:t>
                    </m:r>
                    <m:r>
                      <a:rPr lang="el-GR" sz="2000" i="1">
                        <a:latin typeface="Cambria Math" panose="02040503050406030204" pitchFamily="18" charset="0"/>
                      </a:rPr>
                      <m:t>=1,66Å</m:t>
                    </m:r>
                  </m:oMath>
                </a14:m>
                <a:r>
                  <a:rPr lang="el-GR" sz="2000" dirty="0">
                    <a:latin typeface="Times New Roman" panose="02020603050405020304" pitchFamily="18" charset="0"/>
                    <a:cs typeface="Times New Roman" panose="02020603050405020304" pitchFamily="18" charset="0"/>
                  </a:rPr>
                  <a:t>  είχαν μετρήσει </a:t>
                </a:r>
                <a14:m>
                  <m:oMath xmlns:m="http://schemas.openxmlformats.org/officeDocument/2006/math">
                    <m:sSup>
                      <m:sSupPr>
                        <m:ctrlPr>
                          <a:rPr lang="en-US" sz="2000" i="1" dirty="0">
                            <a:solidFill>
                              <a:prstClr val="black"/>
                            </a:solidFill>
                            <a:latin typeface="Cambria Math" panose="02040503050406030204" pitchFamily="18" charset="0"/>
                            <a:cs typeface="Times New Roman" panose="02020603050405020304" pitchFamily="18" charset="0"/>
                          </a:rPr>
                        </m:ctrlPr>
                      </m:sSupPr>
                      <m:e>
                        <m:r>
                          <a:rPr lang="el-GR" sz="2000" b="0" i="1" dirty="0" smtClean="0">
                            <a:solidFill>
                              <a:prstClr val="black"/>
                            </a:solidFill>
                            <a:latin typeface="Cambria Math" panose="02040503050406030204" pitchFamily="18" charset="0"/>
                            <a:cs typeface="Times New Roman" panose="02020603050405020304" pitchFamily="18" charset="0"/>
                          </a:rPr>
                          <m:t>𝛼</m:t>
                        </m:r>
                        <m:r>
                          <a:rPr lang="el-GR" sz="2000" i="1" dirty="0">
                            <a:solidFill>
                              <a:prstClr val="black"/>
                            </a:solidFill>
                            <a:latin typeface="Cambria Math" panose="02040503050406030204" pitchFamily="18" charset="0"/>
                            <a:cs typeface="Times New Roman" panose="02020603050405020304" pitchFamily="18" charset="0"/>
                          </a:rPr>
                          <m:t>=50</m:t>
                        </m:r>
                      </m:e>
                      <m:sup>
                        <m:r>
                          <a:rPr lang="en-US" sz="2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l-GR" sz="2000" dirty="0">
                    <a:latin typeface="Times New Roman" panose="02020603050405020304" pitchFamily="18" charset="0"/>
                    <a:cs typeface="Times New Roman" panose="02020603050405020304" pitchFamily="18" charset="0"/>
                  </a:rPr>
                  <a:t> και </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𝑑 </a:t>
                </a: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0.91</a:t>
                </a:r>
                <a14:m>
                  <m:oMath xmlns:m="http://schemas.openxmlformats.org/officeDocument/2006/math">
                    <m:r>
                      <a:rPr lang="el-GR" sz="2000" i="1">
                        <a:latin typeface="Cambria Math" panose="02040503050406030204" pitchFamily="18" charset="0"/>
                      </a:rPr>
                      <m:t>Å</m:t>
                    </m:r>
                  </m:oMath>
                </a14:m>
                <a:r>
                  <a:rPr lang="en-US" sz="2000" dirty="0">
                    <a:solidFill>
                      <a:prstClr val="black"/>
                    </a:solidFill>
                    <a:latin typeface="Times New Roman" panose="02020603050405020304" pitchFamily="18" charset="0"/>
                    <a:cs typeface="Times New Roman" panose="02020603050405020304" pitchFamily="18" charset="0"/>
                  </a:rPr>
                  <a:t> </a:t>
                </a:r>
                <a:r>
                  <a:rPr lang="el-GR" sz="2000" dirty="0">
                    <a:solidFill>
                      <a:prstClr val="black"/>
                    </a:solidFill>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που αντιστοιχεί σε </a:t>
                </a:r>
                <a14:m>
                  <m:oMath xmlns:m="http://schemas.openxmlformats.org/officeDocument/2006/math">
                    <m:r>
                      <a:rPr lang="el-GR" sz="2000" i="1">
                        <a:latin typeface="Cambria Math" panose="02040503050406030204" pitchFamily="18" charset="0"/>
                      </a:rPr>
                      <m:t>𝜆</m:t>
                    </m:r>
                    <m:r>
                      <a:rPr lang="el-GR" sz="2000" i="1">
                        <a:latin typeface="Cambria Math" panose="02040503050406030204" pitchFamily="18" charset="0"/>
                      </a:rPr>
                      <m:t>=1,65Å</m:t>
                    </m:r>
                  </m:oMath>
                </a14:m>
                <a:endParaRPr lang="el-GR" sz="2000" dirty="0">
                  <a:latin typeface="Times New Roman" panose="02020603050405020304" pitchFamily="18" charset="0"/>
                  <a:cs typeface="Times New Roman" panose="02020603050405020304" pitchFamily="18" charset="0"/>
                </a:endParaRPr>
              </a:p>
              <a:p>
                <a:endParaRPr lang="el-GR" dirty="0"/>
              </a:p>
              <a:p>
                <a:endParaRPr lang="el-GR" dirty="0"/>
              </a:p>
            </p:txBody>
          </p:sp>
        </mc:Choice>
        <mc:Fallback xmlns="">
          <p:sp>
            <p:nvSpPr>
              <p:cNvPr id="19" name="Θέση κειμένου 18">
                <a:extLst>
                  <a:ext uri="{FF2B5EF4-FFF2-40B4-BE49-F238E27FC236}">
                    <a16:creationId xmlns:a16="http://schemas.microsoft.com/office/drawing/2014/main" id="{5FC44B8B-FFE7-3026-1E98-04C0A31581EE}"/>
                  </a:ext>
                </a:extLst>
              </p:cNvPr>
              <p:cNvSpPr>
                <a:spLocks noGrp="1" noRot="1" noChangeAspect="1" noMove="1" noResize="1" noEditPoints="1" noAdjustHandles="1" noChangeArrowheads="1" noChangeShapeType="1" noTextEdit="1"/>
              </p:cNvSpPr>
              <p:nvPr>
                <p:ph type="body" sz="half" idx="2"/>
              </p:nvPr>
            </p:nvSpPr>
            <p:spPr>
              <a:xfrm>
                <a:off x="787743" y="2679860"/>
                <a:ext cx="5391384" cy="3181190"/>
              </a:xfrm>
              <a:blipFill>
                <a:blip r:embed="rId2"/>
                <a:stretch>
                  <a:fillRect l="-1017" t="-3455" r="-1130"/>
                </a:stretch>
              </a:blipFill>
            </p:spPr>
            <p:txBody>
              <a:bodyPr/>
              <a:lstStyle/>
              <a:p>
                <a:r>
                  <a:rPr lang="el-GR">
                    <a:noFill/>
                  </a:rPr>
                  <a:t> </a:t>
                </a:r>
              </a:p>
            </p:txBody>
          </p:sp>
        </mc:Fallback>
      </mc:AlternateContent>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3"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4"/>
          <a:stretch>
            <a:fillRect/>
          </a:stretch>
        </p:blipFill>
        <p:spPr>
          <a:xfrm>
            <a:off x="291812" y="33020"/>
            <a:ext cx="305492" cy="305492"/>
          </a:xfrm>
          <a:prstGeom prst="rect">
            <a:avLst/>
          </a:prstGeom>
        </p:spPr>
      </p:pic>
      <p:pic>
        <p:nvPicPr>
          <p:cNvPr id="10" name="Εικόνα 9">
            <a:extLst>
              <a:ext uri="{FF2B5EF4-FFF2-40B4-BE49-F238E27FC236}">
                <a16:creationId xmlns:a16="http://schemas.microsoft.com/office/drawing/2014/main" id="{2A92841E-E7DB-556A-D772-A7E0D8AE5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2239518"/>
            <a:ext cx="4969673" cy="3210337"/>
          </a:xfrm>
          <a:prstGeom prst="rect">
            <a:avLst/>
          </a:prstGeom>
        </p:spPr>
      </p:pic>
    </p:spTree>
    <p:extLst>
      <p:ext uri="{BB962C8B-B14F-4D97-AF65-F5344CB8AC3E}">
        <p14:creationId xmlns:p14="http://schemas.microsoft.com/office/powerpoint/2010/main" val="352583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838200" y="365125"/>
            <a:ext cx="5080346" cy="1325563"/>
          </a:xfrm>
        </p:spPr>
        <p:txBody>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Πειραματική μελέτη.2</a:t>
            </a:r>
            <a:r>
              <a:rPr lang="el-GR" sz="2400" b="1" i="1" baseline="30000" dirty="0">
                <a:solidFill>
                  <a:srgbClr val="002060"/>
                </a:solidFill>
                <a:latin typeface="Times New Roman" panose="02020603050405020304" pitchFamily="18" charset="0"/>
                <a:cs typeface="Times New Roman" panose="02020603050405020304" pitchFamily="18" charset="0"/>
              </a:rPr>
              <a:t>ο</a:t>
            </a:r>
            <a:r>
              <a:rPr lang="el-GR" sz="2400" b="1" i="1" dirty="0">
                <a:solidFill>
                  <a:srgbClr val="002060"/>
                </a:solidFill>
                <a:latin typeface="Times New Roman" panose="02020603050405020304" pitchFamily="18" charset="0"/>
                <a:cs typeface="Times New Roman" panose="02020603050405020304" pitchFamily="18" charset="0"/>
              </a:rPr>
              <a:t> Πείραμα. </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693462" y="1819997"/>
            <a:ext cx="5241442" cy="4239057"/>
          </a:xfrm>
          <a:prstGeom prst="rect">
            <a:avLst/>
          </a:prstGeom>
          <a:ln w="28575">
            <a:solidFill>
              <a:schemeClr val="bg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buFont typeface="Wingdings" panose="05000000000000000000" pitchFamily="2" charset="2"/>
              <a:buChar char="Ø"/>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hlinkClick r:id="rId4"/>
              </a:rPr>
              <a:t>Πείραμα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A. Tonomura, J. Endo, T. Matsuda, and T. Kawasaki </a:t>
            </a: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Συμβολή ηλεκτρονίων από δύο </a:t>
            </a:r>
            <a:r>
              <a:rPr lang="el-GR"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σχισμές (προσομοίωση).</a:t>
            </a:r>
            <a:endPar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Εξοικείωση με την προσομοίωση.</a:t>
            </a: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Χρησιμοποιείστε «δύο σχισμές» και «ηλεκτρόνια».</a:t>
            </a: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Επιλέξετε «υψηλή πυκνότητα» ή «απλό σωματίδιο». Στο «απλό σωματίδιο» μόνο ένα ηλεκτρόνιο στη διάταξη.</a:t>
            </a: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Λάβετε φωτογραφίες του </a:t>
            </a:r>
            <a:r>
              <a:rPr kumimoji="0" lang="el-GR" sz="1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πετάσματος</a:t>
            </a: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σε τακτά χρονικά διαστήματα(</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copy screen).</a:t>
            </a:r>
            <a:endPar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Εικόνα 7">
            <a:extLst>
              <a:ext uri="{FF2B5EF4-FFF2-40B4-BE49-F238E27FC236}">
                <a16:creationId xmlns:a16="http://schemas.microsoft.com/office/drawing/2014/main" id="{48B23F9C-CD97-FA61-354C-FABB4E58C2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133" y="1900468"/>
            <a:ext cx="4909667" cy="3874913"/>
          </a:xfrm>
          <a:prstGeom prst="rect">
            <a:avLst/>
          </a:prstGeom>
        </p:spPr>
      </p:pic>
    </p:spTree>
    <p:extLst>
      <p:ext uri="{BB962C8B-B14F-4D97-AF65-F5344CB8AC3E}">
        <p14:creationId xmlns:p14="http://schemas.microsoft.com/office/powerpoint/2010/main" val="368361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838200" y="365125"/>
            <a:ext cx="5080346" cy="1325563"/>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Πειραματική μελέτη.2</a:t>
            </a:r>
            <a:r>
              <a:rPr lang="el-GR" sz="2400" b="1" i="1" baseline="30000" dirty="0">
                <a:solidFill>
                  <a:srgbClr val="002060"/>
                </a:solidFill>
                <a:latin typeface="Times New Roman" panose="02020603050405020304" pitchFamily="18" charset="0"/>
                <a:cs typeface="Times New Roman" panose="02020603050405020304" pitchFamily="18" charset="0"/>
              </a:rPr>
              <a:t>ο</a:t>
            </a:r>
            <a:r>
              <a:rPr lang="el-GR" sz="2400" b="1" i="1" dirty="0">
                <a:solidFill>
                  <a:srgbClr val="002060"/>
                </a:solidFill>
                <a:latin typeface="Times New Roman" panose="02020603050405020304" pitchFamily="18" charset="0"/>
                <a:cs typeface="Times New Roman" panose="02020603050405020304" pitchFamily="18" charset="0"/>
              </a:rPr>
              <a:t> Πείραμα. Επεξεργασία και ερμηνεία  αποτελεσμάτων </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907704" y="1940070"/>
            <a:ext cx="5080346" cy="3317915"/>
          </a:xfrm>
          <a:prstGeom prst="rect">
            <a:avLst/>
          </a:prstGeom>
          <a:ln w="28575">
            <a:solidFill>
              <a:schemeClr val="bg1"/>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Πείραμα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 Tonomura, J. Endo, T. Matsuda, and T. Kawasaki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Συμβολή ηλεκτρονίων από δύο σχισμές.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Εναλλακτικά χρησιμοποιείστε τα δεδομένα της διπλανής εικόνας τα οποία είναι αυτά του άρθρου του πειράματος: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Journal of Physics 57, 117 (1989);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https://doi.org/10.1119/1.16104</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Τα αποτελέσματα συμφωνούν με τη υπόθεση των υλικών κυμάτων.</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9" name="Ομάδα 8">
            <a:extLst>
              <a:ext uri="{FF2B5EF4-FFF2-40B4-BE49-F238E27FC236}">
                <a16:creationId xmlns:a16="http://schemas.microsoft.com/office/drawing/2014/main" id="{584EA555-C4E9-7D44-C272-B321C285E3ED}"/>
              </a:ext>
            </a:extLst>
          </p:cNvPr>
          <p:cNvGrpSpPr/>
          <p:nvPr/>
        </p:nvGrpSpPr>
        <p:grpSpPr>
          <a:xfrm>
            <a:off x="6203952" y="1198391"/>
            <a:ext cx="5749096" cy="4659196"/>
            <a:chOff x="5781675" y="1095375"/>
            <a:chExt cx="6032420" cy="4867276"/>
          </a:xfrm>
        </p:grpSpPr>
        <p:pic>
          <p:nvPicPr>
            <p:cNvPr id="10" name="Θέση περιεχομένου 7">
              <a:extLst>
                <a:ext uri="{FF2B5EF4-FFF2-40B4-BE49-F238E27FC236}">
                  <a16:creationId xmlns:a16="http://schemas.microsoft.com/office/drawing/2014/main" id="{6340BB1B-83C0-57C2-366A-854F51972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7298" y="1095375"/>
              <a:ext cx="2570968" cy="1971675"/>
            </a:xfrm>
            <a:prstGeom prst="rect">
              <a:avLst/>
            </a:prstGeom>
          </p:spPr>
        </p:pic>
        <p:pic>
          <p:nvPicPr>
            <p:cNvPr id="11" name="Εικόνα 10">
              <a:extLst>
                <a:ext uri="{FF2B5EF4-FFF2-40B4-BE49-F238E27FC236}">
                  <a16:creationId xmlns:a16="http://schemas.microsoft.com/office/drawing/2014/main" id="{7471FA17-1494-7112-2CB6-7131F4B4F924}"/>
                </a:ext>
              </a:extLst>
            </p:cNvPr>
            <p:cNvPicPr>
              <a:picLocks noChangeAspect="1"/>
            </p:cNvPicPr>
            <p:nvPr/>
          </p:nvPicPr>
          <p:blipFill rotWithShape="1">
            <a:blip r:embed="rId6">
              <a:extLst>
                <a:ext uri="{28A0092B-C50C-407E-A947-70E740481C1C}">
                  <a14:useLocalDpi xmlns:a14="http://schemas.microsoft.com/office/drawing/2010/main" val="0"/>
                </a:ext>
              </a:extLst>
            </a:blip>
            <a:srcRect l="14228" t="1079" r="7464" b="16415"/>
            <a:stretch/>
          </p:blipFill>
          <p:spPr>
            <a:xfrm>
              <a:off x="5781675" y="3095625"/>
              <a:ext cx="5886450" cy="2183497"/>
            </a:xfrm>
            <a:prstGeom prst="rect">
              <a:avLst/>
            </a:prstGeom>
          </p:spPr>
        </p:pic>
        <p:pic>
          <p:nvPicPr>
            <p:cNvPr id="12" name="Εικόνα 11">
              <a:extLst>
                <a:ext uri="{FF2B5EF4-FFF2-40B4-BE49-F238E27FC236}">
                  <a16:creationId xmlns:a16="http://schemas.microsoft.com/office/drawing/2014/main" id="{20224A42-AAEE-157F-9272-CBD8A07DEE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1675" y="5336272"/>
              <a:ext cx="6032420" cy="626379"/>
            </a:xfrm>
            <a:prstGeom prst="rect">
              <a:avLst/>
            </a:prstGeom>
          </p:spPr>
        </p:pic>
      </p:grpSp>
    </p:spTree>
    <p:extLst>
      <p:ext uri="{BB962C8B-B14F-4D97-AF65-F5344CB8AC3E}">
        <p14:creationId xmlns:p14="http://schemas.microsoft.com/office/powerpoint/2010/main" val="146452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838200" y="365125"/>
            <a:ext cx="5080346" cy="1325563"/>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Τεχνολογικές εφαρμογές.</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838200" y="2503488"/>
            <a:ext cx="3918527" cy="720003"/>
          </a:xfrm>
          <a:prstGeom prst="rect">
            <a:avLst/>
          </a:prstGeom>
          <a:ln w="28575">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Ηλεκτρονικό μικροσκόπιο. </a:t>
            </a:r>
            <a:endParaRPr kumimoji="0" lang="el-G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Εικόνα 7">
            <a:extLst>
              <a:ext uri="{FF2B5EF4-FFF2-40B4-BE49-F238E27FC236}">
                <a16:creationId xmlns:a16="http://schemas.microsoft.com/office/drawing/2014/main" id="{AF4725F8-D7AE-D2A3-37DD-58DFF2D26791}"/>
              </a:ext>
            </a:extLst>
          </p:cNvPr>
          <p:cNvPicPr>
            <a:picLocks noChangeAspect="1"/>
          </p:cNvPicPr>
          <p:nvPr/>
        </p:nvPicPr>
        <p:blipFill>
          <a:blip r:embed="rId4"/>
          <a:stretch>
            <a:fillRect/>
          </a:stretch>
        </p:blipFill>
        <p:spPr>
          <a:xfrm>
            <a:off x="7028945" y="1482003"/>
            <a:ext cx="3163310" cy="4401127"/>
          </a:xfrm>
          <a:prstGeom prst="rect">
            <a:avLst/>
          </a:prstGeom>
        </p:spPr>
      </p:pic>
    </p:spTree>
    <p:extLst>
      <p:ext uri="{BB962C8B-B14F-4D97-AF65-F5344CB8AC3E}">
        <p14:creationId xmlns:p14="http://schemas.microsoft.com/office/powerpoint/2010/main" val="347176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Μέλαν Σώμα. </a:t>
            </a:r>
            <a:br>
              <a:rPr lang="en-US" b="1" i="1" dirty="0">
                <a:solidFill>
                  <a:srgbClr val="FF0000"/>
                </a:solidFill>
                <a:latin typeface="Times New Roman" panose="02020603050405020304" pitchFamily="18" charset="0"/>
                <a:cs typeface="Times New Roman" panose="02020603050405020304" pitchFamily="18" charset="0"/>
              </a:rPr>
            </a:br>
            <a:r>
              <a:rPr lang="el-GR" sz="2200" b="1" i="1" dirty="0">
                <a:solidFill>
                  <a:srgbClr val="002060"/>
                </a:solidFill>
                <a:latin typeface="Times New Roman" panose="02020603050405020304" pitchFamily="18" charset="0"/>
                <a:cs typeface="Times New Roman" panose="02020603050405020304" pitchFamily="18" charset="0"/>
              </a:rPr>
              <a:t>Πειραματική μελέτη.</a:t>
            </a:r>
            <a:endParaRPr lang="el-GR" sz="2200" b="1" dirty="0">
              <a:solidFill>
                <a:srgbClr val="002060"/>
              </a:solidFill>
              <a:latin typeface="Times New Roman" panose="02020603050405020304" pitchFamily="18" charset="0"/>
              <a:cs typeface="Times New Roman" panose="02020603050405020304" pitchFamily="18" charset="0"/>
            </a:endParaRPr>
          </a:p>
        </p:txBody>
      </p:sp>
      <p:sp>
        <p:nvSpPr>
          <p:cNvPr id="27" name="Θέση κειμένου 26">
            <a:extLst>
              <a:ext uri="{FF2B5EF4-FFF2-40B4-BE49-F238E27FC236}">
                <a16:creationId xmlns:a16="http://schemas.microsoft.com/office/drawing/2014/main" id="{9AE412E0-31F1-727B-D9D1-7B1055682562}"/>
              </a:ext>
            </a:extLst>
          </p:cNvPr>
          <p:cNvSpPr>
            <a:spLocks noGrp="1"/>
          </p:cNvSpPr>
          <p:nvPr>
            <p:ph type="body" sz="half" idx="2"/>
          </p:nvPr>
        </p:nvSpPr>
        <p:spPr>
          <a:xfrm>
            <a:off x="937772" y="3076408"/>
            <a:ext cx="4253064" cy="2022066"/>
          </a:xfrm>
        </p:spPr>
        <p:txBody>
          <a:bodyPr>
            <a:normAutofit fontScale="85000" lnSpcReduction="10000"/>
          </a:bodyPr>
          <a:lstStyle/>
          <a:p>
            <a:r>
              <a:rPr lang="el-GR" sz="2400" dirty="0">
                <a:latin typeface="Times New Roman" panose="02020603050405020304" pitchFamily="18" charset="0"/>
                <a:cs typeface="Times New Roman" panose="02020603050405020304" pitchFamily="18" charset="0"/>
                <a:hlinkClick r:id="rId2"/>
              </a:rPr>
              <a:t>Πείραμα στο Μέλαν Σώμα. </a:t>
            </a:r>
            <a:r>
              <a:rPr lang="el-GR" sz="2400" dirty="0">
                <a:latin typeface="Times New Roman" panose="02020603050405020304" pitchFamily="18" charset="0"/>
                <a:cs typeface="Times New Roman" panose="02020603050405020304" pitchFamily="18" charset="0"/>
              </a:rPr>
              <a:t>(προσομοίωση)</a:t>
            </a:r>
          </a:p>
          <a:p>
            <a:pPr marL="342900" indent="-342900">
              <a:buFont typeface="Arial" panose="020B0604020202020204" pitchFamily="34" charset="0"/>
              <a:buAutoNum type="arabicPeriod"/>
            </a:pPr>
            <a:r>
              <a:rPr lang="el-GR" sz="2400" dirty="0">
                <a:latin typeface="Times New Roman" panose="02020603050405020304" pitchFamily="18" charset="0"/>
                <a:cs typeface="Times New Roman" panose="02020603050405020304" pitchFamily="18" charset="0"/>
              </a:rPr>
              <a:t>Εξοικείωση με την προσομοίωση.</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AutoNum type="arabicPeriod"/>
            </a:pPr>
            <a:r>
              <a:rPr lang="el-GR" sz="2400" dirty="0">
                <a:latin typeface="Times New Roman" panose="02020603050405020304" pitchFamily="18" charset="0"/>
                <a:cs typeface="Times New Roman" panose="02020603050405020304" pitchFamily="18" charset="0"/>
              </a:rPr>
              <a:t>Προσδιορισμός των πειραμάτων και των αντίστοιχων μεταβλητών.</a:t>
            </a:r>
          </a:p>
          <a:p>
            <a:pPr marL="342900" indent="-342900">
              <a:buAutoNum type="arabicPeriod"/>
            </a:pPr>
            <a:r>
              <a:rPr lang="el-GR" sz="2400" dirty="0">
                <a:latin typeface="Times New Roman" panose="02020603050405020304" pitchFamily="18" charset="0"/>
                <a:cs typeface="Times New Roman" panose="02020603050405020304" pitchFamily="18" charset="0"/>
              </a:rPr>
              <a:t>Καταγραφή αποτελεσμάτων  </a:t>
            </a:r>
          </a:p>
          <a:p>
            <a:pPr marL="342900" indent="-342900">
              <a:buAutoNum type="arabicPeriod"/>
            </a:pP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3"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4"/>
          <a:stretch>
            <a:fillRect/>
          </a:stretch>
        </p:blipFill>
        <p:spPr>
          <a:xfrm>
            <a:off x="291812" y="33020"/>
            <a:ext cx="305492" cy="305492"/>
          </a:xfrm>
          <a:prstGeom prst="rect">
            <a:avLst/>
          </a:prstGeom>
        </p:spPr>
      </p:pic>
      <p:pic>
        <p:nvPicPr>
          <p:cNvPr id="12" name="Θέση εικόνας 11">
            <a:extLst>
              <a:ext uri="{FF2B5EF4-FFF2-40B4-BE49-F238E27FC236}">
                <a16:creationId xmlns:a16="http://schemas.microsoft.com/office/drawing/2014/main" id="{F854802B-8BE7-CB94-635B-B26F5583CD0C}"/>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l="14539" r="14539"/>
          <a:stretch>
            <a:fillRect/>
          </a:stretch>
        </p:blipFill>
        <p:spPr>
          <a:xfrm>
            <a:off x="6047793" y="1670916"/>
            <a:ext cx="5206435" cy="4111048"/>
          </a:xfrm>
        </p:spPr>
      </p:pic>
    </p:spTree>
    <p:extLst>
      <p:ext uri="{BB962C8B-B14F-4D97-AF65-F5344CB8AC3E}">
        <p14:creationId xmlns:p14="http://schemas.microsoft.com/office/powerpoint/2010/main" val="265107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711200" y="538828"/>
            <a:ext cx="11323782" cy="1089529"/>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kumimoji="0" lang="el-GR" sz="3600" b="1" i="1" u="none" strike="noStrike" kern="1200" cap="none" spc="0" normalizeH="0" baseline="0" noProof="0" dirty="0">
                <a:ln>
                  <a:noFill/>
                </a:ln>
                <a:solidFill>
                  <a:srgbClr val="92D050"/>
                </a:solidFill>
                <a:effectLst/>
                <a:uLnTx/>
                <a:uFillTx/>
                <a:latin typeface="Times New Roman" panose="02020603050405020304" pitchFamily="18" charset="0"/>
                <a:ea typeface="+mj-ea"/>
                <a:cs typeface="Times New Roman" panose="02020603050405020304" pitchFamily="18" charset="0"/>
              </a:rPr>
              <a:t>Απόπειρα ερμηνείας της κυματοσυνάρτησης</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761288" y="2147402"/>
            <a:ext cx="5080346" cy="2496388"/>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Αρμονικό κύμα, η διαταραχή είναι το ηλεκτρικό πεδίο Ε.</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Συμβολή αρμονικών κυμάτων.</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Η ένταση της ακτινοβολίας Ι είναι η πιθανότητα να ανιχνευθεί το φωτόνιο.</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Η ένταση της ακτινοβολίας συνεπώς και η πιθανότητα  είναι ανάλογη του Ε</a:t>
            </a:r>
            <a:r>
              <a:rPr kumimoji="0" lang="el-GR" sz="20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l" defTabSz="914400" rtl="0" eaLnBrk="1" fontAlgn="auto" latinLnBrk="0" hangingPunct="1">
              <a:lnSpc>
                <a:spcPct val="107000"/>
              </a:lnSpc>
              <a:spcBef>
                <a:spcPts val="1000"/>
              </a:spcBef>
              <a:spcAft>
                <a:spcPts val="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Θέση κειμένου 14">
            <a:extLst>
              <a:ext uri="{FF2B5EF4-FFF2-40B4-BE49-F238E27FC236}">
                <a16:creationId xmlns:a16="http://schemas.microsoft.com/office/drawing/2014/main" id="{AC3DEADF-7639-D93B-D29B-E41191819956}"/>
              </a:ext>
            </a:extLst>
          </p:cNvPr>
          <p:cNvSpPr txBox="1">
            <a:spLocks/>
          </p:cNvSpPr>
          <p:nvPr/>
        </p:nvSpPr>
        <p:spPr>
          <a:xfrm>
            <a:off x="6166513" y="2147402"/>
            <a:ext cx="5080346" cy="2528075"/>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Αρμονικό κύμα(?), η διαταραχή είναι η κυματοσυνάρτηση Ψ(</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Συμβολή αρμονικών κυμάτων(?)</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Αντίστοιχη ένταση(?) ίση με την  πιθανότητα ανίχνευσης του ηλεκτρονίου.</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Η πιθανότητα ανάλογη της Ψ</a:t>
            </a:r>
            <a:r>
              <a:rPr kumimoji="0" lang="el-GR" sz="20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7000"/>
              </a:lnSpc>
              <a:spcBef>
                <a:spcPts val="1000"/>
              </a:spcBef>
              <a:spcAft>
                <a:spcPts val="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Θέση κειμένου 5">
            <a:extLst>
              <a:ext uri="{FF2B5EF4-FFF2-40B4-BE49-F238E27FC236}">
                <a16:creationId xmlns:a16="http://schemas.microsoft.com/office/drawing/2014/main" id="{300569E2-4BCD-6401-AD3B-7113508E892F}"/>
              </a:ext>
            </a:extLst>
          </p:cNvPr>
          <p:cNvSpPr txBox="1">
            <a:spLocks/>
          </p:cNvSpPr>
          <p:nvPr/>
        </p:nvSpPr>
        <p:spPr>
          <a:xfrm>
            <a:off x="945141" y="1837569"/>
            <a:ext cx="5150859" cy="36195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Πείραμα </a:t>
            </a:r>
            <a:r>
              <a:rPr kumimoji="0" lang="en-US" sz="28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Taylor</a:t>
            </a:r>
            <a:endParaRPr kumimoji="0" lang="el-GR" sz="28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16" name="Θέση κειμένου 7">
            <a:extLst>
              <a:ext uri="{FF2B5EF4-FFF2-40B4-BE49-F238E27FC236}">
                <a16:creationId xmlns:a16="http://schemas.microsoft.com/office/drawing/2014/main" id="{E8546ABD-1C40-4804-3C70-41444FF5E820}"/>
              </a:ext>
            </a:extLst>
          </p:cNvPr>
          <p:cNvSpPr txBox="1">
            <a:spLocks/>
          </p:cNvSpPr>
          <p:nvPr/>
        </p:nvSpPr>
        <p:spPr>
          <a:xfrm>
            <a:off x="6420879" y="1820574"/>
            <a:ext cx="5183188" cy="36195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Πείραμα </a:t>
            </a:r>
            <a:r>
              <a:rPr kumimoji="0" lang="en-US" sz="28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Tonomura</a:t>
            </a:r>
            <a:r>
              <a:rPr kumimoji="0" lang="el-GR" sz="28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και συνεργατών</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A624A77-1C9E-8EEC-B6FA-41E11CC30022}"/>
                  </a:ext>
                </a:extLst>
              </p:cNvPr>
              <p:cNvSpPr txBox="1"/>
              <p:nvPr/>
            </p:nvSpPr>
            <p:spPr>
              <a:xfrm>
                <a:off x="2919413" y="4883258"/>
                <a:ext cx="7062787" cy="1045286"/>
              </a:xfrm>
              <a:prstGeom prst="rect">
                <a:avLst/>
              </a:prstGeom>
              <a:solidFill>
                <a:srgbClr val="FF0000">
                  <a:alpha val="36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Το τετράγωνο του μέτρου της κυματοσυνάρτησης είναι  η πυκνότητα πιθανότητας ανίχνευσης του σωματιδίου.</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𝑑𝑃</m:t>
                      </m:r>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𝛹</m:t>
                              </m:r>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d>
                        </m:e>
                        <m:sup>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𝑑𝑥</m:t>
                      </m:r>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TextBox 16">
                <a:extLst>
                  <a:ext uri="{FF2B5EF4-FFF2-40B4-BE49-F238E27FC236}">
                    <a16:creationId xmlns:a16="http://schemas.microsoft.com/office/drawing/2014/main" id="{7A624A77-1C9E-8EEC-B6FA-41E11CC30022}"/>
                  </a:ext>
                </a:extLst>
              </p:cNvPr>
              <p:cNvSpPr txBox="1">
                <a:spLocks noRot="1" noChangeAspect="1" noMove="1" noResize="1" noEditPoints="1" noAdjustHandles="1" noChangeArrowheads="1" noChangeShapeType="1" noTextEdit="1"/>
              </p:cNvSpPr>
              <p:nvPr/>
            </p:nvSpPr>
            <p:spPr>
              <a:xfrm>
                <a:off x="2919413" y="4883258"/>
                <a:ext cx="7062787" cy="1045286"/>
              </a:xfrm>
              <a:prstGeom prst="rect">
                <a:avLst/>
              </a:prstGeom>
              <a:blipFill>
                <a:blip r:embed="rId4"/>
                <a:stretch>
                  <a:fillRect l="-777" t="-2907"/>
                </a:stretch>
              </a:blipFill>
            </p:spPr>
            <p:txBody>
              <a:bodyPr/>
              <a:lstStyle/>
              <a:p>
                <a:r>
                  <a:rPr lang="el-GR">
                    <a:noFill/>
                  </a:rPr>
                  <a:t> </a:t>
                </a:r>
              </a:p>
            </p:txBody>
          </p:sp>
        </mc:Fallback>
      </mc:AlternateContent>
    </p:spTree>
    <p:extLst>
      <p:ext uri="{BB962C8B-B14F-4D97-AF65-F5344CB8AC3E}">
        <p14:creationId xmlns:p14="http://schemas.microsoft.com/office/powerpoint/2010/main" val="206373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37000" b="-37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EB030-C8A1-BC0C-F86D-549C8FD1E3D9}"/>
              </a:ext>
            </a:extLst>
          </p:cNvPr>
          <p:cNvSpPr>
            <a:spLocks noGrp="1"/>
          </p:cNvSpPr>
          <p:nvPr>
            <p:ph type="title"/>
          </p:nvPr>
        </p:nvSpPr>
        <p:spPr/>
        <p:txBody>
          <a:bodyPr/>
          <a:lstStyle/>
          <a:p>
            <a:r>
              <a:rPr lang="el-GR" b="1" i="1" dirty="0">
                <a:solidFill>
                  <a:srgbClr val="FF0000"/>
                </a:solidFill>
                <a:latin typeface="Times New Roman" panose="02020603050405020304" pitchFamily="18" charset="0"/>
                <a:cs typeface="Times New Roman" panose="02020603050405020304" pitchFamily="18" charset="0"/>
              </a:rPr>
              <a:t>Η κυματοσυνάρτηση.</a:t>
            </a:r>
            <a:endParaRPr lang="el-GR" dirty="0">
              <a:latin typeface="Times New Roman" panose="02020603050405020304" pitchFamily="18" charset="0"/>
              <a:cs typeface="Times New Roman" panose="02020603050405020304" pitchFamily="18" charset="0"/>
            </a:endParaRPr>
          </a:p>
        </p:txBody>
      </p:sp>
      <p:sp>
        <p:nvSpPr>
          <p:cNvPr id="3" name="Θέση κειμένου 2">
            <a:extLst>
              <a:ext uri="{FF2B5EF4-FFF2-40B4-BE49-F238E27FC236}">
                <a16:creationId xmlns:a16="http://schemas.microsoft.com/office/drawing/2014/main" id="{672BA1A1-A1C6-F725-26B9-8B77FCB39B86}"/>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80B5474-33C4-2967-2B3F-989169A1AC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849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664907" y="538828"/>
            <a:ext cx="10862187" cy="1089529"/>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Κυματοσυνάρτηση</a:t>
            </a:r>
            <a:r>
              <a:rPr lang="el-GR" b="1" i="1" dirty="0">
                <a:solidFill>
                  <a:srgbClr val="FF0000"/>
                </a:solidFill>
              </a:rPr>
              <a:t>. </a:t>
            </a:r>
            <a:r>
              <a:rPr lang="el-GR" b="1" i="1" dirty="0">
                <a:solidFill>
                  <a:srgbClr val="92D050"/>
                </a:solidFill>
                <a:latin typeface="Times New Roman" panose="02020603050405020304" pitchFamily="18" charset="0"/>
                <a:cs typeface="Times New Roman" panose="02020603050405020304" pitchFamily="18" charset="0"/>
              </a:rPr>
              <a:t>Αναζήτηση κυματικής εξίσωσης, θεωρία του </a:t>
            </a:r>
            <a:r>
              <a:rPr lang="en-US" b="1" i="1" dirty="0">
                <a:solidFill>
                  <a:srgbClr val="92D050"/>
                </a:solidFill>
                <a:latin typeface="Times New Roman" panose="02020603050405020304" pitchFamily="18" charset="0"/>
                <a:cs typeface="Times New Roman" panose="02020603050405020304" pitchFamily="18" charset="0"/>
              </a:rPr>
              <a:t>Schrodinger</a:t>
            </a:r>
            <a:r>
              <a:rPr lang="en-US" b="1" dirty="0">
                <a:solidFill>
                  <a:srgbClr val="92D050"/>
                </a:solidFill>
                <a:latin typeface="Times New Roman" panose="02020603050405020304" pitchFamily="18" charset="0"/>
                <a:cs typeface="Times New Roman" panose="02020603050405020304" pitchFamily="18" charset="0"/>
              </a:rPr>
              <a:t> </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mc:Choice xmlns:a14="http://schemas.microsoft.com/office/drawing/2010/main"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597303" y="2137532"/>
                <a:ext cx="6634769" cy="3949232"/>
              </a:xfrm>
              <a:prstGeom prst="rect">
                <a:avLst/>
              </a:prstGeom>
              <a:ln w="28575">
                <a:no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Αναζητώντας μια κυματική εξίσωση για τα υλικά κύματα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 Broglie,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ο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Schrödinger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διατύπωσε την αντίστοιχη θεωρία (1926) με προϊόν την αντίστοιχη εξίσωση. </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Λύση της εξίσωσης είναι η κυματοσυνάρτηση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𝛹</m:t>
                    </m:r>
                    <m:d>
                      <m:d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e>
                    </m:d>
                  </m:oMath>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Στην ειδική περίπτωση που το δυναμικό είναι ανεξάρτητο του χρόνου(στάσιμες καταστάσεις), η κυματοσυνάρτηση έχει τη μορφή</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𝛹</m:t>
                      </m:r>
                      <m:d>
                        <m:d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e>
                      </m:d>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𝜓</m:t>
                      </m:r>
                      <m:d>
                        <m:d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e>
                      </m:d>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𝜑</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Η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𝜓</m:t>
                    </m:r>
                    <m:d>
                      <m:d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e>
                    </m:d>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λέγεται </a:t>
                </a:r>
                <a:r>
                  <a:rPr kumimoji="0" lang="el-GR"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ιδιοσυνάρτηση</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Η ορθότητα της έχει ελεγχθεί σε πλείστα πειράματα.</a:t>
                </a:r>
              </a:p>
              <a:p>
                <a:pPr marL="0" marR="0" lvl="0" indent="0" algn="l" defTabSz="914400" rtl="0" eaLnBrk="1" fontAlgn="auto" latinLnBrk="0" hangingPunct="1">
                  <a:lnSpc>
                    <a:spcPct val="107000"/>
                  </a:lnSpc>
                  <a:spcBef>
                    <a:spcPts val="1000"/>
                  </a:spcBef>
                  <a:spcAft>
                    <a:spcPts val="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597303" y="2137532"/>
                <a:ext cx="6634769" cy="3949232"/>
              </a:xfrm>
              <a:prstGeom prst="rect">
                <a:avLst/>
              </a:prstGeom>
              <a:blipFill>
                <a:blip r:embed="rId4"/>
                <a:stretch>
                  <a:fillRect l="-735" t="-1700"/>
                </a:stretch>
              </a:blipFill>
              <a:ln w="28575">
                <a:noFill/>
              </a:ln>
            </p:spPr>
            <p:txBody>
              <a:bodyPr/>
              <a:lstStyle/>
              <a:p>
                <a:r>
                  <a:rPr lang="en-GB">
                    <a:noFill/>
                  </a:rPr>
                  <a:t> </a:t>
                </a:r>
              </a:p>
            </p:txBody>
          </p:sp>
        </mc:Fallback>
      </mc:AlternateContent>
      <p:pic>
        <p:nvPicPr>
          <p:cNvPr id="1026" name="Picture 2" descr="Αφίσα πορτραίτου επιστήμονα Erwin Schrödinger">
            <a:extLst>
              <a:ext uri="{FF2B5EF4-FFF2-40B4-BE49-F238E27FC236}">
                <a16:creationId xmlns:a16="http://schemas.microsoft.com/office/drawing/2014/main" id="{2BDDFBB9-0589-1E93-F786-76E97AAA08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352" t="29653" r="20744" b="28803"/>
          <a:stretch/>
        </p:blipFill>
        <p:spPr bwMode="auto">
          <a:xfrm>
            <a:off x="7752458" y="2137532"/>
            <a:ext cx="3525141" cy="249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34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664907" y="538828"/>
            <a:ext cx="10862187" cy="1089529"/>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Κυματοσυνάρτηση</a:t>
            </a:r>
            <a:r>
              <a:rPr lang="el-GR" b="1" i="1" dirty="0">
                <a:solidFill>
                  <a:srgbClr val="FF0000"/>
                </a:solidFill>
              </a:rPr>
              <a:t>. </a:t>
            </a:r>
            <a:r>
              <a:rPr lang="el-GR" b="1" i="1" dirty="0">
                <a:solidFill>
                  <a:srgbClr val="92D050"/>
                </a:solidFill>
                <a:latin typeface="Times New Roman" panose="02020603050405020304" pitchFamily="18" charset="0"/>
                <a:cs typeface="Times New Roman" panose="02020603050405020304" pitchFamily="18" charset="0"/>
              </a:rPr>
              <a:t>Ανεξάρτητη του χρόνου εξίσωσης, του </a:t>
            </a:r>
            <a:r>
              <a:rPr lang="en-US" b="1" i="1" dirty="0">
                <a:solidFill>
                  <a:srgbClr val="92D050"/>
                </a:solidFill>
                <a:latin typeface="Times New Roman" panose="02020603050405020304" pitchFamily="18" charset="0"/>
                <a:cs typeface="Times New Roman" panose="02020603050405020304" pitchFamily="18" charset="0"/>
              </a:rPr>
              <a:t>Schrodinger</a:t>
            </a:r>
            <a:r>
              <a:rPr lang="en-US" b="1" dirty="0">
                <a:solidFill>
                  <a:srgbClr val="92D050"/>
                </a:solidFill>
                <a:latin typeface="Times New Roman" panose="02020603050405020304" pitchFamily="18" charset="0"/>
                <a:cs typeface="Times New Roman" panose="02020603050405020304" pitchFamily="18" charset="0"/>
              </a:rPr>
              <a:t> </a:t>
            </a:r>
            <a:r>
              <a:rPr lang="el-GR" b="1" dirty="0">
                <a:solidFill>
                  <a:srgbClr val="92D050"/>
                </a:solidFill>
                <a:latin typeface="Times New Roman" panose="02020603050405020304" pitchFamily="18" charset="0"/>
                <a:cs typeface="Times New Roman" panose="02020603050405020304" pitchFamily="18" charset="0"/>
              </a:rPr>
              <a:t>(μια διάσταση)</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597304" y="2137532"/>
                <a:ext cx="4769023" cy="3450468"/>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Για προβλήματα μιας διάστασης  με δυναμικό ανεξάρτητη του χρόνου η εξίσωση του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Schrödinger</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έχει τη διπλανή μορφή.</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Λύση της εξίσωσης είναι οι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ιδιοκαταστάσεις</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ιδιοσυναρτήσεις</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και οι αντίστοιχες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ιδιοκαταστάσεις</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της ενέργειας)  </a:t>
                </a:r>
                <a14:m>
                  <m:oMath xmlns:m="http://schemas.openxmlformats.org/officeDocument/2006/math">
                    <m:sSub>
                      <m:sSubPr>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𝜓</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𝑛</m:t>
                        </m:r>
                      </m:sub>
                    </m:sSub>
                    <m:d>
                      <m:d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και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𝐸</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𝑛</m:t>
                        </m:r>
                      </m:sub>
                    </m:sSub>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1000"/>
                  </a:spcBef>
                  <a:spcAft>
                    <a:spcPts val="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597304" y="2137532"/>
                <a:ext cx="4769023" cy="3450468"/>
              </a:xfrm>
              <a:prstGeom prst="rect">
                <a:avLst/>
              </a:prstGeom>
              <a:blipFill>
                <a:blip r:embed="rId4"/>
                <a:stretch>
                  <a:fillRect l="-889" t="-701"/>
                </a:stretch>
              </a:blipFill>
              <a:ln w="28575">
                <a:solidFill>
                  <a:schemeClr val="tx1"/>
                </a:solidFill>
              </a:ln>
            </p:spPr>
            <p:txBody>
              <a:bodyPr/>
              <a:lstStyle/>
              <a:p>
                <a:r>
                  <a:rPr lang="el-GR">
                    <a:noFill/>
                  </a:rPr>
                  <a:t> </a:t>
                </a:r>
              </a:p>
            </p:txBody>
          </p:sp>
        </mc:Fallback>
      </mc:AlternateContent>
      <p:pic>
        <p:nvPicPr>
          <p:cNvPr id="9" name="Θέση περιεχομένου 7">
            <a:extLst>
              <a:ext uri="{FF2B5EF4-FFF2-40B4-BE49-F238E27FC236}">
                <a16:creationId xmlns:a16="http://schemas.microsoft.com/office/drawing/2014/main" id="{31A81C82-11B4-D182-F7FE-88D7847541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8010" y="2743200"/>
            <a:ext cx="6217840" cy="2192904"/>
          </a:xfrm>
          <a:prstGeom prst="rect">
            <a:avLst/>
          </a:prstGeom>
        </p:spPr>
      </p:pic>
    </p:spTree>
    <p:extLst>
      <p:ext uri="{BB962C8B-B14F-4D97-AF65-F5344CB8AC3E}">
        <p14:creationId xmlns:p14="http://schemas.microsoft.com/office/powerpoint/2010/main" val="51773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p:txBody>
          <a:bodyPr/>
          <a:lstStyle/>
          <a:p>
            <a:r>
              <a:rPr lang="el-GR" b="1" i="1" dirty="0">
                <a:solidFill>
                  <a:srgbClr val="FF0000"/>
                </a:solidFill>
                <a:latin typeface="Times New Roman" panose="02020603050405020304" pitchFamily="18" charset="0"/>
                <a:cs typeface="Times New Roman" panose="02020603050405020304" pitchFamily="18" charset="0"/>
              </a:rPr>
              <a:t>Κυματοσυνάρτηση</a:t>
            </a:r>
            <a:r>
              <a:rPr lang="el-GR" b="1" i="1" dirty="0">
                <a:solidFill>
                  <a:srgbClr val="FF0000"/>
                </a:solidFill>
              </a:rPr>
              <a:t>. </a:t>
            </a:r>
            <a:br>
              <a:rPr lang="el-GR" b="1" i="1" dirty="0">
                <a:solidFill>
                  <a:srgbClr val="FF0000"/>
                </a:solidFill>
              </a:rPr>
            </a:br>
            <a:r>
              <a:rPr lang="el-GR" sz="2400" b="1" i="1" dirty="0">
                <a:solidFill>
                  <a:srgbClr val="002060"/>
                </a:solidFill>
                <a:latin typeface="Times New Roman" panose="02020603050405020304" pitchFamily="18" charset="0"/>
                <a:cs typeface="Times New Roman" panose="02020603050405020304" pitchFamily="18" charset="0"/>
              </a:rPr>
              <a:t>Ερμηνεία της κυματοσυνάρτησης</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597304" y="2137531"/>
                <a:ext cx="6311496" cy="3773741"/>
              </a:xfrm>
              <a:prstGeom prst="rect">
                <a:avLst/>
              </a:prstGeom>
              <a:ln w="28575">
                <a:solidFill>
                  <a:schemeClr val="tx1"/>
                </a:solid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Οι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Born</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Bohr</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Heisenberg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και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Jordan</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(1927) διατύπωσαν την ερμηνεία για την κυματοσυνάρτηση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𝛹</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που είναι αποδεκτή μέχρι σήμερα και αναφέρεται ως ερμηνεία της Κοπεγχάγης: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ο τετράγωνο του μέτρου της κυματοσυνάρτησης </a:t>
                </a:r>
                <a14:m>
                  <m:oMath xmlns:m="http://schemas.openxmlformats.org/officeDocument/2006/math">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pPr>
                      <m:e>
                        <m:d>
                          <m:dPr>
                            <m:begChr m:val="|"/>
                            <m:endChr m:val="|"/>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d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𝛹</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d>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εκφράζει την πυκνότητα πιθανότητας να ανιχνευθεί το σωματίδιο στη θέση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την δεδομένη χρονική στιγμή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Η πιθανότητα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𝑑𝑃</m:t>
                    </m:r>
                  </m:oMath>
                </a14:m>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να ανιχνευθεί σε στοιχειώδη όγκο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𝑑𝑉</m:t>
                    </m:r>
                  </m:oMath>
                </a14:m>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στο οποίο περιέχεται το σημείο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δίνεται από τη σχέση:</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𝑑𝑃</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𝛹</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d>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𝑑𝑉</m:t>
                      </m:r>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597304" y="2137531"/>
                <a:ext cx="6311496" cy="3773741"/>
              </a:xfrm>
              <a:prstGeom prst="rect">
                <a:avLst/>
              </a:prstGeom>
              <a:blipFill>
                <a:blip r:embed="rId4"/>
                <a:stretch>
                  <a:fillRect l="-577" t="-481" r="-962"/>
                </a:stretch>
              </a:blipFill>
              <a:ln w="28575">
                <a:solidFill>
                  <a:schemeClr val="tx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Θέση περιεχομένου 4">
                <a:extLst>
                  <a:ext uri="{FF2B5EF4-FFF2-40B4-BE49-F238E27FC236}">
                    <a16:creationId xmlns:a16="http://schemas.microsoft.com/office/drawing/2014/main" id="{17CFDA80-E72A-D441-CE77-FD4DB5FABC75}"/>
                  </a:ext>
                </a:extLst>
              </p:cNvPr>
              <p:cNvSpPr txBox="1">
                <a:spLocks/>
              </p:cNvSpPr>
              <p:nvPr/>
            </p:nvSpPr>
            <p:spPr>
              <a:xfrm>
                <a:off x="7324437" y="3014392"/>
                <a:ext cx="3807980" cy="1401907"/>
              </a:xfrm>
              <a:prstGeom prst="rect">
                <a:avLst/>
              </a:prstGeom>
              <a:solidFill>
                <a:schemeClr val="accent2">
                  <a:lumMod val="40000"/>
                  <a:lumOff val="60000"/>
                  <a:alpha val="71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 xmlns:m="http://schemas.openxmlformats.org/officeDocument/2006/math">
                    <m:nary>
                      <m:naryPr>
                        <m:chr m:val="∑"/>
                        <m:limLoc m:val="subSup"/>
                        <m:supHide m:val="on"/>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naryPr>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up/>
                      <m:e>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𝛹</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d>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𝑉</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e>
                    </m:nary>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Συνθήκη κανονικοποίησης.</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Θέση περιεχομένου 4">
                <a:extLst>
                  <a:ext uri="{FF2B5EF4-FFF2-40B4-BE49-F238E27FC236}">
                    <a16:creationId xmlns:a16="http://schemas.microsoft.com/office/drawing/2014/main" id="{17CFDA80-E72A-D441-CE77-FD4DB5FABC75}"/>
                  </a:ext>
                </a:extLst>
              </p:cNvPr>
              <p:cNvSpPr txBox="1">
                <a:spLocks noRot="1" noChangeAspect="1" noMove="1" noResize="1" noEditPoints="1" noAdjustHandles="1" noChangeArrowheads="1" noChangeShapeType="1" noTextEdit="1"/>
              </p:cNvSpPr>
              <p:nvPr/>
            </p:nvSpPr>
            <p:spPr>
              <a:xfrm>
                <a:off x="7324437" y="3014392"/>
                <a:ext cx="3807980" cy="1401907"/>
              </a:xfrm>
              <a:prstGeom prst="rect">
                <a:avLst/>
              </a:prstGeom>
              <a:blipFill>
                <a:blip r:embed="rId5"/>
                <a:stretch>
                  <a:fillRect l="-9936" t="-34348"/>
                </a:stretch>
              </a:blipFill>
            </p:spPr>
            <p:txBody>
              <a:bodyPr/>
              <a:lstStyle/>
              <a:p>
                <a:r>
                  <a:rPr lang="el-GR">
                    <a:noFill/>
                  </a:rPr>
                  <a:t> </a:t>
                </a:r>
              </a:p>
            </p:txBody>
          </p:sp>
        </mc:Fallback>
      </mc:AlternateContent>
    </p:spTree>
    <p:extLst>
      <p:ext uri="{BB962C8B-B14F-4D97-AF65-F5344CB8AC3E}">
        <p14:creationId xmlns:p14="http://schemas.microsoft.com/office/powerpoint/2010/main" val="23561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p:txBody>
          <a:bodyPr/>
          <a:lstStyle/>
          <a:p>
            <a:r>
              <a:rPr lang="el-GR" b="1" i="1" dirty="0">
                <a:solidFill>
                  <a:srgbClr val="FF0000"/>
                </a:solidFill>
                <a:latin typeface="Times New Roman" panose="02020603050405020304" pitchFamily="18" charset="0"/>
                <a:cs typeface="Times New Roman" panose="02020603050405020304" pitchFamily="18" charset="0"/>
              </a:rPr>
              <a:t>Κυματοσυνάρτηση</a:t>
            </a:r>
            <a:r>
              <a:rPr lang="el-GR" b="1" i="1" dirty="0">
                <a:solidFill>
                  <a:srgbClr val="FF0000"/>
                </a:solidFill>
              </a:rPr>
              <a:t>.</a:t>
            </a:r>
            <a:br>
              <a:rPr lang="el-GR" b="1" i="1" dirty="0">
                <a:solidFill>
                  <a:srgbClr val="FF0000"/>
                </a:solidFill>
              </a:rPr>
            </a:b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Ερμηνεία της κυματοσυνάρτησης</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597303" y="2137531"/>
                <a:ext cx="6496223" cy="3773741"/>
              </a:xfrm>
              <a:prstGeom prst="rect">
                <a:avLst/>
              </a:prstGeom>
              <a:ln w="28575">
                <a:solidFill>
                  <a:schemeClr val="tx1"/>
                </a:solid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Για μονοδιάστατο πρόβλημα το τετράγωνο του μέτρου της κυματοσυνάρτησης </a:t>
                </a:r>
                <a14:m>
                  <m:oMath xmlns:m="http://schemas.openxmlformats.org/officeDocument/2006/math">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pPr>
                      <m:e>
                        <m:d>
                          <m:dPr>
                            <m:begChr m:val="|"/>
                            <m:endChr m:val="|"/>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d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𝛹</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d>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εκφράζει την πυκνότητα πιθανότητας να ανιχνευθεί το σωματίδιο στο σημείο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Η πιθανότητα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𝑑𝑃</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σε μια μέτρηση τη στιγμή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να ανιχνευθεί το σωματίδιο σε ένα διάστημα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𝑑𝑥</m:t>
                    </m:r>
                  </m:oMath>
                </a14:m>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γύρω από τη θέση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δίνεται από τη σχέση: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𝑑𝑃</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𝛹</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d>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𝑑𝑥</m:t>
                      </m:r>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Είναι: </a:t>
                </a:r>
                <a:b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𝑏</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nary>
                      <m:naryPr>
                        <m:limLoc m:val="subSup"/>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naryPr>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sub>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𝑏</m:t>
                        </m:r>
                      </m:sup>
                      <m:e>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𝛹</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d>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𝑑𝑥</m:t>
                        </m:r>
                      </m:e>
                    </m:nary>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b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14:m>
                  <m:oMath xmlns:m="http://schemas.openxmlformats.org/officeDocument/2006/math">
                    <m:nary>
                      <m:naryPr>
                        <m:limLoc m:val="subSup"/>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naryPr>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b>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e>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𝛹</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d>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𝑑𝑥</m:t>
                        </m:r>
                      </m:e>
                    </m:nary>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συνθήκη κανονικοποίησης)</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597303" y="2137531"/>
                <a:ext cx="6496223" cy="3773741"/>
              </a:xfrm>
              <a:prstGeom prst="rect">
                <a:avLst/>
              </a:prstGeom>
              <a:blipFill>
                <a:blip r:embed="rId4"/>
                <a:stretch>
                  <a:fillRect l="-2988" t="-1442" b="-21635"/>
                </a:stretch>
              </a:blipFill>
              <a:ln w="28575">
                <a:solidFill>
                  <a:schemeClr val="tx1"/>
                </a:solidFill>
              </a:ln>
            </p:spPr>
            <p:txBody>
              <a:bodyPr/>
              <a:lstStyle/>
              <a:p>
                <a:r>
                  <a:rPr lang="el-GR">
                    <a:noFill/>
                  </a:rPr>
                  <a:t> </a:t>
                </a:r>
              </a:p>
            </p:txBody>
          </p:sp>
        </mc:Fallback>
      </mc:AlternateContent>
      <p:pic>
        <p:nvPicPr>
          <p:cNvPr id="9" name="Θέση περιεχομένου 5">
            <a:extLst>
              <a:ext uri="{FF2B5EF4-FFF2-40B4-BE49-F238E27FC236}">
                <a16:creationId xmlns:a16="http://schemas.microsoft.com/office/drawing/2014/main" id="{C7351C47-1CE3-CC67-375F-5B04CDC082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0501" y="2424994"/>
            <a:ext cx="3623299" cy="3198813"/>
          </a:xfrm>
          <a:prstGeom prst="rect">
            <a:avLst/>
          </a:prstGeom>
        </p:spPr>
      </p:pic>
    </p:spTree>
    <p:extLst>
      <p:ext uri="{BB962C8B-B14F-4D97-AF65-F5344CB8AC3E}">
        <p14:creationId xmlns:p14="http://schemas.microsoft.com/office/powerpoint/2010/main" val="23513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p:txBody>
          <a:bodyPr/>
          <a:lstStyle/>
          <a:p>
            <a:r>
              <a:rPr lang="el-GR" b="1" i="1" dirty="0">
                <a:solidFill>
                  <a:srgbClr val="FF0000"/>
                </a:solidFill>
                <a:latin typeface="Times New Roman" panose="02020603050405020304" pitchFamily="18" charset="0"/>
                <a:cs typeface="Times New Roman" panose="02020603050405020304" pitchFamily="18" charset="0"/>
              </a:rPr>
              <a:t>Κυματοσυνάρτηση</a:t>
            </a:r>
            <a:r>
              <a:rPr lang="el-GR" b="1" i="1" dirty="0">
                <a:solidFill>
                  <a:srgbClr val="FF0000"/>
                </a:solidFill>
              </a:rPr>
              <a:t> </a:t>
            </a:r>
            <a:br>
              <a:rPr lang="el-GR" b="1" i="1" dirty="0">
                <a:solidFill>
                  <a:srgbClr val="FF0000"/>
                </a:solidFill>
              </a:rPr>
            </a:br>
            <a:r>
              <a:rPr lang="el-GR" sz="2400" b="1" i="1" dirty="0">
                <a:solidFill>
                  <a:srgbClr val="002060"/>
                </a:solidFill>
                <a:latin typeface="Times New Roman" panose="02020603050405020304" pitchFamily="18" charset="0"/>
                <a:cs typeface="Times New Roman" panose="02020603050405020304" pitchFamily="18" charset="0"/>
              </a:rPr>
              <a:t>…και Χημεία</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611008" y="1523699"/>
            <a:ext cx="6801714" cy="4720084"/>
          </a:xfrm>
          <a:prstGeom prst="rect">
            <a:avLst/>
          </a:prstGeom>
          <a:ln w="28575">
            <a:solidFill>
              <a:schemeClr val="tx1"/>
            </a:solid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Στη χημεία, οι αντίστοιχες κυματοσυναρτήσεις για το ηλεκτρόνιο στο άτομο, λέγονται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ατομικά τροχιακά</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p>
          <a:p>
            <a:pPr lvl="0">
              <a:lnSpc>
                <a:spcPct val="107000"/>
              </a:lnSpc>
              <a:spcAft>
                <a:spcPts val="800"/>
              </a:spcAft>
              <a:buFont typeface="Wingdings" panose="05000000000000000000" pitchFamily="2" charset="2"/>
              <a:buChar char="Ø"/>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Η απεικόνισή τους στο χώρο γίνεται  με την τιμή της πυκνότητας πιθανότητας. Η τιμή της πυκνότητας πιθανότητας σε κάποιο σημείο  αντιστοιχίζεται με την ένταση του χρώματος σε εκείνο το σημείο. Όσο πιο «πυκνό» είναι το μαύρο τόσο μεγαλύτερη είναι η τιμή της πυκνότητας πιθανότητας σε εκείνη την περιοχή. Για χάριν απλούστευσης αυτή η αναπαράσταση λέγεται και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τροχιακό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και περιέχει το χώρο στον</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lang="el-GR" sz="2000" dirty="0">
                <a:latin typeface="Times New Roman" panose="02020603050405020304" pitchFamily="18" charset="0"/>
                <a:ea typeface="Calibri" panose="020F0502020204030204" pitchFamily="34" charset="0"/>
              </a:rPr>
              <a:t>οποίο το ηλεκτρόνιο ανιχνεύεται με πιθανότητα 90 % έως 95 %. </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Δίπλα είναι η σχηματική παρουσίαση ορισμένων τροχιακών. Όπου είναι πιο σκούρο, η πιθανότητα να βρεθεί εκεί το ηλεκτρόνιο είναι μεγαλύτερη. </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Θέση περιεχομένου 7">
            <a:extLst>
              <a:ext uri="{FF2B5EF4-FFF2-40B4-BE49-F238E27FC236}">
                <a16:creationId xmlns:a16="http://schemas.microsoft.com/office/drawing/2014/main" id="{E004DDBD-34B7-1695-B5E0-259ADDEC0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716" y="1242329"/>
            <a:ext cx="4166465" cy="5615671"/>
          </a:xfrm>
          <a:prstGeom prst="rect">
            <a:avLst/>
          </a:prstGeom>
        </p:spPr>
      </p:pic>
    </p:spTree>
    <p:extLst>
      <p:ext uri="{BB962C8B-B14F-4D97-AF65-F5344CB8AC3E}">
        <p14:creationId xmlns:p14="http://schemas.microsoft.com/office/powerpoint/2010/main" val="119483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p:txBody>
          <a:bodyPr/>
          <a:lstStyle/>
          <a:p>
            <a:r>
              <a:rPr lang="el-GR" b="1" i="1" dirty="0">
                <a:solidFill>
                  <a:srgbClr val="FF0000"/>
                </a:solidFill>
                <a:latin typeface="Times New Roman" panose="02020603050405020304" pitchFamily="18" charset="0"/>
                <a:cs typeface="Times New Roman" panose="02020603050405020304" pitchFamily="18" charset="0"/>
              </a:rPr>
              <a:t>Κυματοσυνάρτηση</a:t>
            </a:r>
            <a:r>
              <a:rPr lang="el-GR" b="1" i="1" dirty="0">
                <a:solidFill>
                  <a:srgbClr val="FF0000"/>
                </a:solidFill>
              </a:rPr>
              <a:t> </a:t>
            </a:r>
            <a:r>
              <a:rPr lang="el-GR" b="1" i="1" dirty="0">
                <a:solidFill>
                  <a:srgbClr val="92D050"/>
                </a:solidFill>
                <a:latin typeface="Times New Roman" panose="02020603050405020304" pitchFamily="18" charset="0"/>
                <a:cs typeface="Times New Roman" panose="02020603050405020304" pitchFamily="18" charset="0"/>
              </a:rPr>
              <a:t>. Κατάσταση στην κβαντομηχανική.</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579221" y="1636266"/>
                <a:ext cx="5027252" cy="4720084"/>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Ατομικό τροχιακό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14:m>
                  <m:oMath xmlns:m="http://schemas.openxmlformats.org/officeDocument/2006/math">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Ψ</m:t>
                    </m:r>
                    <m: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&gt;</m:t>
                    </m:r>
                    <m: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𝑛</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𝑙</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&gt;</m:t>
                    </m:r>
                  </m:oMath>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είναι μια κατάσταση. Τί πληροφορίες δίνει;</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Σύνδεση κατάστασης με μέτρηση.</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14:m>
                  <m:oMath xmlns:m="http://schemas.openxmlformats.org/officeDocument/2006/math">
                    <m:sSub>
                      <m:sSubPr>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b>
                    </m:sSub>
                    <m:r>
                      <a:rPr kumimoji="0" lang="el-GR" sz="2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m:t>
                    </m:r>
                    <m:f>
                      <m:fPr>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num>
                      <m:den>
                        <m:sSup>
                          <m:sSupPr>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ℏ</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και  </a:t>
                </a:r>
                <a14:m>
                  <m:oMath xmlns:m="http://schemas.openxmlformats.org/officeDocument/2006/math">
                    <m:sSub>
                      <m:sSubPr>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ℏ</m:t>
                    </m:r>
                  </m:oMath>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mn-cs"/>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Ποια είναι η τιμή της συνιστώσας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Τι είναι η |</a:t>
                </a:r>
                <a14:m>
                  <m:oMath xmlns:m="http://schemas.openxmlformats.org/officeDocument/2006/math">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Ψ</m:t>
                    </m:r>
                    <m: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&gt;</m:t>
                    </m:r>
                  </m:oMath>
                </a14:m>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και τι η </a:t>
                </a:r>
                <a14:m>
                  <m:oMath xmlns:m="http://schemas.openxmlformats.org/officeDocument/2006/math">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Ψ</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Μπορεί να υπάρχει κατάσταση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14:m>
                  <m:oMath xmlns:m="http://schemas.openxmlformats.org/officeDocument/2006/math">
                    <m:r>
                      <m:rPr>
                        <m:sty m:val="p"/>
                      </m:rPr>
                      <a:rPr kumimoji="0" lang="en-US" sz="2000" b="0" i="0"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mn-cs"/>
                      </a:rPr>
                      <m:t>x</m:t>
                    </m:r>
                    <m:r>
                      <a:rPr kumimoji="0" lang="en-US" sz="2000" b="0" i="0"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mn-cs"/>
                      </a:rPr>
                      <m:t>,</m:t>
                    </m:r>
                    <m:r>
                      <m:rPr>
                        <m:sty m:val="p"/>
                      </m:rPr>
                      <a:rPr kumimoji="0" lang="en-US" sz="2000" b="0" i="0"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mn-cs"/>
                      </a:rPr>
                      <m:t>p</m:t>
                    </m:r>
                    <m:r>
                      <a:rPr kumimoji="0" lang="en-US"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&gt;</m:t>
                    </m:r>
                  </m:oMath>
                </a14:m>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579221" y="1636266"/>
                <a:ext cx="5027252" cy="4720084"/>
              </a:xfrm>
              <a:prstGeom prst="rect">
                <a:avLst/>
              </a:prstGeom>
              <a:blipFill>
                <a:blip r:embed="rId4"/>
                <a:stretch>
                  <a:fillRect l="-964" t="-385"/>
                </a:stretch>
              </a:blipFill>
              <a:ln w="28575">
                <a:solidFill>
                  <a:schemeClr val="tx1"/>
                </a:solidFill>
              </a:ln>
            </p:spPr>
            <p:txBody>
              <a:bodyPr/>
              <a:lstStyle/>
              <a:p>
                <a:r>
                  <a:rPr lang="el-GR">
                    <a:noFill/>
                  </a:rPr>
                  <a:t> </a:t>
                </a:r>
              </a:p>
            </p:txBody>
          </p:sp>
        </mc:Fallback>
      </mc:AlternateContent>
      <p:pic>
        <p:nvPicPr>
          <p:cNvPr id="9" name="Εικόνα 8">
            <a:extLst>
              <a:ext uri="{FF2B5EF4-FFF2-40B4-BE49-F238E27FC236}">
                <a16:creationId xmlns:a16="http://schemas.microsoft.com/office/drawing/2014/main" id="{A5742183-F94F-5439-66AD-382DD131A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7381" y="1182255"/>
            <a:ext cx="5915601" cy="5431597"/>
          </a:xfrm>
          <a:prstGeom prst="rect">
            <a:avLst/>
          </a:prstGeom>
        </p:spPr>
      </p:pic>
    </p:spTree>
    <p:extLst>
      <p:ext uri="{BB962C8B-B14F-4D97-AF65-F5344CB8AC3E}">
        <p14:creationId xmlns:p14="http://schemas.microsoft.com/office/powerpoint/2010/main" val="43097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EB030-C8A1-BC0C-F86D-549C8FD1E3D9}"/>
              </a:ext>
            </a:extLst>
          </p:cNvPr>
          <p:cNvSpPr>
            <a:spLocks noGrp="1"/>
          </p:cNvSpPr>
          <p:nvPr>
            <p:ph type="title"/>
          </p:nvPr>
        </p:nvSpPr>
        <p:spPr/>
        <p:txBody>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p:txBody>
      </p:sp>
      <p:sp>
        <p:nvSpPr>
          <p:cNvPr id="3" name="Θέση κειμένου 2">
            <a:extLst>
              <a:ext uri="{FF2B5EF4-FFF2-40B4-BE49-F238E27FC236}">
                <a16:creationId xmlns:a16="http://schemas.microsoft.com/office/drawing/2014/main" id="{672BA1A1-A1C6-F725-26B9-8B77FCB39B86}"/>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3F11CDD9-61F5-9A3C-2B41-1520F9C089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300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686331"/>
            <a:ext cx="9174769" cy="911560"/>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 </a:t>
            </a:r>
            <a:r>
              <a:rPr lang="el-GR" sz="2700" b="1" i="1" dirty="0">
                <a:solidFill>
                  <a:srgbClr val="002060"/>
                </a:solidFill>
                <a:latin typeface="Times New Roman" panose="02020603050405020304" pitchFamily="18" charset="0"/>
                <a:cs typeface="Times New Roman" panose="02020603050405020304" pitchFamily="18" charset="0"/>
              </a:rPr>
              <a:t>Έναυσμα ενδιαφέροντος, υποθέσεις. </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527686" y="2022550"/>
            <a:ext cx="5568314" cy="3685524"/>
          </a:xfrm>
          <a:prstGeom prst="rect">
            <a:avLst/>
          </a:prstGeom>
          <a:ln w="28575">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7000"/>
              </a:lnSpc>
              <a:spcBef>
                <a:spcPts val="1000"/>
              </a:spcBef>
              <a:spcAft>
                <a:spcPts val="800"/>
              </a:spcAft>
              <a:buClrTx/>
              <a:buSzTx/>
              <a:buFont typeface="+mj-lt"/>
              <a:buAutoNum type="arabicPeriod"/>
              <a:tabLst/>
              <a:defRPr/>
            </a:pP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Το φως ως κύμα εκτρέπεται της ευθύγραμμης διάδοσης(περίθλαση). Το ηλεκτρόνιο σε αντίστοιχο πείραμα θα εκτραπεί της ευθύγραμμης πορείας;</a:t>
            </a:r>
          </a:p>
          <a:p>
            <a:pPr marL="457200" marR="0" lvl="0" indent="-457200" algn="l" defTabSz="914400" rtl="0" eaLnBrk="1" fontAlgn="auto" latinLnBrk="0" hangingPunct="1">
              <a:lnSpc>
                <a:spcPct val="107000"/>
              </a:lnSpc>
              <a:spcBef>
                <a:spcPts val="1000"/>
              </a:spcBef>
              <a:spcAft>
                <a:spcPts val="800"/>
              </a:spcAft>
              <a:buClrTx/>
              <a:buSzTx/>
              <a:buFont typeface="+mj-lt"/>
              <a:buAutoNum type="arabicPeriod"/>
              <a:tabLst/>
              <a:defRPr/>
            </a:pP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Πόση ήταν η συνιστώσα της ορμής  στον κατακόρυφο άξονα πριν την σχισμή και πόση μετά; Είναι η ίδια για όλα τα ηλεκτρόνια;</a:t>
            </a:r>
          </a:p>
          <a:p>
            <a:pPr marL="457200" marR="0" lvl="0" indent="-457200" algn="l" defTabSz="914400" rtl="0" eaLnBrk="1" fontAlgn="auto" latinLnBrk="0" hangingPunct="1">
              <a:lnSpc>
                <a:spcPct val="107000"/>
              </a:lnSpc>
              <a:spcBef>
                <a:spcPts val="1000"/>
              </a:spcBef>
              <a:spcAft>
                <a:spcPts val="800"/>
              </a:spcAft>
              <a:buClrTx/>
              <a:buSzTx/>
              <a:buFont typeface="+mj-lt"/>
              <a:buAutoNum type="arabicPeriod"/>
              <a:tabLst/>
              <a:defRPr/>
            </a:pP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Τι θα συμβεί αν ελαττωθεί το μέγεθος της σχισμής</a:t>
            </a:r>
            <a:r>
              <a:rPr lang="el-GR"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Εικόνα 9">
            <a:extLst>
              <a:ext uri="{FF2B5EF4-FFF2-40B4-BE49-F238E27FC236}">
                <a16:creationId xmlns:a16="http://schemas.microsoft.com/office/drawing/2014/main" id="{BCDD7C27-079E-CB72-8A6A-536F9FBF7E82}"/>
              </a:ext>
            </a:extLst>
          </p:cNvPr>
          <p:cNvPicPr>
            <a:picLocks noChangeAspect="1"/>
          </p:cNvPicPr>
          <p:nvPr/>
        </p:nvPicPr>
        <p:blipFill rotWithShape="1">
          <a:blip r:embed="rId4">
            <a:extLst>
              <a:ext uri="{28A0092B-C50C-407E-A947-70E740481C1C}">
                <a14:useLocalDpi xmlns:a14="http://schemas.microsoft.com/office/drawing/2010/main" val="0"/>
              </a:ext>
            </a:extLst>
          </a:blip>
          <a:srcRect b="8460"/>
          <a:stretch/>
        </p:blipFill>
        <p:spPr>
          <a:xfrm>
            <a:off x="6880489" y="2366796"/>
            <a:ext cx="4210756" cy="2721279"/>
          </a:xfrm>
          <a:prstGeom prst="rect">
            <a:avLst/>
          </a:prstGeom>
        </p:spPr>
      </p:pic>
    </p:spTree>
    <p:extLst>
      <p:ext uri="{BB962C8B-B14F-4D97-AF65-F5344CB8AC3E}">
        <p14:creationId xmlns:p14="http://schemas.microsoft.com/office/powerpoint/2010/main" val="302475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811684" y="54792"/>
            <a:ext cx="3932237" cy="1600200"/>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Μέλαν Σώμα. </a:t>
            </a:r>
            <a:br>
              <a:rPr lang="en-US" b="1" i="1" dirty="0">
                <a:solidFill>
                  <a:srgbClr val="FF0000"/>
                </a:solidFill>
                <a:latin typeface="Times New Roman" panose="02020603050405020304" pitchFamily="18" charset="0"/>
                <a:cs typeface="Times New Roman" panose="02020603050405020304" pitchFamily="18" charset="0"/>
              </a:rPr>
            </a:br>
            <a:r>
              <a:rPr lang="el-GR" sz="2200" b="1" i="1" dirty="0">
                <a:solidFill>
                  <a:srgbClr val="002060"/>
                </a:solidFill>
                <a:latin typeface="Times New Roman" panose="02020603050405020304" pitchFamily="18" charset="0"/>
                <a:cs typeface="Times New Roman" panose="02020603050405020304" pitchFamily="18" charset="0"/>
              </a:rPr>
              <a:t>Πειραματική μελέτη. Πειραματικά αποτελέσματα.</a:t>
            </a:r>
            <a:endParaRPr lang="el-GR" sz="2200" b="1"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Θέση κειμένου 26">
                <a:extLst>
                  <a:ext uri="{FF2B5EF4-FFF2-40B4-BE49-F238E27FC236}">
                    <a16:creationId xmlns:a16="http://schemas.microsoft.com/office/drawing/2014/main" id="{9AE412E0-31F1-727B-D9D1-7B1055682562}"/>
                  </a:ext>
                </a:extLst>
              </p:cNvPr>
              <p:cNvSpPr>
                <a:spLocks noGrp="1"/>
              </p:cNvSpPr>
              <p:nvPr>
                <p:ph type="body" sz="half" idx="2"/>
              </p:nvPr>
            </p:nvSpPr>
            <p:spPr>
              <a:xfrm>
                <a:off x="597304" y="2057400"/>
                <a:ext cx="5498696" cy="4343400"/>
              </a:xfrm>
            </p:spPr>
            <p:txBody>
              <a:bodyPr>
                <a:normAutofit/>
              </a:bodyPr>
              <a:lstStyle/>
              <a:p>
                <a:r>
                  <a:rPr lang="el-GR" sz="2400" dirty="0">
                    <a:latin typeface="Times New Roman" panose="02020603050405020304" pitchFamily="18" charset="0"/>
                    <a:cs typeface="Times New Roman" panose="02020603050405020304" pitchFamily="18" charset="0"/>
                  </a:rPr>
                  <a:t>Νόμοι:</a:t>
                </a:r>
              </a:p>
              <a:p>
                <a:pPr marL="742950" indent="-514350" algn="just">
                  <a:lnSpc>
                    <a:spcPct val="107000"/>
                  </a:lnSpc>
                  <a:spcBef>
                    <a:spcPts val="20"/>
                  </a:spcBef>
                  <a:spcAft>
                    <a:spcPts val="800"/>
                  </a:spcAft>
                  <a:buFont typeface="+mj-lt"/>
                  <a:buAutoNum type="romanUcPeriod"/>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dirty="0">
                    <a:latin typeface="Times New Roman" panose="02020603050405020304" pitchFamily="18" charset="0"/>
                    <a:ea typeface="Calibri" panose="020F0502020204030204" pitchFamily="34" charset="0"/>
                    <a:cs typeface="Times New Roman" panose="02020603050405020304" pitchFamily="18" charset="0"/>
                  </a:rPr>
                  <a:t>Η καμπύλη σε άξονες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𝐼</m:t>
                        </m:r>
                      </m:e>
                      <m:sub>
                        <m:r>
                          <a:rPr lang="el-GR" sz="2400" i="1">
                            <a:latin typeface="Cambria Math" panose="02040503050406030204" pitchFamily="18" charset="0"/>
                            <a:ea typeface="Calibri" panose="020F0502020204030204" pitchFamily="34" charset="0"/>
                            <a:cs typeface="Times New Roman" panose="02020603050405020304" pitchFamily="18" charset="0"/>
                          </a:rPr>
                          <m:t>𝜆</m:t>
                        </m:r>
                      </m:sub>
                    </m:sSub>
                  </m:oMath>
                </a14:m>
                <a:r>
                  <a:rPr lang="el-GR" sz="2400" dirty="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𝜆</m:t>
                    </m:r>
                  </m:oMath>
                </a14:m>
                <a:r>
                  <a:rPr lang="el-GR" sz="2400" dirty="0">
                    <a:latin typeface="Times New Roman" panose="02020603050405020304" pitchFamily="18" charset="0"/>
                    <a:ea typeface="Calibri" panose="020F0502020204030204" pitchFamily="34" charset="0"/>
                    <a:cs typeface="Times New Roman" panose="02020603050405020304" pitchFamily="18" charset="0"/>
                  </a:rPr>
                  <a:t> είναι ίδια, ανεξάρτητα από το υλικό από το οποίο είναι κατασκευασμένη η κοιλότητα.</a:t>
                </a:r>
              </a:p>
              <a:p>
                <a:pPr marL="742950" indent="-514350" algn="just">
                  <a:lnSpc>
                    <a:spcPct val="107000"/>
                  </a:lnSpc>
                  <a:spcBef>
                    <a:spcPts val="20"/>
                  </a:spcBef>
                  <a:spcAft>
                    <a:spcPts val="800"/>
                  </a:spcAft>
                  <a:buFont typeface="+mj-lt"/>
                  <a:buAutoNum type="romanUcPeriod"/>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dirty="0">
                    <a:latin typeface="Times New Roman" panose="02020603050405020304" pitchFamily="18" charset="0"/>
                    <a:ea typeface="Calibri" panose="020F0502020204030204" pitchFamily="34" charset="0"/>
                    <a:cs typeface="Times New Roman" panose="02020603050405020304" pitchFamily="18" charset="0"/>
                  </a:rPr>
                  <a:t>Νόμος μετατόπισης   του </a:t>
                </a:r>
                <a:r>
                  <a:rPr lang="el-GR" sz="2400" dirty="0" err="1">
                    <a:latin typeface="Times New Roman" panose="02020603050405020304" pitchFamily="18" charset="0"/>
                    <a:ea typeface="Calibri" panose="020F0502020204030204" pitchFamily="34" charset="0"/>
                    <a:cs typeface="Times New Roman" panose="02020603050405020304" pitchFamily="18" charset="0"/>
                  </a:rPr>
                  <a:t>Wien</a:t>
                </a:r>
                <a:r>
                  <a:rPr lang="el-GR" sz="2400" dirty="0">
                    <a:latin typeface="Times New Roman" panose="02020603050405020304" pitchFamily="18" charset="0"/>
                    <a:ea typeface="Calibri" panose="020F0502020204030204" pitchFamily="34" charset="0"/>
                    <a:cs typeface="Times New Roman" panose="02020603050405020304" pitchFamily="18" charset="0"/>
                  </a:rPr>
                  <a:t>:   </a:t>
                </a:r>
              </a:p>
              <a:p>
                <a:pPr marL="228600" algn="ctr">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𝜆</m:t>
                        </m:r>
                      </m:e>
                      <m:sub>
                        <m:r>
                          <a:rPr lang="el-GR" sz="2400" i="1">
                            <a:latin typeface="Cambria Math" panose="02040503050406030204" pitchFamily="18" charset="0"/>
                            <a:ea typeface="Calibri" panose="020F0502020204030204" pitchFamily="34" charset="0"/>
                            <a:cs typeface="Times New Roman" panose="02020603050405020304" pitchFamily="18" charset="0"/>
                          </a:rPr>
                          <m:t>𝑚𝑎𝑥</m:t>
                        </m:r>
                      </m:sub>
                    </m:sSub>
                    <m:r>
                      <a:rPr lang="el-GR" sz="2400" i="1">
                        <a:latin typeface="Cambria Math" panose="02040503050406030204" pitchFamily="18" charset="0"/>
                        <a:ea typeface="Calibri" panose="020F0502020204030204" pitchFamily="34" charset="0"/>
                        <a:cs typeface="Times New Roman" panose="02020603050405020304" pitchFamily="18" charset="0"/>
                      </a:rPr>
                      <m:t> </m:t>
                    </m:r>
                    <m:r>
                      <a:rPr lang="el-GR" sz="2400" i="1">
                        <a:latin typeface="Cambria Math" panose="02040503050406030204" pitchFamily="18" charset="0"/>
                        <a:ea typeface="Calibri" panose="020F0502020204030204" pitchFamily="34" charset="0"/>
                        <a:cs typeface="Times New Roman" panose="02020603050405020304" pitchFamily="18" charset="0"/>
                      </a:rPr>
                      <m:t>𝑇</m:t>
                    </m:r>
                    <m:r>
                      <a:rPr lang="el-GR" sz="2400" i="1">
                        <a:latin typeface="Cambria Math" panose="02040503050406030204" pitchFamily="18" charset="0"/>
                        <a:ea typeface="Calibri" panose="020F0502020204030204" pitchFamily="34" charset="0"/>
                        <a:cs typeface="Times New Roman" panose="02020603050405020304" pitchFamily="18" charset="0"/>
                      </a:rPr>
                      <m:t> =</m:t>
                    </m:r>
                    <m:r>
                      <a:rPr lang="el-GR" sz="2400" i="1">
                        <a:latin typeface="Cambria Math" panose="02040503050406030204" pitchFamily="18" charset="0"/>
                        <a:ea typeface="Calibri" panose="020F0502020204030204" pitchFamily="34" charset="0"/>
                        <a:cs typeface="Times New Roman" panose="02020603050405020304" pitchFamily="18" charset="0"/>
                      </a:rPr>
                      <m:t>𝑏</m:t>
                    </m:r>
                  </m:oMath>
                </a14:m>
                <a:r>
                  <a:rPr lang="el-GR" altLang="el-GR" sz="2400" dirty="0">
                    <a:latin typeface="Times New Roman" panose="02020603050405020304" pitchFamily="18" charset="0"/>
                    <a:ea typeface="Calibri" panose="020F0502020204030204" pitchFamily="34" charset="0"/>
                    <a:cs typeface="Times New Roman" panose="02020603050405020304" pitchFamily="18" charset="0"/>
                  </a:rPr>
                  <a:t>. </a:t>
                </a:r>
              </a:p>
              <a:p>
                <a:pPr marL="742950" indent="-514350" algn="just">
                  <a:lnSpc>
                    <a:spcPct val="107000"/>
                  </a:lnSpc>
                  <a:spcBef>
                    <a:spcPts val="20"/>
                  </a:spcBef>
                  <a:spcAft>
                    <a:spcPts val="800"/>
                  </a:spcAft>
                  <a:buFont typeface="+mj-lt"/>
                  <a:buAutoNum type="romanUcPeriod" startAt="3"/>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dirty="0">
                    <a:latin typeface="Times New Roman" panose="02020603050405020304" pitchFamily="18" charset="0"/>
                    <a:ea typeface="Calibri" panose="020F0502020204030204" pitchFamily="34" charset="0"/>
                    <a:cs typeface="Times New Roman" panose="02020603050405020304" pitchFamily="18" charset="0"/>
                  </a:rPr>
                  <a:t>Ο νόμος των </a:t>
                </a:r>
                <a:r>
                  <a:rPr lang="el-GR" sz="2400" dirty="0" err="1">
                    <a:latin typeface="Times New Roman" panose="02020603050405020304" pitchFamily="18" charset="0"/>
                    <a:ea typeface="Calibri" panose="020F0502020204030204" pitchFamily="34" charset="0"/>
                    <a:cs typeface="Times New Roman" panose="02020603050405020304" pitchFamily="18" charset="0"/>
                  </a:rPr>
                  <a:t>Stefan-Boltzmann</a:t>
                </a:r>
                <a:r>
                  <a:rPr lang="el-GR"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20"/>
                  </a:spcBef>
                  <a:spcAft>
                    <a:spcPts val="800"/>
                  </a:spcAft>
                  <a:tabLst>
                    <a:tab pos="2635250" algn="ctr"/>
                    <a:tab pos="5270500" algn="r"/>
                  </a:tabLst>
                </a:pPr>
                <a:r>
                  <a:rPr lang="el-GR"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𝐼</m:t>
                    </m:r>
                    <m:r>
                      <a:rPr lang="el-GR" sz="2400" i="1">
                        <a:latin typeface="Cambria Math" panose="02040503050406030204" pitchFamily="18" charset="0"/>
                        <a:ea typeface="Calibri" panose="020F0502020204030204" pitchFamily="34" charset="0"/>
                        <a:cs typeface="Times New Roman" panose="02020603050405020304" pitchFamily="18" charset="0"/>
                      </a:rPr>
                      <m:t>= </m:t>
                    </m:r>
                    <m:r>
                      <a:rPr lang="el-GR" sz="2400" i="1">
                        <a:latin typeface="Cambria Math" panose="02040503050406030204" pitchFamily="18" charset="0"/>
                        <a:ea typeface="Calibri" panose="020F0502020204030204" pitchFamily="34" charset="0"/>
                        <a:cs typeface="Times New Roman" panose="02020603050405020304" pitchFamily="18" charset="0"/>
                      </a:rPr>
                      <m:t>𝜎</m:t>
                    </m:r>
                    <m:r>
                      <a:rPr lang="el-GR"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l-GR" sz="2400" i="1">
                            <a:latin typeface="Cambria Math" panose="02040503050406030204" pitchFamily="18" charset="0"/>
                            <a:ea typeface="Calibri" panose="020F0502020204030204" pitchFamily="34" charset="0"/>
                            <a:cs typeface="Times New Roman" panose="02020603050405020304" pitchFamily="18" charset="0"/>
                          </a:rPr>
                        </m:ctrlPr>
                      </m:sSupPr>
                      <m:e>
                        <m:r>
                          <a:rPr lang="el-GR" sz="2400" i="1">
                            <a:latin typeface="Cambria Math" panose="02040503050406030204" pitchFamily="18" charset="0"/>
                            <a:ea typeface="Calibri" panose="020F0502020204030204" pitchFamily="34" charset="0"/>
                            <a:cs typeface="Times New Roman" panose="02020603050405020304" pitchFamily="18" charset="0"/>
                          </a:rPr>
                          <m:t>𝑇</m:t>
                        </m:r>
                      </m:e>
                      <m:sup>
                        <m:r>
                          <a:rPr lang="el-GR" sz="2400" i="1">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l-G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AutoNum type="arabicPeriod"/>
                </a:pPr>
                <a:endParaRPr lang="el-GR" dirty="0"/>
              </a:p>
            </p:txBody>
          </p:sp>
        </mc:Choice>
        <mc:Fallback xmlns="">
          <p:sp>
            <p:nvSpPr>
              <p:cNvPr id="27" name="Θέση κειμένου 26">
                <a:extLst>
                  <a:ext uri="{FF2B5EF4-FFF2-40B4-BE49-F238E27FC236}">
                    <a16:creationId xmlns:a16="http://schemas.microsoft.com/office/drawing/2014/main" id="{9AE412E0-31F1-727B-D9D1-7B1055682562}"/>
                  </a:ext>
                </a:extLst>
              </p:cNvPr>
              <p:cNvSpPr>
                <a:spLocks noGrp="1" noRot="1" noChangeAspect="1" noMove="1" noResize="1" noEditPoints="1" noAdjustHandles="1" noChangeArrowheads="1" noChangeShapeType="1" noTextEdit="1"/>
              </p:cNvSpPr>
              <p:nvPr>
                <p:ph type="body" sz="half" idx="2"/>
              </p:nvPr>
            </p:nvSpPr>
            <p:spPr>
              <a:xfrm>
                <a:off x="597304" y="2057400"/>
                <a:ext cx="5498696" cy="4343400"/>
              </a:xfrm>
              <a:blipFill>
                <a:blip r:embed="rId2"/>
                <a:stretch>
                  <a:fillRect l="-1774" t="-1966" r="-1663"/>
                </a:stretch>
              </a:blipFill>
            </p:spPr>
            <p:txBody>
              <a:bodyPr/>
              <a:lstStyle/>
              <a:p>
                <a:r>
                  <a:rPr lang="el-GR">
                    <a:noFill/>
                  </a:rPr>
                  <a:t> </a:t>
                </a:r>
              </a:p>
            </p:txBody>
          </p:sp>
        </mc:Fallback>
      </mc:AlternateContent>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3"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4"/>
          <a:stretch>
            <a:fillRect/>
          </a:stretch>
        </p:blipFill>
        <p:spPr>
          <a:xfrm>
            <a:off x="291812" y="33020"/>
            <a:ext cx="305492" cy="305492"/>
          </a:xfrm>
          <a:prstGeom prst="rect">
            <a:avLst/>
          </a:prstGeom>
        </p:spPr>
      </p:pic>
      <p:pic>
        <p:nvPicPr>
          <p:cNvPr id="12" name="Θέση εικόνας 11">
            <a:extLst>
              <a:ext uri="{FF2B5EF4-FFF2-40B4-BE49-F238E27FC236}">
                <a16:creationId xmlns:a16="http://schemas.microsoft.com/office/drawing/2014/main" id="{2E3A6753-CD49-106C-800B-E991556FB6FD}"/>
              </a:ext>
            </a:extLst>
          </p:cNvPr>
          <p:cNvPicPr>
            <a:picLocks noGrp="1" noChangeAspect="1"/>
          </p:cNvPicPr>
          <p:nvPr>
            <p:ph type="pic" idx="1"/>
          </p:nvPr>
        </p:nvPicPr>
        <p:blipFill rotWithShape="1">
          <a:blip r:embed="rId5">
            <a:extLst>
              <a:ext uri="{28A0092B-C50C-407E-A947-70E740481C1C}">
                <a14:useLocalDpi xmlns:a14="http://schemas.microsoft.com/office/drawing/2010/main" val="0"/>
              </a:ext>
            </a:extLst>
          </a:blip>
          <a:srcRect l="8798" r="8798" b="12473"/>
          <a:stretch/>
        </p:blipFill>
        <p:spPr>
          <a:xfrm>
            <a:off x="6951900" y="3794116"/>
            <a:ext cx="3932237" cy="2712170"/>
          </a:xfrm>
        </p:spPr>
      </p:pic>
      <p:pic>
        <p:nvPicPr>
          <p:cNvPr id="18" name="Εικόνα 17">
            <a:extLst>
              <a:ext uri="{FF2B5EF4-FFF2-40B4-BE49-F238E27FC236}">
                <a16:creationId xmlns:a16="http://schemas.microsoft.com/office/drawing/2014/main" id="{2AB13984-00C5-2225-753A-02C5C954DA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3370" y="789524"/>
            <a:ext cx="3490035" cy="2773022"/>
          </a:xfrm>
          <a:prstGeom prst="rect">
            <a:avLst/>
          </a:prstGeom>
        </p:spPr>
      </p:pic>
    </p:spTree>
    <p:extLst>
      <p:ext uri="{BB962C8B-B14F-4D97-AF65-F5344CB8AC3E}">
        <p14:creationId xmlns:p14="http://schemas.microsoft.com/office/powerpoint/2010/main" val="114049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686331"/>
            <a:ext cx="9174769" cy="911560"/>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 </a:t>
            </a:r>
            <a:r>
              <a:rPr lang="en-US" sz="2700" b="1" i="1" dirty="0">
                <a:solidFill>
                  <a:srgbClr val="002060"/>
                </a:solidFill>
                <a:latin typeface="Times New Roman" panose="02020603050405020304" pitchFamily="18" charset="0"/>
                <a:cs typeface="Times New Roman" panose="02020603050405020304" pitchFamily="18" charset="0"/>
              </a:rPr>
              <a:t>1</a:t>
            </a:r>
            <a:r>
              <a:rPr lang="el-GR" sz="2700" b="1" i="1" baseline="30000" dirty="0">
                <a:solidFill>
                  <a:srgbClr val="002060"/>
                </a:solidFill>
                <a:latin typeface="Times New Roman" panose="02020603050405020304" pitchFamily="18" charset="0"/>
                <a:cs typeface="Times New Roman" panose="02020603050405020304" pitchFamily="18" charset="0"/>
              </a:rPr>
              <a:t>ο</a:t>
            </a:r>
            <a:r>
              <a:rPr lang="el-GR" sz="2700" b="1" i="1" dirty="0">
                <a:solidFill>
                  <a:srgbClr val="002060"/>
                </a:solidFill>
                <a:latin typeface="Times New Roman" panose="02020603050405020304" pitchFamily="18" charset="0"/>
                <a:cs typeface="Times New Roman" panose="02020603050405020304" pitchFamily="18" charset="0"/>
              </a:rPr>
              <a:t> Ιδεατό Πείραμα(</a:t>
            </a:r>
            <a:r>
              <a:rPr lang="en-US" sz="2700" b="1" i="1" dirty="0" err="1">
                <a:solidFill>
                  <a:srgbClr val="002060"/>
                </a:solidFill>
                <a:latin typeface="Times New Roman" panose="02020603050405020304" pitchFamily="18" charset="0"/>
                <a:cs typeface="Times New Roman" panose="02020603050405020304" pitchFamily="18" charset="0"/>
              </a:rPr>
              <a:t>gedanken</a:t>
            </a:r>
            <a:r>
              <a:rPr lang="en-US" sz="2700" b="1" i="1" dirty="0">
                <a:solidFill>
                  <a:srgbClr val="002060"/>
                </a:solidFill>
                <a:latin typeface="Times New Roman" panose="02020603050405020304" pitchFamily="18" charset="0"/>
                <a:cs typeface="Times New Roman" panose="02020603050405020304" pitchFamily="18" charset="0"/>
              </a:rPr>
              <a:t> experiment)</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1126837" y="3167859"/>
                <a:ext cx="5568314" cy="2327777"/>
              </a:xfrm>
              <a:prstGeom prst="rect">
                <a:avLst/>
              </a:prstGeom>
              <a:ln w="28575">
                <a:solidFill>
                  <a:schemeClr val="bg1"/>
                </a:solid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Από την οπτική είναι γνωστό ότι, αν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𝐷</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ισχύει:</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unc>
                      <m:func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ημ</m:t>
                        </m:r>
                      </m:fName>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𝜃</m:t>
                        </m:r>
                      </m:e>
                    </m:func>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den>
                    </m:f>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lang="el-GR"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περίθλαση </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Fraunhofer)</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Wingdings" panose="05000000000000000000" pitchFamily="2" charset="2"/>
                  <a:buChar char="Ø"/>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Η απροσδιοριστία είναι:</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spcAft>
                    <a:spcPts val="800"/>
                  </a:spcAft>
                  <a:buNone/>
                  <a:defRPr/>
                </a:pPr>
                <a14:m>
                  <m:oMathPara xmlns:m="http://schemas.openxmlformats.org/officeDocument/2006/math">
                    <m:oMathParaPr>
                      <m:jc m:val="centerGroup"/>
                    </m:oMathParaPr>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𝛥</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sub>
                      </m:sSub>
                      <m:r>
                        <a:rPr lang="en-US"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lang="el-GR" sz="2000" i="1">
                          <a:latin typeface="Cambria Math" panose="02040503050406030204" pitchFamily="18" charset="0"/>
                          <a:ea typeface="Times New Roman" panose="02020603050405020304" pitchFamily="18" charset="0"/>
                          <a:cs typeface="Times New Roman" panose="02020603050405020304" pitchFamily="18" charset="0"/>
                        </a:rPr>
                        <m:t>𝑝</m:t>
                      </m:r>
                      <m:func>
                        <m:funcPr>
                          <m:ctrlPr>
                            <a:rPr lang="el-GR" sz="20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ημ</m:t>
                          </m:r>
                        </m:fName>
                        <m:e>
                          <m:r>
                            <a:rPr lang="el-GR" sz="2000" i="1">
                              <a:latin typeface="Cambria Math" panose="02040503050406030204" pitchFamily="18" charset="0"/>
                              <a:ea typeface="Times New Roman" panose="02020603050405020304" pitchFamily="18" charset="0"/>
                              <a:cs typeface="Times New Roman" panose="02020603050405020304" pitchFamily="18" charset="0"/>
                            </a:rPr>
                            <m:t>𝜃</m:t>
                          </m:r>
                        </m:e>
                      </m:func>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l-GR"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l-GR" sz="2000" i="1">
                              <a:latin typeface="Cambria Math" panose="02040503050406030204" pitchFamily="18" charset="0"/>
                              <a:ea typeface="Times New Roman" panose="02020603050405020304" pitchFamily="18" charset="0"/>
                              <a:cs typeface="Times New Roman" panose="02020603050405020304" pitchFamily="18" charset="0"/>
                            </a:rPr>
                            <m:t>h</m:t>
                          </m:r>
                        </m:num>
                        <m:den>
                          <m:r>
                            <a:rPr lang="el-GR" sz="2000" i="1">
                              <a:latin typeface="Cambria Math" panose="02040503050406030204" pitchFamily="18" charset="0"/>
                              <a:ea typeface="Times New Roman" panose="02020603050405020304" pitchFamily="18" charset="0"/>
                              <a:cs typeface="Times New Roman" panose="02020603050405020304" pitchFamily="18" charset="0"/>
                            </a:rPr>
                            <m:t>𝜆</m:t>
                          </m:r>
                        </m:den>
                      </m:f>
                      <m:r>
                        <a:rPr lang="el-GR" sz="2000" i="1">
                          <a:latin typeface="Cambria Math" panose="02040503050406030204" pitchFamily="18" charset="0"/>
                          <a:ea typeface="Times New Roman" panose="02020603050405020304" pitchFamily="18" charset="0"/>
                          <a:cs typeface="Times New Roman" panose="02020603050405020304" pitchFamily="18" charset="0"/>
                        </a:rPr>
                        <m:t> </m:t>
                      </m:r>
                      <m:func>
                        <m:funcPr>
                          <m:ctrlPr>
                            <a:rPr lang="el-GR" sz="20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ημ</m:t>
                          </m:r>
                        </m:fName>
                        <m:e>
                          <m:r>
                            <a:rPr lang="el-GR" sz="2000" i="1">
                              <a:latin typeface="Cambria Math" panose="02040503050406030204" pitchFamily="18" charset="0"/>
                              <a:ea typeface="Times New Roman" panose="02020603050405020304" pitchFamily="18" charset="0"/>
                              <a:cs typeface="Times New Roman" panose="02020603050405020304" pitchFamily="18" charset="0"/>
                            </a:rPr>
                            <m:t>𝜃</m:t>
                          </m:r>
                        </m:e>
                      </m:fun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kumimoji="0" lang="el-GR" sz="2000" b="0" i="1" u="none" strike="noStrike" kern="12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Συνεπώς</a:t>
                </a:r>
                <a:r>
                  <a:rPr kumimoji="0" lang="en-US" sz="20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oMath>
                </a14:m>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1126837" y="3167859"/>
                <a:ext cx="5568314" cy="2327777"/>
              </a:xfrm>
              <a:prstGeom prst="rect">
                <a:avLst/>
              </a:prstGeom>
              <a:blipFill>
                <a:blip r:embed="rId4"/>
                <a:stretch>
                  <a:fillRect l="-327" t="-1809"/>
                </a:stretch>
              </a:blipFill>
              <a:ln w="28575">
                <a:solidFill>
                  <a:schemeClr val="bg1"/>
                </a:solidFill>
              </a:ln>
            </p:spPr>
            <p:txBody>
              <a:bodyPr/>
              <a:lstStyle/>
              <a:p>
                <a:r>
                  <a:rPr lang="el-GR">
                    <a:noFill/>
                  </a:rPr>
                  <a:t> </a:t>
                </a:r>
              </a:p>
            </p:txBody>
          </p:sp>
        </mc:Fallback>
      </mc:AlternateContent>
      <p:grpSp>
        <p:nvGrpSpPr>
          <p:cNvPr id="9" name="Ομάδα 8">
            <a:extLst>
              <a:ext uri="{FF2B5EF4-FFF2-40B4-BE49-F238E27FC236}">
                <a16:creationId xmlns:a16="http://schemas.microsoft.com/office/drawing/2014/main" id="{390A3A71-3548-7623-1FBD-6A053633BAC4}"/>
              </a:ext>
            </a:extLst>
          </p:cNvPr>
          <p:cNvGrpSpPr/>
          <p:nvPr/>
        </p:nvGrpSpPr>
        <p:grpSpPr>
          <a:xfrm>
            <a:off x="7865181" y="1452303"/>
            <a:ext cx="3199982" cy="4820935"/>
            <a:chOff x="7865181" y="1424594"/>
            <a:chExt cx="3199982" cy="4820935"/>
          </a:xfrm>
        </p:grpSpPr>
        <p:pic>
          <p:nvPicPr>
            <p:cNvPr id="8" name="Θέση περιεχομένου 5">
              <a:extLst>
                <a:ext uri="{FF2B5EF4-FFF2-40B4-BE49-F238E27FC236}">
                  <a16:creationId xmlns:a16="http://schemas.microsoft.com/office/drawing/2014/main" id="{A35E5805-5A67-F38E-0FB5-1B5BEF11D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5181" y="1424594"/>
              <a:ext cx="3199982" cy="4820935"/>
            </a:xfrm>
            <a:prstGeom prst="rect">
              <a:avLst/>
            </a:prstGeom>
          </p:spPr>
        </p:pic>
        <p:cxnSp>
          <p:nvCxnSpPr>
            <p:cNvPr id="11" name="Ευθύγραμμο βέλος σύνδεσης 10">
              <a:extLst>
                <a:ext uri="{FF2B5EF4-FFF2-40B4-BE49-F238E27FC236}">
                  <a16:creationId xmlns:a16="http://schemas.microsoft.com/office/drawing/2014/main" id="{D55BA16E-933F-7589-BFEA-9BE18AA2431D}"/>
                </a:ext>
              </a:extLst>
            </p:cNvPr>
            <p:cNvCxnSpPr/>
            <p:nvPr/>
          </p:nvCxnSpPr>
          <p:spPr>
            <a:xfrm flipV="1">
              <a:off x="10520218" y="2817091"/>
              <a:ext cx="0" cy="1625600"/>
            </a:xfrm>
            <a:prstGeom prst="straightConnector1">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D11C7648-9628-377C-F386-6DA64D4625F2}"/>
                </a:ext>
              </a:extLst>
            </p:cNvPr>
            <p:cNvSpPr txBox="1"/>
            <p:nvPr/>
          </p:nvSpPr>
          <p:spPr>
            <a:xfrm>
              <a:off x="10580255" y="3486744"/>
              <a:ext cx="387926" cy="369332"/>
            </a:xfrm>
            <a:prstGeom prst="rect">
              <a:avLst/>
            </a:prstGeom>
            <a:noFill/>
          </p:spPr>
          <p:txBody>
            <a:bodyPr wrap="square" rtlCol="0">
              <a:spAutoFit/>
            </a:bodyPr>
            <a:lstStyle/>
            <a:p>
              <a:r>
                <a:rPr lang="en-US" dirty="0"/>
                <a:t>D</a:t>
              </a:r>
              <a:endParaRPr lang="el-GR" dirty="0"/>
            </a:p>
          </p:txBody>
        </p:sp>
      </p:grpSp>
    </p:spTree>
    <p:extLst>
      <p:ext uri="{BB962C8B-B14F-4D97-AF65-F5344CB8AC3E}">
        <p14:creationId xmlns:p14="http://schemas.microsoft.com/office/powerpoint/2010/main" val="3953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686331"/>
            <a:ext cx="9174769" cy="911560"/>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 </a:t>
            </a:r>
            <a:r>
              <a:rPr lang="en-US" sz="2700" b="1" i="1" dirty="0">
                <a:solidFill>
                  <a:srgbClr val="002060"/>
                </a:solidFill>
                <a:latin typeface="Times New Roman" panose="02020603050405020304" pitchFamily="18" charset="0"/>
                <a:cs typeface="Times New Roman" panose="02020603050405020304" pitchFamily="18" charset="0"/>
              </a:rPr>
              <a:t>2</a:t>
            </a:r>
            <a:r>
              <a:rPr lang="el-GR" sz="2700" b="1" i="1" baseline="30000" dirty="0">
                <a:solidFill>
                  <a:srgbClr val="002060"/>
                </a:solidFill>
                <a:latin typeface="Times New Roman" panose="02020603050405020304" pitchFamily="18" charset="0"/>
                <a:cs typeface="Times New Roman" panose="02020603050405020304" pitchFamily="18" charset="0"/>
              </a:rPr>
              <a:t>ο</a:t>
            </a:r>
            <a:r>
              <a:rPr lang="el-GR" sz="2700" b="1" i="1" dirty="0">
                <a:solidFill>
                  <a:srgbClr val="002060"/>
                </a:solidFill>
                <a:latin typeface="Times New Roman" panose="02020603050405020304" pitchFamily="18" charset="0"/>
                <a:cs typeface="Times New Roman" panose="02020603050405020304" pitchFamily="18" charset="0"/>
              </a:rPr>
              <a:t> Ιδεατό Πείραμα(</a:t>
            </a:r>
            <a:r>
              <a:rPr lang="en-US" sz="2700" b="1" i="1" dirty="0" err="1">
                <a:solidFill>
                  <a:srgbClr val="002060"/>
                </a:solidFill>
                <a:latin typeface="Times New Roman" panose="02020603050405020304" pitchFamily="18" charset="0"/>
                <a:cs typeface="Times New Roman" panose="02020603050405020304" pitchFamily="18" charset="0"/>
              </a:rPr>
              <a:t>gedanken</a:t>
            </a:r>
            <a:r>
              <a:rPr lang="en-US" sz="2700" b="1" i="1" dirty="0">
                <a:solidFill>
                  <a:srgbClr val="002060"/>
                </a:solidFill>
                <a:latin typeface="Times New Roman" panose="02020603050405020304" pitchFamily="18" charset="0"/>
                <a:cs typeface="Times New Roman" panose="02020603050405020304" pitchFamily="18" charset="0"/>
              </a:rPr>
              <a:t> experiment)</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1126836" y="1954607"/>
                <a:ext cx="5975927" cy="3762702"/>
              </a:xfrm>
              <a:prstGeom prst="rect">
                <a:avLst/>
              </a:prstGeom>
              <a:ln w="28575">
                <a:solidFill>
                  <a:schemeClr val="bg1"/>
                </a:solidFill>
              </a:ln>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Για να προσδιορίσουμε  πού είναι το ηλεκτρόνιο, ρίχνουμε πάνω του ένα φωτόνιο μήκους κύματος</a:t>
                </a:r>
                <a:r>
                  <a:rPr lang="el-GR" i="1" dirty="0">
                    <a:latin typeface="Times New Roman" panose="02020603050405020304" pitchFamily="18" charset="0"/>
                    <a:cs typeface="Times New Roman" panose="02020603050405020304" pitchFamily="18" charset="0"/>
                  </a:rPr>
                  <a:t> </a:t>
                </a:r>
                <a14:m>
                  <m:oMath xmlns:m="http://schemas.openxmlformats.org/officeDocument/2006/math">
                    <m:r>
                      <a:rPr lang="el-GR" i="1">
                        <a:latin typeface="Cambria Math" panose="02040503050406030204" pitchFamily="18" charset="0"/>
                      </a:rPr>
                      <m:t>𝜆</m:t>
                    </m:r>
                  </m:oMath>
                </a14:m>
                <a:r>
                  <a:rPr lang="el-GR" dirty="0">
                    <a:latin typeface="Times New Roman" panose="02020603050405020304" pitchFamily="18" charset="0"/>
                    <a:cs typeface="Times New Roman" panose="02020603050405020304" pitchFamily="18" charset="0"/>
                  </a:rPr>
                  <a:t>, οπότε  μετά την σύγκρουση το ηλεκτρόνιο δεν έχει πλέον μηδενική ορμή. Υπάρχει  μια αβεβαιότητα στην ορμή του συγκρίσιμη με την ορμή του φωτονίου, δηλαδή είναι:</a:t>
                </a:r>
              </a:p>
              <a:p>
                <a:pPr marL="0" indent="0" algn="ctr">
                  <a:buNone/>
                </a:pPr>
                <a14:m>
                  <m:oMath xmlns:m="http://schemas.openxmlformats.org/officeDocument/2006/math">
                    <m:r>
                      <a:rPr lang="el-GR" i="1">
                        <a:latin typeface="Cambria Math" panose="02040503050406030204" pitchFamily="18" charset="0"/>
                      </a:rPr>
                      <m:t>𝛥</m:t>
                    </m:r>
                    <m:r>
                      <a:rPr lang="en-US" i="1">
                        <a:latin typeface="Cambria Math" panose="02040503050406030204" pitchFamily="18" charset="0"/>
                      </a:rPr>
                      <m:t>𝑝</m:t>
                    </m:r>
                    <m:r>
                      <a:rPr lang="el-GR" i="1" smtClean="0">
                        <a:latin typeface="Cambria Math" panose="02040503050406030204" pitchFamily="18" charset="0"/>
                      </a:rPr>
                      <m:t>≈</m:t>
                    </m:r>
                    <m:f>
                      <m:fPr>
                        <m:ctrlPr>
                          <a:rPr lang="el-GR" i="1">
                            <a:latin typeface="Cambria Math" panose="02040503050406030204" pitchFamily="18" charset="0"/>
                            <a:ea typeface="Times New Roman" panose="02020603050405020304" pitchFamily="18" charset="0"/>
                            <a:cs typeface="Times New Roman" panose="02020603050405020304" pitchFamily="18" charset="0"/>
                          </a:rPr>
                        </m:ctrlPr>
                      </m:fPr>
                      <m:num>
                        <m:r>
                          <a:rPr lang="el-GR" i="1">
                            <a:latin typeface="Cambria Math" panose="02040503050406030204" pitchFamily="18" charset="0"/>
                            <a:ea typeface="Times New Roman" panose="02020603050405020304" pitchFamily="18" charset="0"/>
                            <a:cs typeface="Times New Roman" panose="02020603050405020304" pitchFamily="18" charset="0"/>
                          </a:rPr>
                          <m:t>h</m:t>
                        </m:r>
                      </m:num>
                      <m:den>
                        <m:r>
                          <a:rPr lang="el-GR" i="1">
                            <a:latin typeface="Cambria Math" panose="02040503050406030204" pitchFamily="18" charset="0"/>
                            <a:ea typeface="Times New Roman" panose="02020603050405020304" pitchFamily="18" charset="0"/>
                            <a:cs typeface="Times New Roman" panose="02020603050405020304" pitchFamily="18" charset="0"/>
                          </a:rPr>
                          <m:t>𝜆</m:t>
                        </m:r>
                      </m:den>
                    </m:f>
                  </m:oMath>
                </a14:m>
                <a:r>
                  <a:rPr lang="el-GR"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Σύμφωνα με την οπτική, η θέση που παρατηρούμε για το ηλεκτρόνιο έχει μια απροσδιοριστία συγκρίσιμη με το μήκος κύματος του φωτονίου. Επομένως είναι:</a:t>
                </a:r>
              </a:p>
              <a:p>
                <a:pPr marL="0" indent="0" algn="ctr">
                  <a:buNone/>
                </a:pPr>
                <a14:m>
                  <m:oMath xmlns:m="http://schemas.openxmlformats.org/officeDocument/2006/math">
                    <m:r>
                      <a:rPr lang="el-GR" i="1">
                        <a:latin typeface="Cambria Math" panose="02040503050406030204" pitchFamily="18" charset="0"/>
                      </a:rPr>
                      <m:t>𝛥</m:t>
                    </m:r>
                    <m:r>
                      <a:rPr lang="en-US" i="1">
                        <a:latin typeface="Cambria Math" panose="02040503050406030204" pitchFamily="18" charset="0"/>
                      </a:rPr>
                      <m:t>𝑥</m:t>
                    </m:r>
                    <m:r>
                      <a:rPr lang="el-GR" i="1">
                        <a:latin typeface="Cambria Math" panose="02040503050406030204" pitchFamily="18" charset="0"/>
                      </a:rPr>
                      <m:t>≈</m:t>
                    </m:r>
                    <m:r>
                      <a:rPr lang="el-GR" b="0" i="1" smtClean="0">
                        <a:latin typeface="Cambria Math" panose="02040503050406030204" pitchFamily="18" charset="0"/>
                      </a:rPr>
                      <m:t>𝜆</m:t>
                    </m:r>
                  </m:oMath>
                </a14:m>
                <a:r>
                  <a:rPr lang="el-GR" dirty="0">
                    <a:latin typeface="Times New Roman" panose="02020603050405020304" pitchFamily="18" charset="0"/>
                    <a:cs typeface="Times New Roman" panose="02020603050405020304" pitchFamily="18" charset="0"/>
                  </a:rPr>
                  <a:t>  . </a:t>
                </a:r>
              </a:p>
              <a:p>
                <a:pP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Συνεπώς έχουμε:</a:t>
                </a:r>
              </a:p>
              <a:p>
                <a:pPr marL="0" indent="0" algn="ctr">
                  <a:buNone/>
                </a:pPr>
                <a14:m>
                  <m:oMath xmlns:m="http://schemas.openxmlformats.org/officeDocument/2006/math">
                    <m:r>
                      <a:rPr lang="el-GR" i="1">
                        <a:latin typeface="Cambria Math" panose="02040503050406030204" pitchFamily="18" charset="0"/>
                      </a:rPr>
                      <m:t> </m:t>
                    </m:r>
                    <m:r>
                      <a:rPr lang="el-GR" i="1">
                        <a:latin typeface="Cambria Math" panose="02040503050406030204" pitchFamily="18" charset="0"/>
                      </a:rPr>
                      <m:t>𝛥</m:t>
                    </m:r>
                    <m:r>
                      <a:rPr lang="en-US" i="1">
                        <a:latin typeface="Cambria Math" panose="02040503050406030204" pitchFamily="18" charset="0"/>
                      </a:rPr>
                      <m:t>𝑥</m:t>
                    </m:r>
                    <m:r>
                      <a:rPr lang="el-GR" i="1">
                        <a:latin typeface="Cambria Math" panose="02040503050406030204" pitchFamily="18" charset="0"/>
                      </a:rPr>
                      <m:t>𝛥</m:t>
                    </m:r>
                    <m:r>
                      <a:rPr lang="en-US" i="1">
                        <a:latin typeface="Cambria Math" panose="02040503050406030204" pitchFamily="18" charset="0"/>
                      </a:rPr>
                      <m:t>𝑝</m:t>
                    </m:r>
                    <m:r>
                      <a:rPr lang="el-GR" i="1">
                        <a:latin typeface="Cambria Math" panose="02040503050406030204" pitchFamily="18" charset="0"/>
                      </a:rPr>
                      <m:t>≈</m:t>
                    </m:r>
                    <m:r>
                      <a:rPr lang="en-US" b="0" i="1" smtClean="0">
                        <a:latin typeface="Cambria Math" panose="02040503050406030204" pitchFamily="18" charset="0"/>
                      </a:rPr>
                      <m:t>h</m:t>
                    </m:r>
                  </m:oMath>
                </a14:m>
                <a:r>
                  <a:rPr lang="el-GR" dirty="0">
                    <a:latin typeface="Times New Roman" panose="02020603050405020304" pitchFamily="18" charset="0"/>
                    <a:cs typeface="Times New Roman" panose="02020603050405020304" pitchFamily="18" charset="0"/>
                  </a:rPr>
                  <a:t> </a:t>
                </a:r>
                <a:r>
                  <a:rPr lang="el-GR" dirty="0"/>
                  <a:t>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1126836" y="1954607"/>
                <a:ext cx="5975927" cy="3762702"/>
              </a:xfrm>
              <a:prstGeom prst="rect">
                <a:avLst/>
              </a:prstGeom>
              <a:blipFill>
                <a:blip r:embed="rId4"/>
                <a:stretch>
                  <a:fillRect l="-711" t="-2894" r="-1523"/>
                </a:stretch>
              </a:blipFill>
              <a:ln w="28575">
                <a:solidFill>
                  <a:schemeClr val="bg1"/>
                </a:solidFill>
              </a:ln>
            </p:spPr>
            <p:txBody>
              <a:bodyPr/>
              <a:lstStyle/>
              <a:p>
                <a:r>
                  <a:rPr lang="el-GR">
                    <a:noFill/>
                  </a:rPr>
                  <a:t> </a:t>
                </a:r>
              </a:p>
            </p:txBody>
          </p:sp>
        </mc:Fallback>
      </mc:AlternateContent>
      <p:pic>
        <p:nvPicPr>
          <p:cNvPr id="14" name="Εικόνα 13">
            <a:extLst>
              <a:ext uri="{FF2B5EF4-FFF2-40B4-BE49-F238E27FC236}">
                <a16:creationId xmlns:a16="http://schemas.microsoft.com/office/drawing/2014/main" id="{B16768B6-948B-632E-7F06-02898746D4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1728"/>
          <a:stretch/>
        </p:blipFill>
        <p:spPr bwMode="auto">
          <a:xfrm>
            <a:off x="8073448" y="2378735"/>
            <a:ext cx="2887316" cy="25073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16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686330"/>
            <a:ext cx="9174769" cy="985451"/>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 </a:t>
            </a:r>
            <a:r>
              <a:rPr lang="el-GR" sz="2700" b="1" i="1" dirty="0">
                <a:solidFill>
                  <a:srgbClr val="002060"/>
                </a:solidFill>
                <a:latin typeface="Times New Roman" panose="02020603050405020304" pitchFamily="18" charset="0"/>
                <a:cs typeface="Times New Roman" panose="02020603050405020304" pitchFamily="18" charset="0"/>
              </a:rPr>
              <a:t>Συμπεράσματα:</a:t>
            </a:r>
            <a:r>
              <a:rPr lang="en-US" sz="2700" b="1" i="1" dirty="0">
                <a:solidFill>
                  <a:srgbClr val="002060"/>
                </a:solidFill>
                <a:latin typeface="Times New Roman" panose="02020603050405020304" pitchFamily="18" charset="0"/>
                <a:cs typeface="Times New Roman" panose="02020603050405020304" pitchFamily="18" charset="0"/>
              </a:rPr>
              <a:t> </a:t>
            </a:r>
            <a:r>
              <a:rPr lang="el-GR" sz="2700" b="1" i="1" dirty="0">
                <a:solidFill>
                  <a:srgbClr val="002060"/>
                </a:solidFill>
                <a:latin typeface="Times New Roman" panose="02020603050405020304" pitchFamily="18" charset="0"/>
                <a:cs typeface="Times New Roman" panose="02020603050405020304" pitchFamily="18" charset="0"/>
              </a:rPr>
              <a:t>Αρχή της αβεβαιότητας ή απροσδιοριστίας του </a:t>
            </a:r>
            <a:r>
              <a:rPr lang="en-US" sz="2700" b="1" i="1" dirty="0">
                <a:solidFill>
                  <a:srgbClr val="002060"/>
                </a:solidFill>
                <a:latin typeface="Times New Roman" panose="02020603050405020304" pitchFamily="18" charset="0"/>
                <a:cs typeface="Times New Roman" panose="02020603050405020304" pitchFamily="18" charset="0"/>
              </a:rPr>
              <a:t>Heisenberg</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766618" y="1818082"/>
            <a:ext cx="7675417" cy="4250209"/>
          </a:xfrm>
          <a:prstGeom prst="rect">
            <a:avLst/>
          </a:prstGeom>
          <a:ln w="28575">
            <a:solidFill>
              <a:schemeClr val="bg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spcAft>
                <a:spcPts val="800"/>
              </a:spcAft>
              <a:buFont typeface="Wingdings" panose="05000000000000000000" pitchFamily="2" charset="2"/>
              <a:buChar char="Ø"/>
              <a:defRPr/>
            </a:pP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Δεν μπορούμε ταυτόχρονα να προσδιορίσουμε τη θέση και την ορμή ενός σώματος με απεριόριστη ακρίβεια. Το γινόμενο της αβεβαιότητας της θέσης  𝛥</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𝑥</a:t>
            </a: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ενός σώματος με την αντίστοιχη αβεβαιότητα της ορμής 𝛥</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𝑝</a:t>
            </a: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είναι μεγαλύτερο ή ίσο του ℏ </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Δηλαδή:</a:t>
            </a:r>
          </a:p>
          <a:p>
            <a:pPr marL="0" lvl="0" indent="0" algn="ctr">
              <a:lnSpc>
                <a:spcPct val="107000"/>
              </a:lnSpc>
              <a:spcAft>
                <a:spcPts val="800"/>
              </a:spcAft>
              <a:buNone/>
              <a:defRPr/>
            </a:pP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𝛥</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𝑥 </a:t>
            </a: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𝛥</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𝑝≥</a:t>
            </a: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ℏ</a:t>
            </a:r>
          </a:p>
          <a:p>
            <a:pPr marL="0" lvl="0" indent="0">
              <a:lnSpc>
                <a:spcPct val="107000"/>
              </a:lnSpc>
              <a:spcAft>
                <a:spcPts val="800"/>
              </a:spcAft>
              <a:buNone/>
              <a:defRPr/>
            </a:pP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Είναι   ℏ=ℎ/2𝜋 , ανηγμένη σταθερά του </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Planck</a:t>
            </a: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lnSpc>
                <a:spcPct val="107000"/>
              </a:lnSpc>
              <a:spcAft>
                <a:spcPts val="800"/>
              </a:spcAft>
              <a:buFont typeface="Wingdings" panose="05000000000000000000" pitchFamily="2" charset="2"/>
              <a:buChar char="Ø"/>
              <a:defRPr/>
            </a:pP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Ο όρος απροσδιοριστία είναι σωστότερος διότι το φαινόμενο είναι ενδογενές της κβαντικής φυσικής και δεν έχει να κάνει με αδυναμία των οργάνων  μέτρησης, που μπορεί να βελτιωθεί με την ανάπτυξη της </a:t>
            </a:r>
            <a:r>
              <a:rPr lang="el-GR" sz="2000" dirty="0">
                <a:solidFill>
                  <a:prstClr val="black"/>
                </a:solidFill>
                <a:latin typeface="Times New Roman" panose="02020603050405020304" pitchFamily="18" charset="0"/>
                <a:ea typeface="Calibri" panose="020F0502020204030204" pitchFamily="34" charset="0"/>
              </a:rPr>
              <a:t>τεχνολογίας. </a:t>
            </a:r>
          </a:p>
        </p:txBody>
      </p:sp>
      <mc:AlternateContent xmlns:mc="http://schemas.openxmlformats.org/markup-compatibility/2006" xmlns:a14="http://schemas.microsoft.com/office/drawing/2010/main">
        <mc:Choice Requires="a14">
          <p:sp>
            <p:nvSpPr>
              <p:cNvPr id="8" name="Θέση περιεχομένου 4">
                <a:extLst>
                  <a:ext uri="{FF2B5EF4-FFF2-40B4-BE49-F238E27FC236}">
                    <a16:creationId xmlns:a16="http://schemas.microsoft.com/office/drawing/2014/main" id="{584041CF-25A3-4750-85AB-5FC14C9205D0}"/>
                  </a:ext>
                </a:extLst>
              </p:cNvPr>
              <p:cNvSpPr txBox="1">
                <a:spLocks/>
              </p:cNvSpPr>
              <p:nvPr/>
            </p:nvSpPr>
            <p:spPr>
              <a:xfrm>
                <a:off x="8442035" y="2244419"/>
                <a:ext cx="3137051" cy="2871366"/>
              </a:xfrm>
              <a:prstGeom prst="rect">
                <a:avLst/>
              </a:prstGeom>
              <a:solidFill>
                <a:schemeClr val="accent2">
                  <a:lumMod val="40000"/>
                  <a:lumOff val="60000"/>
                  <a:alpha val="51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14:m>
                  <m:oMath xmlns:m="http://schemas.openxmlformats.org/officeDocument/2006/math">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sSub>
                      <m:sSubPr>
                        <m:ctrlP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ℏ</m:t>
                    </m:r>
                  </m:oMath>
                </a14:m>
                <a:endParaRPr kumimoji="0" lang="el-G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14:m>
                  <m:oMath xmlns:m="http://schemas.openxmlformats.org/officeDocument/2006/math">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sSub>
                      <m:sSubPr>
                        <m:ctrlP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ℏ</m:t>
                    </m:r>
                  </m:oMath>
                </a14:m>
                <a:endParaRPr kumimoji="0" lang="el-G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14:m>
                  <m:oMath xmlns:m="http://schemas.openxmlformats.org/officeDocument/2006/math">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sSub>
                      <m:sSubPr>
                        <m:ctrlP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ℏ</m:t>
                    </m:r>
                  </m:oMath>
                </a14:m>
                <a:endParaRPr kumimoji="0" lang="el-G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1" u="sng"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Θέση περιεχομένου 4">
                <a:extLst>
                  <a:ext uri="{FF2B5EF4-FFF2-40B4-BE49-F238E27FC236}">
                    <a16:creationId xmlns:a16="http://schemas.microsoft.com/office/drawing/2014/main" id="{584041CF-25A3-4750-85AB-5FC14C9205D0}"/>
                  </a:ext>
                </a:extLst>
              </p:cNvPr>
              <p:cNvSpPr txBox="1">
                <a:spLocks noRot="1" noChangeAspect="1" noMove="1" noResize="1" noEditPoints="1" noAdjustHandles="1" noChangeArrowheads="1" noChangeShapeType="1" noTextEdit="1"/>
              </p:cNvSpPr>
              <p:nvPr/>
            </p:nvSpPr>
            <p:spPr>
              <a:xfrm>
                <a:off x="8442035" y="2244419"/>
                <a:ext cx="3137051" cy="2871366"/>
              </a:xfrm>
              <a:prstGeom prst="rect">
                <a:avLst/>
              </a:prstGeom>
              <a:blipFill>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20057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664906" y="958768"/>
            <a:ext cx="10862187" cy="1089529"/>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br>
              <a:rPr lang="el-GR" b="1" i="1" dirty="0">
                <a:solidFill>
                  <a:srgbClr val="FF0000"/>
                </a:solidFill>
              </a:rPr>
            </a:br>
            <a:r>
              <a:rPr lang="el-GR" sz="2700" b="1" i="1" dirty="0">
                <a:solidFill>
                  <a:srgbClr val="002060"/>
                </a:solidFill>
                <a:latin typeface="Times New Roman" panose="02020603050405020304" pitchFamily="18" charset="0"/>
                <a:cs typeface="Times New Roman" panose="02020603050405020304" pitchFamily="18" charset="0"/>
              </a:rPr>
              <a:t>Διατύπωση αρχής αβεβαιότητας ή απροσδιοριστίας</a:t>
            </a:r>
            <a:r>
              <a:rPr lang="en-US" sz="2700" b="1" i="1" dirty="0">
                <a:solidFill>
                  <a:srgbClr val="002060"/>
                </a:solidFill>
                <a:latin typeface="Times New Roman" panose="02020603050405020304" pitchFamily="18" charset="0"/>
                <a:cs typeface="Times New Roman" panose="02020603050405020304" pitchFamily="18" charset="0"/>
              </a:rPr>
              <a:t> </a:t>
            </a:r>
            <a:r>
              <a:rPr lang="el-GR" sz="2700" b="1" i="1" dirty="0">
                <a:solidFill>
                  <a:srgbClr val="002060"/>
                </a:solidFill>
                <a:latin typeface="Times New Roman" panose="02020603050405020304" pitchFamily="18" charset="0"/>
                <a:cs typeface="Times New Roman" panose="02020603050405020304" pitchFamily="18" charset="0"/>
              </a:rPr>
              <a:t>για την ενέργεια.</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923636" y="2881746"/>
                <a:ext cx="5902037" cy="2530764"/>
              </a:xfrm>
              <a:prstGeom prst="rect">
                <a:avLst/>
              </a:prstGeom>
              <a:ln w="28575">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Μια ανάλογη σχέση, με διαφορετική ερμηνεία, διατυπώνεται  για την ενέργεια και το χρόνο. Συγκεκριμένα αν η απροσδιοριστία στην ενέργεια είναι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𝛥𝛦</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και ο  αντίστοιχος χρόνος μέτρησης της ενέργειας είναι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αυτά συνδέονται με την σχέση:</a:t>
                </a:r>
                <a:b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ℏ</m:t>
                    </m:r>
                  </m:oMath>
                </a14:m>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923636" y="2881746"/>
                <a:ext cx="5902037" cy="2530764"/>
              </a:xfrm>
              <a:prstGeom prst="rect">
                <a:avLst/>
              </a:prstGeom>
              <a:blipFill>
                <a:blip r:embed="rId4"/>
                <a:stretch>
                  <a:fillRect l="-719" t="-952"/>
                </a:stretch>
              </a:blipFill>
              <a:ln w="28575">
                <a:solidFill>
                  <a:schemeClr val="bg1"/>
                </a:solidFill>
              </a:ln>
            </p:spPr>
            <p:txBody>
              <a:bodyPr/>
              <a:lstStyle/>
              <a:p>
                <a:r>
                  <a:rPr lang="el-GR">
                    <a:noFill/>
                  </a:rPr>
                  <a:t> </a:t>
                </a:r>
              </a:p>
            </p:txBody>
          </p:sp>
        </mc:Fallback>
      </mc:AlternateContent>
      <p:pic>
        <p:nvPicPr>
          <p:cNvPr id="8" name="Εικόνα 7">
            <a:extLst>
              <a:ext uri="{FF2B5EF4-FFF2-40B4-BE49-F238E27FC236}">
                <a16:creationId xmlns:a16="http://schemas.microsoft.com/office/drawing/2014/main" id="{34640774-1912-BBBF-9A28-7A0C40D0B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0572" y="4109086"/>
            <a:ext cx="2981582" cy="2169493"/>
          </a:xfrm>
          <a:prstGeom prst="rect">
            <a:avLst/>
          </a:prstGeom>
        </p:spPr>
      </p:pic>
      <p:pic>
        <p:nvPicPr>
          <p:cNvPr id="9" name="Εικόνα 8">
            <a:extLst>
              <a:ext uri="{FF2B5EF4-FFF2-40B4-BE49-F238E27FC236}">
                <a16:creationId xmlns:a16="http://schemas.microsoft.com/office/drawing/2014/main" id="{34208D3E-AD37-E3F1-BB8F-0333965173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72" t="12616" r="4056" b="20752"/>
          <a:stretch/>
        </p:blipFill>
        <p:spPr bwMode="auto">
          <a:xfrm>
            <a:off x="7981387" y="2748914"/>
            <a:ext cx="2726619" cy="12824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8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371532"/>
            <a:ext cx="10862187" cy="1089529"/>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a:t>
            </a:r>
            <a:br>
              <a:rPr lang="el-GR" b="1" i="1" dirty="0">
                <a:solidFill>
                  <a:srgbClr val="FF0000"/>
                </a:solidFill>
                <a:latin typeface="Times New Roman" panose="02020603050405020304" pitchFamily="18" charset="0"/>
                <a:cs typeface="Times New Roman" panose="02020603050405020304" pitchFamily="18" charset="0"/>
              </a:rPr>
            </a:br>
            <a:r>
              <a:rPr lang="el-GR" b="1" i="1" dirty="0">
                <a:solidFill>
                  <a:srgbClr val="92D050"/>
                </a:solidFill>
                <a:latin typeface="Times New Roman" panose="02020603050405020304" pitchFamily="18" charset="0"/>
                <a:cs typeface="Times New Roman" panose="02020603050405020304" pitchFamily="18" charset="0"/>
              </a:rPr>
              <a:t>Αβεβαιότητα και υλικά κύματα.</a:t>
            </a:r>
            <a:endParaRPr lang="el-GR" dirty="0">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2572868" y="3654390"/>
            <a:ext cx="6724072" cy="2336800"/>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Η </a:t>
            </a:r>
            <a:r>
              <a:rPr lang="el-GR" sz="2000" dirty="0">
                <a:solidFill>
                  <a:prstClr val="black"/>
                </a:solidFill>
                <a:latin typeface="Times New Roman" panose="02020603050405020304" pitchFamily="18" charset="0"/>
                <a:ea typeface="Calibri" panose="020F0502020204030204" pitchFamily="34" charset="0"/>
              </a:rPr>
              <a:t>αποδοχή ότι το ηλεκτρόνιο είναι και υλικό κύμα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έχει συνέπεια την </a:t>
            </a:r>
            <a:r>
              <a:rPr lang="el-GR" sz="2000" dirty="0">
                <a:solidFill>
                  <a:prstClr val="black"/>
                </a:solidFill>
                <a:latin typeface="Times New Roman" panose="02020603050405020304" pitchFamily="18" charset="0"/>
                <a:ea typeface="Calibri" panose="020F0502020204030204" pitchFamily="34" charset="0"/>
              </a:rPr>
              <a:t>α</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ρχή</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της απροσδιοριστίας του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Heisenberg. </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Και αντίστροφα, αν ισχύει η  αρχή της απροσδιοριστίας προκύπτει ότι έχουμε υλικό κύμα</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Ορθογώνιο 7">
            <a:extLst>
              <a:ext uri="{FF2B5EF4-FFF2-40B4-BE49-F238E27FC236}">
                <a16:creationId xmlns:a16="http://schemas.microsoft.com/office/drawing/2014/main" id="{B53EA73A-C846-A626-F606-F4B31E12AF6B}"/>
              </a:ext>
            </a:extLst>
          </p:cNvPr>
          <p:cNvSpPr/>
          <p:nvPr/>
        </p:nvSpPr>
        <p:spPr>
          <a:xfrm>
            <a:off x="1579418" y="1921164"/>
            <a:ext cx="2715491" cy="15078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Times New Roman" panose="02020603050405020304" pitchFamily="18" charset="0"/>
                <a:cs typeface="Times New Roman" panose="02020603050405020304" pitchFamily="18" charset="0"/>
              </a:rPr>
              <a:t>Υλικά κύματα</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του </a:t>
            </a:r>
            <a:r>
              <a:rPr lang="en-US" sz="2400" dirty="0">
                <a:latin typeface="Times New Roman" panose="02020603050405020304" pitchFamily="18" charset="0"/>
                <a:cs typeface="Times New Roman" panose="02020603050405020304" pitchFamily="18" charset="0"/>
              </a:rPr>
              <a:t>de Broglie</a:t>
            </a:r>
            <a:endParaRPr lang="el-GR" sz="2400" dirty="0">
              <a:latin typeface="Times New Roman" panose="02020603050405020304" pitchFamily="18" charset="0"/>
              <a:cs typeface="Times New Roman" panose="02020603050405020304" pitchFamily="18" charset="0"/>
            </a:endParaRPr>
          </a:p>
        </p:txBody>
      </p:sp>
      <p:sp>
        <p:nvSpPr>
          <p:cNvPr id="11" name="Ορθογώνιο 10">
            <a:extLst>
              <a:ext uri="{FF2B5EF4-FFF2-40B4-BE49-F238E27FC236}">
                <a16:creationId xmlns:a16="http://schemas.microsoft.com/office/drawing/2014/main" id="{C2B46436-DB2A-614D-4066-A605A0D71BFF}"/>
              </a:ext>
            </a:extLst>
          </p:cNvPr>
          <p:cNvSpPr/>
          <p:nvPr/>
        </p:nvSpPr>
        <p:spPr>
          <a:xfrm>
            <a:off x="7463522" y="1927838"/>
            <a:ext cx="2650296" cy="15078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Times New Roman" panose="02020603050405020304" pitchFamily="18" charset="0"/>
                <a:cs typeface="Times New Roman" panose="02020603050405020304" pitchFamily="18" charset="0"/>
              </a:rPr>
              <a:t>Αρχή Απροσδιοριστίας του </a:t>
            </a:r>
            <a:r>
              <a:rPr lang="en-US" sz="2400" dirty="0">
                <a:latin typeface="Times New Roman" panose="02020603050405020304" pitchFamily="18" charset="0"/>
                <a:cs typeface="Times New Roman" panose="02020603050405020304" pitchFamily="18" charset="0"/>
              </a:rPr>
              <a:t>Heisenberg</a:t>
            </a:r>
            <a:endParaRPr lang="el-GR" sz="2400" dirty="0">
              <a:latin typeface="Times New Roman" panose="02020603050405020304" pitchFamily="18" charset="0"/>
              <a:cs typeface="Times New Roman" panose="02020603050405020304" pitchFamily="18" charset="0"/>
            </a:endParaRPr>
          </a:p>
        </p:txBody>
      </p:sp>
      <p:sp>
        <p:nvSpPr>
          <p:cNvPr id="9" name="Βέλος: Δεξιό 8">
            <a:extLst>
              <a:ext uri="{FF2B5EF4-FFF2-40B4-BE49-F238E27FC236}">
                <a16:creationId xmlns:a16="http://schemas.microsoft.com/office/drawing/2014/main" id="{AA0270D2-5A9B-07AB-7315-C0388782B8D3}"/>
              </a:ext>
            </a:extLst>
          </p:cNvPr>
          <p:cNvSpPr/>
          <p:nvPr/>
        </p:nvSpPr>
        <p:spPr>
          <a:xfrm>
            <a:off x="4886036" y="2384397"/>
            <a:ext cx="1782619" cy="138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Βέλος: Αριστερό 11">
            <a:extLst>
              <a:ext uri="{FF2B5EF4-FFF2-40B4-BE49-F238E27FC236}">
                <a16:creationId xmlns:a16="http://schemas.microsoft.com/office/drawing/2014/main" id="{C0D7F7A3-CC25-1243-FAB2-4DE5823681E0}"/>
              </a:ext>
            </a:extLst>
          </p:cNvPr>
          <p:cNvSpPr/>
          <p:nvPr/>
        </p:nvSpPr>
        <p:spPr>
          <a:xfrm>
            <a:off x="4886035" y="2906766"/>
            <a:ext cx="1782619" cy="1385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5656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371532"/>
            <a:ext cx="10862187" cy="1089529"/>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a:t>
            </a:r>
            <a:br>
              <a:rPr lang="el-GR" b="1" i="1" dirty="0">
                <a:solidFill>
                  <a:srgbClr val="FF0000"/>
                </a:solidFill>
              </a:rPr>
            </a:br>
            <a:r>
              <a:rPr lang="el-GR" b="1" i="1" dirty="0">
                <a:solidFill>
                  <a:srgbClr val="92D050"/>
                </a:solidFill>
                <a:latin typeface="Times New Roman" panose="02020603050405020304" pitchFamily="18" charset="0"/>
                <a:cs typeface="Times New Roman" panose="02020603050405020304" pitchFamily="18" charset="0"/>
              </a:rPr>
              <a:t>Τι είναι αβεβαιότητα στην κβαντική φυσική.</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406401" y="1884218"/>
                <a:ext cx="6724072" cy="3777673"/>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Γενικά αν από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μετρήσεις ενός μεγέθους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𝛢</m:t>
                    </m:r>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με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𝛮</m:t>
                    </m:r>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να τείνει στο άπειρο,   βρεθούν  για το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𝛢</m:t>
                    </m:r>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οι   τιμές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e>
                      <m:sub>
                        <m:r>
                          <a:rPr kumimoji="0" lang="en-US" sz="2000" b="0" i="1" u="none" strike="noStrike" kern="1200" cap="none" spc="0" normalizeH="0" baseline="-2500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=1,2,..</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τότε η μέση τιμή του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𝛢</m:t>
                    </m:r>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και η αντίστοιχη διασπορά </a:t>
                </a:r>
                <a14:m>
                  <m:oMath xmlns:m="http://schemas.openxmlformats.org/officeDocument/2006/math">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pPr>
                      <m:e>
                        <m: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𝛥𝛢</m:t>
                        </m:r>
                        <m: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sup>
                    </m:sSup>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ορίζονται ως εξής:</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Μέση τιμή</a:t>
                </a:r>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𝛢</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𝛢</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naryPr>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sup>
                          <m:e>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e>
                        </m:nary>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den>
                    </m:f>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Η διασπορά</a:t>
                </a:r>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𝛥𝛢</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sup>
                        <m:r>
                          <a:rPr kumimoji="0" lang="el-GR" sz="2000" b="0" i="1" u="none" strike="noStrike" kern="1200" cap="none" spc="0" normalizeH="0" baseline="3000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𝛥𝛢</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naryPr>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sup>
                          <m:e>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𝛢</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nary>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den>
                    </m:f>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Η ποσότητα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𝛥𝛢</m:t>
                    </m:r>
                  </m:oMath>
                </a14:m>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λέγεται </a:t>
                </a:r>
                <a:r>
                  <a:rPr kumimoji="0" lang="el-GR" sz="20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τυπική απόκλιση</a:t>
                </a:r>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και σ</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την κβαντική φυσική λέγεται και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αβεβαιότητα</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406401" y="1884218"/>
                <a:ext cx="6724072" cy="3777673"/>
              </a:xfrm>
              <a:prstGeom prst="rect">
                <a:avLst/>
              </a:prstGeom>
              <a:blipFill>
                <a:blip r:embed="rId4"/>
                <a:stretch>
                  <a:fillRect l="-632" t="-480" b="-320"/>
                </a:stretch>
              </a:blipFill>
              <a:ln w="28575">
                <a:solidFill>
                  <a:schemeClr val="tx1"/>
                </a:solidFill>
              </a:ln>
            </p:spPr>
            <p:txBody>
              <a:bodyPr/>
              <a:lstStyle/>
              <a:p>
                <a:r>
                  <a:rPr lang="el-GR">
                    <a:noFill/>
                  </a:rPr>
                  <a:t> </a:t>
                </a:r>
              </a:p>
            </p:txBody>
          </p:sp>
        </mc:Fallback>
      </mc:AlternateContent>
      <p:pic>
        <p:nvPicPr>
          <p:cNvPr id="8" name="Θέση περιεχομένου 6">
            <a:extLst>
              <a:ext uri="{FF2B5EF4-FFF2-40B4-BE49-F238E27FC236}">
                <a16:creationId xmlns:a16="http://schemas.microsoft.com/office/drawing/2014/main" id="{CC618AE4-34AF-7E7C-5512-F635E358D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8502" y="1981994"/>
            <a:ext cx="3458134" cy="2967038"/>
          </a:xfrm>
          <a:prstGeom prst="rect">
            <a:avLst/>
          </a:prstGeom>
        </p:spPr>
      </p:pic>
    </p:spTree>
    <p:extLst>
      <p:ext uri="{BB962C8B-B14F-4D97-AF65-F5344CB8AC3E}">
        <p14:creationId xmlns:p14="http://schemas.microsoft.com/office/powerpoint/2010/main" val="212313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371532"/>
            <a:ext cx="10862187" cy="1089529"/>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a:t>
            </a:r>
            <a:br>
              <a:rPr lang="el-GR" b="1" i="1" dirty="0">
                <a:solidFill>
                  <a:srgbClr val="FF0000"/>
                </a:solidFill>
                <a:latin typeface="Times New Roman" panose="02020603050405020304" pitchFamily="18" charset="0"/>
                <a:cs typeface="Times New Roman" panose="02020603050405020304" pitchFamily="18" charset="0"/>
              </a:rPr>
            </a:br>
            <a:r>
              <a:rPr lang="el-GR" b="1" i="1" dirty="0">
                <a:solidFill>
                  <a:srgbClr val="92D050"/>
                </a:solidFill>
                <a:latin typeface="Times New Roman" panose="02020603050405020304" pitchFamily="18" charset="0"/>
                <a:cs typeface="Times New Roman" panose="02020603050405020304" pitchFamily="18" charset="0"/>
              </a:rPr>
              <a:t>Αβεβαιότητα και υλικά κύματα.</a:t>
            </a:r>
            <a:endParaRPr lang="el-GR" dirty="0">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406401" y="1884218"/>
                <a:ext cx="6724072" cy="3777673"/>
              </a:xfrm>
              <a:prstGeom prst="rect">
                <a:avLst/>
              </a:prstGeom>
              <a:ln w="28575">
                <a:solidFill>
                  <a:schemeClr val="tx1"/>
                </a:solid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Ας υποθέσουμε ότι το υλικό κύμα ενός σωματιδίου είναι ένα κυματοπακέτο με τη μορφής του διπλανού σχήματος, για ευκολία θεωρούμε μόνο το πραγματικό μέρος της κυματοσυνάρτησης. </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Το τετράγωνο του μέτρου της κυματοσυνάρτησης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𝜓</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εκφράζει την πιθανότητα το σώμα να βρίσκεται στη θέση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συμπεράνουμε ότι το σώμα μπορεί να είναι σε όλο το διάστημα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Συνεπώς η αβεβαιότητα ως προς την θέση είναι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Επίσης μια τέτοια κυματομορφή  προκύπτει από την επαλληλία κυμάτων με μήκη κύματος που έχουν τιμές σε αντίστοιχο  εύρος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𝛥𝜆</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Κατ’ επέκταση έχουμε μια αντίστοιχη αβεβαιότητα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και στην ορμή</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406401" y="1884218"/>
                <a:ext cx="6724072" cy="3777673"/>
              </a:xfrm>
              <a:prstGeom prst="rect">
                <a:avLst/>
              </a:prstGeom>
              <a:blipFill>
                <a:blip r:embed="rId4"/>
                <a:stretch>
                  <a:fillRect l="-542" t="-1440" r="-271"/>
                </a:stretch>
              </a:blipFill>
              <a:ln w="28575">
                <a:solidFill>
                  <a:schemeClr val="tx1"/>
                </a:solidFill>
              </a:ln>
            </p:spPr>
            <p:txBody>
              <a:bodyPr/>
              <a:lstStyle/>
              <a:p>
                <a:r>
                  <a:rPr lang="el-GR">
                    <a:noFill/>
                  </a:rPr>
                  <a:t> </a:t>
                </a:r>
              </a:p>
            </p:txBody>
          </p:sp>
        </mc:Fallback>
      </mc:AlternateContent>
      <p:pic>
        <p:nvPicPr>
          <p:cNvPr id="8" name="Θέση περιεχομένου 6">
            <a:extLst>
              <a:ext uri="{FF2B5EF4-FFF2-40B4-BE49-F238E27FC236}">
                <a16:creationId xmlns:a16="http://schemas.microsoft.com/office/drawing/2014/main" id="{CC618AE4-34AF-7E7C-5512-F635E358D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8502" y="1981994"/>
            <a:ext cx="3458134" cy="2967038"/>
          </a:xfrm>
          <a:prstGeom prst="rect">
            <a:avLst/>
          </a:prstGeom>
        </p:spPr>
      </p:pic>
    </p:spTree>
    <p:extLst>
      <p:ext uri="{BB962C8B-B14F-4D97-AF65-F5344CB8AC3E}">
        <p14:creationId xmlns:p14="http://schemas.microsoft.com/office/powerpoint/2010/main" val="3652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56656" y="811143"/>
            <a:ext cx="10756496" cy="921559"/>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a:t>
            </a:r>
            <a:br>
              <a:rPr lang="el-GR" b="1" i="1" dirty="0">
                <a:solidFill>
                  <a:srgbClr val="FF0000"/>
                </a:solidFill>
              </a:rPr>
            </a:br>
            <a:r>
              <a:rPr lang="el-GR" b="1" i="1" dirty="0">
                <a:solidFill>
                  <a:srgbClr val="92D050"/>
                </a:solidFill>
                <a:latin typeface="Times New Roman" panose="02020603050405020304" pitchFamily="18" charset="0"/>
                <a:cs typeface="Times New Roman" panose="02020603050405020304" pitchFamily="18" charset="0"/>
              </a:rPr>
              <a:t>Προσπάθεια ερμηνείας της αρχής της αβεβαιότητας.</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772103" y="2364509"/>
            <a:ext cx="6724072" cy="3777673"/>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Η κυματοσυνάρτηση ενός  σωματιδίου, είναι ο πληρέστερος τρόπος περιγραφής της κατάστασης του σωματιδίου. Σε αυτήν περιέχονται όλες οι πληροφορίες που «επιτρέπει» η φύση να έχουμε για αυτό.</a:t>
            </a:r>
          </a:p>
          <a:p>
            <a:pPr marL="571500" marR="0" lvl="0" indent="-3429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Έστω ότι διαθέτουμε πολύ μεγάλο πλήθος ξεχωριστών  σωματιδίων και  για το κάθε ένα η κυματοσυνάρτηση  που το συνοδεύει, είναι πανομοιότυπη με το κυματοπακέτο που προαναφέραμε.  Δηλαδή έχουμε μια συλλογή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πανομοιότυπων κβαντικών συστημάτων του ενός σωματιδίου</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Θέση περιεχομένου 6">
            <a:extLst>
              <a:ext uri="{FF2B5EF4-FFF2-40B4-BE49-F238E27FC236}">
                <a16:creationId xmlns:a16="http://schemas.microsoft.com/office/drawing/2014/main" id="{CC618AE4-34AF-7E7C-5512-F635E358D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502" y="1981994"/>
            <a:ext cx="3458134" cy="2967038"/>
          </a:xfrm>
          <a:prstGeom prst="rect">
            <a:avLst/>
          </a:prstGeom>
        </p:spPr>
      </p:pic>
    </p:spTree>
    <p:extLst>
      <p:ext uri="{BB962C8B-B14F-4D97-AF65-F5344CB8AC3E}">
        <p14:creationId xmlns:p14="http://schemas.microsoft.com/office/powerpoint/2010/main" val="26546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56656" y="719780"/>
            <a:ext cx="10756496" cy="921559"/>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a:t>
            </a:r>
            <a:br>
              <a:rPr lang="el-GR" b="1" i="1" dirty="0">
                <a:solidFill>
                  <a:srgbClr val="FF0000"/>
                </a:solidFill>
              </a:rPr>
            </a:br>
            <a:r>
              <a:rPr lang="el-GR" b="1" i="1" dirty="0">
                <a:solidFill>
                  <a:srgbClr val="92D050"/>
                </a:solidFill>
                <a:latin typeface="Times New Roman" panose="02020603050405020304" pitchFamily="18" charset="0"/>
                <a:cs typeface="Times New Roman" panose="02020603050405020304" pitchFamily="18" charset="0"/>
              </a:rPr>
              <a:t>Προσπάθεια ερμηνείας της αρχής της αβεβαιότητας.</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444558" y="2373165"/>
                <a:ext cx="7762622" cy="3454981"/>
              </a:xfrm>
              <a:prstGeom prst="rect">
                <a:avLst/>
              </a:prstGeom>
              <a:ln w="28575">
                <a:solidFill>
                  <a:schemeClr val="tx1"/>
                </a:solidFill>
              </a:ln>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Χωρίζουμε σε δύο μεγάλα σύνολα τα σωματίδια. </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Αν για το πρώτο σύνολο των σωματιδίων, μετρήσουμε με </a:t>
                </a:r>
                <a:r>
                  <a:rPr kumimoji="0" lang="el-GR" sz="2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ιδανική ακρίβεια</a:t>
                </a:r>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τη θέση </a:t>
                </a:r>
                <a14:m>
                  <m:oMath xmlns:m="http://schemas.openxmlformats.org/officeDocument/2006/math">
                    <m:r>
                      <a:rPr kumimoji="0" lang="en-US" sz="29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του κάθε σωματιδίου,  κάθε φορά θα βρίσκουμε μια συγκεκριμένη τιμή. Οι τιμές που θα βρούμε για τη θέση </a:t>
                </a:r>
                <a14:m>
                  <m:oMath xmlns:m="http://schemas.openxmlformats.org/officeDocument/2006/math">
                    <m:r>
                      <a:rPr kumimoji="0" lang="en-US" sz="29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θα κατανέμονται ανάλογα με το τετράγωνο του μέτρου της  </a:t>
                </a:r>
                <a14:m>
                  <m:oMath xmlns:m="http://schemas.openxmlformats.org/officeDocument/2006/math">
                    <m:r>
                      <a:rPr kumimoji="0" lang="el-GR" sz="29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𝜓</m:t>
                    </m:r>
                    <m:r>
                      <a:rPr kumimoji="0" lang="el-GR" sz="29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9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9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Η τυπική απόκλιση αυτών των τιμών, είναι η αβεβαιότητα </a:t>
                </a:r>
                <a14:m>
                  <m:oMath xmlns:m="http://schemas.openxmlformats.org/officeDocument/2006/math">
                    <m:r>
                      <a:rPr kumimoji="0" lang="el-GR" sz="29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9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και είναι περίπου αυτή που σημειώνεται στο σχήμα. </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Αν για το δεύτερο σύνολο μετρήσουμε επίσης με </a:t>
                </a:r>
                <a:r>
                  <a:rPr kumimoji="0" lang="el-GR" sz="29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ιδανική ακρίβεια </a:t>
                </a:r>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την ορμή του κάθε σωματιδίου, και σε αυτή την περίπτωση βρίσκουμε ένα σύνολο τιμών. Η τυπική απόκλιση των τιμών αυτών είναι η αβεβαιότητα της ορμής </a:t>
                </a:r>
                <a14:m>
                  <m:oMath xmlns:m="http://schemas.openxmlformats.org/officeDocument/2006/math">
                    <m:r>
                      <a:rPr kumimoji="0" lang="el-GR" sz="29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9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oMath>
                </a14:m>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Το γινόμενο των δύο αβεβαιοτήτων θα είναι μεγαλύτερο της σταθεράς του </a:t>
                </a:r>
                <a:r>
                  <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Planck</a:t>
                </a:r>
                <a:r>
                  <a:rPr kumimoji="0" lang="el-GR"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l-GR"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444558" y="2373165"/>
                <a:ext cx="7762622" cy="3454981"/>
              </a:xfrm>
              <a:prstGeom prst="rect">
                <a:avLst/>
              </a:prstGeom>
              <a:blipFill>
                <a:blip r:embed="rId4"/>
                <a:stretch>
                  <a:fillRect l="-391" t="-1573" r="-1095" b="-524"/>
                </a:stretch>
              </a:blipFill>
              <a:ln w="28575">
                <a:solidFill>
                  <a:schemeClr val="tx1"/>
                </a:solidFill>
              </a:ln>
            </p:spPr>
            <p:txBody>
              <a:bodyPr/>
              <a:lstStyle/>
              <a:p>
                <a:r>
                  <a:rPr lang="el-GR">
                    <a:noFill/>
                  </a:rPr>
                  <a:t> </a:t>
                </a:r>
              </a:p>
            </p:txBody>
          </p:sp>
        </mc:Fallback>
      </mc:AlternateContent>
      <p:pic>
        <p:nvPicPr>
          <p:cNvPr id="8" name="Θέση περιεχομένου 6">
            <a:extLst>
              <a:ext uri="{FF2B5EF4-FFF2-40B4-BE49-F238E27FC236}">
                <a16:creationId xmlns:a16="http://schemas.microsoft.com/office/drawing/2014/main" id="{CC618AE4-34AF-7E7C-5512-F635E358D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7180" y="2077589"/>
            <a:ext cx="3458134" cy="2967038"/>
          </a:xfrm>
          <a:prstGeom prst="rect">
            <a:avLst/>
          </a:prstGeom>
        </p:spPr>
      </p:pic>
    </p:spTree>
    <p:extLst>
      <p:ext uri="{BB962C8B-B14F-4D97-AF65-F5344CB8AC3E}">
        <p14:creationId xmlns:p14="http://schemas.microsoft.com/office/powerpoint/2010/main" val="139527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444558" y="632603"/>
            <a:ext cx="11317604" cy="1291013"/>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a:t>
            </a:r>
            <a:br>
              <a:rPr lang="el-GR" b="1" i="1" dirty="0">
                <a:solidFill>
                  <a:srgbClr val="FF0000"/>
                </a:solidFill>
              </a:rPr>
            </a:br>
            <a:r>
              <a:rPr lang="el-GR" b="1" i="1" dirty="0">
                <a:solidFill>
                  <a:srgbClr val="92D050"/>
                </a:solidFill>
                <a:latin typeface="Times New Roman" panose="02020603050405020304" pitchFamily="18" charset="0"/>
                <a:cs typeface="Times New Roman" panose="02020603050405020304" pitchFamily="18" charset="0"/>
              </a:rPr>
              <a:t>Ποια είναι η σωστή έκφραση της αρχής απροσδιοριστίας;</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369455" y="2078182"/>
                <a:ext cx="6816436" cy="4100946"/>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Η έκφραση της απροσδιοριστίας του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Heisenberg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όπως προκύπτει αυστηρά με τη βοήθεια της κβαντικής μηχανικής είναι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ℏ</m:t>
                          </m:r>
                          <m:r>
                            <m:rPr>
                              <m:nor/>
                            </m:rP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den>
                      </m:f>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 </m:t>
                      </m:r>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Μάλιστα η ισότητα ισχύει στην ειδική περίπτωση όπου η κυματοσυνάρτηση έχει τη μορφή της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Gaussian. </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Όμως όλες οι διατυπώσεις αναφέρονται σε διάφορά συγγράμματα χωρίς να θεωρούνται λάθος γιατί συνήθως η χρήση της έχει ποιοτικό ενδιαφέρον και επιπλέον σχετίζεται και με την αρχική διατύπωση από τον ίδιο το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Heisenberg</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369455" y="2078182"/>
                <a:ext cx="6816436" cy="4100946"/>
              </a:xfrm>
              <a:prstGeom prst="rect">
                <a:avLst/>
              </a:prstGeom>
              <a:blipFill>
                <a:blip r:embed="rId4"/>
                <a:stretch>
                  <a:fillRect l="-623" t="-1327"/>
                </a:stretch>
              </a:blipFill>
              <a:ln w="28575">
                <a:solidFill>
                  <a:schemeClr val="tx1"/>
                </a:solidFill>
              </a:ln>
            </p:spPr>
            <p:txBody>
              <a:bodyPr/>
              <a:lstStyle/>
              <a:p>
                <a:r>
                  <a:rPr lang="el-GR">
                    <a:noFill/>
                  </a:rPr>
                  <a:t> </a:t>
                </a:r>
              </a:p>
            </p:txBody>
          </p:sp>
        </mc:Fallback>
      </mc:AlternateContent>
      <p:pic>
        <p:nvPicPr>
          <p:cNvPr id="9" name="Εικόνα 8">
            <a:extLst>
              <a:ext uri="{FF2B5EF4-FFF2-40B4-BE49-F238E27FC236}">
                <a16:creationId xmlns:a16="http://schemas.microsoft.com/office/drawing/2014/main" id="{AFC68DAE-749F-FA2F-9D9E-20C8AFCB52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2722" y="1974931"/>
            <a:ext cx="4256583" cy="2484431"/>
          </a:xfrm>
          <a:prstGeom prst="rect">
            <a:avLst/>
          </a:prstGeom>
        </p:spPr>
      </p:pic>
    </p:spTree>
    <p:extLst>
      <p:ext uri="{BB962C8B-B14F-4D97-AF65-F5344CB8AC3E}">
        <p14:creationId xmlns:p14="http://schemas.microsoft.com/office/powerpoint/2010/main" val="143458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878699" y="904671"/>
            <a:ext cx="3932237" cy="890081"/>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Μέλαν Σώμα. </a:t>
            </a:r>
            <a:br>
              <a:rPr lang="en-US" b="1" i="1" dirty="0">
                <a:solidFill>
                  <a:srgbClr val="FF0000"/>
                </a:solidFill>
                <a:latin typeface="Times New Roman" panose="02020603050405020304" pitchFamily="18" charset="0"/>
                <a:cs typeface="Times New Roman" panose="02020603050405020304" pitchFamily="18" charset="0"/>
              </a:rPr>
            </a:br>
            <a:r>
              <a:rPr lang="el-GR" sz="2200" b="1" i="1" dirty="0">
                <a:solidFill>
                  <a:srgbClr val="002060"/>
                </a:solidFill>
                <a:latin typeface="Times New Roman" panose="02020603050405020304" pitchFamily="18" charset="0"/>
                <a:cs typeface="Times New Roman" panose="02020603050405020304" pitchFamily="18" charset="0"/>
              </a:rPr>
              <a:t>Θεωρητικά μοντέλα ερμηνείας.</a:t>
            </a:r>
            <a:endParaRPr lang="el-GR" sz="2200" b="1"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Θέση κειμένου 26">
                <a:extLst>
                  <a:ext uri="{FF2B5EF4-FFF2-40B4-BE49-F238E27FC236}">
                    <a16:creationId xmlns:a16="http://schemas.microsoft.com/office/drawing/2014/main" id="{9AE412E0-31F1-727B-D9D1-7B1055682562}"/>
                  </a:ext>
                </a:extLst>
              </p:cNvPr>
              <p:cNvSpPr>
                <a:spLocks noGrp="1"/>
              </p:cNvSpPr>
              <p:nvPr>
                <p:ph type="body" sz="half" idx="2"/>
              </p:nvPr>
            </p:nvSpPr>
            <p:spPr>
              <a:xfrm>
                <a:off x="597303" y="1930399"/>
                <a:ext cx="6164177" cy="4791075"/>
              </a:xfrm>
            </p:spPr>
            <p:txBody>
              <a:bodyPr>
                <a:normAutofit fontScale="77500" lnSpcReduction="20000"/>
              </a:bodyPr>
              <a:lstStyle/>
              <a:p>
                <a:pPr marL="742950" indent="-514350">
                  <a:lnSpc>
                    <a:spcPct val="107000"/>
                  </a:lnSpc>
                  <a:spcBef>
                    <a:spcPts val="20"/>
                  </a:spcBef>
                  <a:spcAft>
                    <a:spcPts val="800"/>
                  </a:spcAft>
                  <a:buFont typeface="+mj-lt"/>
                  <a:buAutoNum type="romanUcPeriod"/>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Rayleigh-Jeans</a:t>
                </a:r>
                <a:r>
                  <a:rPr lang="el-GR" sz="2400" dirty="0">
                    <a:latin typeface="Times New Roman" panose="02020603050405020304" pitchFamily="18" charset="0"/>
                    <a:ea typeface="Calibri" panose="020F0502020204030204" pitchFamily="34" charset="0"/>
                    <a:cs typeface="Times New Roman" panose="02020603050405020304" pitchFamily="18" charset="0"/>
                  </a:rPr>
                  <a:t>. Εφαρμογή των νόμων  της κλασικής φυσικής : Συμφωνεί μόνο σε μεγάλα μήκη κύματος για την κατανομή της έντασης. </a:t>
                </a:r>
              </a:p>
              <a:p>
                <a:pPr marL="742950" indent="-514350">
                  <a:lnSpc>
                    <a:spcPct val="107000"/>
                  </a:lnSpc>
                  <a:spcBef>
                    <a:spcPts val="20"/>
                  </a:spcBef>
                  <a:spcAft>
                    <a:spcPts val="800"/>
                  </a:spcAft>
                  <a:buFont typeface="+mj-lt"/>
                  <a:buAutoNum type="romanUcPeriod"/>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Planck</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l-GR" sz="2400" dirty="0">
                    <a:latin typeface="Times New Roman" panose="02020603050405020304" pitchFamily="18" charset="0"/>
                    <a:ea typeface="Calibri" panose="020F0502020204030204" pitchFamily="34" charset="0"/>
                    <a:cs typeface="Times New Roman" panose="02020603050405020304" pitchFamily="18" charset="0"/>
                  </a:rPr>
                  <a:t>Κατασκευή μαθηματικής φόρμας </a:t>
                </a:r>
                <a:r>
                  <a:rPr lang="el-GR" sz="2400" dirty="0">
                    <a:solidFill>
                      <a:prstClr val="black"/>
                    </a:solidFill>
                    <a:ea typeface="Calibri" panose="020F0502020204030204" pitchFamily="34" charset="0"/>
                    <a:cs typeface="Times New Roman" panose="02020603050405020304" pitchFamily="18" charset="0"/>
                  </a:rPr>
                  <a:t> </a:t>
                </a:r>
                <a14:m>
                  <m:oMath xmlns:m="http://schemas.openxmlformats.org/officeDocument/2006/math">
                    <m:sSub>
                      <m:sSubPr>
                        <m:ctrlPr>
                          <a:rPr lang="el-GR"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l-GR"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𝐼</m:t>
                        </m:r>
                      </m:e>
                      <m:sub>
                        <m:r>
                          <a:rPr lang="el-GR"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𝜆</m:t>
                        </m:r>
                      </m:sub>
                    </m:sSub>
                    <m:r>
                      <a:rPr lang="el-GR"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F</m:t>
                    </m:r>
                    <m:d>
                      <m:dPr>
                        <m:ctrlPr>
                          <a:rPr lang="en-US" sz="24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T</m:t>
                        </m:r>
                        <m: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λ</m:t>
                        </m:r>
                        <m:r>
                          <a:rPr lang="el-GR"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c</m:t>
                        </m:r>
                        <m: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h</m:t>
                        </m:r>
                      </m:e>
                    </m:d>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l-GR"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l-GR" sz="2400" dirty="0">
                  <a:latin typeface="Times New Roman" panose="02020603050405020304" pitchFamily="18" charset="0"/>
                  <a:ea typeface="Calibri" panose="020F0502020204030204" pitchFamily="34" charset="0"/>
                  <a:cs typeface="Times New Roman" panose="02020603050405020304" pitchFamily="18" charset="0"/>
                </a:endParaRPr>
              </a:p>
              <a:p>
                <a:pPr marL="228600">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dirty="0">
                    <a:latin typeface="Times New Roman" panose="02020603050405020304" pitchFamily="18" charset="0"/>
                    <a:ea typeface="Calibri" panose="020F0502020204030204" pitchFamily="34" charset="0"/>
                    <a:cs typeface="Times New Roman" panose="02020603050405020304" pitchFamily="18" charset="0"/>
                  </a:rPr>
                  <a:t>Ταύτιση με πειραματικά αποτελέσματα για</a:t>
                </a:r>
              </a:p>
              <a:p>
                <a:pPr marL="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libri" panose="020F0502020204030204" pitchFamily="34" charset="0"/>
                          <a:cs typeface="Times New Roman" panose="02020603050405020304" pitchFamily="18" charset="0"/>
                        </a:rPr>
                        <m:t>h</m:t>
                      </m:r>
                      <m:r>
                        <a:rPr lang="el-GR" sz="2400" i="1">
                          <a:latin typeface="Cambria Math" panose="02040503050406030204" pitchFamily="18" charset="0"/>
                          <a:ea typeface="Calibri" panose="020F0502020204030204" pitchFamily="34" charset="0"/>
                          <a:cs typeface="Times New Roman" panose="02020603050405020304" pitchFamily="18" charset="0"/>
                        </a:rPr>
                        <m:t>= 6,626 × 1</m:t>
                      </m:r>
                      <m:sSup>
                        <m:sSupPr>
                          <m:ctrlPr>
                            <a:rPr lang="el-GR" sz="2400" i="1">
                              <a:latin typeface="Cambria Math" panose="02040503050406030204" pitchFamily="18" charset="0"/>
                              <a:ea typeface="Calibri" panose="020F0502020204030204" pitchFamily="34" charset="0"/>
                              <a:cs typeface="Times New Roman" panose="02020603050405020304" pitchFamily="18" charset="0"/>
                            </a:rPr>
                          </m:ctrlPr>
                        </m:sSupPr>
                        <m:e>
                          <m:r>
                            <a:rPr lang="el-GR" sz="2400" i="1">
                              <a:latin typeface="Cambria Math" panose="02040503050406030204" pitchFamily="18" charset="0"/>
                              <a:ea typeface="Calibri" panose="020F0502020204030204" pitchFamily="34" charset="0"/>
                              <a:cs typeface="Times New Roman" panose="02020603050405020304" pitchFamily="18" charset="0"/>
                            </a:rPr>
                            <m:t>0</m:t>
                          </m:r>
                        </m:e>
                        <m:sup>
                          <m:r>
                            <a:rPr lang="el-GR" sz="2400" i="1">
                              <a:latin typeface="Cambria Math" panose="02040503050406030204" pitchFamily="18" charset="0"/>
                              <a:ea typeface="Calibri" panose="020F0502020204030204" pitchFamily="34" charset="0"/>
                              <a:cs typeface="Times New Roman" panose="02020603050405020304" pitchFamily="18" charset="0"/>
                            </a:rPr>
                            <m:t>− 34</m:t>
                          </m:r>
                        </m:sup>
                      </m:sSup>
                      <m:r>
                        <a:rPr lang="el-GR" sz="2400" i="1">
                          <a:latin typeface="Cambria Math" panose="02040503050406030204" pitchFamily="18" charset="0"/>
                          <a:ea typeface="Calibri" panose="020F0502020204030204" pitchFamily="34" charset="0"/>
                          <a:cs typeface="Times New Roman" panose="02020603050405020304" pitchFamily="18" charset="0"/>
                        </a:rPr>
                        <m:t> </m:t>
                      </m:r>
                      <m:r>
                        <a:rPr lang="el-GR" sz="2400" i="1">
                          <a:latin typeface="Cambria Math" panose="02040503050406030204" pitchFamily="18" charset="0"/>
                          <a:ea typeface="Calibri" panose="020F0502020204030204" pitchFamily="34" charset="0"/>
                          <a:cs typeface="Times New Roman" panose="02020603050405020304" pitchFamily="18" charset="0"/>
                        </a:rPr>
                        <m:t>𝐽</m:t>
                      </m:r>
                      <m:r>
                        <a:rPr lang="el-GR" sz="2400" i="1">
                          <a:latin typeface="Cambria Math" panose="02040503050406030204" pitchFamily="18" charset="0"/>
                          <a:ea typeface="Calibri" panose="020F0502020204030204" pitchFamily="34" charset="0"/>
                          <a:cs typeface="Times New Roman" panose="02020603050405020304" pitchFamily="18" charset="0"/>
                        </a:rPr>
                        <m:t>​⋅​​</m:t>
                      </m:r>
                      <m:r>
                        <a:rPr lang="el-GR" sz="2400" i="1">
                          <a:latin typeface="Cambria Math" panose="02040503050406030204" pitchFamily="18" charset="0"/>
                          <a:ea typeface="Calibri" panose="020F0502020204030204" pitchFamily="34" charset="0"/>
                          <a:cs typeface="Times New Roman" panose="02020603050405020304" pitchFamily="18" charset="0"/>
                        </a:rPr>
                        <m:t>𝑠</m:t>
                      </m:r>
                    </m:oMath>
                  </m:oMathPara>
                </a14:m>
                <a:endParaRPr lang="el-GR" sz="2400"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dirty="0">
                    <a:latin typeface="Times New Roman" panose="02020603050405020304" pitchFamily="18" charset="0"/>
                    <a:ea typeface="Calibri" panose="020F0502020204030204" pitchFamily="34" charset="0"/>
                    <a:cs typeface="Times New Roman" panose="02020603050405020304" pitchFamily="18" charset="0"/>
                  </a:rPr>
                  <a:t> Θεωρητική απόδειξη με την υπόθεση : </a:t>
                </a:r>
                <a:r>
                  <a:rPr lang="el-G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Κατά τη θερμική εκπομπή ακτινοβολίας, για κάθε συχνότητα οι μόνες </a:t>
                </a:r>
                <a:r>
                  <a:rPr lang="el-G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επιτρεπόμενες</a:t>
                </a:r>
                <a:r>
                  <a:rPr lang="el-G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τιμές της ενέργειας της ακτινοβολίας είναι:</a:t>
                </a:r>
                <a:endParaRPr lang="el-GR" sz="2400" dirty="0">
                  <a:latin typeface="Times New Roman" panose="02020603050405020304" pitchFamily="18" charset="0"/>
                  <a:ea typeface="Calibri" panose="020F0502020204030204" pitchFamily="34" charset="0"/>
                  <a:cs typeface="Times New Roman" panose="02020603050405020304" pitchFamily="18" charset="0"/>
                </a:endParaRPr>
              </a:p>
              <a:p>
                <a:pPr marL="201295" indent="0" algn="ctr">
                  <a:lnSpc>
                    <a:spcPct val="107000"/>
                  </a:lnSpc>
                  <a:spcBef>
                    <a:spcPts val="20"/>
                  </a:spcBef>
                  <a:spcAft>
                    <a:spcPts val="800"/>
                  </a:spcAft>
                  <a:buNone/>
                  <a:tabLst>
                    <a:tab pos="532130" algn="l"/>
                    <a:tab pos="692150" algn="l"/>
                    <a:tab pos="908685" algn="l"/>
                    <a:tab pos="1198245" algn="l"/>
                    <a:tab pos="1520825" algn="l"/>
                    <a:tab pos="1859915" algn="l"/>
                    <a:tab pos="2259330" algn="l"/>
                    <a:tab pos="2445385" algn="l"/>
                    <a:tab pos="2564130" algn="l"/>
                    <a:tab pos="2639695" algn="l"/>
                    <a:tab pos="3469640" algn="l"/>
                    <a:tab pos="3525520" algn="l"/>
                    <a:tab pos="3842385" algn="l"/>
                    <a:tab pos="4382770" algn="l"/>
                    <a:tab pos="4690745" algn="l"/>
                  </a:tabLst>
                </a:pP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𝐸</m:t>
                    </m:r>
                    <m:r>
                      <a:rPr lang="el-GR" sz="2400" i="1">
                        <a:latin typeface="Cambria Math" panose="02040503050406030204" pitchFamily="18" charset="0"/>
                        <a:ea typeface="Calibri" panose="020F0502020204030204" pitchFamily="34" charset="0"/>
                        <a:cs typeface="Times New Roman" panose="02020603050405020304" pitchFamily="18" charset="0"/>
                      </a:rPr>
                      <m:t> = 0,</m:t>
                    </m:r>
                    <m:r>
                      <a:rPr lang="el-GR" sz="2400" i="1">
                        <a:latin typeface="Cambria Math" panose="02040503050406030204" pitchFamily="18" charset="0"/>
                        <a:ea typeface="Calibri" panose="020F0502020204030204" pitchFamily="34" charset="0"/>
                        <a:cs typeface="Times New Roman" panose="02020603050405020304" pitchFamily="18" charset="0"/>
                      </a:rPr>
                      <m:t>h𝑓</m:t>
                    </m:r>
                    <m:r>
                      <a:rPr lang="el-GR" sz="2400" i="1">
                        <a:latin typeface="Cambria Math" panose="02040503050406030204" pitchFamily="18" charset="0"/>
                        <a:ea typeface="Calibri" panose="020F0502020204030204" pitchFamily="34" charset="0"/>
                        <a:cs typeface="Times New Roman" panose="02020603050405020304" pitchFamily="18" charset="0"/>
                      </a:rPr>
                      <m:t>,2</m:t>
                    </m:r>
                    <m:r>
                      <a:rPr lang="el-GR" sz="2400" i="1">
                        <a:latin typeface="Cambria Math" panose="02040503050406030204" pitchFamily="18" charset="0"/>
                        <a:ea typeface="Calibri" panose="020F0502020204030204" pitchFamily="34" charset="0"/>
                        <a:cs typeface="Times New Roman" panose="02020603050405020304" pitchFamily="18" charset="0"/>
                      </a:rPr>
                      <m:t>h𝑓</m:t>
                    </m:r>
                    <m:r>
                      <a:rPr lang="el-GR" sz="2400" i="1">
                        <a:latin typeface="Cambria Math" panose="02040503050406030204" pitchFamily="18" charset="0"/>
                        <a:ea typeface="Calibri" panose="020F0502020204030204" pitchFamily="34" charset="0"/>
                        <a:cs typeface="Times New Roman" panose="02020603050405020304" pitchFamily="18" charset="0"/>
                      </a:rPr>
                      <m:t>,3</m:t>
                    </m:r>
                    <m:r>
                      <a:rPr lang="el-GR" sz="2400" i="1">
                        <a:latin typeface="Cambria Math" panose="02040503050406030204" pitchFamily="18" charset="0"/>
                        <a:ea typeface="Calibri" panose="020F0502020204030204" pitchFamily="34" charset="0"/>
                        <a:cs typeface="Times New Roman" panose="02020603050405020304" pitchFamily="18" charset="0"/>
                      </a:rPr>
                      <m:t>h𝑓</m:t>
                    </m:r>
                    <m:r>
                      <a:rPr lang="el-GR" sz="2400" i="1">
                        <a:latin typeface="Cambria Math" panose="02040503050406030204" pitchFamily="18" charset="0"/>
                        <a:ea typeface="Calibri" panose="020F0502020204030204" pitchFamily="34" charset="0"/>
                        <a:cs typeface="Times New Roman" panose="02020603050405020304" pitchFamily="18" charset="0"/>
                      </a:rPr>
                      <m:t>,...</m:t>
                    </m:r>
                  </m:oMath>
                </a14:m>
                <a:r>
                  <a:rPr lang="el-G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ή</a:t>
                </a:r>
                <a:endParaRPr lang="el-GR" sz="2400" dirty="0">
                  <a:latin typeface="Times New Roman" panose="02020603050405020304" pitchFamily="18" charset="0"/>
                  <a:ea typeface="Calibri" panose="020F0502020204030204" pitchFamily="34" charset="0"/>
                  <a:cs typeface="Times New Roman" panose="02020603050405020304" pitchFamily="18" charset="0"/>
                </a:endParaRPr>
              </a:p>
              <a:p>
                <a:pPr marL="201295" indent="0" algn="ctr">
                  <a:lnSpc>
                    <a:spcPct val="107000"/>
                  </a:lnSpc>
                  <a:spcBef>
                    <a:spcPts val="20"/>
                  </a:spcBef>
                  <a:spcAft>
                    <a:spcPts val="800"/>
                  </a:spcAft>
                  <a:buNone/>
                  <a:tabLst>
                    <a:tab pos="2635250" algn="ctr"/>
                    <a:tab pos="5270500" algn="r"/>
                  </a:tabLst>
                </a:pPr>
                <a14:m>
                  <m:oMathPara xmlns:m="http://schemas.openxmlformats.org/officeDocument/2006/math">
                    <m:oMathParaPr>
                      <m:jc m:val="centerGroup"/>
                    </m:oMathParaPr>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𝐸</m:t>
                          </m:r>
                        </m:e>
                        <m:sub>
                          <m:r>
                            <a:rPr lang="el-GR" sz="2400" i="1">
                              <a:latin typeface="Cambria Math" panose="02040503050406030204" pitchFamily="18" charset="0"/>
                              <a:ea typeface="Calibri" panose="020F0502020204030204" pitchFamily="34" charset="0"/>
                              <a:cs typeface="Times New Roman" panose="02020603050405020304" pitchFamily="18" charset="0"/>
                            </a:rPr>
                            <m:t>𝑛</m:t>
                          </m:r>
                        </m:sub>
                      </m:sSub>
                      <m:r>
                        <a:rPr lang="el-GR" sz="2400" i="1">
                          <a:latin typeface="Cambria Math" panose="02040503050406030204" pitchFamily="18" charset="0"/>
                          <a:ea typeface="Calibri" panose="020F0502020204030204" pitchFamily="34" charset="0"/>
                          <a:cs typeface="Times New Roman" panose="02020603050405020304" pitchFamily="18" charset="0"/>
                        </a:rPr>
                        <m:t>= </m:t>
                      </m:r>
                      <m:r>
                        <a:rPr lang="el-GR" sz="2400" i="1">
                          <a:latin typeface="Cambria Math" panose="02040503050406030204" pitchFamily="18" charset="0"/>
                          <a:ea typeface="Calibri" panose="020F0502020204030204" pitchFamily="34" charset="0"/>
                          <a:cs typeface="Times New Roman" panose="02020603050405020304" pitchFamily="18" charset="0"/>
                        </a:rPr>
                        <m:t>𝑛h𝑓</m:t>
                      </m:r>
                      <m:r>
                        <a:rPr lang="el-GR" sz="2400" i="1">
                          <a:latin typeface="Cambria Math" panose="02040503050406030204" pitchFamily="18" charset="0"/>
                          <a:ea typeface="Calibri" panose="020F0502020204030204" pitchFamily="34" charset="0"/>
                          <a:cs typeface="Times New Roman" panose="02020603050405020304" pitchFamily="18" charset="0"/>
                        </a:rPr>
                        <m:t>, </m:t>
                      </m:r>
                      <m:r>
                        <a:rPr lang="el-GR" sz="2400" i="1">
                          <a:latin typeface="Cambria Math" panose="02040503050406030204" pitchFamily="18" charset="0"/>
                          <a:ea typeface="Calibri" panose="020F0502020204030204" pitchFamily="34" charset="0"/>
                          <a:cs typeface="Times New Roman" panose="02020603050405020304" pitchFamily="18" charset="0"/>
                        </a:rPr>
                        <m:t>𝑛</m:t>
                      </m:r>
                      <m:r>
                        <a:rPr lang="el-GR" sz="2400" i="1">
                          <a:latin typeface="Cambria Math" panose="02040503050406030204" pitchFamily="18" charset="0"/>
                          <a:ea typeface="Calibri" panose="020F0502020204030204" pitchFamily="34" charset="0"/>
                          <a:cs typeface="Times New Roman" panose="02020603050405020304" pitchFamily="18" charset="0"/>
                        </a:rPr>
                        <m:t>= 0,1,2,...</m:t>
                      </m:r>
                    </m:oMath>
                  </m:oMathPara>
                </a14:m>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01295" indent="0" algn="ctr">
                  <a:lnSpc>
                    <a:spcPct val="107000"/>
                  </a:lnSpc>
                  <a:spcBef>
                    <a:spcPts val="20"/>
                  </a:spcBef>
                  <a:spcAft>
                    <a:spcPts val="800"/>
                  </a:spcAft>
                  <a:buNone/>
                  <a:tabLst>
                    <a:tab pos="2635250" algn="ctr"/>
                    <a:tab pos="5270500" algn="r"/>
                  </a:tabLst>
                </a:pPr>
                <a:r>
                  <a:rPr lang="el-GR" sz="3400" b="1" dirty="0">
                    <a:latin typeface="Times New Roman" panose="02020603050405020304" pitchFamily="18" charset="0"/>
                    <a:ea typeface="Calibri" panose="020F0502020204030204" pitchFamily="34" charset="0"/>
                    <a:cs typeface="Times New Roman" panose="02020603050405020304" pitchFamily="18" charset="0"/>
                  </a:rPr>
                  <a:t>Δηλαδή η ενέργεια είναι κβαντισμένη!!</a:t>
                </a:r>
              </a:p>
              <a:p>
                <a:pPr marL="742950" indent="-514350" algn="just">
                  <a:lnSpc>
                    <a:spcPct val="107000"/>
                  </a:lnSpc>
                  <a:spcBef>
                    <a:spcPts val="20"/>
                  </a:spcBef>
                  <a:spcAft>
                    <a:spcPts val="800"/>
                  </a:spcAft>
                  <a:buFont typeface="+mj-lt"/>
                  <a:buAutoNum type="romanUcPeriod"/>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l-G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AutoNum type="arabicPeriod"/>
                </a:pPr>
                <a:endParaRPr lang="el-GR" dirty="0"/>
              </a:p>
            </p:txBody>
          </p:sp>
        </mc:Choice>
        <mc:Fallback xmlns="">
          <p:sp>
            <p:nvSpPr>
              <p:cNvPr id="27" name="Θέση κειμένου 26">
                <a:extLst>
                  <a:ext uri="{FF2B5EF4-FFF2-40B4-BE49-F238E27FC236}">
                    <a16:creationId xmlns:a16="http://schemas.microsoft.com/office/drawing/2014/main" id="{9AE412E0-31F1-727B-D9D1-7B1055682562}"/>
                  </a:ext>
                </a:extLst>
              </p:cNvPr>
              <p:cNvSpPr>
                <a:spLocks noGrp="1" noRot="1" noChangeAspect="1" noMove="1" noResize="1" noEditPoints="1" noAdjustHandles="1" noChangeArrowheads="1" noChangeShapeType="1" noTextEdit="1"/>
              </p:cNvSpPr>
              <p:nvPr>
                <p:ph type="body" sz="half" idx="2"/>
              </p:nvPr>
            </p:nvSpPr>
            <p:spPr>
              <a:xfrm>
                <a:off x="597303" y="1930399"/>
                <a:ext cx="6164177" cy="4791075"/>
              </a:xfrm>
              <a:blipFill>
                <a:blip r:embed="rId2"/>
                <a:stretch>
                  <a:fillRect t="-1399" r="-1583"/>
                </a:stretch>
              </a:blipFill>
            </p:spPr>
            <p:txBody>
              <a:bodyPr/>
              <a:lstStyle/>
              <a:p>
                <a:r>
                  <a:rPr lang="el-GR">
                    <a:noFill/>
                  </a:rPr>
                  <a:t> </a:t>
                </a:r>
              </a:p>
            </p:txBody>
          </p:sp>
        </mc:Fallback>
      </mc:AlternateContent>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3"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4"/>
          <a:stretch>
            <a:fillRect/>
          </a:stretch>
        </p:blipFill>
        <p:spPr>
          <a:xfrm>
            <a:off x="291812" y="33020"/>
            <a:ext cx="305492" cy="305492"/>
          </a:xfrm>
          <a:prstGeom prst="rect">
            <a:avLst/>
          </a:prstGeom>
        </p:spPr>
      </p:pic>
      <p:pic>
        <p:nvPicPr>
          <p:cNvPr id="16" name="Θέση περιεχομένου 5">
            <a:extLst>
              <a:ext uri="{FF2B5EF4-FFF2-40B4-BE49-F238E27FC236}">
                <a16:creationId xmlns:a16="http://schemas.microsoft.com/office/drawing/2014/main" id="{C324CA65-BB3E-C07C-6C82-21B86F0240BC}"/>
              </a:ext>
            </a:extLst>
          </p:cNvPr>
          <p:cNvPicPr>
            <a:picLocks noChangeAspect="1"/>
          </p:cNvPicPr>
          <p:nvPr/>
        </p:nvPicPr>
        <p:blipFill rotWithShape="1">
          <a:blip r:embed="rId5">
            <a:extLst>
              <a:ext uri="{28A0092B-C50C-407E-A947-70E740481C1C}">
                <a14:useLocalDpi xmlns:a14="http://schemas.microsoft.com/office/drawing/2010/main" val="0"/>
              </a:ext>
            </a:extLst>
          </a:blip>
          <a:srcRect t="4516"/>
          <a:stretch/>
        </p:blipFill>
        <p:spPr>
          <a:xfrm>
            <a:off x="7807731" y="3343248"/>
            <a:ext cx="3241371" cy="3335362"/>
          </a:xfrm>
          <a:prstGeom prst="rect">
            <a:avLst/>
          </a:prstGeom>
        </p:spPr>
      </p:pic>
      <p:pic>
        <p:nvPicPr>
          <p:cNvPr id="20" name="Εικόνα 19">
            <a:extLst>
              <a:ext uri="{FF2B5EF4-FFF2-40B4-BE49-F238E27FC236}">
                <a16:creationId xmlns:a16="http://schemas.microsoft.com/office/drawing/2014/main" id="{EE4F72D2-DA5B-8361-4534-9A481DA925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182" y="1568734"/>
            <a:ext cx="3241371" cy="1709283"/>
          </a:xfrm>
          <a:prstGeom prst="rect">
            <a:avLst/>
          </a:prstGeom>
        </p:spPr>
      </p:pic>
    </p:spTree>
    <p:extLst>
      <p:ext uri="{BB962C8B-B14F-4D97-AF65-F5344CB8AC3E}">
        <p14:creationId xmlns:p14="http://schemas.microsoft.com/office/powerpoint/2010/main" val="257858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28572" y="524334"/>
            <a:ext cx="11317604" cy="1291013"/>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a:t>
            </a:r>
            <a:br>
              <a:rPr lang="el-GR" b="1" i="1" dirty="0">
                <a:solidFill>
                  <a:srgbClr val="FF0000"/>
                </a:solidFill>
              </a:rPr>
            </a:br>
            <a:r>
              <a:rPr lang="el-GR" b="1" i="1" dirty="0">
                <a:solidFill>
                  <a:srgbClr val="92D050"/>
                </a:solidFill>
                <a:latin typeface="Times New Roman" panose="02020603050405020304" pitchFamily="18" charset="0"/>
                <a:cs typeface="Times New Roman" panose="02020603050405020304" pitchFamily="18" charset="0"/>
              </a:rPr>
              <a:t>Ποια είναι η σωστή έκφραση της αρχής απροσδιοριστίας;</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64655" y="-194718"/>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406401" y="2116858"/>
                <a:ext cx="5528503" cy="4100946"/>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Από τους "στοιχειώδεις τύπους του φαινομένου Compton" ο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Heisenberg</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εκτίμησε ότι οι "ανακρίβειες" ήταν της τάξης.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δpδq∼h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που είναι και η πρώτη μορφή της αρχής απροσδιοριστίας.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Η πρώτη μαθηματικά ακριβής διατύπωση των σχέσεων αβεβαιότητας οφείλεται στον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Kennard</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Απέδειξε το 1927 το θεώρημα ότι για όλα τα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κανονικοποιημένα</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διανύσματα κατάστασης |ψ⟩ ισχύει η ακόλουθη ανισότητα:</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sSub>
                        <m:sSubPr>
                          <m:ctrlPr>
                            <a:rPr kumimoji="0" lang="el-GR" sz="2400" b="0" i="1" u="none" strike="noStrike" kern="1200" cap="none" spc="0" normalizeH="0" baseline="0" noProof="0" dirty="0">
                              <a:ln>
                                <a:noFill/>
                              </a:ln>
                              <a:solidFill>
                                <a:srgbClr val="1A1A1A"/>
                              </a:solidFill>
                              <a:effectLst/>
                              <a:uLnTx/>
                              <a:uFillTx/>
                              <a:latin typeface="Cambria Math" panose="02040503050406030204" pitchFamily="18" charset="0"/>
                              <a:ea typeface="+mn-ea"/>
                              <a:cs typeface="+mn-cs"/>
                            </a:rPr>
                          </m:ctrlPr>
                        </m:sSubPr>
                        <m:e>
                          <m:r>
                            <m:rPr>
                              <m:sty m:val="p"/>
                            </m:rPr>
                            <a:rPr kumimoji="0" lang="el-GR" sz="2400" b="0" i="0" u="none" strike="noStrike" kern="1200" cap="none" spc="0" normalizeH="0" baseline="0" noProof="0" dirty="0">
                              <a:ln>
                                <a:noFill/>
                              </a:ln>
                              <a:solidFill>
                                <a:srgbClr val="1A1A1A"/>
                              </a:solidFill>
                              <a:effectLst/>
                              <a:uLnTx/>
                              <a:uFillTx/>
                              <a:latin typeface="Cambria Math" panose="02040503050406030204" pitchFamily="18" charset="0"/>
                              <a:ea typeface="+mn-ea"/>
                              <a:cs typeface="+mn-cs"/>
                            </a:rPr>
                            <m:t>Δ</m:t>
                          </m:r>
                        </m:e>
                        <m:sub>
                          <m:r>
                            <a:rPr kumimoji="0" lang="el-GR" sz="2400" b="0" i="1" u="none" strike="noStrike" kern="1200" cap="none" spc="0" normalizeH="0" baseline="0" noProof="0" dirty="0">
                              <a:ln>
                                <a:noFill/>
                              </a:ln>
                              <a:solidFill>
                                <a:srgbClr val="1A1A1A"/>
                              </a:solidFill>
                              <a:effectLst/>
                              <a:uLnTx/>
                              <a:uFillTx/>
                              <a:latin typeface="Cambria Math" panose="02040503050406030204" pitchFamily="18" charset="0"/>
                              <a:ea typeface="+mn-ea"/>
                              <a:cs typeface="+mn-cs"/>
                            </a:rPr>
                            <m:t>𝜓</m:t>
                          </m:r>
                        </m:sub>
                      </m:sSub>
                      <m:r>
                        <a:rPr kumimoji="0" lang="en-US" sz="2400" b="0" i="1" u="none" strike="noStrike" kern="1200" cap="none" spc="0" normalizeH="0" baseline="0" noProof="0" dirty="0">
                          <a:ln>
                            <a:noFill/>
                          </a:ln>
                          <a:solidFill>
                            <a:srgbClr val="1A1A1A"/>
                          </a:solidFill>
                          <a:effectLst/>
                          <a:uLnTx/>
                          <a:uFillTx/>
                          <a:latin typeface="Cambria Math" panose="02040503050406030204" pitchFamily="18" charset="0"/>
                          <a:ea typeface="+mn-ea"/>
                          <a:cs typeface="+mn-cs"/>
                        </a:rPr>
                        <m:t>𝑃</m:t>
                      </m:r>
                      <m:r>
                        <a:rPr kumimoji="0" lang="en-US" sz="2400" b="0" i="1" u="none" strike="noStrike" kern="1200" cap="none" spc="0" normalizeH="0" baseline="0" noProof="0" dirty="0">
                          <a:ln>
                            <a:noFill/>
                          </a:ln>
                          <a:solidFill>
                            <a:srgbClr val="1A1A1A"/>
                          </a:solidFill>
                          <a:effectLst/>
                          <a:uLnTx/>
                          <a:uFillTx/>
                          <a:latin typeface="Cambria Math" panose="02040503050406030204" pitchFamily="18" charset="0"/>
                          <a:ea typeface="+mn-ea"/>
                          <a:cs typeface="+mn-cs"/>
                        </a:rPr>
                        <m:t> .</m:t>
                      </m:r>
                      <m:sSub>
                        <m:sSubPr>
                          <m:ctrlPr>
                            <a:rPr kumimoji="0" lang="el-GR" sz="2400" b="0" i="1" u="none" strike="noStrike" kern="1200" cap="none" spc="0" normalizeH="0" baseline="0" noProof="0" dirty="0">
                              <a:ln>
                                <a:noFill/>
                              </a:ln>
                              <a:solidFill>
                                <a:srgbClr val="1A1A1A"/>
                              </a:solidFill>
                              <a:effectLst/>
                              <a:uLnTx/>
                              <a:uFillTx/>
                              <a:latin typeface="Cambria Math" panose="02040503050406030204" pitchFamily="18" charset="0"/>
                              <a:ea typeface="+mn-ea"/>
                              <a:cs typeface="+mn-cs"/>
                            </a:rPr>
                          </m:ctrlPr>
                        </m:sSubPr>
                        <m:e>
                          <m:r>
                            <m:rPr>
                              <m:sty m:val="p"/>
                            </m:rPr>
                            <a:rPr kumimoji="0" lang="el-GR" sz="2400" b="0" i="0" u="none" strike="noStrike" kern="1200" cap="none" spc="0" normalizeH="0" baseline="0" noProof="0" dirty="0">
                              <a:ln>
                                <a:noFill/>
                              </a:ln>
                              <a:solidFill>
                                <a:srgbClr val="1A1A1A"/>
                              </a:solidFill>
                              <a:effectLst/>
                              <a:uLnTx/>
                              <a:uFillTx/>
                              <a:latin typeface="Cambria Math" panose="02040503050406030204" pitchFamily="18" charset="0"/>
                              <a:ea typeface="+mn-ea"/>
                              <a:cs typeface="+mn-cs"/>
                            </a:rPr>
                            <m:t>Δ</m:t>
                          </m:r>
                        </m:e>
                        <m:sub>
                          <m:r>
                            <a:rPr kumimoji="0" lang="el-GR" sz="2400" b="0" i="1" u="none" strike="noStrike" kern="1200" cap="none" spc="0" normalizeH="0" baseline="0" noProof="0" dirty="0">
                              <a:ln>
                                <a:noFill/>
                              </a:ln>
                              <a:solidFill>
                                <a:srgbClr val="1A1A1A"/>
                              </a:solidFill>
                              <a:effectLst/>
                              <a:uLnTx/>
                              <a:uFillTx/>
                              <a:latin typeface="Cambria Math" panose="02040503050406030204" pitchFamily="18" charset="0"/>
                              <a:ea typeface="+mn-ea"/>
                              <a:cs typeface="+mn-cs"/>
                            </a:rPr>
                            <m:t>𝜓</m:t>
                          </m:r>
                        </m:sub>
                      </m:sSub>
                      <m:r>
                        <m:rPr>
                          <m:sty m:val="p"/>
                        </m:rPr>
                        <a:rPr kumimoji="0" lang="en-US" sz="2400" b="0" i="0" u="none" strike="noStrike" kern="1200" cap="none" spc="0" normalizeH="0" baseline="0" noProof="0" dirty="0">
                          <a:ln>
                            <a:noFill/>
                          </a:ln>
                          <a:solidFill>
                            <a:srgbClr val="1A1A1A"/>
                          </a:solidFill>
                          <a:effectLst/>
                          <a:uLnTx/>
                          <a:uFillTx/>
                          <a:latin typeface="Cambria Math" panose="02040503050406030204" pitchFamily="18" charset="0"/>
                          <a:ea typeface="+mn-ea"/>
                          <a:cs typeface="+mn-cs"/>
                        </a:rPr>
                        <m:t>Q</m:t>
                      </m:r>
                      <m:r>
                        <a:rPr kumimoji="0" lang="en-US" sz="2400" b="0" i="1" u="none" strike="noStrike" kern="1200" cap="none" spc="0" normalizeH="0" baseline="0" noProof="0" dirty="0" err="1">
                          <a:ln>
                            <a:noFill/>
                          </a:ln>
                          <a:solidFill>
                            <a:srgbClr val="1A1A1A"/>
                          </a:solidFill>
                          <a:effectLst/>
                          <a:uLnTx/>
                          <a:uFillTx/>
                          <a:latin typeface="Cambria Math" panose="02040503050406030204" pitchFamily="18" charset="0"/>
                          <a:ea typeface="+mn-ea"/>
                          <a:cs typeface="+mn-cs"/>
                        </a:rPr>
                        <m:t>≥ℏ</m:t>
                      </m:r>
                      <m:r>
                        <a:rPr kumimoji="0" lang="en-US" sz="2400" b="0" i="1" u="none" strike="noStrike" kern="1200" cap="none" spc="0" normalizeH="0" baseline="0" noProof="0" dirty="0">
                          <a:ln>
                            <a:noFill/>
                          </a:ln>
                          <a:solidFill>
                            <a:srgbClr val="1A1A1A"/>
                          </a:solidFill>
                          <a:effectLst/>
                          <a:uLnTx/>
                          <a:uFillTx/>
                          <a:latin typeface="Cambria Math" panose="02040503050406030204" pitchFamily="18" charset="0"/>
                          <a:ea typeface="+mn-ea"/>
                          <a:cs typeface="+mn-cs"/>
                        </a:rPr>
                        <m:t>/2</m:t>
                      </m:r>
                      <m:r>
                        <a:rPr kumimoji="0" lang="el-GR" sz="2400" b="0" i="1" u="none" strike="noStrike" kern="1200" cap="none" spc="0" normalizeH="0" baseline="0" noProof="0" dirty="0">
                          <a:ln>
                            <a:noFill/>
                          </a:ln>
                          <a:solidFill>
                            <a:srgbClr val="1A1A1A"/>
                          </a:solidFill>
                          <a:effectLst/>
                          <a:uLnTx/>
                          <a:uFillTx/>
                          <a:latin typeface="Cambria Math" panose="02040503050406030204" pitchFamily="18" charset="0"/>
                          <a:ea typeface="+mn-ea"/>
                          <a:cs typeface="+mn-cs"/>
                        </a:rPr>
                        <m:t> </m:t>
                      </m:r>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406401" y="2116858"/>
                <a:ext cx="5528503" cy="4100946"/>
              </a:xfrm>
              <a:prstGeom prst="rect">
                <a:avLst/>
              </a:prstGeom>
              <a:blipFill>
                <a:blip r:embed="rId4"/>
                <a:stretch>
                  <a:fillRect l="-987" t="-1180"/>
                </a:stretch>
              </a:blipFill>
              <a:ln w="28575">
                <a:solidFill>
                  <a:schemeClr val="tx1"/>
                </a:solidFill>
              </a:ln>
            </p:spPr>
            <p:txBody>
              <a:bodyPr/>
              <a:lstStyle/>
              <a:p>
                <a:r>
                  <a:rPr lang="el-GR">
                    <a:noFill/>
                  </a:rPr>
                  <a:t> </a:t>
                </a:r>
              </a:p>
            </p:txBody>
          </p:sp>
        </mc:Fallback>
      </mc:AlternateContent>
      <p:sp>
        <p:nvSpPr>
          <p:cNvPr id="8" name="Θέση κειμένου 3">
            <a:extLst>
              <a:ext uri="{FF2B5EF4-FFF2-40B4-BE49-F238E27FC236}">
                <a16:creationId xmlns:a16="http://schemas.microsoft.com/office/drawing/2014/main" id="{3006E862-CC32-2E48-51F0-69B0C8B70FAD}"/>
              </a:ext>
            </a:extLst>
          </p:cNvPr>
          <p:cNvSpPr txBox="1">
            <a:spLocks/>
          </p:cNvSpPr>
          <p:nvPr/>
        </p:nvSpPr>
        <p:spPr>
          <a:xfrm>
            <a:off x="6257098" y="2142458"/>
            <a:ext cx="5024581" cy="4333586"/>
          </a:xfrm>
          <a:prstGeom prst="rect">
            <a:avLst/>
          </a:prstGeom>
          <a:blipFill>
            <a:blip r:embed="rId5">
              <a:alphaModFix amt="89000"/>
            </a:blip>
            <a:stretch>
              <a:fillRect/>
            </a:stretch>
          </a:blip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the instant of time when the position is determined, that is, at the instant when the photon is scattered by the electron, the electron undergoes a discontinuous change in momentum. This change is the greater the smaller the wavelength of the light employed, i.e., the more exact the determination of the position. At the instant at which the position of the electron is known, its momentum therefore can be known only up to magnitudes which correspond to that discontinuous change; thus, the more precisely the position is determined, the less precisely the momentum is known, and conversely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(Heisenberg 1927: 174–5)</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47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314259" y="926054"/>
            <a:ext cx="11317604" cy="1281437"/>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a:t>
            </a:r>
            <a:br>
              <a:rPr lang="el-GR" b="1" i="1" dirty="0">
                <a:solidFill>
                  <a:srgbClr val="FF0000"/>
                </a:solidFill>
              </a:rPr>
            </a:br>
            <a:r>
              <a:rPr lang="el-GR" sz="4000" b="1" i="1" dirty="0">
                <a:solidFill>
                  <a:srgbClr val="92D050"/>
                </a:solidFill>
                <a:latin typeface="Times New Roman" panose="02020603050405020304" pitchFamily="18" charset="0"/>
                <a:cs typeface="Times New Roman" panose="02020603050405020304" pitchFamily="18" charset="0"/>
              </a:rPr>
              <a:t>Σωματίδιο ή κύμα; Περί δυϊσμού και συμπληρωματικότητας:</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64655" y="-194718"/>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444558" y="2207491"/>
            <a:ext cx="6262254" cy="4100946"/>
          </a:xfrm>
          <a:prstGeom prst="rect">
            <a:avLst/>
          </a:prstGeom>
          <a:ln w="28575">
            <a:solidFill>
              <a:schemeClr val="tx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7000"/>
              </a:lnSpc>
              <a:spcAft>
                <a:spcPts val="800"/>
              </a:spcAft>
              <a:buNone/>
            </a:pPr>
            <a:r>
              <a:rPr lang="el-GR" sz="2000" dirty="0">
                <a:latin typeface="Times New Roman" panose="02020603050405020304" pitchFamily="18" charset="0"/>
                <a:ea typeface="Calibri" panose="020F0502020204030204" pitchFamily="34" charset="0"/>
                <a:cs typeface="Times New Roman" panose="02020603050405020304" pitchFamily="18" charset="0"/>
              </a:rPr>
              <a:t>Το συμπέρασμα που βγαίνει από την κβαντική θεώρηση των πραγμάτων είναι ότι τα σωματίδια δε μπορεί να θεωρηθούν ούτε ως  κύματα της κλασικής φυσικής ούτε ως σωματίδια της κλασικής φυσικής. Έχουν μια δυϊκή υπόσταση. Αυτό τα κάνει σε κάποια πειράματα να εμφανίζουν σωματιδιακό χαρακτήρα, όπως στη σκέδαση,  και σε άλλα κυματικό, όπως στην περίθλαση και συμβολή. Με άλλα λόγια εμφανίζεται αυτό που λέγεται συμπληρωματικότητα, δηλαδή ο κυματικός  και η σωματιδιακός χαρακτήρας  είναι και τα δυο απαραίτητα για να προσδιοριστεί η   φύση τους σύμφωνα με την κβαντική φυσική.</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Εικόνα 9">
            <a:extLst>
              <a:ext uri="{FF2B5EF4-FFF2-40B4-BE49-F238E27FC236}">
                <a16:creationId xmlns:a16="http://schemas.microsoft.com/office/drawing/2014/main" id="{3BD7F213-FF3F-CAED-0078-DA7A5FB20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5128" y="2346036"/>
            <a:ext cx="4622281" cy="3886140"/>
          </a:xfrm>
          <a:prstGeom prst="rect">
            <a:avLst/>
          </a:prstGeom>
        </p:spPr>
      </p:pic>
    </p:spTree>
    <p:extLst>
      <p:ext uri="{BB962C8B-B14F-4D97-AF65-F5344CB8AC3E}">
        <p14:creationId xmlns:p14="http://schemas.microsoft.com/office/powerpoint/2010/main" val="272657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738E27FE-865E-7BC9-A769-706479C43E35}"/>
              </a:ext>
            </a:extLst>
          </p:cNvPr>
          <p:cNvSpPr>
            <a:spLocks noGrp="1"/>
          </p:cNvSpPr>
          <p:nvPr>
            <p:ph type="sldNum" sz="quarter" idx="12"/>
          </p:nvPr>
        </p:nvSpPr>
        <p:spPr/>
        <p:txBody>
          <a:bodyPr/>
          <a:lstStyle/>
          <a:p>
            <a:fld id="{18B0EE00-2077-49F2-9FE7-3CC96C6B1F86}" type="slidenum">
              <a:rPr lang="el-GR" smtClean="0"/>
              <a:t>72</a:t>
            </a:fld>
            <a:endParaRPr lang="el-GR" dirty="0"/>
          </a:p>
        </p:txBody>
      </p:sp>
    </p:spTree>
    <p:extLst>
      <p:ext uri="{BB962C8B-B14F-4D97-AF65-F5344CB8AC3E}">
        <p14:creationId xmlns:p14="http://schemas.microsoft.com/office/powerpoint/2010/main" val="1453763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878698" y="904671"/>
            <a:ext cx="5217301" cy="890081"/>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Μέλαν Σώμα. </a:t>
            </a:r>
            <a:br>
              <a:rPr lang="en-US" b="1" i="1" dirty="0">
                <a:solidFill>
                  <a:srgbClr val="FF0000"/>
                </a:solidFill>
                <a:latin typeface="Times New Roman" panose="02020603050405020304" pitchFamily="18" charset="0"/>
                <a:cs typeface="Times New Roman" panose="02020603050405020304" pitchFamily="18" charset="0"/>
              </a:rPr>
            </a:br>
            <a:r>
              <a:rPr lang="el-GR" sz="2200" b="1" i="1" dirty="0">
                <a:solidFill>
                  <a:srgbClr val="002060"/>
                </a:solidFill>
                <a:latin typeface="Times New Roman" panose="02020603050405020304" pitchFamily="18" charset="0"/>
                <a:cs typeface="Times New Roman" panose="02020603050405020304" pitchFamily="18" charset="0"/>
              </a:rPr>
              <a:t>Διεπιστημονικές –διαθεματικές εφαρμογές.</a:t>
            </a:r>
            <a:endParaRPr lang="el-GR" sz="2200" b="1" dirty="0">
              <a:solidFill>
                <a:srgbClr val="002060"/>
              </a:solidFill>
              <a:latin typeface="Times New Roman" panose="02020603050405020304" pitchFamily="18" charset="0"/>
              <a:cs typeface="Times New Roman" panose="02020603050405020304" pitchFamily="18" charset="0"/>
            </a:endParaRPr>
          </a:p>
        </p:txBody>
      </p:sp>
      <p:sp>
        <p:nvSpPr>
          <p:cNvPr id="27" name="Θέση κειμένου 26">
            <a:extLst>
              <a:ext uri="{FF2B5EF4-FFF2-40B4-BE49-F238E27FC236}">
                <a16:creationId xmlns:a16="http://schemas.microsoft.com/office/drawing/2014/main" id="{9AE412E0-31F1-727B-D9D1-7B1055682562}"/>
              </a:ext>
            </a:extLst>
          </p:cNvPr>
          <p:cNvSpPr>
            <a:spLocks noGrp="1"/>
          </p:cNvSpPr>
          <p:nvPr>
            <p:ph type="body" sz="half" idx="2"/>
          </p:nvPr>
        </p:nvSpPr>
        <p:spPr>
          <a:xfrm>
            <a:off x="1239541" y="1976149"/>
            <a:ext cx="4426130" cy="2003515"/>
          </a:xfrm>
        </p:spPr>
        <p:txBody>
          <a:bodyPr>
            <a:normAutofit/>
          </a:bodyPr>
          <a:lstStyle/>
          <a:p>
            <a:pPr marL="742950" indent="-514350">
              <a:lnSpc>
                <a:spcPct val="107000"/>
              </a:lnSpc>
              <a:spcBef>
                <a:spcPts val="20"/>
              </a:spcBef>
              <a:spcAft>
                <a:spcPts val="800"/>
              </a:spcAft>
              <a:buFont typeface="+mj-lt"/>
              <a:buAutoNum type="romanUcPeriod"/>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000" dirty="0">
                <a:latin typeface="Times New Roman" panose="02020603050405020304" pitchFamily="18" charset="0"/>
                <a:ea typeface="Calibri" panose="020F0502020204030204" pitchFamily="34" charset="0"/>
                <a:cs typeface="Times New Roman" panose="02020603050405020304" pitchFamily="18" charset="0"/>
              </a:rPr>
              <a:t>Θερμοκρασίες αστέρων και μέλαν σώμα.</a:t>
            </a:r>
          </a:p>
          <a:p>
            <a:pPr marL="742950" indent="-514350">
              <a:lnSpc>
                <a:spcPct val="107000"/>
              </a:lnSpc>
              <a:spcBef>
                <a:spcPts val="20"/>
              </a:spcBef>
              <a:spcAft>
                <a:spcPts val="800"/>
              </a:spcAft>
              <a:buFont typeface="+mj-lt"/>
              <a:buAutoNum type="romanUcPeriod"/>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000" dirty="0">
                <a:latin typeface="Times New Roman" panose="02020603050405020304" pitchFamily="18" charset="0"/>
                <a:ea typeface="Calibri" panose="020F0502020204030204" pitchFamily="34" charset="0"/>
                <a:cs typeface="Times New Roman" panose="02020603050405020304" pitchFamily="18" charset="0"/>
              </a:rPr>
              <a:t>Η ακτινοβολία του ματιού της κουζίνας.  Σχετικοί υπολογισμοί</a:t>
            </a:r>
            <a:r>
              <a:rPr lang="el-GR"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pic>
        <p:nvPicPr>
          <p:cNvPr id="9" name="Θέση εικόνας 8">
            <a:extLst>
              <a:ext uri="{FF2B5EF4-FFF2-40B4-BE49-F238E27FC236}">
                <a16:creationId xmlns:a16="http://schemas.microsoft.com/office/drawing/2014/main" id="{2EDC2C3F-8DB2-D97C-AA5F-B3F119948AED}"/>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t="5238" b="5238"/>
          <a:stretch>
            <a:fillRect/>
          </a:stretch>
        </p:blipFill>
        <p:spPr>
          <a:xfrm>
            <a:off x="6526330" y="1579824"/>
            <a:ext cx="5228218" cy="4128249"/>
          </a:xfrm>
        </p:spPr>
      </p:pic>
      <p:pic>
        <p:nvPicPr>
          <p:cNvPr id="12" name="Εικόνα 11">
            <a:extLst>
              <a:ext uri="{FF2B5EF4-FFF2-40B4-BE49-F238E27FC236}">
                <a16:creationId xmlns:a16="http://schemas.microsoft.com/office/drawing/2014/main" id="{049CBF73-1B5C-19F5-4FA8-18EFF3C0CE36}"/>
              </a:ext>
            </a:extLst>
          </p:cNvPr>
          <p:cNvPicPr>
            <a:picLocks noChangeAspect="1"/>
          </p:cNvPicPr>
          <p:nvPr/>
        </p:nvPicPr>
        <p:blipFill rotWithShape="1">
          <a:blip r:embed="rId5">
            <a:extLst>
              <a:ext uri="{28A0092B-C50C-407E-A947-70E740481C1C}">
                <a14:useLocalDpi xmlns:a14="http://schemas.microsoft.com/office/drawing/2010/main" val="0"/>
              </a:ext>
            </a:extLst>
          </a:blip>
          <a:srcRect t="8915" b="17626"/>
          <a:stretch/>
        </p:blipFill>
        <p:spPr>
          <a:xfrm>
            <a:off x="2093513" y="4161061"/>
            <a:ext cx="2975775" cy="2331712"/>
          </a:xfrm>
          <a:prstGeom prst="rect">
            <a:avLst/>
          </a:prstGeom>
        </p:spPr>
      </p:pic>
    </p:spTree>
    <p:extLst>
      <p:ext uri="{BB962C8B-B14F-4D97-AF65-F5344CB8AC3E}">
        <p14:creationId xmlns:p14="http://schemas.microsoft.com/office/powerpoint/2010/main" val="200845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665163" y="933889"/>
            <a:ext cx="7945437" cy="592137"/>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Μέλαν Σώμα. </a:t>
            </a:r>
            <a:r>
              <a:rPr lang="el-GR" b="1" dirty="0">
                <a:solidFill>
                  <a:srgbClr val="92D050"/>
                </a:solidFill>
                <a:latin typeface="Times New Roman" panose="02020603050405020304" pitchFamily="18" charset="0"/>
                <a:cs typeface="Times New Roman" panose="02020603050405020304" pitchFamily="18" charset="0"/>
              </a:rPr>
              <a:t>Ένταση ακτινοβολίας</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Ορθογώνιο 4">
            <a:extLst>
              <a:ext uri="{FF2B5EF4-FFF2-40B4-BE49-F238E27FC236}">
                <a16:creationId xmlns:a16="http://schemas.microsoft.com/office/drawing/2014/main" id="{B3BEA801-9FA6-4B12-01D1-03E29044E986}"/>
              </a:ext>
            </a:extLst>
          </p:cNvPr>
          <p:cNvSpPr/>
          <p:nvPr/>
        </p:nvSpPr>
        <p:spPr>
          <a:xfrm>
            <a:off x="0" y="0"/>
            <a:ext cx="12192000" cy="329616"/>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3275FA-808E-3F01-62B3-9672B6E7250C}"/>
              </a:ext>
            </a:extLst>
          </p:cNvPr>
          <p:cNvSpPr txBox="1"/>
          <p:nvPr/>
        </p:nvSpPr>
        <p:spPr>
          <a:xfrm>
            <a:off x="2979268" y="0"/>
            <a:ext cx="2955636" cy="329616"/>
          </a:xfrm>
          <a:prstGeom prst="rect">
            <a:avLst/>
          </a:prstGeom>
          <a:solidFill>
            <a:srgbClr val="000066"/>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Ιστορική αναδρομή - Ύλη</a:t>
            </a:r>
          </a:p>
        </p:txBody>
      </p:sp>
      <p:sp>
        <p:nvSpPr>
          <p:cNvPr id="7" name="TextBox 6">
            <a:extLst>
              <a:ext uri="{FF2B5EF4-FFF2-40B4-BE49-F238E27FC236}">
                <a16:creationId xmlns:a16="http://schemas.microsoft.com/office/drawing/2014/main" id="{3C5E0839-3C17-5821-5B58-2879E1ECB9AD}"/>
              </a:ext>
            </a:extLst>
          </p:cNvPr>
          <p:cNvSpPr txBox="1"/>
          <p:nvPr/>
        </p:nvSpPr>
        <p:spPr>
          <a:xfrm>
            <a:off x="5934904" y="0"/>
            <a:ext cx="2955636" cy="329616"/>
          </a:xfrm>
          <a:prstGeom prst="rect">
            <a:avLst/>
          </a:prstGeom>
          <a:solidFill>
            <a:srgbClr val="0000CC"/>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Παλαιά Κβαντική Φυσική</a:t>
            </a:r>
          </a:p>
        </p:txBody>
      </p:sp>
      <p:sp>
        <p:nvSpPr>
          <p:cNvPr id="13" name="TextBox 12">
            <a:extLst>
              <a:ext uri="{FF2B5EF4-FFF2-40B4-BE49-F238E27FC236}">
                <a16:creationId xmlns:a16="http://schemas.microsoft.com/office/drawing/2014/main" id="{BA9EA89C-C3AE-F236-1A48-54973432457A}"/>
              </a:ext>
            </a:extLst>
          </p:cNvPr>
          <p:cNvSpPr txBox="1"/>
          <p:nvPr/>
        </p:nvSpPr>
        <p:spPr>
          <a:xfrm>
            <a:off x="8890540" y="0"/>
            <a:ext cx="2955636" cy="32961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E7E6E6">
                    <a:lumMod val="75000"/>
                  </a:srgbClr>
                </a:solidFill>
                <a:effectLst/>
                <a:uLnTx/>
                <a:uFillTx/>
                <a:latin typeface="Times New Roman" panose="02020603050405020304" pitchFamily="18" charset="0"/>
                <a:ea typeface="+mn-ea"/>
                <a:cs typeface="Times New Roman" panose="02020603050405020304" pitchFamily="18" charset="0"/>
              </a:rPr>
              <a:t>Στοιχεία Κβαντομηχανικής</a:t>
            </a: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12" name="Θέση κειμένου 14">
                <a:extLst>
                  <a:ext uri="{FF2B5EF4-FFF2-40B4-BE49-F238E27FC236}">
                    <a16:creationId xmlns:a16="http://schemas.microsoft.com/office/drawing/2014/main" id="{76D412EB-DC7F-AEB4-B1F9-981D1FCF094C}"/>
                  </a:ext>
                </a:extLst>
              </p:cNvPr>
              <p:cNvSpPr txBox="1">
                <a:spLocks/>
              </p:cNvSpPr>
              <p:nvPr/>
            </p:nvSpPr>
            <p:spPr>
              <a:xfrm>
                <a:off x="954088" y="2533652"/>
                <a:ext cx="4905938" cy="3306709"/>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14:m>
                  <m:oMath xmlns:m="http://schemas.openxmlformats.org/officeDocument/2006/math">
                    <m: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𝑑𝑃</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𝑑𝐴</m:t>
                        </m:r>
                      </m:den>
                    </m:f>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Για μονοχρωματική δέσμη είναι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m:t>
                      </m:r>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𝜀</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sSubSup>
                        <m:sSub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bSup>
                    </m:oMath>
                  </m:oMathPara>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Στην περίπτωση  ομοιόμορφης δέσμης και κάθετης στην επιφάνεια είναι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den>
                    </m:f>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και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𝐴𝑡</m:t>
                        </m:r>
                      </m:den>
                    </m:f>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Μετριέται με ειδικά όργανα τους αισθητήρες ακτινοβολίας.</a:t>
                </a:r>
                <a:endPar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Θέση κειμένου 14">
                <a:extLst>
                  <a:ext uri="{FF2B5EF4-FFF2-40B4-BE49-F238E27FC236}">
                    <a16:creationId xmlns:a16="http://schemas.microsoft.com/office/drawing/2014/main" id="{76D412EB-DC7F-AEB4-B1F9-981D1FCF094C}"/>
                  </a:ext>
                </a:extLst>
              </p:cNvPr>
              <p:cNvSpPr txBox="1">
                <a:spLocks noRot="1" noChangeAspect="1" noMove="1" noResize="1" noEditPoints="1" noAdjustHandles="1" noChangeArrowheads="1" noChangeShapeType="1" noTextEdit="1"/>
              </p:cNvSpPr>
              <p:nvPr/>
            </p:nvSpPr>
            <p:spPr>
              <a:xfrm>
                <a:off x="954088" y="2533652"/>
                <a:ext cx="4905938" cy="3306709"/>
              </a:xfrm>
              <a:prstGeom prst="rect">
                <a:avLst/>
              </a:prstGeom>
              <a:blipFill>
                <a:blip r:embed="rId4"/>
                <a:stretch>
                  <a:fillRect l="-865" r="-989"/>
                </a:stretch>
              </a:blipFill>
              <a:ln w="28575">
                <a:solidFill>
                  <a:schemeClr val="tx1"/>
                </a:solidFill>
              </a:ln>
            </p:spPr>
            <p:txBody>
              <a:bodyPr/>
              <a:lstStyle/>
              <a:p>
                <a:r>
                  <a:rPr lang="en-GB">
                    <a:noFill/>
                  </a:rPr>
                  <a:t> </a:t>
                </a:r>
              </a:p>
            </p:txBody>
          </p:sp>
        </mc:Fallback>
      </mc:AlternateContent>
      <p:pic>
        <p:nvPicPr>
          <p:cNvPr id="14" name="Εικόνα 13">
            <a:extLst>
              <a:ext uri="{FF2B5EF4-FFF2-40B4-BE49-F238E27FC236}">
                <a16:creationId xmlns:a16="http://schemas.microsoft.com/office/drawing/2014/main" id="{15D5B593-59C3-C9A3-8640-7D10CDBB11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5915" y="2393339"/>
            <a:ext cx="3094950" cy="2799630"/>
          </a:xfrm>
          <a:prstGeom prst="rect">
            <a:avLst/>
          </a:prstGeom>
        </p:spPr>
      </p:pic>
    </p:spTree>
    <p:extLst>
      <p:ext uri="{BB962C8B-B14F-4D97-AF65-F5344CB8AC3E}">
        <p14:creationId xmlns:p14="http://schemas.microsoft.com/office/powerpoint/2010/main" val="15496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5430</Words>
  <Application>Microsoft Office PowerPoint</Application>
  <PresentationFormat>Ευρεία οθόνη</PresentationFormat>
  <Paragraphs>637</Paragraphs>
  <Slides>72</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72</vt:i4>
      </vt:variant>
    </vt:vector>
  </HeadingPairs>
  <TitlesOfParts>
    <vt:vector size="81" baseType="lpstr">
      <vt:lpstr>Arial</vt:lpstr>
      <vt:lpstr>Calibri</vt:lpstr>
      <vt:lpstr>Calibri Light</vt:lpstr>
      <vt:lpstr>Cambria Math</vt:lpstr>
      <vt:lpstr>Linux Libertine</vt:lpstr>
      <vt:lpstr>Times New Roman</vt:lpstr>
      <vt:lpstr>Wingdings</vt:lpstr>
      <vt:lpstr>1_Θέμα του Office</vt:lpstr>
      <vt:lpstr>2_Θέμα του Office</vt:lpstr>
      <vt:lpstr>Από το μέλαν σώμα στην εξίσωση του Schrödinger  </vt:lpstr>
      <vt:lpstr>Μέλαν σώμα Φωτοηλεκτρικό Φαινόμενο</vt:lpstr>
      <vt:lpstr>Μέλαν Σώμα.</vt:lpstr>
      <vt:lpstr>Μέλαν Σώμα.  Έναυσμα ενδιαφέροντος-Υποθέσεις. </vt:lpstr>
      <vt:lpstr>Μέλαν Σώμα.  Πειραματική μελέτη.</vt:lpstr>
      <vt:lpstr>Μέλαν Σώμα.  Πειραματική μελέτη. Πειραματικά αποτελέσματα.</vt:lpstr>
      <vt:lpstr>Μέλαν Σώμα.  Θεωρητικά μοντέλα ερμηνείας.</vt:lpstr>
      <vt:lpstr>Μέλαν Σώμα.  Διεπιστημονικές –διαθεματικές εφαρμογές.</vt:lpstr>
      <vt:lpstr>Μέλαν Σώμα. Ένταση ακτινοβολίας</vt:lpstr>
      <vt:lpstr>Μέλαν Σώμα. Φασματική κατανομή ακτινοβολίας </vt:lpstr>
      <vt:lpstr>Μέλαν Σώμα. Νόμος των Rayleigh-Jeans(κλασική ερμηνεία). </vt:lpstr>
      <vt:lpstr>Μέλαν Σώμα. Υπόθεση του Planck. </vt:lpstr>
      <vt:lpstr>Μέλαν Σώμα. Παρατηρήσεις.</vt:lpstr>
      <vt:lpstr>Φωτοηλεκτρικό φαινόμενο.</vt:lpstr>
      <vt:lpstr>Φωτοηλεκτρικό φαινόμενο. Έναυσμα ενδιαφέροντος-Υποθέσεις. </vt:lpstr>
      <vt:lpstr>Φωτοηλεκτρικό φαινόμενο. Πειραματική μελέτη. </vt:lpstr>
      <vt:lpstr>Φωτοηλεκτρικό φαινόμενο. Πειραματική μελέτη. Αποτελέσματα. </vt:lpstr>
      <vt:lpstr>Φωτοηλεκτρικό φαινόμενο. Πειραματικά αποτελέσματα-Επεξεργασία-Διατύπωση νόμων. </vt:lpstr>
      <vt:lpstr>Φωτοηλεκτρικό φαινόμενο.  Θεωρητικά μοντέλα ερμηνείας.</vt:lpstr>
      <vt:lpstr>Φωτοηλεκτρικό φαινόμενο.  Θεωρητικά μοντέλα ερμηνείας.</vt:lpstr>
      <vt:lpstr>Φωτοηλεκτρικό φαινόμενο.  Θεωρητικά μοντέλα ερμηνείας.</vt:lpstr>
      <vt:lpstr>Φωτοηλεκτρικό φαινόμενο.  Διεπιστημονικές διαθεματικές, τεχνολογικές  εφαρμογές .</vt:lpstr>
      <vt:lpstr>Φωτοηλεκτρικό φαινόμενο. Παρατηρήσεις. </vt:lpstr>
      <vt:lpstr>Φωτοηλεκτρικό φαινόμενο. Παρατηρήσεις. </vt:lpstr>
      <vt:lpstr>Φωτόνια, Φαινόμενο Compton,Υλικά Κύματα, Κυματοσυνάρτηση.</vt:lpstr>
      <vt:lpstr>Φωτόνια. Έναυσμα ενδιαφέροντος, υποθέσεις </vt:lpstr>
      <vt:lpstr>Φωτόνια. Θεωρητικό μοντέλο των φωτονίων</vt:lpstr>
      <vt:lpstr>Φωτόνια. Πειραματική μελέτη.</vt:lpstr>
      <vt:lpstr>Φωτόνια. Πειραματική μελέτη. Επεξεργασία αποτελεσμάτων συμπεράσματα.</vt:lpstr>
      <vt:lpstr>Φωτόνια. Πειραματική μελέτη. Επεξεργασία αποτελεσμάτων συμπεράσματα.</vt:lpstr>
      <vt:lpstr>Φωτόνια. Διεπιστημονικές διαθεματικές εφαρμογές .</vt:lpstr>
      <vt:lpstr>Φαινόμενο Compton.</vt:lpstr>
      <vt:lpstr>Φαινόμενο Compton. Έναυσμα ενδιαφέροντος. </vt:lpstr>
      <vt:lpstr>Φαινόμενο Compton. Πείραμα. </vt:lpstr>
      <vt:lpstr>Φαινόμενο Compton. Πειραματικά δεδομένα. Επεξεργασία δεδομένων</vt:lpstr>
      <vt:lpstr>Φαινόμενο Compton. Θεωρητικά μοντέλα ερμηνείας.</vt:lpstr>
      <vt:lpstr>Φαινόμενο Compton. Παρατηρήσεις</vt:lpstr>
      <vt:lpstr>Φαινόμενο Compton. Συγκρίσεις </vt:lpstr>
      <vt:lpstr>Παλαιά Κβαντική Φυσική: Κβάντωση. Το φως έχει και σωματιδιακή φύση. Κυματοσωματιδιακός Δυϊσμός  του Einstein.</vt:lpstr>
      <vt:lpstr>Παρουσίαση του PowerPoint</vt:lpstr>
      <vt:lpstr>Υλικά κύματα.</vt:lpstr>
      <vt:lpstr>Υλικά κύματα. Έναυσμα ενδιαφέροντος.</vt:lpstr>
      <vt:lpstr>Υλικά κύματα. Θεωρητικό μοντέλο.</vt:lpstr>
      <vt:lpstr>Υλικά κύματα. Πειραματική μελέτη.</vt:lpstr>
      <vt:lpstr>Υλικά κύματα. Επεξεργασία πειραματικών δεδομένων</vt:lpstr>
      <vt:lpstr>Υλικά κύματα. Θεωρητικό μοντέλο ερμηνείας.</vt:lpstr>
      <vt:lpstr>Υλικά κύματα. Πειραματική μελέτη.2ο Πείραμα. </vt:lpstr>
      <vt:lpstr>Υλικά κύματα. Πειραματική μελέτη.2ο Πείραμα. Επεξεργασία και ερμηνεία  αποτελεσμάτων </vt:lpstr>
      <vt:lpstr>Υλικά κύματα. Τεχνολογικές εφαρμογές.</vt:lpstr>
      <vt:lpstr>Υλικά κύματα. Απόπειρα ερμηνείας της κυματοσυνάρτησης</vt:lpstr>
      <vt:lpstr>Η κυματοσυνάρτηση.</vt:lpstr>
      <vt:lpstr>Κυματοσυνάρτηση. Αναζήτηση κυματικής εξίσωσης, θεωρία του Schrodinger </vt:lpstr>
      <vt:lpstr>Κυματοσυνάρτηση. Ανεξάρτητη του χρόνου εξίσωσης, του Schrodinger (μια διάσταση)</vt:lpstr>
      <vt:lpstr>Κυματοσυνάρτηση.  Ερμηνεία της κυματοσυνάρτησης</vt:lpstr>
      <vt:lpstr>Κυματοσυνάρτηση.  Ερμηνεία της κυματοσυνάρτησης</vt:lpstr>
      <vt:lpstr>Κυματοσυνάρτηση  …και Χημεία</vt:lpstr>
      <vt:lpstr>Κυματοσυνάρτηση . Κατάσταση στην κβαντομηχανική.</vt:lpstr>
      <vt:lpstr>Η αρχή της αβεβαιότητας του Heisenberg. </vt:lpstr>
      <vt:lpstr>Η αρχή της αβεβαιότητας του Heisenberg. Έναυσμα ενδιαφέροντος, υποθέσεις. </vt:lpstr>
      <vt:lpstr>Η αρχή της αβεβαιότητας του Heisenberg. 1ο Ιδεατό Πείραμα(gedanken experiment)</vt:lpstr>
      <vt:lpstr>Η αρχή της αβεβαιότητας του Heisenberg. 2ο Ιδεατό Πείραμα(gedanken experiment)</vt:lpstr>
      <vt:lpstr>Η αρχή της αβεβαιότητας του Heisenberg. Συμπεράσματα: Αρχή της αβεβαιότητας ή απροσδιοριστίας του Heisenberg</vt:lpstr>
      <vt:lpstr>Η αρχή της αβεβαιότητας του Heisenberg Διατύπωση αρχής αβεβαιότητας ή απροσδιοριστίας για την ενέργεια.</vt:lpstr>
      <vt:lpstr>Η αρχή της αβεβαιότητας του Heisenberg. Αβεβαιότητα και υλικά κύματα.</vt:lpstr>
      <vt:lpstr>Η αρχή της αβεβαιότητας του Heisenberg. Τι είναι αβεβαιότητα στην κβαντική φυσική.</vt:lpstr>
      <vt:lpstr>Η αρχή της αβεβαιότητας του Heisenberg. Αβεβαιότητα και υλικά κύματα.</vt:lpstr>
      <vt:lpstr>Η αρχή της αβεβαιότητας του Heisenberg. Προσπάθεια ερμηνείας της αρχής της αβεβαιότητας.</vt:lpstr>
      <vt:lpstr>Η αρχή της αβεβαιότητας του Heisenberg. Προσπάθεια ερμηνείας της αρχής της αβεβαιότητας.</vt:lpstr>
      <vt:lpstr>Η αρχή της αβεβαιότητας του Heisenberg. Ποια είναι η σωστή έκφραση της αρχής απροσδιοριστίας;</vt:lpstr>
      <vt:lpstr>Η αρχή της αβεβαιότητας του Heisenberg. Ποια είναι η σωστή έκφραση της αρχής απροσδιοριστίας;</vt:lpstr>
      <vt:lpstr>Η αρχή της αβεβαιότητας του Heisenberg. Σωματίδιο ή κύμα; Περί δυϊσμού και συμπληρωματικότητας: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Μέλαν σώμα Φωτοηλεκτρικό Φαινόμενο</dc:title>
  <dc:creator>nikos diam</dc:creator>
  <cp:lastModifiedBy>Sofia Aravani</cp:lastModifiedBy>
  <cp:revision>42</cp:revision>
  <dcterms:created xsi:type="dcterms:W3CDTF">2023-01-20T15:53:59Z</dcterms:created>
  <dcterms:modified xsi:type="dcterms:W3CDTF">2023-04-06T11:27:53Z</dcterms:modified>
</cp:coreProperties>
</file>