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64" r:id="rId7"/>
    <p:sldId id="261" r:id="rId8"/>
    <p:sldId id="262" r:id="rId9"/>
    <p:sldId id="263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9" r:id="rId33"/>
    <p:sldId id="287" r:id="rId34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  <a:srgbClr val="FFFF00"/>
    <a:srgbClr val="006600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73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4671B-8D4F-490D-A4DA-258A8400A0BB}" type="datetimeFigureOut">
              <a:rPr lang="el-GR" smtClean="0"/>
              <a:pPr/>
              <a:t>13/4/2015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31A45-22CE-476E-B1F7-81927280CAF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4671B-8D4F-490D-A4DA-258A8400A0BB}" type="datetimeFigureOut">
              <a:rPr lang="el-GR" smtClean="0"/>
              <a:pPr/>
              <a:t>13/4/2015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31A45-22CE-476E-B1F7-81927280CAF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4671B-8D4F-490D-A4DA-258A8400A0BB}" type="datetimeFigureOut">
              <a:rPr lang="el-GR" smtClean="0"/>
              <a:pPr/>
              <a:t>13/4/2015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31A45-22CE-476E-B1F7-81927280CAF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4671B-8D4F-490D-A4DA-258A8400A0BB}" type="datetimeFigureOut">
              <a:rPr lang="el-GR" smtClean="0"/>
              <a:pPr/>
              <a:t>13/4/2015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31A45-22CE-476E-B1F7-81927280CAF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4671B-8D4F-490D-A4DA-258A8400A0BB}" type="datetimeFigureOut">
              <a:rPr lang="el-GR" smtClean="0"/>
              <a:pPr/>
              <a:t>13/4/2015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31A45-22CE-476E-B1F7-81927280CAF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4671B-8D4F-490D-A4DA-258A8400A0BB}" type="datetimeFigureOut">
              <a:rPr lang="el-GR" smtClean="0"/>
              <a:pPr/>
              <a:t>13/4/2015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31A45-22CE-476E-B1F7-81927280CAF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4671B-8D4F-490D-A4DA-258A8400A0BB}" type="datetimeFigureOut">
              <a:rPr lang="el-GR" smtClean="0"/>
              <a:pPr/>
              <a:t>13/4/2015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31A45-22CE-476E-B1F7-81927280CAF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4671B-8D4F-490D-A4DA-258A8400A0BB}" type="datetimeFigureOut">
              <a:rPr lang="el-GR" smtClean="0"/>
              <a:pPr/>
              <a:t>13/4/2015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31A45-22CE-476E-B1F7-81927280CAF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4671B-8D4F-490D-A4DA-258A8400A0BB}" type="datetimeFigureOut">
              <a:rPr lang="el-GR" smtClean="0"/>
              <a:pPr/>
              <a:t>13/4/2015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31A45-22CE-476E-B1F7-81927280CAF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4671B-8D4F-490D-A4DA-258A8400A0BB}" type="datetimeFigureOut">
              <a:rPr lang="el-GR" smtClean="0"/>
              <a:pPr/>
              <a:t>13/4/2015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31A45-22CE-476E-B1F7-81927280CAF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4671B-8D4F-490D-A4DA-258A8400A0BB}" type="datetimeFigureOut">
              <a:rPr lang="el-GR" smtClean="0"/>
              <a:pPr/>
              <a:t>13/4/2015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31A45-22CE-476E-B1F7-81927280CAF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C4671B-8D4F-490D-A4DA-258A8400A0BB}" type="datetimeFigureOut">
              <a:rPr lang="el-GR" smtClean="0"/>
              <a:pPr/>
              <a:t>13/4/2015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F31A45-22CE-476E-B1F7-81927280CAF3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taksiasterati.blogspot.gr/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gif"/><Relationship Id="rId4" Type="http://schemas.openxmlformats.org/officeDocument/2006/relationships/image" Target="../media/image21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gif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Relationship Id="rId9" Type="http://schemas.openxmlformats.org/officeDocument/2006/relationships/image" Target="../media/image38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971600" y="4869160"/>
            <a:ext cx="7772400" cy="1470025"/>
          </a:xfrm>
        </p:spPr>
        <p:txBody>
          <a:bodyPr>
            <a:normAutofit/>
          </a:bodyPr>
          <a:lstStyle/>
          <a:p>
            <a:r>
              <a:rPr lang="el-GR" sz="8000" dirty="0" smtClean="0">
                <a:latin typeface="Aka-AcidGR-Collage" pitchFamily="2" charset="-95"/>
                <a:ea typeface="Aka-AcidGR-Collage" pitchFamily="2" charset="-95"/>
              </a:rPr>
              <a:t>Η μετακόμιση</a:t>
            </a:r>
            <a:endParaRPr lang="el-GR" sz="8000" dirty="0">
              <a:latin typeface="Aka-AcidGR-Collage" pitchFamily="2" charset="-95"/>
              <a:ea typeface="Aka-AcidGR-Collage" pitchFamily="2" charset="-95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43808" y="6516052"/>
            <a:ext cx="6336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err="1">
                <a:ln>
                  <a:solidFill>
                    <a:sysClr val="windowText" lastClr="000000"/>
                  </a:solidFill>
                </a:ln>
                <a:solidFill>
                  <a:schemeClr val="bg1">
                    <a:lumMod val="65000"/>
                  </a:schemeClr>
                </a:solidFill>
                <a:latin typeface="ChemyRetro" pitchFamily="50" charset="0"/>
              </a:rPr>
              <a:t>Χατσίκου</a:t>
            </a:r>
            <a:r>
              <a:rPr lang="el-GR" dirty="0">
                <a:ln>
                  <a:solidFill>
                    <a:sysClr val="windowText" lastClr="000000"/>
                  </a:solidFill>
                </a:ln>
                <a:solidFill>
                  <a:schemeClr val="bg1">
                    <a:lumMod val="65000"/>
                  </a:schemeClr>
                </a:solidFill>
                <a:latin typeface="ChemyRetro" pitchFamily="50" charset="0"/>
              </a:rPr>
              <a:t> Ιωάννα </a:t>
            </a:r>
            <a:r>
              <a:rPr lang="el-GR" u="sng" dirty="0">
                <a:ln>
                  <a:solidFill>
                    <a:sysClr val="windowText" lastClr="000000"/>
                  </a:solidFill>
                </a:ln>
                <a:solidFill>
                  <a:srgbClr val="00B0F0"/>
                </a:solidFill>
                <a:latin typeface="ChemyRetro" pitchFamily="50" charset="0"/>
                <a:hlinkClick r:id="rId3"/>
              </a:rPr>
              <a:t>http://taksiasterati.blogspot.gr</a:t>
            </a:r>
            <a:r>
              <a:rPr lang="el-GR" u="sng" dirty="0">
                <a:ln>
                  <a:solidFill>
                    <a:sysClr val="windowText" lastClr="000000"/>
                  </a:solidFill>
                </a:ln>
                <a:solidFill>
                  <a:srgbClr val="00B0F0"/>
                </a:solidFill>
                <a:latin typeface="ChemyRetro" pitchFamily="50" charset="0"/>
              </a:rPr>
              <a:t> </a:t>
            </a:r>
            <a:endParaRPr lang="el-GR" dirty="0">
              <a:ln>
                <a:solidFill>
                  <a:sysClr val="windowText" lastClr="000000"/>
                </a:solidFill>
              </a:ln>
              <a:solidFill>
                <a:srgbClr val="00B0F0"/>
              </a:solidFill>
              <a:latin typeface="ChemyRetro" pitchFamily="50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30000"/>
          </a:blip>
          <a:srcRect/>
          <a:stretch>
            <a:fillRect/>
          </a:stretch>
        </p:blipFill>
        <p:spPr bwMode="auto">
          <a:xfrm>
            <a:off x="0" y="357166"/>
            <a:ext cx="9035808" cy="385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4 - Σταυρός"/>
          <p:cNvSpPr/>
          <p:nvPr/>
        </p:nvSpPr>
        <p:spPr>
          <a:xfrm rot="2492079">
            <a:off x="789887" y="2240316"/>
            <a:ext cx="443331" cy="395963"/>
          </a:xfrm>
          <a:prstGeom prst="plus">
            <a:avLst>
              <a:gd name="adj" fmla="val 37531"/>
            </a:avLst>
          </a:prstGeom>
          <a:solidFill>
            <a:schemeClr val="bg2">
              <a:lumMod val="1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30000"/>
          </a:blip>
          <a:srcRect/>
          <a:stretch>
            <a:fillRect/>
          </a:stretch>
        </p:blipFill>
        <p:spPr bwMode="auto">
          <a:xfrm>
            <a:off x="0" y="1214422"/>
            <a:ext cx="9144000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4 - Σταυρός"/>
          <p:cNvSpPr/>
          <p:nvPr/>
        </p:nvSpPr>
        <p:spPr>
          <a:xfrm rot="2492079">
            <a:off x="6647804" y="2240314"/>
            <a:ext cx="443331" cy="395963"/>
          </a:xfrm>
          <a:prstGeom prst="plus">
            <a:avLst>
              <a:gd name="adj" fmla="val 37531"/>
            </a:avLst>
          </a:prstGeom>
          <a:solidFill>
            <a:schemeClr val="bg2">
              <a:lumMod val="1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6" name="5 - Ορθογώνιο"/>
          <p:cNvSpPr/>
          <p:nvPr/>
        </p:nvSpPr>
        <p:spPr>
          <a:xfrm>
            <a:off x="490006" y="3714752"/>
            <a:ext cx="7653057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5400" b="1" cap="none" spc="0" dirty="0" smtClean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ka-AcidGR-TotallyPlain" pitchFamily="2" charset="0"/>
                <a:ea typeface="Aka-AcidGR-TotallyPlain" pitchFamily="2" charset="0"/>
              </a:rPr>
              <a:t>Επειδή στο κείμενο λέει</a:t>
            </a:r>
          </a:p>
          <a:p>
            <a:pPr algn="ctr"/>
            <a:r>
              <a:rPr lang="el-GR" sz="5400" b="1" cap="none" spc="0" dirty="0" smtClean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ka-AcidGR-TotallyPlain" pitchFamily="2" charset="0"/>
                <a:ea typeface="Aka-AcidGR-TotallyPlain" pitchFamily="2" charset="0"/>
              </a:rPr>
              <a:t> πως κατέβασαν ένα </a:t>
            </a:r>
          </a:p>
          <a:p>
            <a:pPr algn="ctr"/>
            <a:r>
              <a:rPr lang="el-GR" sz="5400" b="1" cap="none" spc="0" dirty="0" smtClean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ka-AcidGR-TotallyPlain" pitchFamily="2" charset="0"/>
                <a:ea typeface="Aka-AcidGR-TotallyPlain" pitchFamily="2" charset="0"/>
              </a:rPr>
              <a:t>κόκκινο παιδικό ποδήλατο.</a:t>
            </a:r>
            <a:endParaRPr lang="el-GR" sz="5400" b="1" cap="none" spc="0" dirty="0">
              <a:ln w="17780" cmpd="sng">
                <a:solidFill>
                  <a:sysClr val="windowText" lastClr="000000"/>
                </a:solidFill>
                <a:prstDash val="solid"/>
                <a:miter lim="800000"/>
              </a:ln>
              <a:solidFill>
                <a:sysClr val="windowText" lastClr="000000"/>
              </a:solidFill>
              <a:effectLst>
                <a:outerShdw blurRad="50800" algn="tl" rotWithShape="0">
                  <a:srgbClr val="000000"/>
                </a:outerShdw>
              </a:effectLst>
              <a:latin typeface="Aka-AcidGR-TotallyPlain" pitchFamily="2" charset="0"/>
              <a:ea typeface="Aka-AcidGR-TotallyPlain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787563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4 - Επεξήγηση με στρογγυλεμένο παραλληλόγραμμο"/>
          <p:cNvSpPr/>
          <p:nvPr/>
        </p:nvSpPr>
        <p:spPr>
          <a:xfrm>
            <a:off x="6429388" y="1643050"/>
            <a:ext cx="2714612" cy="2928958"/>
          </a:xfrm>
          <a:prstGeom prst="wedgeRoundRectCallout">
            <a:avLst/>
          </a:prstGeom>
          <a:solidFill>
            <a:srgbClr val="FFFF00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ka-AcidGR-TotallyPlain" pitchFamily="2" charset="0"/>
                <a:ea typeface="Aka-AcidGR-TotallyPlain" pitchFamily="2" charset="0"/>
              </a:rPr>
              <a:t>Βρες και βάψε με κίτρινο την οδό Έλλης που πηγαίνει το φορτηγό.</a:t>
            </a:r>
            <a:endParaRPr lang="el-GR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ka-AcidGR-TotallyPlain" pitchFamily="2" charset="0"/>
              <a:ea typeface="Aka-AcidGR-TotallyPlain" pitchFamily="2" charset="0"/>
            </a:endParaRPr>
          </a:p>
        </p:txBody>
      </p:sp>
      <p:pic>
        <p:nvPicPr>
          <p:cNvPr id="6" name="5 - Εικόνα" descr="cute-bee-showing-insect-art-pixmac-clipart-50346373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3915"/>
          <a:stretch>
            <a:fillRect/>
          </a:stretch>
        </p:blipFill>
        <p:spPr>
          <a:xfrm>
            <a:off x="7147718" y="4714884"/>
            <a:ext cx="1596247" cy="2143116"/>
          </a:xfrm>
          <a:prstGeom prst="rect">
            <a:avLst/>
          </a:prstGeom>
        </p:spPr>
      </p:pic>
      <p:sp>
        <p:nvSpPr>
          <p:cNvPr id="7" name="6 - Ορθογώνιο"/>
          <p:cNvSpPr/>
          <p:nvPr/>
        </p:nvSpPr>
        <p:spPr>
          <a:xfrm rot="1833079">
            <a:off x="1296851" y="5280586"/>
            <a:ext cx="1423830" cy="151062"/>
          </a:xfrm>
          <a:prstGeom prst="rect">
            <a:avLst/>
          </a:prstGeom>
          <a:solidFill>
            <a:srgbClr val="FFFF00">
              <a:alpha val="58824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6786578" cy="68536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4 - Επεξήγηση με στρογγυλεμένο παραλληλόγραμμο"/>
          <p:cNvSpPr/>
          <p:nvPr/>
        </p:nvSpPr>
        <p:spPr>
          <a:xfrm>
            <a:off x="6300192" y="285728"/>
            <a:ext cx="2843808" cy="4214842"/>
          </a:xfrm>
          <a:prstGeom prst="wedgeRoundRectCallout">
            <a:avLst>
              <a:gd name="adj1" fmla="val 500"/>
              <a:gd name="adj2" fmla="val 63168"/>
              <a:gd name="adj3" fmla="val 16667"/>
            </a:avLst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ka-AcidGR-TotallyPlain" pitchFamily="2" charset="0"/>
                <a:ea typeface="Aka-AcidGR-TotallyPlain" pitchFamily="2" charset="0"/>
              </a:rPr>
              <a:t>Το φορτηγό έρχεται από τη λεωφόρο Δημοκρατίας. Σημείωσε με πράσινο τη διαδρομή που θα κάνει για να φτάσει στην οδό Έλλης.</a:t>
            </a:r>
            <a:endParaRPr lang="el-GR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ka-AcidGR-TotallyPlain" pitchFamily="2" charset="0"/>
              <a:ea typeface="Aka-AcidGR-TotallyPlain" pitchFamily="2" charset="0"/>
            </a:endParaRPr>
          </a:p>
        </p:txBody>
      </p:sp>
      <p:pic>
        <p:nvPicPr>
          <p:cNvPr id="6" name="5 - Εικόνα" descr="cute-bee-showing-insect-art-pixmac-clipart-50346373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3915"/>
          <a:stretch>
            <a:fillRect/>
          </a:stretch>
        </p:blipFill>
        <p:spPr>
          <a:xfrm>
            <a:off x="7481250" y="5072074"/>
            <a:ext cx="1330203" cy="178592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6786578" cy="68536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4 - Επεξήγηση με στρογγυλεμένο παραλληλόγραμμο"/>
          <p:cNvSpPr/>
          <p:nvPr/>
        </p:nvSpPr>
        <p:spPr>
          <a:xfrm>
            <a:off x="6572264" y="0"/>
            <a:ext cx="2571736" cy="4500570"/>
          </a:xfrm>
          <a:prstGeom prst="wedgeRoundRectCallout">
            <a:avLst>
              <a:gd name="adj1" fmla="val 500"/>
              <a:gd name="adj2" fmla="val 63168"/>
              <a:gd name="adj3" fmla="val 16667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ka-AcidGR-TotallyPlain" pitchFamily="2" charset="0"/>
                <a:ea typeface="Aka-AcidGR-TotallyPlain" pitchFamily="2" charset="0"/>
              </a:rPr>
              <a:t>Ο Ορφέας μένει στην οδό Άγγελου Σικελιανού. Βρες την και χρωμάτισέ την γαλάζια.</a:t>
            </a:r>
            <a:endParaRPr lang="el-GR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ka-AcidGR-TotallyPlain" pitchFamily="2" charset="0"/>
              <a:ea typeface="Aka-AcidGR-TotallyPlain" pitchFamily="2" charset="0"/>
            </a:endParaRPr>
          </a:p>
        </p:txBody>
      </p:sp>
      <p:pic>
        <p:nvPicPr>
          <p:cNvPr id="6" name="5 - Εικόνα" descr="cute-bee-showing-insect-art-pixmac-clipart-50346373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3915"/>
          <a:stretch>
            <a:fillRect/>
          </a:stretch>
        </p:blipFill>
        <p:spPr>
          <a:xfrm>
            <a:off x="7481250" y="5072074"/>
            <a:ext cx="1330203" cy="1785926"/>
          </a:xfrm>
          <a:prstGeom prst="rect">
            <a:avLst/>
          </a:prstGeom>
        </p:spPr>
      </p:pic>
      <p:sp>
        <p:nvSpPr>
          <p:cNvPr id="7" name="6 - Ορθογώνιο"/>
          <p:cNvSpPr/>
          <p:nvPr/>
        </p:nvSpPr>
        <p:spPr>
          <a:xfrm rot="18045488">
            <a:off x="-563347" y="2632793"/>
            <a:ext cx="2769704" cy="235092"/>
          </a:xfrm>
          <a:prstGeom prst="rect">
            <a:avLst/>
          </a:prstGeom>
          <a:solidFill>
            <a:srgbClr val="00B0F0">
              <a:alpha val="58824"/>
            </a:srgb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6786578" cy="68536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4 - Επεξήγηση με στρογγυλεμένο παραλληλόγραμμο"/>
          <p:cNvSpPr/>
          <p:nvPr/>
        </p:nvSpPr>
        <p:spPr>
          <a:xfrm>
            <a:off x="6572264" y="0"/>
            <a:ext cx="2571736" cy="4500570"/>
          </a:xfrm>
          <a:prstGeom prst="wedgeRoundRectCallout">
            <a:avLst>
              <a:gd name="adj1" fmla="val 500"/>
              <a:gd name="adj2" fmla="val 63168"/>
              <a:gd name="adj3" fmla="val 16667"/>
            </a:avLst>
          </a:prstGeom>
          <a:solidFill>
            <a:srgbClr val="FF0000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3200" b="1" dirty="0" smtClean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ka-AcidGR-TotallyPlain" pitchFamily="2" charset="0"/>
                <a:ea typeface="Aka-AcidGR-TotallyPlain" pitchFamily="2" charset="0"/>
              </a:rPr>
              <a:t>Ο </a:t>
            </a:r>
            <a:r>
              <a:rPr lang="el-GR" sz="3200" b="1" dirty="0" err="1" smtClean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ka-AcidGR-TotallyPlain" pitchFamily="2" charset="0"/>
                <a:ea typeface="Aka-AcidGR-TotallyPlain" pitchFamily="2" charset="0"/>
              </a:rPr>
              <a:t>Σαμπέρ</a:t>
            </a:r>
            <a:r>
              <a:rPr lang="el-GR" sz="3200" b="1" dirty="0" smtClean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ka-AcidGR-TotallyPlain" pitchFamily="2" charset="0"/>
                <a:ea typeface="Aka-AcidGR-TotallyPlain" pitchFamily="2" charset="0"/>
              </a:rPr>
              <a:t> μένει στην οδό Ειρήνης. Βρες την και χρωμάτισέ την κόκκινη.</a:t>
            </a:r>
            <a:endParaRPr lang="el-GR" sz="3200" b="1" dirty="0">
              <a:ln>
                <a:solidFill>
                  <a:sysClr val="windowText" lastClr="000000"/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ka-AcidGR-TotallyPlain" pitchFamily="2" charset="0"/>
              <a:ea typeface="Aka-AcidGR-TotallyPlain" pitchFamily="2" charset="0"/>
            </a:endParaRPr>
          </a:p>
        </p:txBody>
      </p:sp>
      <p:pic>
        <p:nvPicPr>
          <p:cNvPr id="6" name="5 - Εικόνα" descr="cute-bee-showing-insect-art-pixmac-clipart-50346373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3915"/>
          <a:stretch>
            <a:fillRect/>
          </a:stretch>
        </p:blipFill>
        <p:spPr>
          <a:xfrm>
            <a:off x="7481250" y="5072074"/>
            <a:ext cx="1330203" cy="1785926"/>
          </a:xfrm>
          <a:prstGeom prst="rect">
            <a:avLst/>
          </a:prstGeom>
        </p:spPr>
      </p:pic>
      <p:sp>
        <p:nvSpPr>
          <p:cNvPr id="7" name="6 - Ορθογώνιο"/>
          <p:cNvSpPr/>
          <p:nvPr/>
        </p:nvSpPr>
        <p:spPr>
          <a:xfrm rot="18045488">
            <a:off x="-256017" y="5480911"/>
            <a:ext cx="1428404" cy="253896"/>
          </a:xfrm>
          <a:prstGeom prst="rect">
            <a:avLst/>
          </a:prstGeom>
          <a:solidFill>
            <a:srgbClr val="FF0000">
              <a:alpha val="58824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>
                <a:latin typeface="ChemyRetro" pitchFamily="50" charset="0"/>
              </a:rPr>
              <a:t>Αν εκεί που μένεις δεν υπάρχουν ονόματα στις οδούς δώσε εσύ ένα δικό σου!</a:t>
            </a:r>
            <a:endParaRPr lang="el-GR" dirty="0">
              <a:latin typeface="ChemyRetro" pitchFamily="50" charset="0"/>
            </a:endParaRPr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0000"/>
          </a:blip>
          <a:srcRect/>
          <a:stretch>
            <a:fillRect/>
          </a:stretch>
        </p:blipFill>
        <p:spPr bwMode="auto">
          <a:xfrm>
            <a:off x="9040" y="1916832"/>
            <a:ext cx="9055521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4 - Επεξήγηση με στρογγυλεμένο παραλληλόγραμμο"/>
          <p:cNvSpPr/>
          <p:nvPr/>
        </p:nvSpPr>
        <p:spPr>
          <a:xfrm>
            <a:off x="1857356" y="3789040"/>
            <a:ext cx="7179140" cy="3068960"/>
          </a:xfrm>
          <a:prstGeom prst="wedgeRoundRectCallout">
            <a:avLst>
              <a:gd name="adj1" fmla="val -53095"/>
              <a:gd name="adj2" fmla="val 24419"/>
              <a:gd name="adj3" fmla="val 16667"/>
            </a:avLst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ka-AcidGR-Collage" pitchFamily="2" charset="-95"/>
                <a:ea typeface="Aka-AcidGR-Collage" pitchFamily="2" charset="-95"/>
              </a:rPr>
              <a:t>Οι δρόμοι συνήθως παίρνουν ονόματα από σημαντικές προσωπικότητες , όπως είναι οι καλλιτέχνες (ποιητές , συγγραφείς κ.α.) και οι πολιτικοί.</a:t>
            </a:r>
            <a:endParaRPr lang="el-GR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ka-AcidGR-Collage" pitchFamily="2" charset="-95"/>
              <a:ea typeface="Aka-AcidGR-Collage" pitchFamily="2" charset="-95"/>
            </a:endParaRPr>
          </a:p>
        </p:txBody>
      </p:sp>
      <p:pic>
        <p:nvPicPr>
          <p:cNvPr id="6" name="5 - Εικόνα" descr="cute-bee-showing-insect-art-pixmac-clipart-50346373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3915"/>
          <a:stretch>
            <a:fillRect/>
          </a:stretch>
        </p:blipFill>
        <p:spPr>
          <a:xfrm flipH="1">
            <a:off x="214282" y="4711517"/>
            <a:ext cx="1598755" cy="214648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- Θέση περιεχομένου" descr="Sketch-Royalty-Clipart-Image-Science-Professor-e133216637650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3528" y="1497053"/>
            <a:ext cx="1893025" cy="2331987"/>
          </a:xfrm>
        </p:spPr>
      </p:pic>
      <p:sp>
        <p:nvSpPr>
          <p:cNvPr id="5" name="4 - Επεξήγηση με στρογγυλεμένο παραλληλόγραμμο"/>
          <p:cNvSpPr/>
          <p:nvPr/>
        </p:nvSpPr>
        <p:spPr>
          <a:xfrm>
            <a:off x="2500298" y="1124744"/>
            <a:ext cx="5888126" cy="2232818"/>
          </a:xfrm>
          <a:prstGeom prst="wedgeRoundRectCallout">
            <a:avLst>
              <a:gd name="adj1" fmla="val -59108"/>
              <a:gd name="adj2" fmla="val -8213"/>
              <a:gd name="adj3" fmla="val 16667"/>
            </a:avLst>
          </a:prstGeom>
          <a:solidFill>
            <a:srgbClr val="006600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4000" b="1" dirty="0" smtClean="0">
                <a:ln>
                  <a:solidFill>
                    <a:sysClr val="windowText" lastClr="000000"/>
                  </a:solidFill>
                </a:ln>
                <a:latin typeface="ChemyRetro" pitchFamily="50" charset="0"/>
              </a:rPr>
              <a:t>Θυμάσαι τι σημαίνει η λέξη οδός;</a:t>
            </a:r>
            <a:endParaRPr lang="el-GR" sz="4000" b="1" dirty="0">
              <a:ln>
                <a:solidFill>
                  <a:sysClr val="windowText" lastClr="000000"/>
                </a:solidFill>
              </a:ln>
              <a:latin typeface="ChemyRetro" pitchFamily="50" charset="0"/>
            </a:endParaRPr>
          </a:p>
        </p:txBody>
      </p:sp>
      <p:sp>
        <p:nvSpPr>
          <p:cNvPr id="6" name="5 - Ορθογώνιο"/>
          <p:cNvSpPr/>
          <p:nvPr/>
        </p:nvSpPr>
        <p:spPr>
          <a:xfrm>
            <a:off x="541022" y="4286256"/>
            <a:ext cx="8063426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11500" b="1" dirty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ka-AcidGR-Collage" pitchFamily="2" charset="-95"/>
                <a:ea typeface="Aka-AcidGR-Collage" pitchFamily="2" charset="-95"/>
              </a:rPr>
              <a:t>ο</a:t>
            </a:r>
            <a:r>
              <a:rPr lang="el-GR" sz="11500" b="1" cap="none" spc="0" dirty="0" smtClean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ka-AcidGR-Collage" pitchFamily="2" charset="-95"/>
                <a:ea typeface="Aka-AcidGR-Collage" pitchFamily="2" charset="-95"/>
              </a:rPr>
              <a:t>δός = δρόμος</a:t>
            </a:r>
            <a:endParaRPr lang="el-GR" sz="11500" b="1" cap="none" spc="0" dirty="0">
              <a:ln w="17780" cmpd="sng">
                <a:solidFill>
                  <a:sysClr val="windowText" lastClr="000000"/>
                </a:solidFill>
                <a:prstDash val="solid"/>
                <a:miter lim="800000"/>
              </a:ln>
              <a:solidFill>
                <a:sysClr val="windowText" lastClr="000000"/>
              </a:solidFill>
              <a:effectLst>
                <a:outerShdw blurRad="50800" algn="tl" rotWithShape="0">
                  <a:srgbClr val="000000"/>
                </a:outerShdw>
              </a:effectLst>
              <a:latin typeface="Aka-AcidGR-Collage" pitchFamily="2" charset="-95"/>
              <a:ea typeface="Aka-AcidGR-Collage" pitchFamily="2" charset="-95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0000"/>
          </a:blip>
          <a:srcRect/>
          <a:stretch>
            <a:fillRect/>
          </a:stretch>
        </p:blipFill>
        <p:spPr bwMode="auto">
          <a:xfrm>
            <a:off x="0" y="785794"/>
            <a:ext cx="8662797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0000"/>
          </a:blip>
          <a:srcRect r="80424"/>
          <a:stretch>
            <a:fillRect/>
          </a:stretch>
        </p:blipFill>
        <p:spPr bwMode="auto">
          <a:xfrm>
            <a:off x="0" y="3857628"/>
            <a:ext cx="1928794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0000"/>
          </a:blip>
          <a:srcRect l="24868" r="9212"/>
          <a:stretch>
            <a:fillRect/>
          </a:stretch>
        </p:blipFill>
        <p:spPr bwMode="auto">
          <a:xfrm>
            <a:off x="2152713" y="3857627"/>
            <a:ext cx="6705567" cy="13275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6 - Εικόνα" descr="frog3465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596" y="2428868"/>
            <a:ext cx="1203017" cy="1219201"/>
          </a:xfrm>
          <a:prstGeom prst="rect">
            <a:avLst/>
          </a:prstGeom>
        </p:spPr>
      </p:pic>
      <p:sp>
        <p:nvSpPr>
          <p:cNvPr id="8" name="7 - Επεξήγηση με στρογγυλεμένο παραλληλόγραμμο"/>
          <p:cNvSpPr/>
          <p:nvPr/>
        </p:nvSpPr>
        <p:spPr>
          <a:xfrm>
            <a:off x="2285984" y="2285992"/>
            <a:ext cx="5786478" cy="1000132"/>
          </a:xfrm>
          <a:prstGeom prst="wedgeRoundRectCallout">
            <a:avLst>
              <a:gd name="adj1" fmla="val -59974"/>
              <a:gd name="adj2" fmla="val 18896"/>
              <a:gd name="adj3" fmla="val 16667"/>
            </a:avLst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6000" b="1" dirty="0" smtClean="0">
                <a:ln>
                  <a:solidFill>
                    <a:sysClr val="windowText" lastClr="0000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ka-AcidGR-Collage" pitchFamily="2" charset="-95"/>
                <a:ea typeface="Aka-AcidGR-Collage" pitchFamily="2" charset="-95"/>
              </a:rPr>
              <a:t>Τι λέει ο </a:t>
            </a:r>
            <a:r>
              <a:rPr lang="el-GR" sz="6000" b="1" dirty="0" err="1" smtClean="0">
                <a:ln>
                  <a:solidFill>
                    <a:sysClr val="windowText" lastClr="0000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ka-AcidGR-Collage" pitchFamily="2" charset="-95"/>
                <a:ea typeface="Aka-AcidGR-Collage" pitchFamily="2" charset="-95"/>
              </a:rPr>
              <a:t>Μολύβιος</a:t>
            </a:r>
            <a:r>
              <a:rPr lang="el-GR" sz="6000" b="1" dirty="0" smtClean="0">
                <a:ln>
                  <a:solidFill>
                    <a:sysClr val="windowText" lastClr="0000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ka-AcidGR-Collage" pitchFamily="2" charset="-95"/>
                <a:ea typeface="Aka-AcidGR-Collage" pitchFamily="2" charset="-95"/>
              </a:rPr>
              <a:t>;</a:t>
            </a:r>
            <a:endParaRPr lang="el-GR" sz="6000" b="1" dirty="0">
              <a:ln>
                <a:solidFill>
                  <a:sysClr val="windowText" lastClr="000000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ka-AcidGR-Collage" pitchFamily="2" charset="-95"/>
              <a:ea typeface="Aka-AcidGR-Collage" pitchFamily="2" charset="-95"/>
            </a:endParaRPr>
          </a:p>
        </p:txBody>
      </p:sp>
      <p:pic>
        <p:nvPicPr>
          <p:cNvPr id="9" name="8 - Εικόνα" descr="frog3465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0034" y="5357826"/>
            <a:ext cx="1203017" cy="1219201"/>
          </a:xfrm>
          <a:prstGeom prst="rect">
            <a:avLst/>
          </a:prstGeom>
        </p:spPr>
      </p:pic>
      <p:sp>
        <p:nvSpPr>
          <p:cNvPr id="10" name="9 - Επεξήγηση με στρογγυλεμένο παραλληλόγραμμο"/>
          <p:cNvSpPr/>
          <p:nvPr/>
        </p:nvSpPr>
        <p:spPr>
          <a:xfrm>
            <a:off x="2357422" y="5214950"/>
            <a:ext cx="6357982" cy="1214446"/>
          </a:xfrm>
          <a:prstGeom prst="wedgeRoundRectCallout">
            <a:avLst>
              <a:gd name="adj1" fmla="val -61080"/>
              <a:gd name="adj2" fmla="val 7312"/>
              <a:gd name="adj3" fmla="val 16667"/>
            </a:avLst>
          </a:prstGeom>
          <a:solidFill>
            <a:srgbClr val="00206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4000" b="1" dirty="0" smtClean="0">
                <a:ln>
                  <a:solidFill>
                    <a:sysClr val="windowText" lastClr="0000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ka-AcidGR-Collage" pitchFamily="2" charset="-95"/>
                <a:ea typeface="Aka-AcidGR-Collage" pitchFamily="2" charset="-95"/>
              </a:rPr>
              <a:t>Τι θα λένε ο κόκορας κι η κότα;</a:t>
            </a:r>
            <a:endParaRPr lang="el-GR" sz="4000" b="1" dirty="0">
              <a:ln>
                <a:solidFill>
                  <a:sysClr val="windowText" lastClr="000000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ka-AcidGR-Collage" pitchFamily="2" charset="-95"/>
              <a:ea typeface="Aka-AcidGR-Collage" pitchFamily="2" charset="-95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- Εικόνα" descr="frog346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1357298"/>
            <a:ext cx="1571636" cy="1592779"/>
          </a:xfrm>
          <a:prstGeom prst="rect">
            <a:avLst/>
          </a:prstGeom>
        </p:spPr>
      </p:pic>
      <p:sp>
        <p:nvSpPr>
          <p:cNvPr id="5" name="4 - Επεξήγηση με στρογγυλεμένο παραλληλόγραμμο"/>
          <p:cNvSpPr/>
          <p:nvPr/>
        </p:nvSpPr>
        <p:spPr>
          <a:xfrm>
            <a:off x="2699792" y="260647"/>
            <a:ext cx="6336704" cy="2689429"/>
          </a:xfrm>
          <a:prstGeom prst="wedgeRoundRectCallout">
            <a:avLst>
              <a:gd name="adj1" fmla="val -59974"/>
              <a:gd name="adj2" fmla="val 18896"/>
              <a:gd name="adj3" fmla="val 16667"/>
            </a:avLst>
          </a:prstGeom>
          <a:solidFill>
            <a:srgbClr val="FF0066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4000" b="1" dirty="0" smtClean="0">
                <a:ln>
                  <a:solidFill>
                    <a:sysClr val="windowText" lastClr="0000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emyRetro" pitchFamily="50" charset="0"/>
              </a:rPr>
              <a:t>Οι λέξεις που παίρνουν μπροστά το άρθρο </a:t>
            </a:r>
            <a:r>
              <a:rPr lang="el-GR" sz="4000" b="1" dirty="0" smtClean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emyRetro" pitchFamily="50" charset="0"/>
              </a:rPr>
              <a:t>η</a:t>
            </a:r>
            <a:r>
              <a:rPr lang="el-GR" sz="4000" b="1" dirty="0" smtClean="0">
                <a:ln>
                  <a:solidFill>
                    <a:sysClr val="windowText" lastClr="0000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emyRetro" pitchFamily="50" charset="0"/>
              </a:rPr>
              <a:t> λέγονται </a:t>
            </a:r>
            <a:r>
              <a:rPr lang="el-GR" sz="4000" b="1" dirty="0" smtClean="0">
                <a:ln>
                  <a:solidFill>
                    <a:sysClr val="windowText" lastClr="0000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emyRetro" pitchFamily="50" charset="0"/>
              </a:rPr>
              <a:t>θηλυκά.</a:t>
            </a:r>
            <a:endParaRPr lang="el-GR" sz="4000" b="1" dirty="0">
              <a:ln>
                <a:solidFill>
                  <a:sysClr val="windowText" lastClr="000000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hemyRetro" pitchFamily="50" charset="0"/>
            </a:endParaRPr>
          </a:p>
        </p:txBody>
      </p:sp>
      <p:pic>
        <p:nvPicPr>
          <p:cNvPr id="6" name="5 - Εικόνα" descr="bear%203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00892" y="4286256"/>
            <a:ext cx="1282380" cy="1428739"/>
          </a:xfrm>
          <a:prstGeom prst="rect">
            <a:avLst/>
          </a:prstGeom>
        </p:spPr>
      </p:pic>
      <p:pic>
        <p:nvPicPr>
          <p:cNvPr id="7" name="6 - Εικόνα" descr="BELT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71802" y="5214950"/>
            <a:ext cx="2310384" cy="1066800"/>
          </a:xfrm>
          <a:prstGeom prst="rect">
            <a:avLst/>
          </a:prstGeom>
        </p:spPr>
      </p:pic>
      <p:pic>
        <p:nvPicPr>
          <p:cNvPr id="8" name="7 - Εικόνα" descr="fire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7159" y="4641543"/>
            <a:ext cx="1285884" cy="1849748"/>
          </a:xfrm>
          <a:prstGeom prst="rect">
            <a:avLst/>
          </a:prstGeom>
        </p:spPr>
      </p:pic>
      <p:sp>
        <p:nvSpPr>
          <p:cNvPr id="10" name="9 - Ορθογώνιο"/>
          <p:cNvSpPr/>
          <p:nvPr/>
        </p:nvSpPr>
        <p:spPr>
          <a:xfrm>
            <a:off x="139461" y="3857628"/>
            <a:ext cx="23006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5400" b="1" dirty="0" smtClean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ka-AcidGR-Collage" pitchFamily="2" charset="-95"/>
                <a:ea typeface="Aka-AcidGR-Collage" pitchFamily="2" charset="-95"/>
              </a:rPr>
              <a:t>η φωτιά</a:t>
            </a:r>
            <a:endParaRPr lang="el-GR" sz="5400" b="1" cap="none" spc="0" dirty="0">
              <a:ln w="17780" cmpd="sng">
                <a:solidFill>
                  <a:sysClr val="windowText" lastClr="000000"/>
                </a:solidFill>
                <a:prstDash val="solid"/>
                <a:miter lim="800000"/>
              </a:ln>
              <a:solidFill>
                <a:sysClr val="windowText" lastClr="000000"/>
              </a:solidFill>
              <a:effectLst>
                <a:outerShdw blurRad="50800" algn="tl" rotWithShape="0">
                  <a:srgbClr val="000000"/>
                </a:outerShdw>
              </a:effectLst>
              <a:latin typeface="Aka-AcidGR-Collage" pitchFamily="2" charset="-95"/>
              <a:ea typeface="Aka-AcidGR-Collage" pitchFamily="2" charset="-95"/>
            </a:endParaRPr>
          </a:p>
        </p:txBody>
      </p:sp>
      <p:sp>
        <p:nvSpPr>
          <p:cNvPr id="11" name="10 - Ορθογώνιο"/>
          <p:cNvSpPr/>
          <p:nvPr/>
        </p:nvSpPr>
        <p:spPr>
          <a:xfrm>
            <a:off x="3143240" y="4214818"/>
            <a:ext cx="230627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5400" b="1" dirty="0" smtClean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ka-AcidGR-Collage" pitchFamily="2" charset="-95"/>
                <a:ea typeface="Aka-AcidGR-Collage" pitchFamily="2" charset="-95"/>
              </a:rPr>
              <a:t> η ζώνη</a:t>
            </a:r>
            <a:endParaRPr lang="el-GR" sz="5400" b="1" cap="none" spc="0" dirty="0">
              <a:ln w="17780" cmpd="sng">
                <a:solidFill>
                  <a:sysClr val="windowText" lastClr="000000"/>
                </a:solidFill>
                <a:prstDash val="solid"/>
                <a:miter lim="800000"/>
              </a:ln>
              <a:solidFill>
                <a:sysClr val="windowText" lastClr="000000"/>
              </a:solidFill>
              <a:effectLst>
                <a:outerShdw blurRad="50800" algn="tl" rotWithShape="0">
                  <a:srgbClr val="000000"/>
                </a:outerShdw>
              </a:effectLst>
              <a:latin typeface="Aka-AcidGR-Collage" pitchFamily="2" charset="-95"/>
              <a:ea typeface="Aka-AcidGR-Collage" pitchFamily="2" charset="-95"/>
            </a:endParaRPr>
          </a:p>
        </p:txBody>
      </p:sp>
      <p:sp>
        <p:nvSpPr>
          <p:cNvPr id="12" name="11 - Ορθογώνιο"/>
          <p:cNvSpPr/>
          <p:nvPr/>
        </p:nvSpPr>
        <p:spPr>
          <a:xfrm>
            <a:off x="5651144" y="3071810"/>
            <a:ext cx="295465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5400" b="1" dirty="0" smtClean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ka-AcidGR-Collage" pitchFamily="2" charset="-95"/>
                <a:ea typeface="Aka-AcidGR-Collage" pitchFamily="2" charset="-95"/>
              </a:rPr>
              <a:t>η αρκούδα</a:t>
            </a:r>
            <a:endParaRPr lang="el-GR" sz="5400" b="1" cap="none" spc="0" dirty="0">
              <a:ln w="17780" cmpd="sng">
                <a:solidFill>
                  <a:sysClr val="windowText" lastClr="000000"/>
                </a:solidFill>
                <a:prstDash val="solid"/>
                <a:miter lim="800000"/>
              </a:ln>
              <a:solidFill>
                <a:sysClr val="windowText" lastClr="000000"/>
              </a:solidFill>
              <a:effectLst>
                <a:outerShdw blurRad="50800" algn="tl" rotWithShape="0">
                  <a:srgbClr val="000000"/>
                </a:outerShdw>
              </a:effectLst>
              <a:latin typeface="Aka-AcidGR-Collage" pitchFamily="2" charset="-95"/>
              <a:ea typeface="Aka-AcidGR-Collage" pitchFamily="2" charset="-95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0"/>
            <a:ext cx="771530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39960" y="86767"/>
            <a:ext cx="4388024" cy="1398017"/>
          </a:xfrm>
        </p:spPr>
        <p:txBody>
          <a:bodyPr/>
          <a:lstStyle/>
          <a:p>
            <a:r>
              <a:rPr lang="el-GR" dirty="0" smtClean="0">
                <a:latin typeface="ChemyRetro" pitchFamily="50" charset="0"/>
              </a:rPr>
              <a:t>8</a:t>
            </a:r>
            <a:r>
              <a:rPr lang="el-GR" baseline="30000" dirty="0" smtClean="0">
                <a:latin typeface="ChemyRetro" pitchFamily="50" charset="0"/>
              </a:rPr>
              <a:t>η</a:t>
            </a:r>
            <a:r>
              <a:rPr lang="el-GR" dirty="0" smtClean="0">
                <a:latin typeface="ChemyRetro" pitchFamily="50" charset="0"/>
              </a:rPr>
              <a:t> ενότητα</a:t>
            </a:r>
            <a:endParaRPr lang="el-GR" dirty="0">
              <a:latin typeface="ChemyRetro" pitchFamily="50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- Εικόνα" descr="frog346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1357298"/>
            <a:ext cx="1571636" cy="1592779"/>
          </a:xfrm>
          <a:prstGeom prst="rect">
            <a:avLst/>
          </a:prstGeom>
        </p:spPr>
      </p:pic>
      <p:sp>
        <p:nvSpPr>
          <p:cNvPr id="5" name="4 - Επεξήγηση με στρογγυλεμένο παραλληλόγραμμο"/>
          <p:cNvSpPr/>
          <p:nvPr/>
        </p:nvSpPr>
        <p:spPr>
          <a:xfrm>
            <a:off x="2571736" y="332656"/>
            <a:ext cx="6032712" cy="2520280"/>
          </a:xfrm>
          <a:prstGeom prst="wedgeRoundRectCallout">
            <a:avLst>
              <a:gd name="adj1" fmla="val -59974"/>
              <a:gd name="adj2" fmla="val 18896"/>
              <a:gd name="adj3" fmla="val 16667"/>
            </a:avLst>
          </a:prstGeom>
          <a:solidFill>
            <a:srgbClr val="00B050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4000" b="1" dirty="0" smtClean="0">
                <a:ln>
                  <a:solidFill>
                    <a:sysClr val="windowText" lastClr="0000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emyRetro" pitchFamily="50" charset="0"/>
              </a:rPr>
              <a:t>Οι λέξεις που παίρνουν μπροστά το άρθρο </a:t>
            </a:r>
            <a:r>
              <a:rPr lang="el-GR" sz="4000" b="1" dirty="0" smtClean="0">
                <a:ln>
                  <a:solidFill>
                    <a:sysClr val="windowText" lastClr="000000"/>
                  </a:solidFill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emyRetro" pitchFamily="50" charset="0"/>
              </a:rPr>
              <a:t>το</a:t>
            </a:r>
            <a:r>
              <a:rPr lang="el-GR" sz="4000" b="1" dirty="0" smtClean="0">
                <a:ln>
                  <a:solidFill>
                    <a:sysClr val="windowText" lastClr="0000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emyRetro" pitchFamily="50" charset="0"/>
              </a:rPr>
              <a:t> λέγονται ουδέτερα.</a:t>
            </a:r>
            <a:endParaRPr lang="el-GR" sz="4000" b="1" dirty="0">
              <a:ln>
                <a:solidFill>
                  <a:sysClr val="windowText" lastClr="000000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hemyRetro" pitchFamily="50" charset="0"/>
            </a:endParaRPr>
          </a:p>
        </p:txBody>
      </p:sp>
      <p:sp>
        <p:nvSpPr>
          <p:cNvPr id="10" name="9 - Ορθογώνιο"/>
          <p:cNvSpPr/>
          <p:nvPr/>
        </p:nvSpPr>
        <p:spPr>
          <a:xfrm>
            <a:off x="83260" y="3500438"/>
            <a:ext cx="231505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5400" b="1" cap="none" spc="0" dirty="0" smtClean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ka-AcidGR-Collage" pitchFamily="2" charset="-95"/>
                <a:ea typeface="Aka-AcidGR-Collage" pitchFamily="2" charset="-95"/>
              </a:rPr>
              <a:t>το αυγό</a:t>
            </a:r>
            <a:endParaRPr lang="el-GR" sz="5400" b="1" cap="none" spc="0" dirty="0">
              <a:ln w="17780" cmpd="sng">
                <a:solidFill>
                  <a:sysClr val="windowText" lastClr="000000"/>
                </a:solidFill>
                <a:prstDash val="solid"/>
                <a:miter lim="800000"/>
              </a:ln>
              <a:solidFill>
                <a:sysClr val="windowText" lastClr="000000"/>
              </a:solidFill>
              <a:effectLst>
                <a:outerShdw blurRad="50800" algn="tl" rotWithShape="0">
                  <a:srgbClr val="000000"/>
                </a:outerShdw>
              </a:effectLst>
              <a:latin typeface="Aka-AcidGR-Collage" pitchFamily="2" charset="-95"/>
              <a:ea typeface="Aka-AcidGR-Collage" pitchFamily="2" charset="-95"/>
            </a:endParaRPr>
          </a:p>
        </p:txBody>
      </p:sp>
      <p:sp>
        <p:nvSpPr>
          <p:cNvPr id="11" name="10 - Ορθογώνιο"/>
          <p:cNvSpPr/>
          <p:nvPr/>
        </p:nvSpPr>
        <p:spPr>
          <a:xfrm>
            <a:off x="3319290" y="4000504"/>
            <a:ext cx="273825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5400" b="1" dirty="0" smtClean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ka-AcidGR-Collage" pitchFamily="2" charset="-95"/>
                <a:ea typeface="Aka-AcidGR-Collage" pitchFamily="2" charset="-95"/>
              </a:rPr>
              <a:t> το άλογο</a:t>
            </a:r>
            <a:endParaRPr lang="el-GR" sz="5400" b="1" cap="none" spc="0" dirty="0">
              <a:ln w="17780" cmpd="sng">
                <a:solidFill>
                  <a:sysClr val="windowText" lastClr="000000"/>
                </a:solidFill>
                <a:prstDash val="solid"/>
                <a:miter lim="800000"/>
              </a:ln>
              <a:solidFill>
                <a:sysClr val="windowText" lastClr="000000"/>
              </a:solidFill>
              <a:effectLst>
                <a:outerShdw blurRad="50800" algn="tl" rotWithShape="0">
                  <a:srgbClr val="000000"/>
                </a:outerShdw>
              </a:effectLst>
              <a:latin typeface="Aka-AcidGR-Collage" pitchFamily="2" charset="-95"/>
              <a:ea typeface="Aka-AcidGR-Collage" pitchFamily="2" charset="-95"/>
            </a:endParaRPr>
          </a:p>
        </p:txBody>
      </p:sp>
      <p:sp>
        <p:nvSpPr>
          <p:cNvPr id="12" name="11 - Ορθογώνιο"/>
          <p:cNvSpPr/>
          <p:nvPr/>
        </p:nvSpPr>
        <p:spPr>
          <a:xfrm>
            <a:off x="5708171" y="3071810"/>
            <a:ext cx="310694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5400" b="1" dirty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ka-AcidGR-Collage" pitchFamily="2" charset="-95"/>
                <a:ea typeface="Aka-AcidGR-Collage" pitchFamily="2" charset="-95"/>
              </a:rPr>
              <a:t>τ</a:t>
            </a:r>
            <a:r>
              <a:rPr lang="el-GR" sz="5400" b="1" dirty="0" smtClean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ka-AcidGR-Collage" pitchFamily="2" charset="-95"/>
                <a:ea typeface="Aka-AcidGR-Collage" pitchFamily="2" charset="-95"/>
              </a:rPr>
              <a:t>ο παγωτό</a:t>
            </a:r>
            <a:endParaRPr lang="el-GR" sz="5400" b="1" cap="none" spc="0" dirty="0">
              <a:ln w="17780" cmpd="sng">
                <a:solidFill>
                  <a:sysClr val="windowText" lastClr="000000"/>
                </a:solidFill>
                <a:prstDash val="solid"/>
                <a:miter lim="800000"/>
              </a:ln>
              <a:solidFill>
                <a:sysClr val="windowText" lastClr="000000"/>
              </a:solidFill>
              <a:effectLst>
                <a:outerShdw blurRad="50800" algn="tl" rotWithShape="0">
                  <a:srgbClr val="000000"/>
                </a:outerShdw>
              </a:effectLst>
              <a:latin typeface="Aka-AcidGR-Collage" pitchFamily="2" charset="-95"/>
              <a:ea typeface="Aka-AcidGR-Collage" pitchFamily="2" charset="-95"/>
            </a:endParaRPr>
          </a:p>
        </p:txBody>
      </p:sp>
      <p:pic>
        <p:nvPicPr>
          <p:cNvPr id="13" name="12 - Εικόνα" descr="egg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58" y="4438650"/>
            <a:ext cx="1895475" cy="2419350"/>
          </a:xfrm>
          <a:prstGeom prst="rect">
            <a:avLst/>
          </a:prstGeom>
        </p:spPr>
      </p:pic>
      <p:pic>
        <p:nvPicPr>
          <p:cNvPr id="14" name="13 - Εικόνα" descr="hors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57620" y="4929198"/>
            <a:ext cx="1548187" cy="1585429"/>
          </a:xfrm>
          <a:prstGeom prst="rect">
            <a:avLst/>
          </a:prstGeom>
        </p:spPr>
      </p:pic>
      <p:pic>
        <p:nvPicPr>
          <p:cNvPr id="15" name="14 - Εικόνα" descr="ice cream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00892" y="4071942"/>
            <a:ext cx="1238250" cy="1905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07504" y="548680"/>
            <a:ext cx="8856984" cy="1522990"/>
          </a:xfrm>
        </p:spPr>
        <p:txBody>
          <a:bodyPr>
            <a:noAutofit/>
          </a:bodyPr>
          <a:lstStyle/>
          <a:p>
            <a:r>
              <a:rPr lang="el-GR" sz="4800" dirty="0" smtClean="0">
                <a:latin typeface="Aka-AcidGR-Collage" pitchFamily="2" charset="-95"/>
                <a:ea typeface="Aka-AcidGR-Collage" pitchFamily="2" charset="-95"/>
              </a:rPr>
              <a:t>Γράφουμε ένα θηλυκό ή ένα ουδέτερο στο χαρτί και το τοποθετούμε στο σωστό σπιτάκι. </a:t>
            </a:r>
            <a:endParaRPr lang="el-GR" sz="4800" dirty="0">
              <a:latin typeface="Aka-AcidGR-Collage" pitchFamily="2" charset="-95"/>
              <a:ea typeface="Aka-AcidGR-Collage" pitchFamily="2" charset="-95"/>
            </a:endParaRPr>
          </a:p>
        </p:txBody>
      </p:sp>
      <p:grpSp>
        <p:nvGrpSpPr>
          <p:cNvPr id="7" name="6 - Ομάδα"/>
          <p:cNvGrpSpPr/>
          <p:nvPr/>
        </p:nvGrpSpPr>
        <p:grpSpPr>
          <a:xfrm>
            <a:off x="714348" y="2643182"/>
            <a:ext cx="2643206" cy="4000528"/>
            <a:chOff x="571472" y="2428868"/>
            <a:chExt cx="2643206" cy="4000528"/>
          </a:xfrm>
        </p:grpSpPr>
        <p:sp>
          <p:nvSpPr>
            <p:cNvPr id="8" name="7 - Ορθογώνιο"/>
            <p:cNvSpPr/>
            <p:nvPr/>
          </p:nvSpPr>
          <p:spPr>
            <a:xfrm>
              <a:off x="857224" y="3857628"/>
              <a:ext cx="2071702" cy="257176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9" name="8 - Ισοσκελές τρίγωνο"/>
            <p:cNvSpPr/>
            <p:nvPr/>
          </p:nvSpPr>
          <p:spPr>
            <a:xfrm>
              <a:off x="571472" y="2428868"/>
              <a:ext cx="2643206" cy="1643074"/>
            </a:xfrm>
            <a:prstGeom prst="triangl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10" name="9 - Ομάδα"/>
          <p:cNvGrpSpPr/>
          <p:nvPr/>
        </p:nvGrpSpPr>
        <p:grpSpPr>
          <a:xfrm>
            <a:off x="4786314" y="2643182"/>
            <a:ext cx="2643206" cy="4000528"/>
            <a:chOff x="571472" y="2428868"/>
            <a:chExt cx="2643206" cy="4000528"/>
          </a:xfrm>
        </p:grpSpPr>
        <p:sp>
          <p:nvSpPr>
            <p:cNvPr id="11" name="10 - Ορθογώνιο"/>
            <p:cNvSpPr/>
            <p:nvPr/>
          </p:nvSpPr>
          <p:spPr>
            <a:xfrm>
              <a:off x="857224" y="3857628"/>
              <a:ext cx="2071702" cy="257176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2" name="11 - Ισοσκελές τρίγωνο"/>
            <p:cNvSpPr/>
            <p:nvPr/>
          </p:nvSpPr>
          <p:spPr>
            <a:xfrm>
              <a:off x="571472" y="2428868"/>
              <a:ext cx="2643206" cy="1643074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sp>
        <p:nvSpPr>
          <p:cNvPr id="13" name="12 - Ορθογώνιο"/>
          <p:cNvSpPr/>
          <p:nvPr/>
        </p:nvSpPr>
        <p:spPr>
          <a:xfrm>
            <a:off x="1181504" y="3000372"/>
            <a:ext cx="1582484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4000" dirty="0" smtClean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ka-AcidGR-Collage" pitchFamily="2" charset="-95"/>
                <a:ea typeface="Aka-AcidGR-Collage" pitchFamily="2" charset="-95"/>
              </a:rPr>
              <a:t>η</a:t>
            </a:r>
          </a:p>
          <a:p>
            <a:pPr algn="ctr"/>
            <a:r>
              <a:rPr lang="el-GR" sz="4000" cap="none" spc="0" dirty="0" smtClean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ka-AcidGR-Collage" pitchFamily="2" charset="-95"/>
                <a:ea typeface="Aka-AcidGR-Collage" pitchFamily="2" charset="-95"/>
              </a:rPr>
              <a:t>θηλυκά</a:t>
            </a:r>
            <a:endParaRPr lang="el-GR" sz="5400" cap="none" spc="0" dirty="0">
              <a:ln w="17780" cmpd="sng">
                <a:solidFill>
                  <a:sysClr val="windowText" lastClr="000000"/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50800" algn="tl" rotWithShape="0">
                  <a:srgbClr val="000000"/>
                </a:outerShdw>
              </a:effectLst>
              <a:latin typeface="Aka-AcidGR-Collage" pitchFamily="2" charset="-95"/>
              <a:ea typeface="Aka-AcidGR-Collage" pitchFamily="2" charset="-95"/>
            </a:endParaRPr>
          </a:p>
        </p:txBody>
      </p:sp>
      <p:sp>
        <p:nvSpPr>
          <p:cNvPr id="14" name="13 - Ορθογώνιο"/>
          <p:cNvSpPr/>
          <p:nvPr/>
        </p:nvSpPr>
        <p:spPr>
          <a:xfrm>
            <a:off x="5117648" y="3000372"/>
            <a:ext cx="2024913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4000" dirty="0" smtClean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ka-AcidGR-Collage" pitchFamily="2" charset="-95"/>
                <a:ea typeface="Aka-AcidGR-Collage" pitchFamily="2" charset="-95"/>
              </a:rPr>
              <a:t>το</a:t>
            </a:r>
          </a:p>
          <a:p>
            <a:pPr algn="ctr"/>
            <a:r>
              <a:rPr lang="el-GR" sz="4000" cap="none" spc="0" dirty="0" smtClean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ka-AcidGR-Collage" pitchFamily="2" charset="-95"/>
                <a:ea typeface="Aka-AcidGR-Collage" pitchFamily="2" charset="-95"/>
              </a:rPr>
              <a:t>ουδέτερα</a:t>
            </a:r>
            <a:endParaRPr lang="el-GR" sz="5400" cap="none" spc="0" dirty="0">
              <a:ln w="17780" cmpd="sng">
                <a:solidFill>
                  <a:sysClr val="windowText" lastClr="000000"/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50800" algn="tl" rotWithShape="0">
                  <a:srgbClr val="000000"/>
                </a:outerShdw>
              </a:effectLst>
              <a:latin typeface="Aka-AcidGR-Collage" pitchFamily="2" charset="-95"/>
              <a:ea typeface="Aka-AcidGR-Collage" pitchFamily="2" charset="-95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0000"/>
          </a:blip>
          <a:srcRect/>
          <a:stretch>
            <a:fillRect/>
          </a:stretch>
        </p:blipFill>
        <p:spPr bwMode="auto">
          <a:xfrm>
            <a:off x="35496" y="214290"/>
            <a:ext cx="8996383" cy="6643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0000"/>
          </a:blip>
          <a:srcRect/>
          <a:stretch>
            <a:fillRect/>
          </a:stretch>
        </p:blipFill>
        <p:spPr bwMode="auto">
          <a:xfrm>
            <a:off x="0" y="357166"/>
            <a:ext cx="9144000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lum contrast="30000"/>
          </a:blip>
          <a:srcRect/>
          <a:stretch>
            <a:fillRect/>
          </a:stretch>
        </p:blipFill>
        <p:spPr bwMode="auto">
          <a:xfrm>
            <a:off x="214282" y="4771730"/>
            <a:ext cx="3143272" cy="16433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5 - Ορθογώνιο"/>
          <p:cNvSpPr/>
          <p:nvPr/>
        </p:nvSpPr>
        <p:spPr>
          <a:xfrm>
            <a:off x="1428728" y="1934166"/>
            <a:ext cx="56137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5400" b="1" dirty="0" smtClean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η</a:t>
            </a:r>
            <a:endParaRPr lang="el-GR" sz="5400" b="1" cap="none" spc="0" dirty="0">
              <a:ln w="17780" cmpd="sng">
                <a:solidFill>
                  <a:sysClr val="windowText" lastClr="000000"/>
                </a:solidFill>
                <a:prstDash val="solid"/>
                <a:miter lim="800000"/>
              </a:ln>
              <a:solidFill>
                <a:sysClr val="windowText" lastClr="0000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7" name="6 - Ορθογώνιο"/>
          <p:cNvSpPr/>
          <p:nvPr/>
        </p:nvSpPr>
        <p:spPr>
          <a:xfrm>
            <a:off x="3500430" y="1934166"/>
            <a:ext cx="56137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5400" b="1" dirty="0" smtClean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η</a:t>
            </a:r>
            <a:endParaRPr lang="el-GR" sz="5400" b="1" cap="none" spc="0" dirty="0">
              <a:ln w="17780" cmpd="sng">
                <a:solidFill>
                  <a:sysClr val="windowText" lastClr="000000"/>
                </a:solidFill>
                <a:prstDash val="solid"/>
                <a:miter lim="800000"/>
              </a:ln>
              <a:solidFill>
                <a:sysClr val="windowText" lastClr="0000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8" name="7 - Ορθογώνιο"/>
          <p:cNvSpPr/>
          <p:nvPr/>
        </p:nvSpPr>
        <p:spPr>
          <a:xfrm>
            <a:off x="2928926" y="2505670"/>
            <a:ext cx="56137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5400" b="1" dirty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ή</a:t>
            </a:r>
            <a:endParaRPr lang="el-GR" sz="5400" b="1" cap="none" spc="0" dirty="0">
              <a:ln w="17780" cmpd="sng">
                <a:solidFill>
                  <a:sysClr val="windowText" lastClr="000000"/>
                </a:solidFill>
                <a:prstDash val="solid"/>
                <a:miter lim="800000"/>
              </a:ln>
              <a:solidFill>
                <a:sysClr val="windowText" lastClr="0000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9" name="8 - Ορθογώνιο"/>
          <p:cNvSpPr/>
          <p:nvPr/>
        </p:nvSpPr>
        <p:spPr>
          <a:xfrm>
            <a:off x="3571868" y="3148612"/>
            <a:ext cx="56137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5400" b="1" dirty="0" smtClean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η</a:t>
            </a:r>
            <a:endParaRPr lang="el-GR" sz="5400" b="1" cap="none" spc="0" dirty="0">
              <a:ln w="17780" cmpd="sng">
                <a:solidFill>
                  <a:sysClr val="windowText" lastClr="000000"/>
                </a:solidFill>
                <a:prstDash val="solid"/>
                <a:miter lim="800000"/>
              </a:ln>
              <a:solidFill>
                <a:sysClr val="windowText" lastClr="0000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" name="9 - Ορθογώνιο"/>
          <p:cNvSpPr/>
          <p:nvPr/>
        </p:nvSpPr>
        <p:spPr>
          <a:xfrm>
            <a:off x="8358214" y="1928802"/>
            <a:ext cx="59343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5400" b="1" dirty="0" smtClean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α</a:t>
            </a:r>
            <a:endParaRPr lang="el-GR" sz="5400" b="1" cap="none" spc="0" dirty="0">
              <a:ln w="17780" cmpd="sng">
                <a:solidFill>
                  <a:sysClr val="windowText" lastClr="000000"/>
                </a:solidFill>
                <a:prstDash val="solid"/>
                <a:miter lim="800000"/>
              </a:ln>
              <a:solidFill>
                <a:sysClr val="windowText" lastClr="0000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1" name="10 - Ορθογώνιο"/>
          <p:cNvSpPr/>
          <p:nvPr/>
        </p:nvSpPr>
        <p:spPr>
          <a:xfrm>
            <a:off x="8407724" y="2505670"/>
            <a:ext cx="59343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5400" b="1" dirty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ά</a:t>
            </a:r>
            <a:endParaRPr lang="el-GR" sz="5400" b="1" cap="none" spc="0" dirty="0">
              <a:ln w="17780" cmpd="sng">
                <a:solidFill>
                  <a:sysClr val="windowText" lastClr="000000"/>
                </a:solidFill>
                <a:prstDash val="solid"/>
                <a:miter lim="800000"/>
              </a:ln>
              <a:solidFill>
                <a:sysClr val="windowText" lastClr="0000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2" name="11 - Ορθογώνιο"/>
          <p:cNvSpPr/>
          <p:nvPr/>
        </p:nvSpPr>
        <p:spPr>
          <a:xfrm>
            <a:off x="7429520" y="3143248"/>
            <a:ext cx="59343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5400" b="1" dirty="0" smtClean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α</a:t>
            </a:r>
            <a:endParaRPr lang="el-GR" sz="5400" b="1" cap="none" spc="0" dirty="0">
              <a:ln w="17780" cmpd="sng">
                <a:solidFill>
                  <a:sysClr val="windowText" lastClr="000000"/>
                </a:solidFill>
                <a:prstDash val="solid"/>
                <a:miter lim="800000"/>
              </a:ln>
              <a:solidFill>
                <a:sysClr val="windowText" lastClr="0000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8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8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80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80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500174"/>
            <a:ext cx="9029236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4 - Ορθογώνιο"/>
          <p:cNvSpPr/>
          <p:nvPr/>
        </p:nvSpPr>
        <p:spPr>
          <a:xfrm>
            <a:off x="71406" y="2934298"/>
            <a:ext cx="261007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5400" b="1" dirty="0" smtClean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αράχνες</a:t>
            </a:r>
            <a:endParaRPr lang="el-GR" sz="5400" b="1" cap="none" spc="0" dirty="0">
              <a:ln w="17780" cmpd="sng">
                <a:solidFill>
                  <a:sysClr val="windowText" lastClr="000000"/>
                </a:solidFill>
                <a:prstDash val="solid"/>
                <a:miter lim="800000"/>
              </a:ln>
              <a:solidFill>
                <a:sysClr val="windowText" lastClr="0000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6" name="5 - Ορθογώνιο"/>
          <p:cNvSpPr/>
          <p:nvPr/>
        </p:nvSpPr>
        <p:spPr>
          <a:xfrm>
            <a:off x="3786182" y="2928934"/>
            <a:ext cx="183505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5400" b="1" cap="none" spc="0" dirty="0" smtClean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κόρες</a:t>
            </a:r>
            <a:endParaRPr lang="el-GR" sz="5400" b="1" cap="none" spc="0" dirty="0">
              <a:ln w="17780" cmpd="sng">
                <a:solidFill>
                  <a:sysClr val="windowText" lastClr="000000"/>
                </a:solidFill>
                <a:prstDash val="solid"/>
                <a:miter lim="800000"/>
              </a:ln>
              <a:solidFill>
                <a:sysClr val="windowText" lastClr="0000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7" name="6 - Ορθογώνιο"/>
          <p:cNvSpPr/>
          <p:nvPr/>
        </p:nvSpPr>
        <p:spPr>
          <a:xfrm>
            <a:off x="142844" y="3500438"/>
            <a:ext cx="240341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4800" b="1" dirty="0" smtClean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βελόνες</a:t>
            </a:r>
            <a:r>
              <a:rPr lang="el-GR" sz="5400" b="1" dirty="0" smtClean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endParaRPr lang="el-GR" sz="5400" b="1" cap="none" spc="0" dirty="0">
              <a:ln w="17780" cmpd="sng">
                <a:solidFill>
                  <a:sysClr val="windowText" lastClr="000000"/>
                </a:solidFill>
                <a:prstDash val="solid"/>
                <a:miter lim="800000"/>
              </a:ln>
              <a:solidFill>
                <a:sysClr val="windowText" lastClr="0000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8" name="7 - Ορθογώνιο"/>
          <p:cNvSpPr/>
          <p:nvPr/>
        </p:nvSpPr>
        <p:spPr>
          <a:xfrm>
            <a:off x="2970971" y="3505802"/>
            <a:ext cx="260116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5400" b="1" dirty="0" smtClean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κλωστές</a:t>
            </a:r>
            <a:endParaRPr lang="el-GR" sz="5400" b="1" cap="none" spc="0" dirty="0">
              <a:ln w="17780" cmpd="sng">
                <a:solidFill>
                  <a:sysClr val="windowText" lastClr="000000"/>
                </a:solidFill>
                <a:prstDash val="solid"/>
                <a:miter lim="800000"/>
              </a:ln>
              <a:solidFill>
                <a:sysClr val="windowText" lastClr="0000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9" name="8 - Ορθογώνιο"/>
          <p:cNvSpPr/>
          <p:nvPr/>
        </p:nvSpPr>
        <p:spPr>
          <a:xfrm>
            <a:off x="944545" y="4169639"/>
            <a:ext cx="2055819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4800" b="1" dirty="0" smtClean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φωλιές</a:t>
            </a:r>
            <a:endParaRPr lang="el-GR" sz="5400" b="1" cap="none" spc="0" dirty="0">
              <a:ln w="17780" cmpd="sng">
                <a:solidFill>
                  <a:sysClr val="windowText" lastClr="000000"/>
                </a:solidFill>
                <a:prstDash val="solid"/>
                <a:miter lim="800000"/>
              </a:ln>
              <a:solidFill>
                <a:sysClr val="windowText" lastClr="0000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" name="9 - Ορθογώνιο"/>
          <p:cNvSpPr/>
          <p:nvPr/>
        </p:nvSpPr>
        <p:spPr>
          <a:xfrm>
            <a:off x="4848382" y="4098201"/>
            <a:ext cx="2724014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4800" b="1" dirty="0" smtClean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αποθήκες</a:t>
            </a:r>
            <a:endParaRPr lang="el-GR" sz="5400" b="1" cap="none" spc="0" dirty="0">
              <a:ln w="17780" cmpd="sng">
                <a:solidFill>
                  <a:sysClr val="windowText" lastClr="000000"/>
                </a:solidFill>
                <a:prstDash val="solid"/>
                <a:miter lim="800000"/>
              </a:ln>
              <a:solidFill>
                <a:sysClr val="windowText" lastClr="0000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1" name="10 - Ορθογώνιο"/>
          <p:cNvSpPr/>
          <p:nvPr/>
        </p:nvSpPr>
        <p:spPr>
          <a:xfrm>
            <a:off x="1637076" y="4669705"/>
            <a:ext cx="1994905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4800" b="1" dirty="0" smtClean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σκάλες</a:t>
            </a:r>
            <a:endParaRPr lang="el-GR" sz="4800" b="1" cap="none" spc="0" dirty="0">
              <a:ln w="17780" cmpd="sng">
                <a:solidFill>
                  <a:sysClr val="windowText" lastClr="000000"/>
                </a:solidFill>
                <a:prstDash val="solid"/>
                <a:miter lim="800000"/>
              </a:ln>
              <a:solidFill>
                <a:sysClr val="windowText" lastClr="0000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12" name="11 - Εικόνα" descr="649427-easter008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2330" y="214290"/>
            <a:ext cx="1702597" cy="185737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8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80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8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8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3472"/>
          <a:stretch>
            <a:fillRect/>
          </a:stretch>
        </p:blipFill>
        <p:spPr bwMode="auto">
          <a:xfrm>
            <a:off x="0" y="928670"/>
            <a:ext cx="9015052" cy="414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4 - Ορθογώνιο"/>
          <p:cNvSpPr/>
          <p:nvPr/>
        </p:nvSpPr>
        <p:spPr>
          <a:xfrm>
            <a:off x="2714612" y="1857364"/>
            <a:ext cx="38343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5400" b="1" cap="none" spc="0" dirty="0" smtClean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ί</a:t>
            </a:r>
            <a:endParaRPr lang="el-GR" sz="5400" b="1" cap="none" spc="0" dirty="0">
              <a:ln w="17780" cmpd="sng">
                <a:solidFill>
                  <a:sysClr val="windowText" lastClr="000000"/>
                </a:solidFill>
                <a:prstDash val="solid"/>
                <a:miter lim="800000"/>
              </a:ln>
              <a:solidFill>
                <a:sysClr val="windowText" lastClr="0000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6" name="5 - Ορθογώνιο"/>
          <p:cNvSpPr/>
          <p:nvPr/>
        </p:nvSpPr>
        <p:spPr>
          <a:xfrm>
            <a:off x="5010760" y="1862728"/>
            <a:ext cx="56137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5400" b="1" dirty="0" smtClean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ο</a:t>
            </a:r>
            <a:endParaRPr lang="el-GR" sz="5400" b="1" cap="none" spc="0" dirty="0">
              <a:ln w="17780" cmpd="sng">
                <a:solidFill>
                  <a:sysClr val="windowText" lastClr="000000"/>
                </a:solidFill>
                <a:prstDash val="solid"/>
                <a:miter lim="800000"/>
              </a:ln>
              <a:solidFill>
                <a:sysClr val="windowText" lastClr="0000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7" name="6 - Ορθογώνιο"/>
          <p:cNvSpPr/>
          <p:nvPr/>
        </p:nvSpPr>
        <p:spPr>
          <a:xfrm>
            <a:off x="3214678" y="2357430"/>
            <a:ext cx="38343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5400" b="1" dirty="0" smtClean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ι</a:t>
            </a:r>
            <a:endParaRPr lang="el-GR" sz="5400" b="1" cap="none" spc="0" dirty="0">
              <a:ln w="17780" cmpd="sng">
                <a:solidFill>
                  <a:sysClr val="windowText" lastClr="000000"/>
                </a:solidFill>
                <a:prstDash val="solid"/>
                <a:miter lim="800000"/>
              </a:ln>
              <a:solidFill>
                <a:sysClr val="windowText" lastClr="0000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8" name="7 - Ορθογώνιο"/>
          <p:cNvSpPr/>
          <p:nvPr/>
        </p:nvSpPr>
        <p:spPr>
          <a:xfrm>
            <a:off x="5572132" y="2362794"/>
            <a:ext cx="38343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5400" b="1" dirty="0" smtClean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ι</a:t>
            </a:r>
            <a:endParaRPr lang="el-GR" sz="5400" b="1" cap="none" spc="0" dirty="0">
              <a:ln w="17780" cmpd="sng">
                <a:solidFill>
                  <a:sysClr val="windowText" lastClr="000000"/>
                </a:solidFill>
                <a:prstDash val="solid"/>
                <a:miter lim="800000"/>
              </a:ln>
              <a:solidFill>
                <a:sysClr val="windowText" lastClr="0000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9" name="8 - Ορθογώνιο"/>
          <p:cNvSpPr/>
          <p:nvPr/>
        </p:nvSpPr>
        <p:spPr>
          <a:xfrm>
            <a:off x="3045554" y="2934298"/>
            <a:ext cx="38343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5400" b="1" dirty="0" smtClean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ι</a:t>
            </a:r>
            <a:endParaRPr lang="el-GR" sz="5400" b="1" cap="none" spc="0" dirty="0">
              <a:ln w="17780" cmpd="sng">
                <a:solidFill>
                  <a:sysClr val="windowText" lastClr="000000"/>
                </a:solidFill>
                <a:prstDash val="solid"/>
                <a:miter lim="800000"/>
              </a:ln>
              <a:solidFill>
                <a:sysClr val="windowText" lastClr="0000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" name="9 - Ορθογώνιο"/>
          <p:cNvSpPr/>
          <p:nvPr/>
        </p:nvSpPr>
        <p:spPr>
          <a:xfrm>
            <a:off x="2724744" y="3434364"/>
            <a:ext cx="56137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5400" b="1" dirty="0" smtClean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ο</a:t>
            </a:r>
            <a:endParaRPr lang="el-GR" sz="5400" b="1" cap="none" spc="0" dirty="0">
              <a:ln w="17780" cmpd="sng">
                <a:solidFill>
                  <a:sysClr val="windowText" lastClr="000000"/>
                </a:solidFill>
                <a:prstDash val="solid"/>
                <a:miter lim="800000"/>
              </a:ln>
              <a:solidFill>
                <a:sysClr val="windowText" lastClr="0000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1" name="10 - Ορθογώνιο"/>
          <p:cNvSpPr/>
          <p:nvPr/>
        </p:nvSpPr>
        <p:spPr>
          <a:xfrm>
            <a:off x="2653306" y="4005868"/>
            <a:ext cx="56137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5400" b="1" dirty="0" smtClean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ο</a:t>
            </a:r>
            <a:endParaRPr lang="el-GR" sz="5400" b="1" cap="none" spc="0" dirty="0">
              <a:ln w="17780" cmpd="sng">
                <a:solidFill>
                  <a:sysClr val="windowText" lastClr="000000"/>
                </a:solidFill>
                <a:prstDash val="solid"/>
                <a:miter lim="800000"/>
              </a:ln>
              <a:solidFill>
                <a:sysClr val="windowText" lastClr="0000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2" name="11 - Ορθογώνιο"/>
          <p:cNvSpPr/>
          <p:nvPr/>
        </p:nvSpPr>
        <p:spPr>
          <a:xfrm>
            <a:off x="5082198" y="4005868"/>
            <a:ext cx="56137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5400" b="1" dirty="0" smtClean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ο</a:t>
            </a:r>
            <a:endParaRPr lang="el-GR" sz="5400" b="1" cap="none" spc="0" dirty="0">
              <a:ln w="17780" cmpd="sng">
                <a:solidFill>
                  <a:sysClr val="windowText" lastClr="000000"/>
                </a:solidFill>
                <a:prstDash val="solid"/>
                <a:miter lim="800000"/>
              </a:ln>
              <a:solidFill>
                <a:sysClr val="windowText" lastClr="0000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8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80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8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8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80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000108"/>
            <a:ext cx="9144001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4 - Ορθογώνιο"/>
          <p:cNvSpPr/>
          <p:nvPr/>
        </p:nvSpPr>
        <p:spPr>
          <a:xfrm>
            <a:off x="3094521" y="2291356"/>
            <a:ext cx="183466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5400" b="1" cap="none" spc="0" dirty="0" smtClean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χαλιά</a:t>
            </a:r>
            <a:endParaRPr lang="el-GR" sz="5400" b="1" cap="none" spc="0" dirty="0">
              <a:ln w="17780" cmpd="sng">
                <a:solidFill>
                  <a:sysClr val="windowText" lastClr="000000"/>
                </a:solidFill>
                <a:prstDash val="solid"/>
                <a:miter lim="800000"/>
              </a:ln>
              <a:solidFill>
                <a:sysClr val="windowText" lastClr="0000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6" name="5 - Ορθογώνιο"/>
          <p:cNvSpPr/>
          <p:nvPr/>
        </p:nvSpPr>
        <p:spPr>
          <a:xfrm>
            <a:off x="2714612" y="2928934"/>
            <a:ext cx="315599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5400" b="1" cap="none" spc="0" dirty="0" smtClean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μαξιλάρια</a:t>
            </a:r>
            <a:endParaRPr lang="el-GR" sz="5400" b="1" cap="none" spc="0" dirty="0">
              <a:ln w="17780" cmpd="sng">
                <a:solidFill>
                  <a:sysClr val="windowText" lastClr="000000"/>
                </a:solidFill>
                <a:prstDash val="solid"/>
                <a:miter lim="800000"/>
              </a:ln>
              <a:solidFill>
                <a:sysClr val="windowText" lastClr="0000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7" name="6 - Ορθογώνιο"/>
          <p:cNvSpPr/>
          <p:nvPr/>
        </p:nvSpPr>
        <p:spPr>
          <a:xfrm>
            <a:off x="2857488" y="3500438"/>
            <a:ext cx="279076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5400" b="1" cap="none" spc="0" dirty="0" smtClean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τραπέζια</a:t>
            </a:r>
            <a:endParaRPr lang="el-GR" sz="5400" b="1" cap="none" spc="0" dirty="0">
              <a:ln w="17780" cmpd="sng">
                <a:solidFill>
                  <a:sysClr val="windowText" lastClr="000000"/>
                </a:solidFill>
                <a:prstDash val="solid"/>
                <a:miter lim="800000"/>
              </a:ln>
              <a:solidFill>
                <a:sysClr val="windowText" lastClr="0000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8" name="7 - Ορθογώνιο"/>
          <p:cNvSpPr/>
          <p:nvPr/>
        </p:nvSpPr>
        <p:spPr>
          <a:xfrm>
            <a:off x="3282057" y="4000504"/>
            <a:ext cx="207576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5400" b="1" cap="none" spc="0" dirty="0" smtClean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βιβλία</a:t>
            </a:r>
            <a:endParaRPr lang="el-GR" sz="5400" b="1" cap="none" spc="0" dirty="0">
              <a:ln w="17780" cmpd="sng">
                <a:solidFill>
                  <a:sysClr val="windowText" lastClr="000000"/>
                </a:solidFill>
                <a:prstDash val="solid"/>
                <a:miter lim="800000"/>
              </a:ln>
              <a:solidFill>
                <a:sysClr val="windowText" lastClr="0000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9" name="8 - Ορθογώνιο"/>
          <p:cNvSpPr/>
          <p:nvPr/>
        </p:nvSpPr>
        <p:spPr>
          <a:xfrm>
            <a:off x="2714612" y="4577372"/>
            <a:ext cx="161595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5400" b="1" cap="none" spc="0" dirty="0" smtClean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βάζα</a:t>
            </a:r>
            <a:endParaRPr lang="el-GR" sz="5400" b="1" cap="none" spc="0" dirty="0">
              <a:ln w="17780" cmpd="sng">
                <a:solidFill>
                  <a:sysClr val="windowText" lastClr="000000"/>
                </a:solidFill>
                <a:prstDash val="solid"/>
                <a:miter lim="800000"/>
              </a:ln>
              <a:solidFill>
                <a:sysClr val="windowText" lastClr="0000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10" name="9 - Εικόνα" descr="1264285938Xm3nG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29058" y="5638800"/>
            <a:ext cx="1219200" cy="12192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8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80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22" cy="528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0000" contrast="20000"/>
          </a:blip>
          <a:srcRect/>
          <a:stretch>
            <a:fillRect/>
          </a:stretch>
        </p:blipFill>
        <p:spPr bwMode="auto">
          <a:xfrm>
            <a:off x="857224" y="1571612"/>
            <a:ext cx="1571636" cy="733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0000" contrast="20000"/>
          </a:blip>
          <a:srcRect/>
          <a:stretch>
            <a:fillRect/>
          </a:stretch>
        </p:blipFill>
        <p:spPr bwMode="auto">
          <a:xfrm>
            <a:off x="785786" y="2143116"/>
            <a:ext cx="1785950" cy="5298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0000" contrast="20000"/>
          </a:blip>
          <a:srcRect/>
          <a:stretch>
            <a:fillRect/>
          </a:stretch>
        </p:blipFill>
        <p:spPr bwMode="auto">
          <a:xfrm>
            <a:off x="664342" y="2571744"/>
            <a:ext cx="1735944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0000" contrast="20000"/>
          </a:blip>
          <a:srcRect/>
          <a:stretch>
            <a:fillRect/>
          </a:stretch>
        </p:blipFill>
        <p:spPr bwMode="auto">
          <a:xfrm>
            <a:off x="857224" y="3214686"/>
            <a:ext cx="1547819" cy="557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0000" contrast="20000"/>
          </a:blip>
          <a:srcRect/>
          <a:stretch>
            <a:fillRect/>
          </a:stretch>
        </p:blipFill>
        <p:spPr bwMode="auto">
          <a:xfrm>
            <a:off x="928662" y="3719516"/>
            <a:ext cx="1700220" cy="5667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0000" contrast="20000"/>
          </a:blip>
          <a:srcRect/>
          <a:stretch>
            <a:fillRect/>
          </a:stretch>
        </p:blipFill>
        <p:spPr bwMode="auto">
          <a:xfrm>
            <a:off x="928662" y="4173459"/>
            <a:ext cx="2166514" cy="6271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9 - Εικόνα" descr="400-05928266w.jpg"/>
          <p:cNvPicPr>
            <a:picLocks noChangeAspect="1"/>
          </p:cNvPicPr>
          <p:nvPr/>
        </p:nvPicPr>
        <p:blipFill>
          <a:blip r:embed="rId9"/>
          <a:srcRect t="75625" r="-436"/>
          <a:stretch>
            <a:fillRect/>
          </a:stretch>
        </p:blipFill>
        <p:spPr>
          <a:xfrm>
            <a:off x="0" y="5155417"/>
            <a:ext cx="9144000" cy="17025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800" decel="100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800" decel="1000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800" decel="1000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800" decel="100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800" decel="100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800" decel="100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800" decel="1000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800" decel="1000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800" decel="1000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800" decel="1000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786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4 - Ορθογώνιο"/>
          <p:cNvSpPr/>
          <p:nvPr/>
        </p:nvSpPr>
        <p:spPr>
          <a:xfrm>
            <a:off x="3367686" y="1071546"/>
            <a:ext cx="56137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5400" b="1" dirty="0" smtClean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η</a:t>
            </a:r>
            <a:endParaRPr lang="el-GR" sz="5400" b="1" cap="none" spc="0" dirty="0">
              <a:ln w="17780" cmpd="sng">
                <a:solidFill>
                  <a:sysClr val="windowText" lastClr="000000"/>
                </a:solidFill>
                <a:prstDash val="solid"/>
                <a:miter lim="800000"/>
              </a:ln>
              <a:solidFill>
                <a:sysClr val="windowText" lastClr="0000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6" name="5 - Ορθογώνιο"/>
          <p:cNvSpPr/>
          <p:nvPr/>
        </p:nvSpPr>
        <p:spPr>
          <a:xfrm>
            <a:off x="8225470" y="1071546"/>
            <a:ext cx="56137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5400" b="1" dirty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ή</a:t>
            </a:r>
            <a:endParaRPr lang="el-GR" sz="5400" b="1" cap="none" spc="0" dirty="0">
              <a:ln w="17780" cmpd="sng">
                <a:solidFill>
                  <a:sysClr val="windowText" lastClr="000000"/>
                </a:solidFill>
                <a:prstDash val="solid"/>
                <a:miter lim="800000"/>
              </a:ln>
              <a:solidFill>
                <a:sysClr val="windowText" lastClr="0000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7" name="6 - Ορθογώνιο"/>
          <p:cNvSpPr/>
          <p:nvPr/>
        </p:nvSpPr>
        <p:spPr>
          <a:xfrm>
            <a:off x="1938926" y="1571612"/>
            <a:ext cx="56137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5400" b="1" dirty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ή</a:t>
            </a:r>
            <a:endParaRPr lang="el-GR" sz="5400" b="1" cap="none" spc="0" dirty="0">
              <a:ln w="17780" cmpd="sng">
                <a:solidFill>
                  <a:sysClr val="windowText" lastClr="000000"/>
                </a:solidFill>
                <a:prstDash val="solid"/>
                <a:miter lim="800000"/>
              </a:ln>
              <a:solidFill>
                <a:sysClr val="windowText" lastClr="0000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8" name="7 - Ορθογώνιο"/>
          <p:cNvSpPr/>
          <p:nvPr/>
        </p:nvSpPr>
        <p:spPr>
          <a:xfrm>
            <a:off x="5857884" y="2143116"/>
            <a:ext cx="38343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5400" b="1" dirty="0" smtClean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ι</a:t>
            </a:r>
            <a:endParaRPr lang="el-GR" sz="5400" b="1" cap="none" spc="0" dirty="0">
              <a:ln w="17780" cmpd="sng">
                <a:solidFill>
                  <a:sysClr val="windowText" lastClr="000000"/>
                </a:solidFill>
                <a:prstDash val="solid"/>
                <a:miter lim="800000"/>
              </a:ln>
              <a:solidFill>
                <a:sysClr val="windowText" lastClr="0000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9" name="8 - Ορθογώνιο"/>
          <p:cNvSpPr/>
          <p:nvPr/>
        </p:nvSpPr>
        <p:spPr>
          <a:xfrm>
            <a:off x="2116860" y="2648546"/>
            <a:ext cx="38343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5400" b="1" dirty="0" smtClean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ι</a:t>
            </a:r>
            <a:endParaRPr lang="el-GR" sz="5400" b="1" cap="none" spc="0" dirty="0">
              <a:ln w="17780" cmpd="sng">
                <a:solidFill>
                  <a:sysClr val="windowText" lastClr="000000"/>
                </a:solidFill>
                <a:prstDash val="solid"/>
                <a:miter lim="800000"/>
              </a:ln>
              <a:solidFill>
                <a:sysClr val="windowText" lastClr="0000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" name="9 - Ορθογώνιο"/>
          <p:cNvSpPr/>
          <p:nvPr/>
        </p:nvSpPr>
        <p:spPr>
          <a:xfrm>
            <a:off x="4545752" y="2648546"/>
            <a:ext cx="38343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5400" b="1" dirty="0" smtClean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ι</a:t>
            </a:r>
            <a:endParaRPr lang="el-GR" sz="5400" b="1" cap="none" spc="0" dirty="0">
              <a:ln w="17780" cmpd="sng">
                <a:solidFill>
                  <a:sysClr val="windowText" lastClr="000000"/>
                </a:solidFill>
                <a:prstDash val="solid"/>
                <a:miter lim="800000"/>
              </a:ln>
              <a:solidFill>
                <a:sysClr val="windowText" lastClr="0000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1" name="10 - Ορθογώνιο"/>
          <p:cNvSpPr/>
          <p:nvPr/>
        </p:nvSpPr>
        <p:spPr>
          <a:xfrm>
            <a:off x="1653174" y="3148612"/>
            <a:ext cx="56137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5400" b="1" dirty="0" smtClean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η</a:t>
            </a:r>
            <a:endParaRPr lang="el-GR" sz="5400" b="1" cap="none" spc="0" dirty="0">
              <a:ln w="17780" cmpd="sng">
                <a:solidFill>
                  <a:sysClr val="windowText" lastClr="000000"/>
                </a:solidFill>
                <a:prstDash val="solid"/>
                <a:miter lim="800000"/>
              </a:ln>
              <a:solidFill>
                <a:sysClr val="windowText" lastClr="0000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2" name="11 - Ορθογώνιο"/>
          <p:cNvSpPr/>
          <p:nvPr/>
        </p:nvSpPr>
        <p:spPr>
          <a:xfrm>
            <a:off x="5260132" y="3148612"/>
            <a:ext cx="38343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5400" b="1" dirty="0" smtClean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ι</a:t>
            </a:r>
            <a:endParaRPr lang="el-GR" sz="5400" b="1" cap="none" spc="0" dirty="0">
              <a:ln w="17780" cmpd="sng">
                <a:solidFill>
                  <a:sysClr val="windowText" lastClr="000000"/>
                </a:solidFill>
                <a:prstDash val="solid"/>
                <a:miter lim="800000"/>
              </a:ln>
              <a:solidFill>
                <a:sysClr val="windowText" lastClr="0000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3" name="12 - Ορθογώνιο"/>
          <p:cNvSpPr/>
          <p:nvPr/>
        </p:nvSpPr>
        <p:spPr>
          <a:xfrm>
            <a:off x="7760462" y="3148612"/>
            <a:ext cx="38343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5400" b="1" dirty="0" smtClean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ι</a:t>
            </a:r>
            <a:endParaRPr lang="el-GR" sz="5400" b="1" cap="none" spc="0" dirty="0">
              <a:ln w="17780" cmpd="sng">
                <a:solidFill>
                  <a:sysClr val="windowText" lastClr="000000"/>
                </a:solidFill>
                <a:prstDash val="solid"/>
                <a:miter lim="800000"/>
              </a:ln>
              <a:solidFill>
                <a:sysClr val="windowText" lastClr="0000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4" name="13 - Ορθογώνιο"/>
          <p:cNvSpPr/>
          <p:nvPr/>
        </p:nvSpPr>
        <p:spPr>
          <a:xfrm>
            <a:off x="4224942" y="3714752"/>
            <a:ext cx="56137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5400" b="1" dirty="0" smtClean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ή</a:t>
            </a:r>
            <a:endParaRPr lang="el-GR" sz="5400" b="1" cap="none" spc="0" dirty="0">
              <a:ln w="17780" cmpd="sng">
                <a:solidFill>
                  <a:sysClr val="windowText" lastClr="000000"/>
                </a:solidFill>
                <a:prstDash val="solid"/>
                <a:miter lim="800000"/>
              </a:ln>
              <a:solidFill>
                <a:sysClr val="windowText" lastClr="0000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5" name="14 - Ορθογώνιο"/>
          <p:cNvSpPr/>
          <p:nvPr/>
        </p:nvSpPr>
        <p:spPr>
          <a:xfrm>
            <a:off x="6500826" y="3720116"/>
            <a:ext cx="56137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5400" b="1" dirty="0" smtClean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η</a:t>
            </a:r>
            <a:endParaRPr lang="el-GR" sz="5400" b="1" cap="none" spc="0" dirty="0">
              <a:ln w="17780" cmpd="sng">
                <a:solidFill>
                  <a:sysClr val="windowText" lastClr="000000"/>
                </a:solidFill>
                <a:prstDash val="solid"/>
                <a:miter lim="800000"/>
              </a:ln>
              <a:solidFill>
                <a:sysClr val="windowText" lastClr="0000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6" name="15 - Ορθογώνιο"/>
          <p:cNvSpPr/>
          <p:nvPr/>
        </p:nvSpPr>
        <p:spPr>
          <a:xfrm>
            <a:off x="3367686" y="4791686"/>
            <a:ext cx="56137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5400" b="1" dirty="0" smtClean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ή</a:t>
            </a:r>
            <a:endParaRPr lang="el-GR" sz="5400" b="1" cap="none" spc="0" dirty="0">
              <a:ln w="17780" cmpd="sng">
                <a:solidFill>
                  <a:sysClr val="windowText" lastClr="000000"/>
                </a:solidFill>
                <a:prstDash val="solid"/>
                <a:miter lim="800000"/>
              </a:ln>
              <a:solidFill>
                <a:sysClr val="windowText" lastClr="0000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7" name="16 - Ορθογώνιο"/>
          <p:cNvSpPr/>
          <p:nvPr/>
        </p:nvSpPr>
        <p:spPr>
          <a:xfrm>
            <a:off x="8429652" y="4791686"/>
            <a:ext cx="38343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5400" b="1" cap="none" spc="0" dirty="0" smtClean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ί</a:t>
            </a:r>
            <a:endParaRPr lang="el-GR" sz="5400" b="1" cap="none" spc="0" dirty="0">
              <a:ln w="17780" cmpd="sng">
                <a:solidFill>
                  <a:sysClr val="windowText" lastClr="000000"/>
                </a:solidFill>
                <a:prstDash val="solid"/>
                <a:miter lim="800000"/>
              </a:ln>
              <a:solidFill>
                <a:sysClr val="windowText" lastClr="0000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18" name="17 - Εικόνα" descr="400-05928266w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</a:blip>
          <a:srcRect t="53125" b="27083"/>
          <a:stretch>
            <a:fillRect/>
          </a:stretch>
        </p:blipFill>
        <p:spPr>
          <a:xfrm>
            <a:off x="0" y="5500702"/>
            <a:ext cx="9144000" cy="135729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8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80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8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8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80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800" decel="100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800" decel="100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800" decel="100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800" decel="100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800" decel="100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8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8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8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0000" contrast="20000"/>
          </a:blip>
          <a:srcRect r="20251" b="71429"/>
          <a:stretch>
            <a:fillRect/>
          </a:stretch>
        </p:blipFill>
        <p:spPr bwMode="auto">
          <a:xfrm>
            <a:off x="0" y="1285860"/>
            <a:ext cx="8786842" cy="1217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4 - Ορθογώνιο"/>
          <p:cNvSpPr/>
          <p:nvPr/>
        </p:nvSpPr>
        <p:spPr>
          <a:xfrm>
            <a:off x="669233" y="2643182"/>
            <a:ext cx="8217314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5400" b="1" spc="250" dirty="0" smtClean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ka-AcidGR-DiaryGirl" pitchFamily="2" charset="-95"/>
                <a:ea typeface="Aka-AcidGR-DiaryGirl" pitchFamily="2" charset="-95"/>
              </a:rPr>
              <a:t>Με χοντρή κλωστή </a:t>
            </a:r>
          </a:p>
          <a:p>
            <a:pPr algn="ctr"/>
            <a:r>
              <a:rPr lang="el-GR" sz="5400" b="1" spc="250" dirty="0" smtClean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ka-AcidGR-DiaryGirl" pitchFamily="2" charset="-95"/>
                <a:ea typeface="Aka-AcidGR-DiaryGirl" pitchFamily="2" charset="-95"/>
              </a:rPr>
              <a:t>θ</a:t>
            </a:r>
            <a:r>
              <a:rPr lang="el-GR" sz="5400" b="1" cap="none" spc="250" dirty="0" smtClean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ka-AcidGR-DiaryGirl" pitchFamily="2" charset="-95"/>
                <a:ea typeface="Aka-AcidGR-DiaryGirl" pitchFamily="2" charset="-95"/>
              </a:rPr>
              <a:t>α υφάνω αδιάβροχο</a:t>
            </a:r>
          </a:p>
          <a:p>
            <a:pPr algn="ctr"/>
            <a:r>
              <a:rPr lang="el-GR" sz="5400" b="1" spc="250" dirty="0" smtClean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ka-AcidGR-DiaryGirl" pitchFamily="2" charset="-95"/>
                <a:ea typeface="Aka-AcidGR-DiaryGirl" pitchFamily="2" charset="-95"/>
              </a:rPr>
              <a:t>πανί.</a:t>
            </a:r>
            <a:endParaRPr lang="el-GR" sz="5400" b="1" cap="none" spc="250" dirty="0">
              <a:ln w="17780" cmpd="sng">
                <a:solidFill>
                  <a:sysClr val="windowText" lastClr="000000"/>
                </a:solidFill>
                <a:prstDash val="solid"/>
                <a:miter lim="800000"/>
              </a:ln>
              <a:solidFill>
                <a:sysClr val="windowText" lastClr="000000"/>
              </a:solidFill>
              <a:effectLst>
                <a:outerShdw blurRad="50800" algn="tl" rotWithShape="0">
                  <a:srgbClr val="000000"/>
                </a:outerShdw>
              </a:effectLst>
              <a:latin typeface="Aka-AcidGR-DiaryGirl" pitchFamily="2" charset="-95"/>
              <a:ea typeface="Aka-AcidGR-DiaryGirl" pitchFamily="2" charset="-95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lum bright="-10000"/>
          </a:blip>
          <a:srcRect/>
          <a:stretch>
            <a:fillRect/>
          </a:stretch>
        </p:blipFill>
        <p:spPr bwMode="auto">
          <a:xfrm>
            <a:off x="0" y="0"/>
            <a:ext cx="9101788" cy="6286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4 - Εικόνα" descr="125963624527JhE5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513540" y="2357430"/>
            <a:ext cx="3630460" cy="4500570"/>
          </a:xfrm>
          <a:prstGeom prst="rect">
            <a:avLst/>
          </a:prstGeom>
        </p:spPr>
      </p:pic>
      <p:sp>
        <p:nvSpPr>
          <p:cNvPr id="6" name="5 - TextBox"/>
          <p:cNvSpPr txBox="1"/>
          <p:nvPr/>
        </p:nvSpPr>
        <p:spPr>
          <a:xfrm>
            <a:off x="6372200" y="4357694"/>
            <a:ext cx="2592288" cy="138499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l-GR" sz="2800" b="1" dirty="0" smtClean="0">
                <a:latin typeface="Aka-AcidGR-Collage" pitchFamily="2" charset="-95"/>
                <a:ea typeface="Aka-AcidGR-Collage" pitchFamily="2" charset="-95"/>
              </a:rPr>
              <a:t>Τι συμβαίνει; Από πού το </a:t>
            </a:r>
            <a:r>
              <a:rPr lang="el-GR" sz="2800" b="1" dirty="0" smtClean="0">
                <a:latin typeface="Aka-AcidGR-Collage" pitchFamily="2" charset="-95"/>
                <a:ea typeface="Aka-AcidGR-Collage" pitchFamily="2" charset="-95"/>
              </a:rPr>
              <a:t>καταλαβαίνουμε</a:t>
            </a:r>
            <a:r>
              <a:rPr lang="el-GR" sz="2800" b="1" dirty="0" smtClean="0">
                <a:latin typeface="Aka-AcidGR-Collage" pitchFamily="2" charset="-95"/>
                <a:ea typeface="Aka-AcidGR-Collage" pitchFamily="2" charset="-95"/>
              </a:rPr>
              <a:t>;</a:t>
            </a:r>
            <a:endParaRPr lang="el-GR" sz="2800" b="1" dirty="0">
              <a:latin typeface="Aka-AcidGR-Collage" pitchFamily="2" charset="-95"/>
              <a:ea typeface="Aka-AcidGR-Collage" pitchFamily="2" charset="-95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24233" y="260648"/>
            <a:ext cx="8229600" cy="1143000"/>
          </a:xfrm>
        </p:spPr>
        <p:txBody>
          <a:bodyPr>
            <a:normAutofit/>
          </a:bodyPr>
          <a:lstStyle/>
          <a:p>
            <a:r>
              <a:rPr lang="el-GR" sz="5400" b="1" dirty="0" smtClean="0">
                <a:latin typeface="Aka-AcidGR-Chubby" pitchFamily="2" charset="-95"/>
                <a:ea typeface="Aka-AcidGR-Chubby" pitchFamily="2" charset="-95"/>
              </a:rPr>
              <a:t>Βάζουμε τις λέξεις στη σωστή στήλη.</a:t>
            </a:r>
            <a:endParaRPr lang="el-GR" sz="5400" b="1" dirty="0">
              <a:latin typeface="Aka-AcidGR-Chubby" pitchFamily="2" charset="-95"/>
              <a:ea typeface="Aka-AcidGR-Chubby" pitchFamily="2" charset="-95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1600201"/>
            <a:ext cx="9144000" cy="1400172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el-GR" sz="4800" b="1" dirty="0">
                <a:latin typeface="Aka-AcidGR-DiaryGirl" pitchFamily="2" charset="-95"/>
                <a:ea typeface="Aka-AcidGR-DiaryGirl" pitchFamily="2" charset="-95"/>
              </a:rPr>
              <a:t>κ</a:t>
            </a:r>
            <a:r>
              <a:rPr lang="el-GR" sz="4800" b="1" dirty="0" smtClean="0">
                <a:latin typeface="Aka-AcidGR-DiaryGirl" pitchFamily="2" charset="-95"/>
                <a:ea typeface="Aka-AcidGR-DiaryGirl" pitchFamily="2" charset="-95"/>
              </a:rPr>
              <a:t>αλάθι</a:t>
            </a:r>
            <a:r>
              <a:rPr lang="el-GR" sz="4800" b="1" dirty="0" smtClean="0">
                <a:latin typeface="Aka-AcidGR-DiaryGirl" pitchFamily="2" charset="-95"/>
                <a:ea typeface="Aka-AcidGR-DiaryGirl" pitchFamily="2" charset="-95"/>
              </a:rPr>
              <a:t>, βόλτα , μαγαζί, </a:t>
            </a:r>
            <a:r>
              <a:rPr lang="el-GR" sz="4800" b="1" dirty="0" smtClean="0">
                <a:latin typeface="Aka-AcidGR-DiaryGirl" pitchFamily="2" charset="-95"/>
                <a:ea typeface="Aka-AcidGR-DiaryGirl" pitchFamily="2" charset="-95"/>
              </a:rPr>
              <a:t>ώρα μαρούλι</a:t>
            </a:r>
            <a:r>
              <a:rPr lang="el-GR" sz="4800" b="1" dirty="0" smtClean="0">
                <a:latin typeface="Aka-AcidGR-DiaryGirl" pitchFamily="2" charset="-95"/>
                <a:ea typeface="Aka-AcidGR-DiaryGirl" pitchFamily="2" charset="-95"/>
              </a:rPr>
              <a:t>, φωτιά , καλαμάκι, σπηλιά, </a:t>
            </a:r>
            <a:r>
              <a:rPr lang="el-GR" sz="4800" b="1" dirty="0" smtClean="0">
                <a:latin typeface="Aka-AcidGR-DiaryGirl" pitchFamily="2" charset="-95"/>
                <a:ea typeface="Aka-AcidGR-DiaryGirl" pitchFamily="2" charset="-95"/>
              </a:rPr>
              <a:t>ροδάκινο </a:t>
            </a:r>
            <a:r>
              <a:rPr lang="el-GR" sz="4800" b="1" dirty="0" smtClean="0">
                <a:latin typeface="Aka-AcidGR-DiaryGirl" pitchFamily="2" charset="-95"/>
                <a:ea typeface="Aka-AcidGR-DiaryGirl" pitchFamily="2" charset="-95"/>
              </a:rPr>
              <a:t>, δασκάλα ,  </a:t>
            </a:r>
            <a:endParaRPr lang="el-GR" sz="4800" b="1" dirty="0">
              <a:latin typeface="Aka-AcidGR-DiaryGirl" pitchFamily="2" charset="-95"/>
              <a:ea typeface="Aka-AcidGR-DiaryGirl" pitchFamily="2" charset="-95"/>
            </a:endParaRPr>
          </a:p>
        </p:txBody>
      </p:sp>
      <p:sp>
        <p:nvSpPr>
          <p:cNvPr id="5" name="4 - Ορθογώνιο"/>
          <p:cNvSpPr/>
          <p:nvPr/>
        </p:nvSpPr>
        <p:spPr>
          <a:xfrm>
            <a:off x="945109" y="4214818"/>
            <a:ext cx="257474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5400" b="1" cap="none" spc="0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ka-AcidGR-Collage" pitchFamily="2" charset="-95"/>
                <a:ea typeface="Aka-AcidGR-Collage" pitchFamily="2" charset="-95"/>
              </a:rPr>
              <a:t>ΘΗΛΥΚΑ</a:t>
            </a:r>
            <a:endParaRPr lang="el-GR" sz="5400" b="1" cap="none" spc="0" dirty="0">
              <a:ln w="17780" cmpd="sng">
                <a:solidFill>
                  <a:schemeClr val="tx1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50800" algn="tl" rotWithShape="0">
                  <a:srgbClr val="000000"/>
                </a:outerShdw>
              </a:effectLst>
              <a:latin typeface="Aka-AcidGR-Collage" pitchFamily="2" charset="-95"/>
              <a:ea typeface="Aka-AcidGR-Collage" pitchFamily="2" charset="-95"/>
            </a:endParaRPr>
          </a:p>
        </p:txBody>
      </p:sp>
      <p:sp>
        <p:nvSpPr>
          <p:cNvPr id="6" name="5 - Ορθογώνιο"/>
          <p:cNvSpPr/>
          <p:nvPr/>
        </p:nvSpPr>
        <p:spPr>
          <a:xfrm>
            <a:off x="5452316" y="4214818"/>
            <a:ext cx="320151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5400" b="1" cap="none" spc="0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rgbClr val="00B05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ka-AcidGR-Collage" pitchFamily="2" charset="-95"/>
                <a:ea typeface="Aka-AcidGR-Collage" pitchFamily="2" charset="-95"/>
              </a:rPr>
              <a:t>ΟΥΔΕΤΕΡΑ</a:t>
            </a:r>
            <a:endParaRPr lang="el-GR" sz="5400" b="1" cap="none" spc="0" dirty="0">
              <a:ln w="17780" cmpd="sng">
                <a:solidFill>
                  <a:schemeClr val="tx1"/>
                </a:solidFill>
                <a:prstDash val="solid"/>
                <a:miter lim="800000"/>
              </a:ln>
              <a:solidFill>
                <a:srgbClr val="00B050"/>
              </a:solidFill>
              <a:effectLst>
                <a:outerShdw blurRad="50800" algn="tl" rotWithShape="0">
                  <a:srgbClr val="000000"/>
                </a:outerShdw>
              </a:effectLst>
              <a:latin typeface="Aka-AcidGR-Collage" pitchFamily="2" charset="-95"/>
              <a:ea typeface="Aka-AcidGR-Collage" pitchFamily="2" charset="-95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>
                <a:latin typeface="Aka-AcidGR-Collage" pitchFamily="2" charset="-95"/>
                <a:ea typeface="Aka-AcidGR-Collage" pitchFamily="2" charset="-95"/>
              </a:rPr>
              <a:t>Από το ένα στα πολλά:</a:t>
            </a:r>
            <a:endParaRPr lang="el-GR" b="1" dirty="0">
              <a:latin typeface="Aka-AcidGR-Collage" pitchFamily="2" charset="-95"/>
              <a:ea typeface="Aka-AcidGR-Collage" pitchFamily="2" charset="-95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600200"/>
            <a:ext cx="3543296" cy="452596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l-GR" sz="5400" b="1" dirty="0" smtClean="0">
                <a:latin typeface="Aka-AcidGR-Collage" pitchFamily="2" charset="-95"/>
                <a:ea typeface="Aka-AcidGR-Collage" pitchFamily="2" charset="-95"/>
              </a:rPr>
              <a:t>το </a:t>
            </a:r>
            <a:r>
              <a:rPr lang="el-GR" sz="5400" b="1" dirty="0" err="1" smtClean="0">
                <a:latin typeface="Aka-AcidGR-Collage" pitchFamily="2" charset="-95"/>
                <a:ea typeface="Aka-AcidGR-Collage" pitchFamily="2" charset="-95"/>
              </a:rPr>
              <a:t>αμάξ</a:t>
            </a:r>
            <a:r>
              <a:rPr lang="el-GR" sz="5400" b="1" dirty="0" smtClean="0">
                <a:latin typeface="Aka-AcidGR-Collage" pitchFamily="2" charset="-95"/>
                <a:ea typeface="Aka-AcidGR-Collage" pitchFamily="2" charset="-95"/>
              </a:rPr>
              <a:t>__</a:t>
            </a:r>
          </a:p>
          <a:p>
            <a:pPr>
              <a:buNone/>
            </a:pPr>
            <a:r>
              <a:rPr lang="el-GR" sz="5400" b="1" dirty="0" smtClean="0">
                <a:latin typeface="Aka-AcidGR-Collage" pitchFamily="2" charset="-95"/>
                <a:ea typeface="Aka-AcidGR-Collage" pitchFamily="2" charset="-95"/>
              </a:rPr>
              <a:t>το </a:t>
            </a:r>
            <a:r>
              <a:rPr lang="el-GR" sz="5400" b="1" dirty="0" err="1" smtClean="0">
                <a:latin typeface="Aka-AcidGR-Collage" pitchFamily="2" charset="-95"/>
                <a:ea typeface="Aka-AcidGR-Collage" pitchFamily="2" charset="-95"/>
              </a:rPr>
              <a:t>πατάρ</a:t>
            </a:r>
            <a:r>
              <a:rPr lang="el-GR" sz="5400" b="1" dirty="0" smtClean="0">
                <a:latin typeface="Aka-AcidGR-Collage" pitchFamily="2" charset="-95"/>
                <a:ea typeface="Aka-AcidGR-Collage" pitchFamily="2" charset="-95"/>
              </a:rPr>
              <a:t>__</a:t>
            </a:r>
          </a:p>
          <a:p>
            <a:pPr>
              <a:buNone/>
            </a:pPr>
            <a:r>
              <a:rPr lang="el-GR" sz="5400" b="1" dirty="0" smtClean="0">
                <a:latin typeface="Aka-AcidGR-Collage" pitchFamily="2" charset="-95"/>
                <a:ea typeface="Aka-AcidGR-Collage" pitchFamily="2" charset="-95"/>
              </a:rPr>
              <a:t>το </a:t>
            </a:r>
            <a:r>
              <a:rPr lang="el-GR" sz="5400" b="1" dirty="0" err="1" smtClean="0">
                <a:latin typeface="Aka-AcidGR-Collage" pitchFamily="2" charset="-95"/>
                <a:ea typeface="Aka-AcidGR-Collage" pitchFamily="2" charset="-95"/>
              </a:rPr>
              <a:t>χαλ</a:t>
            </a:r>
            <a:r>
              <a:rPr lang="el-GR" sz="5400" b="1" dirty="0" smtClean="0">
                <a:latin typeface="Aka-AcidGR-Collage" pitchFamily="2" charset="-95"/>
                <a:ea typeface="Aka-AcidGR-Collage" pitchFamily="2" charset="-95"/>
              </a:rPr>
              <a:t>__</a:t>
            </a:r>
          </a:p>
          <a:p>
            <a:pPr>
              <a:buNone/>
            </a:pPr>
            <a:r>
              <a:rPr lang="el-GR" sz="5400" b="1" dirty="0" smtClean="0">
                <a:latin typeface="Aka-AcidGR-Collage" pitchFamily="2" charset="-95"/>
                <a:ea typeface="Aka-AcidGR-Collage" pitchFamily="2" charset="-95"/>
              </a:rPr>
              <a:t>το </a:t>
            </a:r>
            <a:r>
              <a:rPr lang="el-GR" sz="5400" b="1" dirty="0" err="1" smtClean="0">
                <a:latin typeface="Aka-AcidGR-Collage" pitchFamily="2" charset="-95"/>
                <a:ea typeface="Aka-AcidGR-Collage" pitchFamily="2" charset="-95"/>
              </a:rPr>
              <a:t>λάδ</a:t>
            </a:r>
            <a:r>
              <a:rPr lang="el-GR" sz="5400" b="1" dirty="0" smtClean="0">
                <a:latin typeface="Aka-AcidGR-Collage" pitchFamily="2" charset="-95"/>
                <a:ea typeface="Aka-AcidGR-Collage" pitchFamily="2" charset="-95"/>
              </a:rPr>
              <a:t>__</a:t>
            </a:r>
          </a:p>
          <a:p>
            <a:pPr>
              <a:buNone/>
            </a:pPr>
            <a:r>
              <a:rPr lang="el-GR" sz="5400" b="1" dirty="0" smtClean="0">
                <a:latin typeface="Aka-AcidGR-Collage" pitchFamily="2" charset="-95"/>
                <a:ea typeface="Aka-AcidGR-Collage" pitchFamily="2" charset="-95"/>
              </a:rPr>
              <a:t>το παν__</a:t>
            </a:r>
            <a:endParaRPr lang="el-GR" sz="5400" b="1" dirty="0">
              <a:latin typeface="Aka-AcidGR-Collage" pitchFamily="2" charset="-95"/>
              <a:ea typeface="Aka-AcidGR-Collage" pitchFamily="2" charset="-95"/>
            </a:endParaRPr>
          </a:p>
        </p:txBody>
      </p:sp>
      <p:sp>
        <p:nvSpPr>
          <p:cNvPr id="4" name="2 - Θέση περιεχομένου"/>
          <p:cNvSpPr txBox="1">
            <a:spLocks/>
          </p:cNvSpPr>
          <p:nvPr/>
        </p:nvSpPr>
        <p:spPr>
          <a:xfrm>
            <a:off x="4857752" y="1643050"/>
            <a:ext cx="4286248" cy="4525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l-GR" sz="5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ka-AcidGR-Collage" pitchFamily="2" charset="-95"/>
                <a:ea typeface="Aka-AcidGR-Collage" pitchFamily="2" charset="-95"/>
              </a:rPr>
              <a:t>τα  _________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l-GR" sz="5400" b="1" dirty="0" smtClean="0">
                <a:latin typeface="Aka-AcidGR-Collage" pitchFamily="2" charset="-95"/>
                <a:ea typeface="Aka-AcidGR-Collage" pitchFamily="2" charset="-95"/>
              </a:rPr>
              <a:t>__  _________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l-GR" sz="5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ka-AcidGR-Collage" pitchFamily="2" charset="-95"/>
                <a:ea typeface="Aka-AcidGR-Collage" pitchFamily="2" charset="-95"/>
              </a:rPr>
              <a:t>__</a:t>
            </a:r>
            <a:r>
              <a:rPr kumimoji="0" lang="el-GR" sz="54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ka-AcidGR-Collage" pitchFamily="2" charset="-95"/>
                <a:ea typeface="Aka-AcidGR-Collage" pitchFamily="2" charset="-95"/>
              </a:rPr>
              <a:t>  _________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l-GR" sz="5400" b="1" baseline="0" dirty="0" smtClean="0">
                <a:latin typeface="Aka-AcidGR-Collage" pitchFamily="2" charset="-95"/>
                <a:ea typeface="Aka-AcidGR-Collage" pitchFamily="2" charset="-95"/>
              </a:rPr>
              <a:t>__</a:t>
            </a:r>
            <a:r>
              <a:rPr lang="el-GR" sz="5400" b="1" dirty="0" smtClean="0">
                <a:latin typeface="Aka-AcidGR-Collage" pitchFamily="2" charset="-95"/>
                <a:ea typeface="Aka-AcidGR-Collage" pitchFamily="2" charset="-95"/>
              </a:rPr>
              <a:t>  _________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l-GR" sz="5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ka-AcidGR-Collage" pitchFamily="2" charset="-95"/>
                <a:ea typeface="Aka-AcidGR-Collage" pitchFamily="2" charset="-95"/>
              </a:rPr>
              <a:t>__</a:t>
            </a:r>
            <a:r>
              <a:rPr kumimoji="0" lang="el-GR" sz="54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ka-AcidGR-Collage" pitchFamily="2" charset="-95"/>
                <a:ea typeface="Aka-AcidGR-Collage" pitchFamily="2" charset="-95"/>
              </a:rPr>
              <a:t>  _________</a:t>
            </a:r>
            <a:endParaRPr kumimoji="0" lang="el-GR" sz="5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ka-AcidGR-Collage" pitchFamily="2" charset="-95"/>
              <a:ea typeface="Aka-AcidGR-Collage" pitchFamily="2" charset="-95"/>
            </a:endParaRPr>
          </a:p>
        </p:txBody>
      </p:sp>
      <p:pic>
        <p:nvPicPr>
          <p:cNvPr id="5" name="4 - Εικόνα" descr="bear little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4282" y="0"/>
            <a:ext cx="1714488" cy="17144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0"/>
            <a:ext cx="7229468" cy="1143000"/>
          </a:xfrm>
        </p:spPr>
        <p:txBody>
          <a:bodyPr/>
          <a:lstStyle/>
          <a:p>
            <a:r>
              <a:rPr lang="el-GR" b="1" dirty="0" smtClean="0">
                <a:latin typeface="Aka-AcidGR-Collage" pitchFamily="2" charset="-95"/>
                <a:ea typeface="Aka-AcidGR-Collage" pitchFamily="2" charset="-95"/>
              </a:rPr>
              <a:t>Από το ένα στα πολλά:</a:t>
            </a:r>
            <a:endParaRPr lang="el-GR" b="1" dirty="0">
              <a:latin typeface="Aka-AcidGR-Collage" pitchFamily="2" charset="-95"/>
              <a:ea typeface="Aka-AcidGR-Collage" pitchFamily="2" charset="-95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28596" y="1643050"/>
            <a:ext cx="4186238" cy="452596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l-GR" sz="5400" b="1" dirty="0" smtClean="0">
                <a:latin typeface="Aka-AcidGR-Collage" pitchFamily="2" charset="-95"/>
                <a:ea typeface="Aka-AcidGR-Collage" pitchFamily="2" charset="-95"/>
              </a:rPr>
              <a:t>το </a:t>
            </a:r>
            <a:r>
              <a:rPr lang="el-GR" sz="5400" b="1" dirty="0" err="1" smtClean="0">
                <a:latin typeface="Aka-AcidGR-Collage" pitchFamily="2" charset="-95"/>
                <a:ea typeface="Aka-AcidGR-Collage" pitchFamily="2" charset="-95"/>
              </a:rPr>
              <a:t>παγωτ</a:t>
            </a:r>
            <a:r>
              <a:rPr lang="el-GR" sz="5400" b="1" dirty="0" smtClean="0">
                <a:latin typeface="Aka-AcidGR-Collage" pitchFamily="2" charset="-95"/>
                <a:ea typeface="Aka-AcidGR-Collage" pitchFamily="2" charset="-95"/>
              </a:rPr>
              <a:t>__</a:t>
            </a:r>
          </a:p>
          <a:p>
            <a:pPr>
              <a:buNone/>
            </a:pPr>
            <a:r>
              <a:rPr lang="el-GR" sz="5400" b="1" dirty="0" smtClean="0">
                <a:latin typeface="Aka-AcidGR-Collage" pitchFamily="2" charset="-95"/>
                <a:ea typeface="Aka-AcidGR-Collage" pitchFamily="2" charset="-95"/>
              </a:rPr>
              <a:t>το </a:t>
            </a:r>
            <a:r>
              <a:rPr lang="el-GR" sz="5400" b="1" dirty="0" err="1" smtClean="0">
                <a:latin typeface="Aka-AcidGR-Collage" pitchFamily="2" charset="-95"/>
                <a:ea typeface="Aka-AcidGR-Collage" pitchFamily="2" charset="-95"/>
              </a:rPr>
              <a:t>δάχτυλ</a:t>
            </a:r>
            <a:r>
              <a:rPr lang="el-GR" sz="5400" b="1" dirty="0" smtClean="0">
                <a:latin typeface="Aka-AcidGR-Collage" pitchFamily="2" charset="-95"/>
                <a:ea typeface="Aka-AcidGR-Collage" pitchFamily="2" charset="-95"/>
              </a:rPr>
              <a:t>__</a:t>
            </a:r>
          </a:p>
          <a:p>
            <a:pPr>
              <a:buNone/>
            </a:pPr>
            <a:r>
              <a:rPr lang="el-GR" sz="5400" b="1" dirty="0" smtClean="0">
                <a:latin typeface="Aka-AcidGR-Collage" pitchFamily="2" charset="-95"/>
                <a:ea typeface="Aka-AcidGR-Collage" pitchFamily="2" charset="-95"/>
              </a:rPr>
              <a:t>το </a:t>
            </a:r>
            <a:r>
              <a:rPr lang="el-GR" sz="5400" b="1" dirty="0" err="1" smtClean="0">
                <a:latin typeface="Aka-AcidGR-Collage" pitchFamily="2" charset="-95"/>
                <a:ea typeface="Aka-AcidGR-Collage" pitchFamily="2" charset="-95"/>
              </a:rPr>
              <a:t>βιβλί</a:t>
            </a:r>
            <a:r>
              <a:rPr lang="el-GR" sz="5400" b="1" dirty="0" smtClean="0">
                <a:latin typeface="Aka-AcidGR-Collage" pitchFamily="2" charset="-95"/>
                <a:ea typeface="Aka-AcidGR-Collage" pitchFamily="2" charset="-95"/>
              </a:rPr>
              <a:t>__</a:t>
            </a:r>
          </a:p>
          <a:p>
            <a:pPr>
              <a:buNone/>
            </a:pPr>
            <a:r>
              <a:rPr lang="el-GR" sz="5400" b="1" dirty="0" smtClean="0">
                <a:latin typeface="Aka-AcidGR-Collage" pitchFamily="2" charset="-95"/>
                <a:ea typeface="Aka-AcidGR-Collage" pitchFamily="2" charset="-95"/>
              </a:rPr>
              <a:t>το </a:t>
            </a:r>
            <a:r>
              <a:rPr lang="el-GR" sz="5400" b="1" dirty="0" err="1" smtClean="0">
                <a:latin typeface="Aka-AcidGR-Collage" pitchFamily="2" charset="-95"/>
                <a:ea typeface="Aka-AcidGR-Collage" pitchFamily="2" charset="-95"/>
              </a:rPr>
              <a:t>νερ</a:t>
            </a:r>
            <a:r>
              <a:rPr lang="el-GR" sz="5400" b="1" dirty="0" smtClean="0">
                <a:latin typeface="Aka-AcidGR-Collage" pitchFamily="2" charset="-95"/>
                <a:ea typeface="Aka-AcidGR-Collage" pitchFamily="2" charset="-95"/>
              </a:rPr>
              <a:t>__</a:t>
            </a:r>
          </a:p>
          <a:p>
            <a:pPr>
              <a:buNone/>
            </a:pPr>
            <a:r>
              <a:rPr lang="el-GR" sz="5400" b="1" dirty="0" smtClean="0">
                <a:latin typeface="Aka-AcidGR-Collage" pitchFamily="2" charset="-95"/>
                <a:ea typeface="Aka-AcidGR-Collage" pitchFamily="2" charset="-95"/>
              </a:rPr>
              <a:t>το </a:t>
            </a:r>
            <a:r>
              <a:rPr lang="el-GR" sz="5400" b="1" dirty="0" err="1" smtClean="0">
                <a:latin typeface="Aka-AcidGR-Collage" pitchFamily="2" charset="-95"/>
                <a:ea typeface="Aka-AcidGR-Collage" pitchFamily="2" charset="-95"/>
              </a:rPr>
              <a:t>τρέν</a:t>
            </a:r>
            <a:r>
              <a:rPr lang="el-GR" sz="5400" b="1" dirty="0" smtClean="0">
                <a:latin typeface="Aka-AcidGR-Collage" pitchFamily="2" charset="-95"/>
                <a:ea typeface="Aka-AcidGR-Collage" pitchFamily="2" charset="-95"/>
              </a:rPr>
              <a:t>__</a:t>
            </a:r>
            <a:endParaRPr lang="el-GR" sz="5400" b="1" dirty="0">
              <a:latin typeface="Aka-AcidGR-Collage" pitchFamily="2" charset="-95"/>
              <a:ea typeface="Aka-AcidGR-Collage" pitchFamily="2" charset="-95"/>
            </a:endParaRPr>
          </a:p>
        </p:txBody>
      </p:sp>
      <p:sp>
        <p:nvSpPr>
          <p:cNvPr id="4" name="2 - Θέση περιεχομένου"/>
          <p:cNvSpPr txBox="1">
            <a:spLocks/>
          </p:cNvSpPr>
          <p:nvPr/>
        </p:nvSpPr>
        <p:spPr>
          <a:xfrm>
            <a:off x="4857752" y="1643050"/>
            <a:ext cx="4286248" cy="4525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l-GR" sz="5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ka-AcidGR-Collage" pitchFamily="2" charset="-95"/>
                <a:ea typeface="Aka-AcidGR-Collage" pitchFamily="2" charset="-95"/>
              </a:rPr>
              <a:t>τα  _________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l-GR" sz="5400" b="1" dirty="0" smtClean="0">
                <a:latin typeface="Aka-AcidGR-Collage" pitchFamily="2" charset="-95"/>
                <a:ea typeface="Aka-AcidGR-Collage" pitchFamily="2" charset="-95"/>
              </a:rPr>
              <a:t>__  _________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l-GR" sz="5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ka-AcidGR-Collage" pitchFamily="2" charset="-95"/>
                <a:ea typeface="Aka-AcidGR-Collage" pitchFamily="2" charset="-95"/>
              </a:rPr>
              <a:t>__</a:t>
            </a:r>
            <a:r>
              <a:rPr kumimoji="0" lang="el-GR" sz="54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ka-AcidGR-Collage" pitchFamily="2" charset="-95"/>
                <a:ea typeface="Aka-AcidGR-Collage" pitchFamily="2" charset="-95"/>
              </a:rPr>
              <a:t>  _________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l-GR" sz="5400" b="1" baseline="0" dirty="0" smtClean="0">
                <a:latin typeface="Aka-AcidGR-Collage" pitchFamily="2" charset="-95"/>
                <a:ea typeface="Aka-AcidGR-Collage" pitchFamily="2" charset="-95"/>
              </a:rPr>
              <a:t>__</a:t>
            </a:r>
            <a:r>
              <a:rPr lang="el-GR" sz="5400" b="1" dirty="0" smtClean="0">
                <a:latin typeface="Aka-AcidGR-Collage" pitchFamily="2" charset="-95"/>
                <a:ea typeface="Aka-AcidGR-Collage" pitchFamily="2" charset="-95"/>
              </a:rPr>
              <a:t>  _________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l-GR" sz="5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ka-AcidGR-Collage" pitchFamily="2" charset="-95"/>
                <a:ea typeface="Aka-AcidGR-Collage" pitchFamily="2" charset="-95"/>
              </a:rPr>
              <a:t>__</a:t>
            </a:r>
            <a:r>
              <a:rPr kumimoji="0" lang="el-GR" sz="54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ka-AcidGR-Collage" pitchFamily="2" charset="-95"/>
                <a:ea typeface="Aka-AcidGR-Collage" pitchFamily="2" charset="-95"/>
              </a:rPr>
              <a:t>  _________</a:t>
            </a:r>
            <a:endParaRPr kumimoji="0" lang="el-GR" sz="5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ka-AcidGR-Collage" pitchFamily="2" charset="-95"/>
              <a:ea typeface="Aka-AcidGR-Collage" pitchFamily="2" charset="-95"/>
            </a:endParaRPr>
          </a:p>
        </p:txBody>
      </p:sp>
      <p:pic>
        <p:nvPicPr>
          <p:cNvPr id="6" name="5 - Εικόνα" descr="peapod_baby_girl_clipart_printsofjo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H="1">
            <a:off x="6143636" y="500042"/>
            <a:ext cx="2764924" cy="142818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>
                <a:latin typeface="Aka-AcidGR-Collage" pitchFamily="2" charset="-95"/>
                <a:ea typeface="Aka-AcidGR-Collage" pitchFamily="2" charset="-95"/>
              </a:rPr>
              <a:t>Από τη μία στις πολλές :</a:t>
            </a:r>
            <a:endParaRPr lang="el-GR" b="1" dirty="0">
              <a:latin typeface="Aka-AcidGR-Collage" pitchFamily="2" charset="-95"/>
              <a:ea typeface="Aka-AcidGR-Collage" pitchFamily="2" charset="-95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500034" y="2000240"/>
            <a:ext cx="4257676" cy="4525963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l-GR" sz="5400" b="1" dirty="0" smtClean="0">
                <a:latin typeface="Aka-AcidGR-Collage" pitchFamily="2" charset="-95"/>
                <a:ea typeface="Aka-AcidGR-Collage" pitchFamily="2" charset="-95"/>
              </a:rPr>
              <a:t>η κούκλα </a:t>
            </a:r>
          </a:p>
          <a:p>
            <a:pPr>
              <a:buNone/>
            </a:pPr>
            <a:r>
              <a:rPr lang="el-GR" sz="5400" b="1" dirty="0" smtClean="0">
                <a:latin typeface="Aka-AcidGR-Collage" pitchFamily="2" charset="-95"/>
                <a:ea typeface="Aka-AcidGR-Collage" pitchFamily="2" charset="-95"/>
              </a:rPr>
              <a:t>η βόλτα</a:t>
            </a:r>
          </a:p>
          <a:p>
            <a:pPr>
              <a:buNone/>
            </a:pPr>
            <a:r>
              <a:rPr lang="el-GR" sz="5400" b="1" dirty="0" smtClean="0">
                <a:latin typeface="Aka-AcidGR-Collage" pitchFamily="2" charset="-95"/>
                <a:ea typeface="Aka-AcidGR-Collage" pitchFamily="2" charset="-95"/>
              </a:rPr>
              <a:t>η χαρά</a:t>
            </a:r>
          </a:p>
          <a:p>
            <a:pPr>
              <a:buNone/>
            </a:pPr>
            <a:r>
              <a:rPr lang="el-GR" sz="5400" b="1" dirty="0" smtClean="0">
                <a:latin typeface="Aka-AcidGR-Collage" pitchFamily="2" charset="-95"/>
                <a:ea typeface="Aka-AcidGR-Collage" pitchFamily="2" charset="-95"/>
              </a:rPr>
              <a:t>η ρόμπα</a:t>
            </a:r>
          </a:p>
          <a:p>
            <a:pPr>
              <a:buNone/>
            </a:pPr>
            <a:r>
              <a:rPr lang="el-GR" sz="5400" b="1" dirty="0" smtClean="0">
                <a:latin typeface="Aka-AcidGR-Collage" pitchFamily="2" charset="-95"/>
                <a:ea typeface="Aka-AcidGR-Collage" pitchFamily="2" charset="-95"/>
              </a:rPr>
              <a:t>η σόμπα</a:t>
            </a:r>
            <a:endParaRPr lang="el-GR" sz="5400" b="1" dirty="0">
              <a:latin typeface="Aka-AcidGR-Collage" pitchFamily="2" charset="-95"/>
              <a:ea typeface="Aka-AcidGR-Collage" pitchFamily="2" charset="-95"/>
            </a:endParaRPr>
          </a:p>
        </p:txBody>
      </p:sp>
      <p:sp>
        <p:nvSpPr>
          <p:cNvPr id="4" name="2 - Θέση περιεχομένου"/>
          <p:cNvSpPr txBox="1">
            <a:spLocks/>
          </p:cNvSpPr>
          <p:nvPr/>
        </p:nvSpPr>
        <p:spPr>
          <a:xfrm>
            <a:off x="4857752" y="1643050"/>
            <a:ext cx="4286248" cy="4525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l-GR" sz="5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ka-AcidGR-Collage" pitchFamily="2" charset="-95"/>
                <a:ea typeface="Aka-AcidGR-Collage" pitchFamily="2" charset="-95"/>
              </a:rPr>
              <a:t>οι  _________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l-GR" sz="5400" b="1" dirty="0" smtClean="0">
                <a:latin typeface="Aka-AcidGR-Collage" pitchFamily="2" charset="-95"/>
                <a:ea typeface="Aka-AcidGR-Collage" pitchFamily="2" charset="-95"/>
              </a:rPr>
              <a:t>__  _________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l-GR" sz="5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ka-AcidGR-Collage" pitchFamily="2" charset="-95"/>
                <a:ea typeface="Aka-AcidGR-Collage" pitchFamily="2" charset="-95"/>
              </a:rPr>
              <a:t>__</a:t>
            </a:r>
            <a:r>
              <a:rPr kumimoji="0" lang="el-GR" sz="54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ka-AcidGR-Collage" pitchFamily="2" charset="-95"/>
                <a:ea typeface="Aka-AcidGR-Collage" pitchFamily="2" charset="-95"/>
              </a:rPr>
              <a:t>  _________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l-GR" sz="5400" b="1" baseline="0" dirty="0" smtClean="0">
                <a:latin typeface="Aka-AcidGR-Collage" pitchFamily="2" charset="-95"/>
                <a:ea typeface="Aka-AcidGR-Collage" pitchFamily="2" charset="-95"/>
              </a:rPr>
              <a:t>__</a:t>
            </a:r>
            <a:r>
              <a:rPr lang="el-GR" sz="5400" b="1" dirty="0" smtClean="0">
                <a:latin typeface="Aka-AcidGR-Collage" pitchFamily="2" charset="-95"/>
                <a:ea typeface="Aka-AcidGR-Collage" pitchFamily="2" charset="-95"/>
              </a:rPr>
              <a:t>  _________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l-GR" sz="5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ka-AcidGR-Collage" pitchFamily="2" charset="-95"/>
                <a:ea typeface="Aka-AcidGR-Collage" pitchFamily="2" charset="-95"/>
              </a:rPr>
              <a:t>__</a:t>
            </a:r>
            <a:r>
              <a:rPr kumimoji="0" lang="el-GR" sz="54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ka-AcidGR-Collage" pitchFamily="2" charset="-95"/>
                <a:ea typeface="Aka-AcidGR-Collage" pitchFamily="2" charset="-95"/>
              </a:rPr>
              <a:t>  _________</a:t>
            </a:r>
            <a:endParaRPr kumimoji="0" lang="el-GR" sz="5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ka-AcidGR-Collage" pitchFamily="2" charset="-95"/>
              <a:ea typeface="Aka-AcidGR-Collage" pitchFamily="2" charset="-95"/>
            </a:endParaRPr>
          </a:p>
        </p:txBody>
      </p:sp>
      <p:pic>
        <p:nvPicPr>
          <p:cNvPr id="5" name="4 - Εικόνα" descr="A-BillyBear4Kids-ButterflyEasterEgg.gif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357166"/>
            <a:ext cx="1905000" cy="1905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lum bright="-20000" contrast="40000"/>
          </a:blip>
          <a:srcRect/>
          <a:stretch>
            <a:fillRect/>
          </a:stretch>
        </p:blipFill>
        <p:spPr bwMode="auto">
          <a:xfrm>
            <a:off x="0" y="-1"/>
            <a:ext cx="8501090" cy="682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4 - Επεξήγηση με στρογγυλεμένο παραλληλόγραμμο"/>
          <p:cNvSpPr/>
          <p:nvPr/>
        </p:nvSpPr>
        <p:spPr>
          <a:xfrm>
            <a:off x="4139952" y="4143380"/>
            <a:ext cx="3003816" cy="1285884"/>
          </a:xfrm>
          <a:prstGeom prst="wedgeRoundRectCallout">
            <a:avLst>
              <a:gd name="adj1" fmla="val 78859"/>
              <a:gd name="adj2" fmla="val 40620"/>
              <a:gd name="adj3" fmla="val 16667"/>
            </a:avLst>
          </a:prstGeom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3200" b="1" dirty="0" smtClean="0">
                <a:ln>
                  <a:solidFill>
                    <a:sysClr val="windowText" lastClr="0000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ka-AcidGR-DiaryGirl" pitchFamily="2" charset="-95"/>
                <a:ea typeface="Aka-AcidGR-DiaryGirl" pitchFamily="2" charset="-95"/>
              </a:rPr>
              <a:t>Ακούμε προσεκτικά.</a:t>
            </a:r>
            <a:endParaRPr lang="el-GR" sz="3200" b="1" dirty="0">
              <a:ln>
                <a:solidFill>
                  <a:sysClr val="windowText" lastClr="000000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ka-AcidGR-DiaryGirl" pitchFamily="2" charset="-95"/>
              <a:ea typeface="Aka-AcidGR-DiaryGirl" pitchFamily="2" charset="-95"/>
            </a:endParaRPr>
          </a:p>
        </p:txBody>
      </p:sp>
      <p:pic>
        <p:nvPicPr>
          <p:cNvPr id="6" name="5 - Εικόνα" descr="boy.pn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</a:blip>
          <a:srcRect l="22222" t="4935" r="25694" b="14592"/>
          <a:stretch>
            <a:fillRect/>
          </a:stretch>
        </p:blipFill>
        <p:spPr>
          <a:xfrm>
            <a:off x="7786678" y="4595797"/>
            <a:ext cx="1357322" cy="226220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lum bright="-20000" contrast="40000"/>
          </a:blip>
          <a:srcRect/>
          <a:stretch>
            <a:fillRect/>
          </a:stretch>
        </p:blipFill>
        <p:spPr bwMode="auto">
          <a:xfrm>
            <a:off x="0" y="-1"/>
            <a:ext cx="8501090" cy="682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4 - Επεξήγηση με στρογγυλεμένο παραλληλόγραμμο"/>
          <p:cNvSpPr/>
          <p:nvPr/>
        </p:nvSpPr>
        <p:spPr>
          <a:xfrm>
            <a:off x="4139952" y="4143380"/>
            <a:ext cx="3003816" cy="1285884"/>
          </a:xfrm>
          <a:prstGeom prst="wedgeRoundRectCallout">
            <a:avLst>
              <a:gd name="adj1" fmla="val 78859"/>
              <a:gd name="adj2" fmla="val 40620"/>
              <a:gd name="adj3" fmla="val 16667"/>
            </a:avLst>
          </a:prstGeom>
          <a:solidFill>
            <a:srgbClr val="00B05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3200" b="1" dirty="0" smtClean="0">
                <a:ln>
                  <a:solidFill>
                    <a:sysClr val="windowText" lastClr="000000"/>
                  </a:solidFill>
                </a:ln>
                <a:latin typeface="Aka-AcidGR-DiaryGirl" pitchFamily="2" charset="-95"/>
                <a:ea typeface="Aka-AcidGR-DiaryGirl" pitchFamily="2" charset="-95"/>
              </a:rPr>
              <a:t>Διαβάζουμε με τη σειρά.</a:t>
            </a:r>
            <a:endParaRPr lang="el-GR" sz="3200" b="1" dirty="0">
              <a:ln>
                <a:solidFill>
                  <a:sysClr val="windowText" lastClr="000000"/>
                </a:solidFill>
              </a:ln>
              <a:latin typeface="Aka-AcidGR-DiaryGirl" pitchFamily="2" charset="-95"/>
              <a:ea typeface="Aka-AcidGR-DiaryGirl" pitchFamily="2" charset="-95"/>
            </a:endParaRPr>
          </a:p>
        </p:txBody>
      </p:sp>
      <p:pic>
        <p:nvPicPr>
          <p:cNvPr id="6" name="5 - Εικόνα" descr="boy.pn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</a:blip>
          <a:srcRect l="22222" t="4935" r="25694" b="14592"/>
          <a:stretch>
            <a:fillRect/>
          </a:stretch>
        </p:blipFill>
        <p:spPr>
          <a:xfrm>
            <a:off x="7786678" y="4595797"/>
            <a:ext cx="1357322" cy="226220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lum bright="-20000" contrast="40000"/>
          </a:blip>
          <a:srcRect/>
          <a:stretch>
            <a:fillRect/>
          </a:stretch>
        </p:blipFill>
        <p:spPr bwMode="auto">
          <a:xfrm>
            <a:off x="0" y="-1"/>
            <a:ext cx="8501090" cy="682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4 - Επεξήγηση με στρογγυλεμένο παραλληλόγραμμο"/>
          <p:cNvSpPr/>
          <p:nvPr/>
        </p:nvSpPr>
        <p:spPr>
          <a:xfrm>
            <a:off x="4643438" y="4143380"/>
            <a:ext cx="2500330" cy="1285884"/>
          </a:xfrm>
          <a:prstGeom prst="wedgeRoundRectCallout">
            <a:avLst>
              <a:gd name="adj1" fmla="val 78859"/>
              <a:gd name="adj2" fmla="val 40620"/>
              <a:gd name="adj3" fmla="val 16667"/>
            </a:avLst>
          </a:prstGeom>
          <a:solidFill>
            <a:schemeClr val="bg2">
              <a:lumMod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3200" b="1" dirty="0" smtClean="0">
                <a:latin typeface="Aka-AcidGR-DiaryGirl" pitchFamily="2" charset="-95"/>
                <a:ea typeface="Aka-AcidGR-DiaryGirl" pitchFamily="2" charset="-95"/>
              </a:rPr>
              <a:t>Τι συνέβη τελικά;</a:t>
            </a:r>
            <a:endParaRPr lang="el-GR" sz="3200" b="1" dirty="0">
              <a:latin typeface="Aka-AcidGR-DiaryGirl" pitchFamily="2" charset="-95"/>
              <a:ea typeface="Aka-AcidGR-DiaryGirl" pitchFamily="2" charset="-95"/>
            </a:endParaRPr>
          </a:p>
        </p:txBody>
      </p:sp>
      <p:pic>
        <p:nvPicPr>
          <p:cNvPr id="6" name="5 - Εικόνα" descr="boy.pn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</a:blip>
          <a:srcRect l="22222" t="4935" r="25694" b="14592"/>
          <a:stretch>
            <a:fillRect/>
          </a:stretch>
        </p:blipFill>
        <p:spPr>
          <a:xfrm>
            <a:off x="7786678" y="4595797"/>
            <a:ext cx="1357322" cy="226220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lum bright="-20000" contrast="40000"/>
          </a:blip>
          <a:srcRect/>
          <a:stretch>
            <a:fillRect/>
          </a:stretch>
        </p:blipFill>
        <p:spPr bwMode="auto">
          <a:xfrm>
            <a:off x="0" y="-1"/>
            <a:ext cx="8501090" cy="682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4 - Επεξήγηση με στρογγυλεμένο παραλληλόγραμμο"/>
          <p:cNvSpPr/>
          <p:nvPr/>
        </p:nvSpPr>
        <p:spPr>
          <a:xfrm>
            <a:off x="3635896" y="4000504"/>
            <a:ext cx="3865062" cy="2000264"/>
          </a:xfrm>
          <a:prstGeom prst="wedgeRoundRectCallout">
            <a:avLst>
              <a:gd name="adj1" fmla="val 59167"/>
              <a:gd name="adj2" fmla="val 14598"/>
              <a:gd name="adj3" fmla="val 16667"/>
            </a:avLst>
          </a:prstGeom>
          <a:solidFill>
            <a:srgbClr val="FF0066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3200" b="1" dirty="0" smtClean="0">
                <a:ln>
                  <a:solidFill>
                    <a:sysClr val="windowText" lastClr="0000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ka-AcidGR-DiaryGirl" pitchFamily="2" charset="-95"/>
                <a:ea typeface="Aka-AcidGR-DiaryGirl" pitchFamily="2" charset="-95"/>
              </a:rPr>
              <a:t>Πότε έγιναν αυτά που λέει το κείμενο; Βρες και κύκλωσε.</a:t>
            </a:r>
            <a:endParaRPr lang="el-GR" sz="3200" b="1" dirty="0">
              <a:ln>
                <a:solidFill>
                  <a:sysClr val="windowText" lastClr="000000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ka-AcidGR-DiaryGirl" pitchFamily="2" charset="-95"/>
              <a:ea typeface="Aka-AcidGR-DiaryGirl" pitchFamily="2" charset="-95"/>
            </a:endParaRPr>
          </a:p>
        </p:txBody>
      </p:sp>
      <p:pic>
        <p:nvPicPr>
          <p:cNvPr id="6" name="5 - Εικόνα" descr="boy.pn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</a:blip>
          <a:srcRect l="22222" t="4935" r="25694" b="14592"/>
          <a:stretch>
            <a:fillRect/>
          </a:stretch>
        </p:blipFill>
        <p:spPr>
          <a:xfrm>
            <a:off x="7786678" y="4595797"/>
            <a:ext cx="1357322" cy="2262203"/>
          </a:xfrm>
          <a:prstGeom prst="rect">
            <a:avLst/>
          </a:prstGeom>
        </p:spPr>
      </p:pic>
      <p:sp>
        <p:nvSpPr>
          <p:cNvPr id="7" name="6 - Έλλειψη"/>
          <p:cNvSpPr/>
          <p:nvPr/>
        </p:nvSpPr>
        <p:spPr>
          <a:xfrm>
            <a:off x="179512" y="0"/>
            <a:ext cx="2035034" cy="500042"/>
          </a:xfrm>
          <a:prstGeom prst="ellipse">
            <a:avLst/>
          </a:prstGeom>
          <a:noFill/>
          <a:ln w="762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lum bright="-20000" contrast="40000"/>
          </a:blip>
          <a:srcRect/>
          <a:stretch>
            <a:fillRect/>
          </a:stretch>
        </p:blipFill>
        <p:spPr bwMode="auto">
          <a:xfrm>
            <a:off x="0" y="-1"/>
            <a:ext cx="8501090" cy="682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4 - Επεξήγηση με στρογγυλεμένο παραλληλόγραμμο"/>
          <p:cNvSpPr/>
          <p:nvPr/>
        </p:nvSpPr>
        <p:spPr>
          <a:xfrm>
            <a:off x="3419872" y="4165040"/>
            <a:ext cx="4081086" cy="2000264"/>
          </a:xfrm>
          <a:prstGeom prst="wedgeRoundRectCallout">
            <a:avLst>
              <a:gd name="adj1" fmla="val 59167"/>
              <a:gd name="adj2" fmla="val 14598"/>
              <a:gd name="adj3" fmla="val 16667"/>
            </a:avLst>
          </a:prstGeom>
          <a:solidFill>
            <a:srgbClr val="0070C0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3200" b="1" dirty="0" smtClean="0">
                <a:ln>
                  <a:solidFill>
                    <a:sysClr val="windowText" lastClr="000000"/>
                  </a:solidFill>
                </a:ln>
                <a:latin typeface="Aka-AcidGR-DiaryGirl" pitchFamily="2" charset="-95"/>
                <a:ea typeface="Aka-AcidGR-DiaryGirl" pitchFamily="2" charset="-95"/>
              </a:rPr>
              <a:t>Πόσοι εργάτες έκαναν τη μετακόμιση; Βρες και κύκλωσε.</a:t>
            </a:r>
            <a:endParaRPr lang="el-GR" sz="3200" b="1" dirty="0">
              <a:ln>
                <a:solidFill>
                  <a:sysClr val="windowText" lastClr="000000"/>
                </a:solidFill>
              </a:ln>
              <a:latin typeface="Aka-AcidGR-DiaryGirl" pitchFamily="2" charset="-95"/>
              <a:ea typeface="Aka-AcidGR-DiaryGirl" pitchFamily="2" charset="-95"/>
            </a:endParaRPr>
          </a:p>
        </p:txBody>
      </p:sp>
      <p:pic>
        <p:nvPicPr>
          <p:cNvPr id="6" name="5 - Εικόνα" descr="boy.pn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</a:blip>
          <a:srcRect l="22222" t="4935" r="25694" b="14592"/>
          <a:stretch>
            <a:fillRect/>
          </a:stretch>
        </p:blipFill>
        <p:spPr>
          <a:xfrm>
            <a:off x="7786678" y="4595797"/>
            <a:ext cx="1357322" cy="2262203"/>
          </a:xfrm>
          <a:prstGeom prst="rect">
            <a:avLst/>
          </a:prstGeom>
        </p:spPr>
      </p:pic>
      <p:sp>
        <p:nvSpPr>
          <p:cNvPr id="7" name="6 - Έλλειψη"/>
          <p:cNvSpPr/>
          <p:nvPr/>
        </p:nvSpPr>
        <p:spPr>
          <a:xfrm>
            <a:off x="214282" y="1500174"/>
            <a:ext cx="928694" cy="500042"/>
          </a:xfrm>
          <a:prstGeom prst="ellipse">
            <a:avLst/>
          </a:pr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lum bright="-20000" contrast="40000"/>
          </a:blip>
          <a:srcRect/>
          <a:stretch>
            <a:fillRect/>
          </a:stretch>
        </p:blipFill>
        <p:spPr bwMode="auto">
          <a:xfrm>
            <a:off x="0" y="-1"/>
            <a:ext cx="8501090" cy="682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4 - Επεξήγηση με στρογγυλεμένο παραλληλόγραμμο"/>
          <p:cNvSpPr/>
          <p:nvPr/>
        </p:nvSpPr>
        <p:spPr>
          <a:xfrm>
            <a:off x="3491880" y="4000504"/>
            <a:ext cx="4009078" cy="2000264"/>
          </a:xfrm>
          <a:prstGeom prst="wedgeRoundRectCallout">
            <a:avLst>
              <a:gd name="adj1" fmla="val 59167"/>
              <a:gd name="adj2" fmla="val 14598"/>
              <a:gd name="adj3" fmla="val 16667"/>
            </a:avLst>
          </a:prstGeom>
          <a:solidFill>
            <a:srgbClr val="006600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3200" b="1" dirty="0" smtClean="0">
                <a:ln>
                  <a:solidFill>
                    <a:sysClr val="windowText" lastClr="0000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ka-AcidGR-DiaryGirl" pitchFamily="2" charset="-95"/>
                <a:ea typeface="Aka-AcidGR-DiaryGirl" pitchFamily="2" charset="-95"/>
              </a:rPr>
              <a:t>Τι κατέβασαν οι εργάτες από το φορτηγό; Βρες και υπογράμμισε.</a:t>
            </a:r>
            <a:endParaRPr lang="el-GR" sz="3200" b="1" dirty="0">
              <a:ln>
                <a:solidFill>
                  <a:sysClr val="windowText" lastClr="000000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ka-AcidGR-DiaryGirl" pitchFamily="2" charset="-95"/>
              <a:ea typeface="Aka-AcidGR-DiaryGirl" pitchFamily="2" charset="-95"/>
            </a:endParaRPr>
          </a:p>
        </p:txBody>
      </p:sp>
      <p:pic>
        <p:nvPicPr>
          <p:cNvPr id="6" name="5 - Εικόνα" descr="boy.pn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</a:blip>
          <a:srcRect l="22222" t="4935" r="25694" b="14592"/>
          <a:stretch>
            <a:fillRect/>
          </a:stretch>
        </p:blipFill>
        <p:spPr>
          <a:xfrm>
            <a:off x="7786678" y="4595797"/>
            <a:ext cx="1357322" cy="2262203"/>
          </a:xfrm>
          <a:prstGeom prst="rect">
            <a:avLst/>
          </a:prstGeom>
        </p:spPr>
      </p:pic>
      <p:cxnSp>
        <p:nvCxnSpPr>
          <p:cNvPr id="9" name="8 - Ευθεία γραμμή σύνδεσης"/>
          <p:cNvCxnSpPr/>
          <p:nvPr/>
        </p:nvCxnSpPr>
        <p:spPr>
          <a:xfrm>
            <a:off x="1643042" y="2284404"/>
            <a:ext cx="6500858" cy="15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9 - Ευθεία γραμμή σύνδεσης"/>
          <p:cNvCxnSpPr/>
          <p:nvPr/>
        </p:nvCxnSpPr>
        <p:spPr>
          <a:xfrm>
            <a:off x="0" y="2714620"/>
            <a:ext cx="8215338" cy="15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10 - Ευθεία γραμμή σύνδεσης"/>
          <p:cNvCxnSpPr/>
          <p:nvPr/>
        </p:nvCxnSpPr>
        <p:spPr>
          <a:xfrm>
            <a:off x="0" y="3071810"/>
            <a:ext cx="8143900" cy="15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1 - Ευθεία γραμμή σύνδεσης"/>
          <p:cNvCxnSpPr/>
          <p:nvPr/>
        </p:nvCxnSpPr>
        <p:spPr>
          <a:xfrm>
            <a:off x="0" y="3429000"/>
            <a:ext cx="1142976" cy="15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509</TotalTime>
  <Words>421</Words>
  <Application>Microsoft Office PowerPoint</Application>
  <PresentationFormat>Προβολή στην οθόνη (4:3)</PresentationFormat>
  <Paragraphs>116</Paragraphs>
  <Slides>33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33</vt:i4>
      </vt:variant>
    </vt:vector>
  </HeadingPairs>
  <TitlesOfParts>
    <vt:vector size="34" baseType="lpstr">
      <vt:lpstr>Θέμα του Office</vt:lpstr>
      <vt:lpstr>Η μετακόμιση</vt:lpstr>
      <vt:lpstr>8η ενότητα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Αν εκεί που μένεις δεν υπάρχουν ονόματα στις οδούς δώσε εσύ ένα δικό σου!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Γράφουμε ένα θηλυκό ή ένα ουδέτερο στο χαρτί και το τοποθετούμε στο σωστό σπιτάκι. 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Βάζουμε τις λέξεις στη σωστή στήλη.</vt:lpstr>
      <vt:lpstr>Από το ένα στα πολλά:</vt:lpstr>
      <vt:lpstr>Από το ένα στα πολλά:</vt:lpstr>
      <vt:lpstr>Από τη μία στις πολλές 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8η ενότητα</dc:title>
  <dc:creator>Ιωαννα</dc:creator>
  <cp:lastModifiedBy>Ιωάννα</cp:lastModifiedBy>
  <cp:revision>33</cp:revision>
  <dcterms:created xsi:type="dcterms:W3CDTF">2013-04-09T15:59:33Z</dcterms:created>
  <dcterms:modified xsi:type="dcterms:W3CDTF">2015-04-13T08:58:34Z</dcterms:modified>
</cp:coreProperties>
</file>