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2" r:id="rId7"/>
    <p:sldId id="264" r:id="rId8"/>
    <p:sldId id="273" r:id="rId9"/>
    <p:sldId id="275" r:id="rId10"/>
    <p:sldId id="266" r:id="rId11"/>
    <p:sldId id="268" r:id="rId12"/>
    <p:sldId id="269" r:id="rId13"/>
    <p:sldId id="272"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32" autoAdjust="0"/>
    <p:restoredTop sz="94660"/>
  </p:normalViewPr>
  <p:slideViewPr>
    <p:cSldViewPr snapToGrid="0">
      <p:cViewPr varScale="1">
        <p:scale>
          <a:sx n="85" d="100"/>
          <a:sy n="85" d="100"/>
        </p:scale>
        <p:origin x="42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lla Kaliora" userId="b98af9819b444be7" providerId="LiveId" clId="{9FB2D67D-FDC6-4323-82F7-86F8FBE1E783}"/>
    <pc:docChg chg="modSld">
      <pc:chgData name="Stella Kaliora" userId="b98af9819b444be7" providerId="LiveId" clId="{9FB2D67D-FDC6-4323-82F7-86F8FBE1E783}" dt="2022-02-27T07:38:07.519" v="17" actId="20577"/>
      <pc:docMkLst>
        <pc:docMk/>
      </pc:docMkLst>
      <pc:sldChg chg="modSp mod">
        <pc:chgData name="Stella Kaliora" userId="b98af9819b444be7" providerId="LiveId" clId="{9FB2D67D-FDC6-4323-82F7-86F8FBE1E783}" dt="2022-02-27T07:35:54.469" v="9" actId="20577"/>
        <pc:sldMkLst>
          <pc:docMk/>
          <pc:sldMk cId="0" sldId="258"/>
        </pc:sldMkLst>
        <pc:spChg chg="mod">
          <ac:chgData name="Stella Kaliora" userId="b98af9819b444be7" providerId="LiveId" clId="{9FB2D67D-FDC6-4323-82F7-86F8FBE1E783}" dt="2022-02-27T07:35:54.469" v="9" actId="20577"/>
          <ac:spMkLst>
            <pc:docMk/>
            <pc:sldMk cId="0" sldId="258"/>
            <ac:spMk id="3" creationId="{00000000-0000-0000-0000-000000000000}"/>
          </ac:spMkLst>
        </pc:spChg>
      </pc:sldChg>
      <pc:sldChg chg="modSp mod">
        <pc:chgData name="Stella Kaliora" userId="b98af9819b444be7" providerId="LiveId" clId="{9FB2D67D-FDC6-4323-82F7-86F8FBE1E783}" dt="2022-02-27T07:36:46.106" v="11" actId="20577"/>
        <pc:sldMkLst>
          <pc:docMk/>
          <pc:sldMk cId="0" sldId="262"/>
        </pc:sldMkLst>
        <pc:spChg chg="mod">
          <ac:chgData name="Stella Kaliora" userId="b98af9819b444be7" providerId="LiveId" clId="{9FB2D67D-FDC6-4323-82F7-86F8FBE1E783}" dt="2022-02-27T07:36:29.477" v="10" actId="20577"/>
          <ac:spMkLst>
            <pc:docMk/>
            <pc:sldMk cId="0" sldId="262"/>
            <ac:spMk id="3" creationId="{00000000-0000-0000-0000-000000000000}"/>
          </ac:spMkLst>
        </pc:spChg>
        <pc:spChg chg="mod">
          <ac:chgData name="Stella Kaliora" userId="b98af9819b444be7" providerId="LiveId" clId="{9FB2D67D-FDC6-4323-82F7-86F8FBE1E783}" dt="2022-02-27T07:36:46.106" v="11" actId="20577"/>
          <ac:spMkLst>
            <pc:docMk/>
            <pc:sldMk cId="0" sldId="262"/>
            <ac:spMk id="5" creationId="{00000000-0000-0000-0000-000000000000}"/>
          </ac:spMkLst>
        </pc:spChg>
      </pc:sldChg>
      <pc:sldChg chg="modSp mod">
        <pc:chgData name="Stella Kaliora" userId="b98af9819b444be7" providerId="LiveId" clId="{9FB2D67D-FDC6-4323-82F7-86F8FBE1E783}" dt="2022-02-27T07:37:01.700" v="12" actId="20577"/>
        <pc:sldMkLst>
          <pc:docMk/>
          <pc:sldMk cId="0" sldId="264"/>
        </pc:sldMkLst>
        <pc:spChg chg="mod">
          <ac:chgData name="Stella Kaliora" userId="b98af9819b444be7" providerId="LiveId" clId="{9FB2D67D-FDC6-4323-82F7-86F8FBE1E783}" dt="2022-02-27T07:37:01.700" v="12" actId="20577"/>
          <ac:spMkLst>
            <pc:docMk/>
            <pc:sldMk cId="0" sldId="264"/>
            <ac:spMk id="5" creationId="{00000000-0000-0000-0000-000000000000}"/>
          </ac:spMkLst>
        </pc:spChg>
      </pc:sldChg>
      <pc:sldChg chg="modSp mod">
        <pc:chgData name="Stella Kaliora" userId="b98af9819b444be7" providerId="LiveId" clId="{9FB2D67D-FDC6-4323-82F7-86F8FBE1E783}" dt="2022-02-27T07:37:40.423" v="15" actId="20577"/>
        <pc:sldMkLst>
          <pc:docMk/>
          <pc:sldMk cId="0" sldId="266"/>
        </pc:sldMkLst>
        <pc:spChg chg="mod">
          <ac:chgData name="Stella Kaliora" userId="b98af9819b444be7" providerId="LiveId" clId="{9FB2D67D-FDC6-4323-82F7-86F8FBE1E783}" dt="2022-02-27T07:37:31.312" v="13" actId="20577"/>
          <ac:spMkLst>
            <pc:docMk/>
            <pc:sldMk cId="0" sldId="266"/>
            <ac:spMk id="3" creationId="{00000000-0000-0000-0000-000000000000}"/>
          </ac:spMkLst>
        </pc:spChg>
        <pc:spChg chg="mod">
          <ac:chgData name="Stella Kaliora" userId="b98af9819b444be7" providerId="LiveId" clId="{9FB2D67D-FDC6-4323-82F7-86F8FBE1E783}" dt="2022-02-27T07:37:40.423" v="15" actId="20577"/>
          <ac:spMkLst>
            <pc:docMk/>
            <pc:sldMk cId="0" sldId="266"/>
            <ac:spMk id="6" creationId="{00000000-0000-0000-0000-000000000000}"/>
          </ac:spMkLst>
        </pc:spChg>
      </pc:sldChg>
      <pc:sldChg chg="modSp mod">
        <pc:chgData name="Stella Kaliora" userId="b98af9819b444be7" providerId="LiveId" clId="{9FB2D67D-FDC6-4323-82F7-86F8FBE1E783}" dt="2022-02-27T07:37:54.528" v="16" actId="20577"/>
        <pc:sldMkLst>
          <pc:docMk/>
          <pc:sldMk cId="0" sldId="268"/>
        </pc:sldMkLst>
        <pc:spChg chg="mod">
          <ac:chgData name="Stella Kaliora" userId="b98af9819b444be7" providerId="LiveId" clId="{9FB2D67D-FDC6-4323-82F7-86F8FBE1E783}" dt="2022-02-27T07:37:54.528" v="16" actId="20577"/>
          <ac:spMkLst>
            <pc:docMk/>
            <pc:sldMk cId="0" sldId="268"/>
            <ac:spMk id="8" creationId="{00000000-0000-0000-0000-000000000000}"/>
          </ac:spMkLst>
        </pc:spChg>
      </pc:sldChg>
      <pc:sldChg chg="modSp mod">
        <pc:chgData name="Stella Kaliora" userId="b98af9819b444be7" providerId="LiveId" clId="{9FB2D67D-FDC6-4323-82F7-86F8FBE1E783}" dt="2022-02-27T07:38:07.519" v="17" actId="20577"/>
        <pc:sldMkLst>
          <pc:docMk/>
          <pc:sldMk cId="0" sldId="269"/>
        </pc:sldMkLst>
        <pc:spChg chg="mod">
          <ac:chgData name="Stella Kaliora" userId="b98af9819b444be7" providerId="LiveId" clId="{9FB2D67D-FDC6-4323-82F7-86F8FBE1E783}" dt="2022-02-27T07:38:07.519" v="17" actId="20577"/>
          <ac:spMkLst>
            <pc:docMk/>
            <pc:sldMk cId="0" sldId="269"/>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el.wikipedia.org/wiki/%CE%A4%CE%BF%CF%85%CF%81%CE%BA%CE%B9%CE%BA%CE%AE_%CE%B5%CE%B9%CF%83%CE%B2%CE%BF%CE%BB%CE%AE_%CF%83%CF%84%CE%B7%CE%BD_%CE%9A%CF%8D%CF%80%CF%81%CE%BF" TargetMode="External"/><Relationship Id="rId3" Type="http://schemas.openxmlformats.org/officeDocument/2006/relationships/hyperlink" Target="https://el.wikipedia.org/wiki/%CE%94%CE%B9%CE%B1%CF%83%CE%BA%CE%B5%CF%80%CF%84%CE%B9%CE%BA%CE%AE_%CF%83%CF%85%CE%BD%CE%AD%CE%BB%CE%B5%CF%85%CF%83%CE%B7" TargetMode="External"/><Relationship Id="rId7" Type="http://schemas.openxmlformats.org/officeDocument/2006/relationships/hyperlink" Target="https://www.philenews.com/eidiseis/politiki/article/474412/i-kypros-tis-periodoy-1963-64-kai-pikres-alitheies" TargetMode="External"/><Relationship Id="rId2" Type="http://schemas.openxmlformats.org/officeDocument/2006/relationships/hyperlink" Target="https://el.wikipedia.org/wiki/%CE%99%CF%83%CF%84%CE%BF%CF%81%CE%AF%CE%B1_%CF%84%CE%B7%CF%82_%CE%9A%CF%8D%CF%80%CF%81%CE%BF%CF%85#%CE%97_%CE%91%CE%B3%CE%B3%CE%BB%CE%B9%CE%BA%CE%AE_%CE%94%CE%B9%CE%BF%CE%AF%CE%BA%CE%B7%CF%83%CE%B7" TargetMode="External"/><Relationship Id="rId1" Type="http://schemas.openxmlformats.org/officeDocument/2006/relationships/slideLayout" Target="../slideLayouts/slideLayout4.xml"/><Relationship Id="rId6" Type="http://schemas.openxmlformats.org/officeDocument/2006/relationships/hyperlink" Target="http://www.mfa.gov.cy/mfa/embassies/Embassy_Paris.nsf/all/E98CDF1EF741CEF5C12579EC00444C6F/$file/%CE%99%CE%A3%CE%A4%CE%9F%CE%A1%CE%99%CE%9A%CE%97%20%CE%91%CE%9D%CE%91%CE%A3%CE%9A%CE%9F%CE%A0%CE%97%CE%A3%CE%97.pdf?openelement" TargetMode="External"/><Relationship Id="rId11" Type="http://schemas.openxmlformats.org/officeDocument/2006/relationships/hyperlink" Target="http://www.mfa.gov.cy/mfa/embassies/embassy_stockholm.nsf/D133FD37EAC1AC2CC22578B00036D955/$file/%CE%9A%CE%94%20%CE%B1%CF%80%CF%8C%20%CF%84%CE%BF%201960%20%CE%BC%CE%AD%CF%87%CF%81%CE%B9%20%CF%83%CE%AE%CE%BC%CE%B5%CF%81%CE%B1.pdf" TargetMode="External"/><Relationship Id="rId5" Type="http://schemas.openxmlformats.org/officeDocument/2006/relationships/hyperlink" Target="https://www.mixanitouxronou.gr/i-agglokratia-stin-kypro-pos-oi-vretanoi-quot-noikiasan-quot-to-nisi-apo-toys-othomanoys/" TargetMode="External"/><Relationship Id="rId10" Type="http://schemas.openxmlformats.org/officeDocument/2006/relationships/hyperlink" Target="https://www.mixanitouxronou.gr/sotiris-moustakas-agonistike-gia-tin-enosi-tis-kiprou-me-tin-ellada-i-angli-ton-sinelavan-ton-peripiithikan-ke-emine-7-mines-sti-filaki-se-ilikia-15-eton-pios-itan-megaliteros-tou-fovos/" TargetMode="External"/><Relationship Id="rId4" Type="http://schemas.openxmlformats.org/officeDocument/2006/relationships/hyperlink" Target="http://www.polignosi.com/cgibin/hweb?-A=3370&amp;-V=limmata" TargetMode="External"/><Relationship Id="rId9" Type="http://schemas.openxmlformats.org/officeDocument/2006/relationships/hyperlink" Target="https://slideplayer.gr/slide/1115376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2"/>
          <a:stretch>
            <a:fillRect/>
          </a:stretch>
        </p:blipFill>
        <p:spPr>
          <a:xfrm>
            <a:off x="1620008" y="488372"/>
            <a:ext cx="7414130" cy="5143499"/>
          </a:xfrm>
          <a:prstGeom prst="rect">
            <a:avLst/>
          </a:prstGeom>
        </p:spPr>
      </p:pic>
      <p:sp>
        <p:nvSpPr>
          <p:cNvPr id="2" name="Title 1"/>
          <p:cNvSpPr>
            <a:spLocks noGrp="1"/>
          </p:cNvSpPr>
          <p:nvPr>
            <p:ph type="ctrTitle"/>
          </p:nvPr>
        </p:nvSpPr>
        <p:spPr>
          <a:xfrm>
            <a:off x="428798" y="995564"/>
            <a:ext cx="10378440" cy="3790315"/>
          </a:xfrm>
        </p:spPr>
        <p:txBody>
          <a:bodyPr>
            <a:normAutofit fontScale="90000"/>
          </a:bodyPr>
          <a:lstStyle/>
          <a:p>
            <a:pPr algn="ctr"/>
            <a:br>
              <a:rPr lang="el-GR" altLang="en-US" dirty="0">
                <a:latin typeface="Century" panose="02040604050505020304" charset="0"/>
                <a:cs typeface="Century" panose="02040604050505020304" charset="0"/>
              </a:rPr>
            </a:br>
            <a:br>
              <a:rPr lang="el-GR" altLang="en-US" dirty="0">
                <a:latin typeface="Century" panose="02040604050505020304" charset="0"/>
                <a:cs typeface="Century" panose="02040604050505020304" charset="0"/>
              </a:rPr>
            </a:br>
            <a:br>
              <a:rPr lang="el-GR" altLang="en-US" dirty="0">
                <a:latin typeface="Century" panose="02040604050505020304" charset="0"/>
                <a:cs typeface="Century" panose="02040604050505020304" charset="0"/>
              </a:rPr>
            </a:br>
            <a:br>
              <a:rPr lang="el-GR" altLang="en-US" dirty="0">
                <a:latin typeface="Century" panose="02040604050505020304" charset="0"/>
                <a:cs typeface="Century" panose="02040604050505020304" charset="0"/>
              </a:rPr>
            </a:br>
            <a:br>
              <a:rPr lang="el-GR" altLang="en-US" dirty="0">
                <a:latin typeface="Century" panose="02040604050505020304" charset="0"/>
                <a:cs typeface="Century" panose="02040604050505020304" charset="0"/>
              </a:rPr>
            </a:br>
            <a:br>
              <a:rPr lang="el-GR" altLang="en-US" dirty="0">
                <a:latin typeface="Century" panose="02040604050505020304" charset="0"/>
                <a:cs typeface="Century" panose="02040604050505020304" charset="0"/>
              </a:rPr>
            </a:br>
            <a:br>
              <a:rPr lang="el-GR" altLang="en-US" dirty="0">
                <a:latin typeface="Century" panose="02040604050505020304" charset="0"/>
                <a:cs typeface="Century" panose="02040604050505020304" charset="0"/>
              </a:rPr>
            </a:br>
            <a:br>
              <a:rPr lang="el-GR" altLang="en-US" dirty="0">
                <a:latin typeface="Century" panose="02040604050505020304" charset="0"/>
                <a:cs typeface="Century" panose="02040604050505020304" charset="0"/>
              </a:rPr>
            </a:br>
            <a:br>
              <a:rPr lang="el-GR" altLang="en-US" dirty="0">
                <a:latin typeface="Century" panose="02040604050505020304" charset="0"/>
                <a:cs typeface="Century" panose="02040604050505020304" charset="0"/>
              </a:rPr>
            </a:br>
            <a:br>
              <a:rPr lang="el-GR" altLang="en-US" dirty="0">
                <a:latin typeface="Century" panose="02040604050505020304" charset="0"/>
                <a:cs typeface="Century" panose="02040604050505020304" charset="0"/>
              </a:rPr>
            </a:br>
            <a:br>
              <a:rPr lang="el-GR" altLang="en-US" dirty="0">
                <a:latin typeface="Century" panose="02040604050505020304" charset="0"/>
                <a:cs typeface="Century" panose="02040604050505020304" charset="0"/>
              </a:rPr>
            </a:br>
            <a:r>
              <a:rPr lang="el-GR" altLang="en-US" sz="6665" dirty="0">
                <a:latin typeface="Century" panose="02040604050505020304" charset="0"/>
                <a:cs typeface="Century" panose="02040604050505020304" charset="0"/>
              </a:rPr>
              <a:t>ΚΥΠΡΟΣ</a:t>
            </a:r>
            <a:br>
              <a:rPr lang="el-GR" altLang="en-US" dirty="0">
                <a:latin typeface="Century" panose="02040604050505020304" charset="0"/>
                <a:cs typeface="Century" panose="02040604050505020304" charset="0"/>
              </a:rPr>
            </a:br>
            <a:br>
              <a:rPr lang="el-GR" altLang="en-US" dirty="0">
                <a:latin typeface="Century" panose="02040604050505020304" charset="0"/>
                <a:cs typeface="Century" panose="02040604050505020304" charset="0"/>
              </a:rPr>
            </a:br>
            <a:r>
              <a:rPr lang="el-GR" altLang="en-US" dirty="0">
                <a:latin typeface="Century" panose="02040604050505020304" charset="0"/>
                <a:cs typeface="Century" panose="02040604050505020304" charset="0"/>
              </a:rPr>
              <a:t>ΝΕΟΤΕΡΗ ΙΣΤΟΡΙΑ</a:t>
            </a:r>
            <a:br>
              <a:rPr lang="el-GR" altLang="en-US" dirty="0">
                <a:latin typeface="Century" panose="02040604050505020304" charset="0"/>
                <a:cs typeface="Century" panose="02040604050505020304" charset="0"/>
              </a:rPr>
            </a:br>
            <a:endParaRPr lang="el-GR" altLang="en-US" dirty="0">
              <a:latin typeface="Century" panose="02040604050505020304" charset="0"/>
              <a:cs typeface="Century" panose="02040604050505020304" charset="0"/>
            </a:endParaRPr>
          </a:p>
        </p:txBody>
      </p:sp>
      <p:sp>
        <p:nvSpPr>
          <p:cNvPr id="3" name="TextBox 2"/>
          <p:cNvSpPr txBox="1"/>
          <p:nvPr/>
        </p:nvSpPr>
        <p:spPr>
          <a:xfrm>
            <a:off x="7924800" y="5492732"/>
            <a:ext cx="3843013" cy="646331"/>
          </a:xfrm>
          <a:prstGeom prst="rect">
            <a:avLst/>
          </a:prstGeom>
          <a:noFill/>
        </p:spPr>
        <p:txBody>
          <a:bodyPr wrap="square" rtlCol="0">
            <a:spAutoFit/>
          </a:bodyPr>
          <a:lstStyle/>
          <a:p>
            <a:r>
              <a:rPr lang="el-GR" dirty="0"/>
              <a:t>Αριάδνη </a:t>
            </a:r>
            <a:r>
              <a:rPr lang="el-GR" dirty="0" err="1"/>
              <a:t>Γράβαρη</a:t>
            </a:r>
            <a:r>
              <a:rPr lang="el-GR" dirty="0"/>
              <a:t>, Ανθή </a:t>
            </a:r>
            <a:r>
              <a:rPr lang="el-GR" dirty="0" err="1"/>
              <a:t>Κακογεώργου</a:t>
            </a:r>
            <a:r>
              <a:rPr lang="el-GR" dirty="0"/>
              <a:t>, Μάρθα </a:t>
            </a:r>
            <a:r>
              <a:rPr lang="el-GR" dirty="0" err="1"/>
              <a:t>Καζάκου</a:t>
            </a:r>
            <a:r>
              <a:rPr lang="el-GR" dirty="0"/>
              <a:t>, Χαρά </a:t>
            </a:r>
            <a:r>
              <a:rPr lang="el-GR" dirty="0" err="1"/>
              <a:t>Κατσή</a:t>
            </a:r>
            <a:endParaRPr lang="el-G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72810"/>
            <a:ext cx="4704080" cy="890270"/>
          </a:xfrm>
        </p:spPr>
        <p:txBody>
          <a:bodyPr/>
          <a:lstStyle/>
          <a:p>
            <a:r>
              <a:rPr lang="en-US" sz="2400" b="1" u="sng" dirty="0">
                <a:latin typeface="Calibri" panose="020F0502020204030204" charset="0"/>
                <a:cs typeface="Calibri" panose="020F0502020204030204" charset="0"/>
              </a:rPr>
              <a:t>Η </a:t>
            </a:r>
            <a:r>
              <a:rPr lang="en-US" sz="2400" b="1" u="sng" dirty="0" err="1">
                <a:latin typeface="Calibri" panose="020F0502020204030204" charset="0"/>
                <a:cs typeface="Calibri" panose="020F0502020204030204" charset="0"/>
              </a:rPr>
              <a:t>Κύ</a:t>
            </a:r>
            <a:r>
              <a:rPr lang="en-US" sz="2400" b="1" u="sng" dirty="0">
                <a:latin typeface="Calibri" panose="020F0502020204030204" charset="0"/>
                <a:cs typeface="Calibri" panose="020F0502020204030204" charset="0"/>
              </a:rPr>
              <a:t>πρ</a:t>
            </a:r>
            <a:r>
              <a:rPr lang="el-GR" altLang="en-US" sz="2400" b="1" u="sng" dirty="0" err="1">
                <a:latin typeface="Calibri" panose="020F0502020204030204" charset="0"/>
                <a:cs typeface="Calibri" panose="020F0502020204030204" charset="0"/>
              </a:rPr>
              <a:t>ος</a:t>
            </a:r>
            <a:r>
              <a:rPr lang="el-GR" altLang="en-US" sz="2400" b="1" u="sng" dirty="0">
                <a:latin typeface="Calibri" panose="020F0502020204030204" charset="0"/>
                <a:cs typeface="Calibri" panose="020F0502020204030204" charset="0"/>
              </a:rPr>
              <a:t> 1974 - σήμερα</a:t>
            </a:r>
          </a:p>
        </p:txBody>
      </p:sp>
      <p:sp>
        <p:nvSpPr>
          <p:cNvPr id="3" name="Content Placeholder 2"/>
          <p:cNvSpPr>
            <a:spLocks noGrp="1"/>
          </p:cNvSpPr>
          <p:nvPr>
            <p:ph sz="half" idx="1"/>
          </p:nvPr>
        </p:nvSpPr>
        <p:spPr>
          <a:xfrm>
            <a:off x="4591633" y="617945"/>
            <a:ext cx="6904177" cy="2199640"/>
          </a:xfrm>
        </p:spPr>
        <p:txBody>
          <a:bodyPr>
            <a:noAutofit/>
          </a:bodyPr>
          <a:lstStyle/>
          <a:p>
            <a:pPr algn="just">
              <a:lnSpc>
                <a:spcPct val="150000"/>
              </a:lnSpc>
            </a:pPr>
            <a:r>
              <a:rPr lang="en-US" sz="2000" dirty="0" err="1"/>
              <a:t>Μετά</a:t>
            </a:r>
            <a:r>
              <a:rPr lang="en-US" sz="2000" dirty="0"/>
              <a:t> </a:t>
            </a:r>
            <a:r>
              <a:rPr lang="en-US" sz="2000" dirty="0" err="1"/>
              <a:t>το</a:t>
            </a:r>
            <a:r>
              <a:rPr lang="en-US" sz="2000" dirty="0"/>
              <a:t> πρα</a:t>
            </a:r>
            <a:r>
              <a:rPr lang="en-US" sz="2000" dirty="0" err="1"/>
              <a:t>ξικό</a:t>
            </a:r>
            <a:r>
              <a:rPr lang="en-US" sz="2000" dirty="0"/>
              <a:t>πημα και την Τουρκική εισβολή, τα τουρκικά στρατεύματα κατέχουν τη βόρεια Κύπρο. </a:t>
            </a:r>
            <a:r>
              <a:rPr lang="en-US" sz="2000" dirty="0" err="1"/>
              <a:t>Με</a:t>
            </a:r>
            <a:r>
              <a:rPr lang="en-US" sz="2000" dirty="0"/>
              <a:t> </a:t>
            </a:r>
            <a:r>
              <a:rPr lang="en-US" sz="2000" dirty="0" err="1"/>
              <a:t>τη</a:t>
            </a:r>
            <a:r>
              <a:rPr lang="en-US" sz="2000" dirty="0"/>
              <a:t> </a:t>
            </a:r>
            <a:r>
              <a:rPr lang="en-US" sz="2000" dirty="0" err="1"/>
              <a:t>συμφωνί</a:t>
            </a:r>
            <a:r>
              <a:rPr lang="en-US" sz="2000" dirty="0"/>
              <a:t>α Κληρίδη-Ντεκτας, ο πληθυσμός των δυο κοινοτήτων μετακινήθηκε </a:t>
            </a:r>
            <a:r>
              <a:rPr lang="el-GR" sz="2000" dirty="0"/>
              <a:t>και α</a:t>
            </a:r>
            <a:r>
              <a:rPr lang="en-US" sz="2000" dirty="0" err="1"/>
              <a:t>υτό</a:t>
            </a:r>
            <a:r>
              <a:rPr lang="en-US" sz="2000" dirty="0"/>
              <a:t> </a:t>
            </a:r>
            <a:r>
              <a:rPr lang="en-US" sz="2000" dirty="0" err="1"/>
              <a:t>δημιούργησε</a:t>
            </a:r>
            <a:r>
              <a:rPr lang="en-US" sz="2000" dirty="0"/>
              <a:t> </a:t>
            </a:r>
            <a:r>
              <a:rPr lang="en-US" sz="2000" dirty="0" err="1"/>
              <a:t>έν</a:t>
            </a:r>
            <a:r>
              <a:rPr lang="en-US" sz="2000" dirty="0"/>
              <a:t>α μεγάλο προσφυγικό κύμα</a:t>
            </a:r>
            <a:r>
              <a:rPr lang="el-GR" sz="2000" dirty="0"/>
              <a:t> με αποτέλεσμα να </a:t>
            </a:r>
            <a:r>
              <a:rPr lang="en-US" sz="2000" dirty="0"/>
              <a:t>επ</a:t>
            </a:r>
            <a:r>
              <a:rPr lang="el-GR" sz="2000" dirty="0" err="1"/>
              <a:t>έ</a:t>
            </a:r>
            <a:r>
              <a:rPr lang="en-US" sz="2000" dirty="0" err="1"/>
              <a:t>λθε</a:t>
            </a:r>
            <a:r>
              <a:rPr lang="en-US" sz="2000" dirty="0"/>
              <a:t> πλήρης </a:t>
            </a:r>
            <a:r>
              <a:rPr lang="en-US" sz="2000" dirty="0" err="1"/>
              <a:t>εθνικός</a:t>
            </a:r>
            <a:r>
              <a:rPr lang="en-US" sz="2000" dirty="0"/>
              <a:t> </a:t>
            </a:r>
            <a:r>
              <a:rPr lang="en-US" sz="2000" dirty="0" err="1"/>
              <a:t>δι</a:t>
            </a:r>
            <a:r>
              <a:rPr lang="en-US" sz="2000" dirty="0"/>
              <a:t>αχωρισμός</a:t>
            </a:r>
            <a:r>
              <a:rPr lang="el-GR" sz="2000" dirty="0"/>
              <a:t> μεταξύ Ελληνοκύπριων και Τουρκοκύπριων. </a:t>
            </a:r>
            <a:endParaRPr lang="en-US" sz="2000" dirty="0"/>
          </a:p>
        </p:txBody>
      </p:sp>
      <p:pic>
        <p:nvPicPr>
          <p:cNvPr id="4" name="Εικόνα 3"/>
          <p:cNvPicPr>
            <a:picLocks noChangeAspect="1"/>
          </p:cNvPicPr>
          <p:nvPr/>
        </p:nvPicPr>
        <p:blipFill>
          <a:blip r:embed="rId2"/>
          <a:stretch>
            <a:fillRect/>
          </a:stretch>
        </p:blipFill>
        <p:spPr>
          <a:xfrm>
            <a:off x="736600" y="978382"/>
            <a:ext cx="3713023" cy="2319690"/>
          </a:xfrm>
          <a:prstGeom prst="rect">
            <a:avLst/>
          </a:prstGeom>
        </p:spPr>
      </p:pic>
      <p:sp>
        <p:nvSpPr>
          <p:cNvPr id="6" name="TextBox 5"/>
          <p:cNvSpPr txBox="1"/>
          <p:nvPr/>
        </p:nvSpPr>
        <p:spPr>
          <a:xfrm>
            <a:off x="1165397" y="3623157"/>
            <a:ext cx="9225511" cy="1974900"/>
          </a:xfrm>
          <a:prstGeom prst="rect">
            <a:avLst/>
          </a:prstGeom>
          <a:noFill/>
        </p:spPr>
        <p:txBody>
          <a:bodyPr wrap="square" rtlCol="0">
            <a:spAutoFit/>
          </a:bodyPr>
          <a:lstStyle/>
          <a:p>
            <a:pPr marL="228600" lvl="0" indent="-228600" algn="just">
              <a:lnSpc>
                <a:spcPct val="150000"/>
              </a:lnSpc>
              <a:spcBef>
                <a:spcPts val="1000"/>
              </a:spcBef>
              <a:buFont typeface="Arial" panose="020B0604020202020204" pitchFamily="34" charset="0"/>
              <a:buChar char="•"/>
            </a:pPr>
            <a:r>
              <a:rPr lang="en-US" sz="1900" dirty="0">
                <a:solidFill>
                  <a:prstClr val="black"/>
                </a:solidFill>
              </a:rPr>
              <a:t>Από </a:t>
            </a:r>
            <a:r>
              <a:rPr lang="en-US" sz="1900" dirty="0" err="1">
                <a:solidFill>
                  <a:prstClr val="black"/>
                </a:solidFill>
              </a:rPr>
              <a:t>το</a:t>
            </a:r>
            <a:r>
              <a:rPr lang="en-US" sz="1900" dirty="0">
                <a:solidFill>
                  <a:prstClr val="black"/>
                </a:solidFill>
              </a:rPr>
              <a:t> </a:t>
            </a:r>
            <a:r>
              <a:rPr lang="en-US" sz="1900" dirty="0" err="1">
                <a:solidFill>
                  <a:prstClr val="black"/>
                </a:solidFill>
              </a:rPr>
              <a:t>Μάιο</a:t>
            </a:r>
            <a:r>
              <a:rPr lang="en-US" sz="1900" dirty="0">
                <a:solidFill>
                  <a:prstClr val="black"/>
                </a:solidFill>
              </a:rPr>
              <a:t> </a:t>
            </a:r>
            <a:r>
              <a:rPr lang="en-US" sz="1900" dirty="0" err="1">
                <a:solidFill>
                  <a:prstClr val="black"/>
                </a:solidFill>
              </a:rPr>
              <a:t>του</a:t>
            </a:r>
            <a:r>
              <a:rPr lang="en-US" sz="1900" dirty="0">
                <a:solidFill>
                  <a:prstClr val="black"/>
                </a:solidFill>
              </a:rPr>
              <a:t> 2004, η </a:t>
            </a:r>
            <a:r>
              <a:rPr lang="en-US" sz="1900" dirty="0" err="1">
                <a:solidFill>
                  <a:prstClr val="black"/>
                </a:solidFill>
              </a:rPr>
              <a:t>Κύ</a:t>
            </a:r>
            <a:r>
              <a:rPr lang="en-US" sz="1900" dirty="0">
                <a:solidFill>
                  <a:prstClr val="black"/>
                </a:solidFill>
              </a:rPr>
              <a:t>προς έχει το δικαίωμα να οραματίζεται το μέλλον</a:t>
            </a:r>
            <a:r>
              <a:rPr lang="el-GR" sz="1900" dirty="0">
                <a:solidFill>
                  <a:prstClr val="black"/>
                </a:solidFill>
              </a:rPr>
              <a:t>. Σ</a:t>
            </a:r>
            <a:r>
              <a:rPr lang="en-US" sz="1900" dirty="0">
                <a:solidFill>
                  <a:prstClr val="black"/>
                </a:solidFill>
              </a:rPr>
              <a:t>τ</a:t>
            </a:r>
            <a:r>
              <a:rPr lang="el-GR" sz="1900" dirty="0">
                <a:solidFill>
                  <a:prstClr val="black"/>
                </a:solidFill>
              </a:rPr>
              <a:t>ο</a:t>
            </a:r>
            <a:r>
              <a:rPr lang="en-US" sz="1900" dirty="0">
                <a:solidFill>
                  <a:prstClr val="black"/>
                </a:solidFill>
              </a:rPr>
              <a:t> πλα</a:t>
            </a:r>
            <a:r>
              <a:rPr lang="en-US" sz="1900" dirty="0" err="1">
                <a:solidFill>
                  <a:prstClr val="black"/>
                </a:solidFill>
              </a:rPr>
              <a:t>ίσι</a:t>
            </a:r>
            <a:r>
              <a:rPr lang="el-GR" sz="1900" dirty="0">
                <a:solidFill>
                  <a:prstClr val="black"/>
                </a:solidFill>
              </a:rPr>
              <a:t>ο</a:t>
            </a:r>
            <a:r>
              <a:rPr lang="en-US" sz="1900" dirty="0">
                <a:solidFill>
                  <a:prstClr val="black"/>
                </a:solidFill>
              </a:rPr>
              <a:t> της Ενωμένης Ευρώπης</a:t>
            </a:r>
            <a:r>
              <a:rPr lang="el-GR" sz="1900" dirty="0">
                <a:solidFill>
                  <a:prstClr val="black"/>
                </a:solidFill>
              </a:rPr>
              <a:t> η Κύπρος προωθεί  τη βελτίωση του βιοτικού της επιπέδου  και τη λύση του εθνικού  προβλήματος. </a:t>
            </a:r>
          </a:p>
          <a:p>
            <a:pPr marL="228600" lvl="0" indent="-228600" algn="just">
              <a:lnSpc>
                <a:spcPct val="150000"/>
              </a:lnSpc>
              <a:spcBef>
                <a:spcPts val="1000"/>
              </a:spcBef>
              <a:buFont typeface="Arial" panose="020B0604020202020204" pitchFamily="34" charset="0"/>
              <a:buChar char="•"/>
            </a:pPr>
            <a:endParaRPr lang="en-US" sz="1900"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86245" y="505980"/>
            <a:ext cx="5181600" cy="4351338"/>
          </a:xfrm>
        </p:spPr>
        <p:txBody>
          <a:bodyPr/>
          <a:lstStyle/>
          <a:p>
            <a:r>
              <a:rPr lang="el-GR" altLang="en-US" dirty="0"/>
              <a:t>Σωτήρης Μουστάκας</a:t>
            </a:r>
          </a:p>
        </p:txBody>
      </p:sp>
      <p:pic>
        <p:nvPicPr>
          <p:cNvPr id="5" name="Εικόνα 4"/>
          <p:cNvPicPr>
            <a:picLocks noChangeAspect="1"/>
          </p:cNvPicPr>
          <p:nvPr/>
        </p:nvPicPr>
        <p:blipFill>
          <a:blip r:embed="rId2"/>
          <a:stretch>
            <a:fillRect/>
          </a:stretch>
        </p:blipFill>
        <p:spPr>
          <a:xfrm>
            <a:off x="1082784" y="1322086"/>
            <a:ext cx="2789162" cy="2048434"/>
          </a:xfrm>
          <a:prstGeom prst="rect">
            <a:avLst/>
          </a:prstGeom>
        </p:spPr>
      </p:pic>
      <p:sp>
        <p:nvSpPr>
          <p:cNvPr id="8" name="TextBox 7"/>
          <p:cNvSpPr txBox="1"/>
          <p:nvPr/>
        </p:nvSpPr>
        <p:spPr>
          <a:xfrm>
            <a:off x="4168485" y="1108363"/>
            <a:ext cx="6960179" cy="4524315"/>
          </a:xfrm>
          <a:prstGeom prst="rect">
            <a:avLst/>
          </a:prstGeom>
          <a:noFill/>
        </p:spPr>
        <p:txBody>
          <a:bodyPr wrap="square" rtlCol="0">
            <a:spAutoFit/>
          </a:bodyPr>
          <a:lstStyle/>
          <a:p>
            <a:pPr algn="just"/>
            <a:r>
              <a:rPr lang="el-GR" dirty="0"/>
              <a:t>Ο Σωτήρης Μουστάκας ήταν ένας κωμικός ηθοποιός που άφησε εποχή με τους ρόλους και τις μεταμφιέσεις του. Οι περισσότεροι που τον θαύμαζαν δεν γνωρίζουν ότι ήταν Κύπριος και ότι σε νεαρή ηλικία συμμετείχε στον ένοπλο απελευθερωτικό αγώνα της ΕΟΚΑ, σε ηλικία 15 ετών. </a:t>
            </a:r>
          </a:p>
          <a:p>
            <a:pPr algn="just"/>
            <a:r>
              <a:rPr lang="el-GR" dirty="0"/>
              <a:t>Ο νεαρός Σωτήρης έγινε σύντομα αντιληπτός από τους Άγγλους. Συνελήφθη και οδηγήθηκε στην φυλακή όπου κρατήθηκε για 7 μήνες και υπέστη βασανιστήρια από τους Βρετανούς. Παρόλο που δεν τον ανησύχησε η φυλάκισή του, φοβήθηκε πως λόγω αυτής δεν θα κατάφερνε να γίνει ηθοποιός. Παρά τις ανησυχίες του το 1958 αφού τελείωσε την εμπορική Ακαδημία Λεμεσού κατάφερε να βρεθεί στην Αθήνα με πλαστό διαβατήριο. Στις πρώτες εξετάσεις για τη δραματική σχολή απέτυχε αλλά δεν το έβαλε κάτω. Έδωσε για δεύτερη φορά και τα κατάφερε. Ο δρόμος για την καριέρα που ονειρευόταν είχε ανοίξει. Έγινε ένας μεγάλος και πολύ αγαπητός ηθοποιός που υπηρέτησε την τέχνη ως το τέλος της ζωής του στις 4 Ιουνίου 2007.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3064" y="519545"/>
            <a:ext cx="5406736" cy="5657418"/>
          </a:xfrm>
        </p:spPr>
        <p:txBody>
          <a:bodyPr/>
          <a:lstStyle/>
          <a:p>
            <a:r>
              <a:rPr lang="en-US" altLang="en-US" dirty="0"/>
              <a:t>I surrender!</a:t>
            </a:r>
            <a:endParaRPr lang="el-GR" altLang="en-US" dirty="0"/>
          </a:p>
        </p:txBody>
      </p:sp>
      <p:pic>
        <p:nvPicPr>
          <p:cNvPr id="5" name="Εικόνα 4"/>
          <p:cNvPicPr>
            <a:picLocks noChangeAspect="1"/>
          </p:cNvPicPr>
          <p:nvPr/>
        </p:nvPicPr>
        <p:blipFill>
          <a:blip r:embed="rId2"/>
          <a:stretch>
            <a:fillRect/>
          </a:stretch>
        </p:blipFill>
        <p:spPr>
          <a:xfrm>
            <a:off x="613064" y="1240097"/>
            <a:ext cx="3774203" cy="2490238"/>
          </a:xfrm>
          <a:prstGeom prst="rect">
            <a:avLst/>
          </a:prstGeom>
        </p:spPr>
      </p:pic>
      <p:sp>
        <p:nvSpPr>
          <p:cNvPr id="6" name="TextBox 5"/>
          <p:cNvSpPr txBox="1"/>
          <p:nvPr/>
        </p:nvSpPr>
        <p:spPr>
          <a:xfrm>
            <a:off x="5112327" y="1143000"/>
            <a:ext cx="5953991" cy="5033963"/>
          </a:xfrm>
          <a:prstGeom prst="rect">
            <a:avLst/>
          </a:prstGeom>
          <a:noFill/>
        </p:spPr>
        <p:txBody>
          <a:bodyPr wrap="square" rtlCol="0">
            <a:spAutoFit/>
          </a:bodyPr>
          <a:lstStyle/>
          <a:p>
            <a:endParaRPr lang="el-GR" dirty="0"/>
          </a:p>
        </p:txBody>
      </p:sp>
      <p:sp>
        <p:nvSpPr>
          <p:cNvPr id="2" name="TextBox 1"/>
          <p:cNvSpPr txBox="1"/>
          <p:nvPr/>
        </p:nvSpPr>
        <p:spPr>
          <a:xfrm>
            <a:off x="4606636" y="519545"/>
            <a:ext cx="6972300" cy="5078313"/>
          </a:xfrm>
          <a:prstGeom prst="rect">
            <a:avLst/>
          </a:prstGeom>
          <a:noFill/>
        </p:spPr>
        <p:txBody>
          <a:bodyPr wrap="square" rtlCol="0" anchor="b">
            <a:spAutoFit/>
          </a:bodyPr>
          <a:lstStyle/>
          <a:p>
            <a:r>
              <a:rPr lang="el-GR" dirty="0"/>
              <a:t>Στις 16 Αυγούστου του 1956, η ΕΟΚΑ, με προκήρυξη ανακοίνωσε την παύση των επιχειρήσεων της εναντίον των Βρετανών, προκειμένου να βρεθεί λύση μέσω </a:t>
            </a:r>
            <a:r>
              <a:rPr lang="el-GR"/>
              <a:t>της διπλωματικής </a:t>
            </a:r>
            <a:r>
              <a:rPr lang="el-GR" dirty="0"/>
              <a:t>οδού. </a:t>
            </a:r>
          </a:p>
          <a:p>
            <a:r>
              <a:rPr lang="el-GR" dirty="0"/>
              <a:t>Ο Βρετανός κυβερνήτης της Κύπρου </a:t>
            </a:r>
            <a:r>
              <a:rPr lang="el-GR" dirty="0" err="1"/>
              <a:t>Χάρντιγκ</a:t>
            </a:r>
            <a:r>
              <a:rPr lang="el-GR" dirty="0"/>
              <a:t> θεώρησε την προκήρυξη ως δείγμα αδυναμίας της ΕΟΚΑ και απαίτησε την διάλυση της οργάνωσης εντός 20 ημερών και την παράδοση των Κυπρίων μαχητών. Στις 22 Αυγούστου ανακοινώθηκαν από το ραδιόφωνο οι λεπτομέρειες των βρετανικών προτάσεων. </a:t>
            </a:r>
          </a:p>
          <a:p>
            <a:r>
              <a:rPr lang="el-GR" dirty="0"/>
              <a:t>Οι προτάσεις είχαν ως εξής: &lt;&lt;Θα δύνασθε να εκλέξετε: Να αναχωρήσετε δια την </a:t>
            </a:r>
            <a:r>
              <a:rPr lang="el-GR" dirty="0" err="1"/>
              <a:t>Ελλαδαν</a:t>
            </a:r>
            <a:r>
              <a:rPr lang="el-GR" dirty="0"/>
              <a:t> ή να μείνετε στην Κύπρο και να αντιμετωπίσετε τις συνέπειες των </a:t>
            </a:r>
            <a:r>
              <a:rPr lang="el-GR" dirty="0" err="1"/>
              <a:t>πράξεών</a:t>
            </a:r>
            <a:r>
              <a:rPr lang="el-GR" dirty="0"/>
              <a:t> σας ως μέλη της τρομοκρατικής οργάνωσης&gt;&gt;. </a:t>
            </a:r>
          </a:p>
          <a:p>
            <a:r>
              <a:rPr lang="el-GR" dirty="0"/>
              <a:t>Στην πρόκληση του </a:t>
            </a:r>
            <a:r>
              <a:rPr lang="el-GR" dirty="0" err="1"/>
              <a:t>Χάρντιγκ</a:t>
            </a:r>
            <a:r>
              <a:rPr lang="el-GR" dirty="0"/>
              <a:t> απάντησε ο αρχηγός Γεώργιος Γρίβας με τίτλο &lt;&lt; οι </a:t>
            </a:r>
            <a:r>
              <a:rPr lang="el-GR" dirty="0" err="1"/>
              <a:t>νικηται</a:t>
            </a:r>
            <a:r>
              <a:rPr lang="el-GR" dirty="0"/>
              <a:t> δεν παραδίδονται&gt;&gt; </a:t>
            </a:r>
          </a:p>
          <a:p>
            <a:r>
              <a:rPr lang="el-GR" dirty="0"/>
              <a:t>Ως απάντηση στις αξιώσεις του Βρετανού κυβέρνηση τα μέλη της οργάνωσης εξαπέλυσαν στους δρόμους της Λευκωσίας έναν γάιδαρο ο οποίος μετέφερε μια πινακίδα με την επιγραφή &lt;&lt;</a:t>
            </a:r>
            <a:r>
              <a:rPr lang="el-GR" dirty="0" err="1"/>
              <a:t>My</a:t>
            </a:r>
            <a:r>
              <a:rPr lang="el-GR" dirty="0"/>
              <a:t> </a:t>
            </a:r>
            <a:r>
              <a:rPr lang="el-GR" dirty="0" err="1"/>
              <a:t>Marshall</a:t>
            </a:r>
            <a:r>
              <a:rPr lang="el-GR" dirty="0"/>
              <a:t> I </a:t>
            </a:r>
            <a:r>
              <a:rPr lang="el-GR" dirty="0" err="1"/>
              <a:t>surrender</a:t>
            </a:r>
            <a:r>
              <a:rPr lang="el-GR" dirty="0"/>
              <a:t>&gt;&gt; (= </a:t>
            </a:r>
            <a:r>
              <a:rPr lang="el-GR" dirty="0" err="1"/>
              <a:t>Στρατάρχα</a:t>
            </a:r>
            <a:r>
              <a:rPr lang="el-GR" dirty="0"/>
              <a:t> μου παραδίδομαι)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68299"/>
            <a:ext cx="8382000" cy="1322389"/>
          </a:xfrm>
        </p:spPr>
        <p:txBody>
          <a:bodyPr>
            <a:normAutofit/>
          </a:bodyPr>
          <a:lstStyle/>
          <a:p>
            <a:r>
              <a:rPr lang="el-GR" altLang="en-US" sz="3200" b="1" dirty="0"/>
              <a:t>Ελένη, Γιώργος Σεφέρης</a:t>
            </a:r>
            <a:br>
              <a:rPr lang="el-GR" altLang="en-US" sz="3200" b="1" dirty="0"/>
            </a:br>
            <a:endParaRPr lang="el-GR" altLang="en-US" sz="3200" b="1" dirty="0"/>
          </a:p>
        </p:txBody>
      </p:sp>
      <p:sp>
        <p:nvSpPr>
          <p:cNvPr id="6"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l-GR" sz="1800" b="0" i="0" u="none" strike="noStrike" cap="none" normalizeH="0" baseline="0">
                <a:ln>
                  <a:noFill/>
                </a:ln>
                <a:solidFill>
                  <a:schemeClr val="tx1"/>
                </a:solidFill>
                <a:effectLst/>
                <a:latin typeface="Arial" panose="020B0604020202020204" pitchFamily="34" charset="0"/>
              </a:rPr>
            </a:br>
            <a:endParaRPr kumimoji="0" lang="el-GR" altLang="el-GR" sz="1800" b="0" i="0" u="none" strike="noStrike" cap="none" normalizeH="0" baseline="0">
              <a:ln>
                <a:noFill/>
              </a:ln>
              <a:solidFill>
                <a:schemeClr val="tx1"/>
              </a:solidFill>
              <a:effectLst/>
              <a:latin typeface="Arial" panose="020B0604020202020204" pitchFamily="34" charset="0"/>
            </a:endParaRPr>
          </a:p>
        </p:txBody>
      </p:sp>
      <p:sp>
        <p:nvSpPr>
          <p:cNvPr id="7" name="Θέση περιεχομένου 6"/>
          <p:cNvSpPr>
            <a:spLocks noGrp="1"/>
          </p:cNvSpPr>
          <p:nvPr>
            <p:ph sz="half" idx="1"/>
          </p:nvPr>
        </p:nvSpPr>
        <p:spPr>
          <a:xfrm>
            <a:off x="3073400" y="1393824"/>
            <a:ext cx="5384800" cy="4918075"/>
          </a:xfrm>
        </p:spPr>
        <p:txBody>
          <a:bodyPr>
            <a:normAutofit fontScale="77500" lnSpcReduction="20000"/>
          </a:bodyPr>
          <a:lstStyle/>
          <a:p>
            <a:pPr marL="0" indent="0">
              <a:buNone/>
            </a:pPr>
            <a:r>
              <a:rPr lang="el-GR" dirty="0">
                <a:solidFill>
                  <a:srgbClr val="333333"/>
                </a:solidFill>
                <a:latin typeface="Calibri" panose="020F0502020204030204" pitchFamily="34" charset="0"/>
              </a:rPr>
              <a:t>Δακρυσμένο πουλί,</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στην Κύπρο τη θαλασσοφίλητη</a:t>
            </a:r>
            <a:br>
              <a:rPr lang="el-GR" dirty="0"/>
            </a:br>
            <a:r>
              <a:rPr lang="el-GR" dirty="0">
                <a:solidFill>
                  <a:srgbClr val="333333"/>
                </a:solidFill>
                <a:latin typeface="Calibri" panose="020F0502020204030204" pitchFamily="34" charset="0"/>
              </a:rPr>
              <a:t>που έταξαν για να μου θυμίζει την πατρίδα,</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άραξα μοναχός μ’ αυτό το παραμύθι,</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αν είναι αλήθεια πως αυτό </a:t>
            </a:r>
            <a:r>
              <a:rPr lang="el-GR" dirty="0" err="1">
                <a:solidFill>
                  <a:srgbClr val="333333"/>
                </a:solidFill>
                <a:latin typeface="Calibri" panose="020F0502020204030204" pitchFamily="34" charset="0"/>
              </a:rPr>
              <a:t>ειναι</a:t>
            </a:r>
            <a:r>
              <a:rPr lang="el-GR" dirty="0">
                <a:solidFill>
                  <a:srgbClr val="333333"/>
                </a:solidFill>
                <a:latin typeface="Calibri" panose="020F0502020204030204" pitchFamily="34" charset="0"/>
              </a:rPr>
              <a:t> παραμύθι,</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αν είναι αλήθεια πως οι </a:t>
            </a:r>
            <a:r>
              <a:rPr lang="el-GR" dirty="0" err="1">
                <a:solidFill>
                  <a:srgbClr val="333333"/>
                </a:solidFill>
                <a:latin typeface="Calibri" panose="020F0502020204030204" pitchFamily="34" charset="0"/>
              </a:rPr>
              <a:t>ανθρώποι</a:t>
            </a:r>
            <a:r>
              <a:rPr lang="el-GR" dirty="0">
                <a:solidFill>
                  <a:srgbClr val="333333"/>
                </a:solidFill>
                <a:latin typeface="Calibri" panose="020F0502020204030204" pitchFamily="34" charset="0"/>
              </a:rPr>
              <a:t> δε θα ξαναπιάσουν</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τον παλιό δόλο των θεών·</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αν είναι αλήθεια</a:t>
            </a:r>
            <a:br>
              <a:rPr lang="el-GR" dirty="0"/>
            </a:br>
            <a:r>
              <a:rPr lang="el-GR" dirty="0">
                <a:solidFill>
                  <a:srgbClr val="333333"/>
                </a:solidFill>
                <a:latin typeface="Calibri" panose="020F0502020204030204" pitchFamily="34" charset="0"/>
              </a:rPr>
              <a:t>πως κάποιος άλλος Τεύκρος, ύστερα από χρόνια,</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ή κάποιος </a:t>
            </a:r>
            <a:r>
              <a:rPr lang="el-GR" dirty="0" err="1">
                <a:solidFill>
                  <a:srgbClr val="333333"/>
                </a:solidFill>
                <a:latin typeface="Calibri" panose="020F0502020204030204" pitchFamily="34" charset="0"/>
              </a:rPr>
              <a:t>Αίαντας</a:t>
            </a:r>
            <a:r>
              <a:rPr lang="el-GR" dirty="0">
                <a:solidFill>
                  <a:srgbClr val="333333"/>
                </a:solidFill>
                <a:latin typeface="Calibri" panose="020F0502020204030204" pitchFamily="34" charset="0"/>
              </a:rPr>
              <a:t> ή Πρίαμος ή Εκάβη</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ή κάποιος άγνωστος, ανώνυμος, που ωστόσο</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είδε ένα </a:t>
            </a:r>
            <a:r>
              <a:rPr lang="el-GR" dirty="0" err="1">
                <a:solidFill>
                  <a:srgbClr val="333333"/>
                </a:solidFill>
                <a:latin typeface="Calibri" panose="020F0502020204030204" pitchFamily="34" charset="0"/>
              </a:rPr>
              <a:t>Σκάμαντρο</a:t>
            </a:r>
            <a:r>
              <a:rPr lang="el-GR" dirty="0">
                <a:solidFill>
                  <a:srgbClr val="333333"/>
                </a:solidFill>
                <a:latin typeface="Calibri" panose="020F0502020204030204" pitchFamily="34" charset="0"/>
              </a:rPr>
              <a:t> να </a:t>
            </a:r>
            <a:r>
              <a:rPr lang="el-GR" dirty="0" err="1">
                <a:solidFill>
                  <a:srgbClr val="333333"/>
                </a:solidFill>
                <a:latin typeface="Calibri" panose="020F0502020204030204" pitchFamily="34" charset="0"/>
              </a:rPr>
              <a:t>ξεχειλάει</a:t>
            </a:r>
            <a:r>
              <a:rPr lang="el-GR" dirty="0">
                <a:solidFill>
                  <a:srgbClr val="333333"/>
                </a:solidFill>
                <a:latin typeface="Calibri" panose="020F0502020204030204" pitchFamily="34" charset="0"/>
              </a:rPr>
              <a:t> κουφάρια,</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δεν το ’χει μες στη μοίρα του ν’ ακούσει</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μαντατοφόρους που </a:t>
            </a:r>
            <a:r>
              <a:rPr lang="el-GR" dirty="0" err="1">
                <a:solidFill>
                  <a:srgbClr val="333333"/>
                </a:solidFill>
                <a:latin typeface="Calibri" panose="020F0502020204030204" pitchFamily="34" charset="0"/>
              </a:rPr>
              <a:t>έρχουνται</a:t>
            </a:r>
            <a:r>
              <a:rPr lang="el-GR" dirty="0">
                <a:solidFill>
                  <a:srgbClr val="333333"/>
                </a:solidFill>
                <a:latin typeface="Calibri" panose="020F0502020204030204" pitchFamily="34" charset="0"/>
              </a:rPr>
              <a:t> να πούνε</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πως τόσος πόνος τόση ζωή</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πήγαν στην άβυσσο</a:t>
            </a:r>
            <a:br>
              <a:rPr lang="el-GR" dirty="0">
                <a:solidFill>
                  <a:srgbClr val="333333"/>
                </a:solidFill>
                <a:latin typeface="Calibri" panose="020F0502020204030204" pitchFamily="34" charset="0"/>
              </a:rPr>
            </a:br>
            <a:r>
              <a:rPr lang="el-GR" dirty="0">
                <a:solidFill>
                  <a:srgbClr val="333333"/>
                </a:solidFill>
                <a:latin typeface="Calibri" panose="020F0502020204030204" pitchFamily="34" charset="0"/>
              </a:rPr>
              <a:t>για ένα πουκάμισο αδειανό για </a:t>
            </a:r>
            <a:r>
              <a:rPr lang="el-GR" dirty="0" err="1">
                <a:solidFill>
                  <a:srgbClr val="333333"/>
                </a:solidFill>
                <a:latin typeface="Calibri" panose="020F0502020204030204" pitchFamily="34" charset="0"/>
              </a:rPr>
              <a:t>μιαν</a:t>
            </a:r>
            <a:r>
              <a:rPr lang="el-GR" dirty="0">
                <a:solidFill>
                  <a:srgbClr val="333333"/>
                </a:solidFill>
                <a:latin typeface="Calibri" panose="020F0502020204030204" pitchFamily="34" charset="0"/>
              </a:rPr>
              <a:t> Ελένη</a:t>
            </a:r>
            <a:endParaRPr lang="el-G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68037" y="1047110"/>
            <a:ext cx="5181600" cy="5810890"/>
          </a:xfrm>
        </p:spPr>
        <p:txBody>
          <a:bodyPr>
            <a:normAutofit fontScale="90000" lnSpcReduction="10000"/>
          </a:bodyPr>
          <a:lstStyle/>
          <a:p>
            <a:r>
              <a:rPr lang="de-DE" sz="1700" dirty="0">
                <a:sym typeface="+mn-ea"/>
                <a:hlinkClick r:id="rId2"/>
              </a:rPr>
              <a:t>https://el.wikipedia.org/wiki/%CE%99%CF%83%CF%84%CE%BF%CF%81%CE%AF%CE%B1_%CF%84%CE%B7%CF%82_%CE%9A%CF%8D%CF%80%CF%81%CE%BF%CF%85#%CE%97_%CE%91%CE%B3%CE%B3%CE%BB%CE%B9%CE%BA%CE%AE_%CE%94%CE%B9%CE%BF%CE%AF%CE%BA%CE%B7%CF%83%CE%B7</a:t>
            </a:r>
            <a:r>
              <a:rPr lang="el-GR" sz="1700" dirty="0">
                <a:sym typeface="+mn-ea"/>
              </a:rPr>
              <a:t> </a:t>
            </a:r>
            <a:endParaRPr lang="el-GR" sz="1700" dirty="0"/>
          </a:p>
          <a:p>
            <a:r>
              <a:rPr lang="de-DE" sz="1700" dirty="0">
                <a:sym typeface="+mn-ea"/>
                <a:hlinkClick r:id="rId3"/>
              </a:rPr>
              <a:t>https://el.wikipedia.org/wiki/%CE%94%CE%B9%CE%B1%CF%83%CE%BA%CE%B5%CF%80%CF%84%CE%B9%CE%BA%CE%AE_%CF%83%CF%85%CE%BD%CE%AD%CE%BB%CE%B5%CF%85%CF%83%CE%B7</a:t>
            </a:r>
            <a:r>
              <a:rPr lang="el-GR" sz="1700" dirty="0">
                <a:sym typeface="+mn-ea"/>
              </a:rPr>
              <a:t> </a:t>
            </a:r>
            <a:endParaRPr lang="el-GR" sz="1700" dirty="0"/>
          </a:p>
          <a:p>
            <a:r>
              <a:rPr lang="de-DE" sz="1700" dirty="0">
                <a:sym typeface="+mn-ea"/>
                <a:hlinkClick r:id="rId4"/>
              </a:rPr>
              <a:t>http://www.polignosi.com/cgibin/hweb?-A=3370&amp;-V=limmata</a:t>
            </a:r>
            <a:r>
              <a:rPr lang="el-GR" sz="1700" dirty="0">
                <a:sym typeface="+mn-ea"/>
              </a:rPr>
              <a:t> </a:t>
            </a:r>
            <a:endParaRPr lang="el-GR" sz="1700" dirty="0"/>
          </a:p>
          <a:p>
            <a:r>
              <a:rPr lang="de-DE" sz="1700" dirty="0">
                <a:sym typeface="+mn-ea"/>
                <a:hlinkClick r:id="rId5"/>
              </a:rPr>
              <a:t>https://www.mixanitouxronou.gr/i-agglokratia-stin-kypro-pos-oi-vretanoi-quot-noikiasan-quot-to-nisi-apo-toys-othomanoys/</a:t>
            </a:r>
            <a:r>
              <a:rPr lang="el-GR" sz="1700" dirty="0">
                <a:sym typeface="+mn-ea"/>
              </a:rPr>
              <a:t> </a:t>
            </a:r>
            <a:endParaRPr lang="el-GR" sz="1700" dirty="0"/>
          </a:p>
          <a:p>
            <a:r>
              <a:rPr lang="el-GR" sz="1700" dirty="0"/>
              <a:t>Κύπρος -  Ιστορική </a:t>
            </a:r>
            <a:r>
              <a:rPr lang="el-GR" sz="1700" dirty="0" err="1"/>
              <a:t>ανασκόπιση</a:t>
            </a:r>
            <a:r>
              <a:rPr lang="el-GR" sz="1700" dirty="0"/>
              <a:t>, Dr </a:t>
            </a:r>
            <a:r>
              <a:rPr lang="el-GR" sz="1700" dirty="0" err="1"/>
              <a:t>William</a:t>
            </a:r>
            <a:r>
              <a:rPr lang="el-GR" sz="1700" dirty="0"/>
              <a:t> </a:t>
            </a:r>
            <a:r>
              <a:rPr lang="el-GR" sz="1700" dirty="0" err="1"/>
              <a:t>Mallinson</a:t>
            </a:r>
            <a:r>
              <a:rPr lang="el-GR" sz="1700" dirty="0"/>
              <a:t>, 2008 </a:t>
            </a:r>
            <a:r>
              <a:rPr lang="el-GR" sz="1700" dirty="0">
                <a:hlinkClick r:id="rId6"/>
              </a:rPr>
              <a:t>http://www.mfa.gov.cy/mfa/embassies/Embassy_Paris.nsf/all/E98CDF1EF741CEF5C12579EC00444C6F/$file/%CE%99%CE%A3%CE%A4%CE%9F%CE%A1%CE%99%CE%9A%CE%97%20%CE%91%CE%9D%CE%91%CE%A3%CE%9A%CE%9F%CE%A0%CE%97%CE%A3%CE%97.pdf?openelement</a:t>
            </a:r>
            <a:r>
              <a:rPr lang="el-GR" sz="1700" dirty="0"/>
              <a:t>  σελ. 26-33 </a:t>
            </a:r>
          </a:p>
          <a:p>
            <a:r>
              <a:rPr lang="el-GR" sz="1700" dirty="0"/>
              <a:t> </a:t>
            </a:r>
            <a:r>
              <a:rPr lang="de-DE" sz="1700" dirty="0">
                <a:hlinkClick r:id="rId7"/>
              </a:rPr>
              <a:t>https://www.philenews.com/eidiseis/politiki/article/474412/i-kypros-tis-periodoy-1963-64-kai-pikres-alitheies</a:t>
            </a:r>
            <a:r>
              <a:rPr lang="el-GR" sz="1700" dirty="0"/>
              <a:t> </a:t>
            </a:r>
            <a:r>
              <a:rPr lang="de-DE" sz="1700" dirty="0"/>
              <a:t>, </a:t>
            </a:r>
            <a:r>
              <a:rPr lang="el-GR" sz="1700" dirty="0"/>
              <a:t>Νίκος Παπαναστασίου</a:t>
            </a:r>
            <a:endParaRPr lang="en-US" sz="1700" dirty="0"/>
          </a:p>
        </p:txBody>
      </p:sp>
      <p:sp>
        <p:nvSpPr>
          <p:cNvPr id="4" name="Content Placeholder 3"/>
          <p:cNvSpPr>
            <a:spLocks noGrp="1"/>
          </p:cNvSpPr>
          <p:nvPr>
            <p:ph sz="half" idx="2"/>
          </p:nvPr>
        </p:nvSpPr>
        <p:spPr>
          <a:xfrm>
            <a:off x="6192982" y="849684"/>
            <a:ext cx="5160818" cy="5243366"/>
          </a:xfrm>
        </p:spPr>
        <p:txBody>
          <a:bodyPr>
            <a:noAutofit/>
          </a:bodyPr>
          <a:lstStyle/>
          <a:p>
            <a:r>
              <a:rPr lang="en-US" sz="1600" dirty="0">
                <a:solidFill>
                  <a:schemeClr val="accent1">
                    <a:lumMod val="75000"/>
                  </a:schemeClr>
                </a:solidFill>
                <a:hlinkClick r:id="rId8"/>
              </a:rPr>
              <a:t>https://el.wikipedia.org/wiki/%CE%A4%CE%BF%CF%85%CF%81%CE%BA%CE%B9%CE%BA%CE%AE_%CE%B5%CE%B9%CF%83%CE%B2%CE%BF%CE%BB%CE%AE_%CF%83%CF%84%CE%B7%CE%BD_%CE%9A%CF%8D%CF%80%CF%81%CE%BF</a:t>
            </a:r>
            <a:r>
              <a:rPr lang="el-GR" sz="1600" dirty="0">
                <a:solidFill>
                  <a:schemeClr val="accent1">
                    <a:lumMod val="75000"/>
                  </a:schemeClr>
                </a:solidFill>
              </a:rPr>
              <a:t> </a:t>
            </a:r>
            <a:endParaRPr lang="en-US" sz="1600" dirty="0">
              <a:solidFill>
                <a:schemeClr val="accent1">
                  <a:lumMod val="75000"/>
                </a:schemeClr>
              </a:solidFill>
            </a:endParaRPr>
          </a:p>
          <a:p>
            <a:r>
              <a:rPr lang="en-US" sz="1600" dirty="0">
                <a:solidFill>
                  <a:schemeClr val="accent1">
                    <a:lumMod val="75000"/>
                  </a:schemeClr>
                </a:solidFill>
                <a:hlinkClick r:id="rId9"/>
              </a:rPr>
              <a:t>https://slideplayer.gr/slide/11153768/</a:t>
            </a:r>
            <a:r>
              <a:rPr lang="el-GR" sz="1600" dirty="0">
                <a:solidFill>
                  <a:schemeClr val="accent1">
                    <a:lumMod val="75000"/>
                  </a:schemeClr>
                </a:solidFill>
              </a:rPr>
              <a:t> </a:t>
            </a:r>
            <a:endParaRPr lang="en-US" sz="1600" dirty="0">
              <a:solidFill>
                <a:schemeClr val="accent1">
                  <a:lumMod val="75000"/>
                </a:schemeClr>
              </a:solidFill>
            </a:endParaRPr>
          </a:p>
          <a:p>
            <a:r>
              <a:rPr lang="en-US" sz="1600" dirty="0">
                <a:solidFill>
                  <a:schemeClr val="accent1">
                    <a:lumMod val="75000"/>
                  </a:schemeClr>
                </a:solidFill>
                <a:hlinkClick r:id="rId10"/>
              </a:rPr>
              <a:t>https://www.mixanitouxronou.gr/sotiris-moustakas-agonistike-gia-tin-enosi-tis-kiprou-me-tin-ellada-i-angli-ton-sinelavan-ton-peripiithikan-ke-emine-7-mines-sti-filaki-se-ilikia-15-eton-pios-itan-megaliteros-tou-fovos/</a:t>
            </a:r>
            <a:r>
              <a:rPr lang="el-GR" sz="1600" dirty="0">
                <a:solidFill>
                  <a:schemeClr val="accent1">
                    <a:lumMod val="75000"/>
                  </a:schemeClr>
                </a:solidFill>
              </a:rPr>
              <a:t> </a:t>
            </a:r>
            <a:endParaRPr lang="en-US" sz="1600" dirty="0">
              <a:solidFill>
                <a:schemeClr val="accent1">
                  <a:lumMod val="75000"/>
                </a:schemeClr>
              </a:solidFill>
            </a:endParaRPr>
          </a:p>
          <a:p>
            <a:r>
              <a:rPr lang="el-GR" sz="1600" dirty="0">
                <a:solidFill>
                  <a:schemeClr val="accent1">
                    <a:lumMod val="75000"/>
                  </a:schemeClr>
                </a:solidFill>
                <a:hlinkClick r:id="rId11"/>
              </a:rPr>
              <a:t>http://www.mfa.gov.cy/mfa/embassies/embassy_stockholm.nsf/D133FD37EAC1AC2CC22578B00036D955/$file/%CE%9A%CE%94%20%CE%B1%CF%80%CF%8C%20%CF%84%CE%BF%201960%20%CE%BC%CE%AD%CF%87%CF%81%CE%B9%20%CF%83%CE%AE%CE%BC%CE%B5%CF%81%</a:t>
            </a:r>
            <a:r>
              <a:rPr lang="de-DE" sz="1600" dirty="0">
                <a:solidFill>
                  <a:schemeClr val="accent1">
                    <a:lumMod val="75000"/>
                  </a:schemeClr>
                </a:solidFill>
                <a:hlinkClick r:id="rId11"/>
              </a:rPr>
              <a:t> </a:t>
            </a:r>
          </a:p>
          <a:p>
            <a:r>
              <a:rPr lang="de-DE" sz="1600" dirty="0">
                <a:solidFill>
                  <a:schemeClr val="accent1">
                    <a:lumMod val="75000"/>
                  </a:schemeClr>
                </a:solidFill>
                <a:hlinkClick r:id="rId11"/>
              </a:rPr>
              <a:t>http://www.mixanitouxronou.gr/sotiris-moustakas-agonistike-gia-tin-anexartisia-tis-kiprou-apo-tous-anglous-ton-sinelavan-ton-peripiithikan-ke-emine-7-mines-sti-filaki-se-ilikia-15-eton-o-megaliteros-tou-fovos/</a:t>
            </a:r>
          </a:p>
          <a:p>
            <a:r>
              <a:rPr lang="de-DE" sz="1600" dirty="0">
                <a:solidFill>
                  <a:schemeClr val="accent1">
                    <a:lumMod val="75000"/>
                  </a:schemeClr>
                </a:solidFill>
                <a:hlinkClick r:id="rId11"/>
              </a:rPr>
              <a:t>http://www.mixanitouxronou.gr/o-gaidaros-pou-paradothike-ston-anglo-kiverniti-tis-kiprou-otan-aftos-kalese-tous-machites-tis-eoka-na-paradothoun-me-ta-cheria-psila-ke-ti-frasi-i-surrender </a:t>
            </a:r>
            <a:r>
              <a:rPr lang="el-GR" sz="1600" dirty="0">
                <a:solidFill>
                  <a:schemeClr val="accent1">
                    <a:lumMod val="75000"/>
                  </a:schemeClr>
                </a:solidFill>
                <a:hlinkClick r:id="rId11"/>
              </a:rPr>
              <a:t>CE%B1.pdf</a:t>
            </a:r>
            <a:r>
              <a:rPr lang="el-GR" sz="1600" dirty="0">
                <a:solidFill>
                  <a:schemeClr val="accent1">
                    <a:lumMod val="75000"/>
                  </a:schemeClr>
                </a:solidFill>
              </a:rPr>
              <a:t>  σελ.3-4 </a:t>
            </a:r>
            <a:endParaRPr lang="en-US" sz="1600" dirty="0">
              <a:solidFill>
                <a:schemeClr val="accent1">
                  <a:lumMod val="75000"/>
                </a:schemeClr>
              </a:solidFill>
            </a:endParaRPr>
          </a:p>
          <a:p>
            <a:endParaRPr lang="el-GR" sz="1600" dirty="0">
              <a:solidFill>
                <a:schemeClr val="accent1">
                  <a:lumMod val="75000"/>
                </a:schemeClr>
              </a:solidFill>
            </a:endParaRPr>
          </a:p>
          <a:p>
            <a:endParaRPr lang="en-US" sz="1600" dirty="0">
              <a:solidFill>
                <a:schemeClr val="accent1">
                  <a:lumMod val="75000"/>
                </a:schemeClr>
              </a:solidFill>
            </a:endParaRPr>
          </a:p>
        </p:txBody>
      </p:sp>
      <p:sp>
        <p:nvSpPr>
          <p:cNvPr id="2" name="TextBox 1"/>
          <p:cNvSpPr txBox="1"/>
          <p:nvPr/>
        </p:nvSpPr>
        <p:spPr>
          <a:xfrm>
            <a:off x="924791" y="665018"/>
            <a:ext cx="2649682" cy="369332"/>
          </a:xfrm>
          <a:prstGeom prst="rect">
            <a:avLst/>
          </a:prstGeom>
          <a:noFill/>
        </p:spPr>
        <p:txBody>
          <a:bodyPr wrap="square" rtlCol="0">
            <a:spAutoFit/>
          </a:bodyPr>
          <a:lstStyle/>
          <a:p>
            <a:r>
              <a:rPr lang="el-GR" dirty="0"/>
              <a:t>Πηγές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534391" y="795482"/>
            <a:ext cx="6248400" cy="3539430"/>
          </a:xfrm>
          <a:prstGeom prst="rect">
            <a:avLst/>
          </a:prstGeom>
          <a:noFill/>
        </p:spPr>
        <p:txBody>
          <a:bodyPr wrap="square" rtlCol="0" anchor="t">
            <a:spAutoFit/>
          </a:bodyPr>
          <a:lstStyle/>
          <a:p>
            <a:r>
              <a:rPr lang="el-GR" altLang="en-US" sz="2800" u="sng" dirty="0">
                <a:latin typeface="Calibri" panose="020F0502020204030204" charset="0"/>
                <a:cs typeface="Calibri" panose="020F0502020204030204" charset="0"/>
              </a:rPr>
              <a:t>Περίοδοι</a:t>
            </a:r>
            <a:r>
              <a:rPr lang="el-GR" altLang="en-US" sz="2800" dirty="0">
                <a:latin typeface="Calibri" panose="020F0502020204030204" charset="0"/>
                <a:cs typeface="Calibri" panose="020F0502020204030204" charset="0"/>
              </a:rPr>
              <a:t>:</a:t>
            </a:r>
          </a:p>
          <a:p>
            <a:pPr marL="285750" indent="-285750">
              <a:buFont typeface="Arial" panose="020B0604020202020204" pitchFamily="34" charset="0"/>
              <a:buChar char="•"/>
            </a:pPr>
            <a:r>
              <a:rPr lang="el-GR" altLang="en-US" sz="2800" dirty="0">
                <a:latin typeface="Calibri" panose="020F0502020204030204" charset="0"/>
                <a:cs typeface="Calibri" panose="020F0502020204030204" charset="0"/>
              </a:rPr>
              <a:t> </a:t>
            </a:r>
            <a:r>
              <a:rPr lang="en-US" sz="2800" dirty="0" err="1">
                <a:latin typeface="Calibri" panose="020F0502020204030204" charset="0"/>
                <a:cs typeface="Calibri" panose="020F0502020204030204" charset="0"/>
              </a:rPr>
              <a:t>Αγγλοκρ</a:t>
            </a:r>
            <a:r>
              <a:rPr lang="en-US" sz="2800" dirty="0">
                <a:latin typeface="Calibri" panose="020F0502020204030204" charset="0"/>
                <a:cs typeface="Calibri" panose="020F0502020204030204" charset="0"/>
              </a:rPr>
              <a:t>ατία</a:t>
            </a:r>
            <a:r>
              <a:rPr lang="el-GR" altLang="en-US" sz="2800" dirty="0">
                <a:latin typeface="Calibri" panose="020F0502020204030204" charset="0"/>
                <a:cs typeface="Calibri" panose="020F0502020204030204" charset="0"/>
              </a:rPr>
              <a:t> 1878 - 1960</a:t>
            </a:r>
            <a:endParaRPr lang="en-US" sz="2800" dirty="0">
              <a:latin typeface="Calibri" panose="020F0502020204030204" charset="0"/>
              <a:cs typeface="Calibri" panose="020F0502020204030204" charset="0"/>
            </a:endParaRPr>
          </a:p>
          <a:p>
            <a:pPr marL="285750" indent="-285750">
              <a:buFont typeface="Arial" panose="020B0604020202020204" pitchFamily="34" charset="0"/>
              <a:buChar char="•"/>
            </a:pPr>
            <a:r>
              <a:rPr lang="el-GR" altLang="en-US" sz="2800" dirty="0">
                <a:latin typeface="Calibri" panose="020F0502020204030204" charset="0"/>
                <a:cs typeface="Calibri" panose="020F0502020204030204" charset="0"/>
              </a:rPr>
              <a:t>Ανεξαρτησία 1960 - 1974</a:t>
            </a:r>
            <a:endParaRPr lang="en-US" sz="2800" dirty="0">
              <a:latin typeface="Calibri" panose="020F0502020204030204" charset="0"/>
              <a:cs typeface="Calibri" panose="020F0502020204030204" charset="0"/>
            </a:endParaRPr>
          </a:p>
          <a:p>
            <a:pPr marL="285750" indent="-285750">
              <a:buFont typeface="Arial" panose="020B0604020202020204" pitchFamily="34" charset="0"/>
              <a:buChar char="•"/>
            </a:pPr>
            <a:r>
              <a:rPr lang="en-US" sz="2800" dirty="0" err="1">
                <a:latin typeface="Calibri" panose="020F0502020204030204" charset="0"/>
                <a:cs typeface="Calibri" panose="020F0502020204030204" charset="0"/>
              </a:rPr>
              <a:t>Τουρκική</a:t>
            </a:r>
            <a:r>
              <a:rPr lang="en-US" sz="2800" dirty="0">
                <a:latin typeface="Calibri" panose="020F0502020204030204" charset="0"/>
                <a:cs typeface="Calibri" panose="020F0502020204030204" charset="0"/>
              </a:rPr>
              <a:t> </a:t>
            </a:r>
            <a:r>
              <a:rPr lang="en-US" sz="2800" dirty="0" err="1">
                <a:latin typeface="Calibri" panose="020F0502020204030204" charset="0"/>
                <a:cs typeface="Calibri" panose="020F0502020204030204" charset="0"/>
              </a:rPr>
              <a:t>εισ</a:t>
            </a:r>
            <a:r>
              <a:rPr lang="en-US" sz="2800" dirty="0">
                <a:latin typeface="Calibri" panose="020F0502020204030204" charset="0"/>
                <a:cs typeface="Calibri" panose="020F0502020204030204" charset="0"/>
              </a:rPr>
              <a:t>βολή 1974</a:t>
            </a:r>
          </a:p>
          <a:p>
            <a:pPr marL="285750" indent="-285750">
              <a:buFont typeface="Arial" panose="020B0604020202020204" pitchFamily="34" charset="0"/>
              <a:buChar char="•"/>
            </a:pPr>
            <a:r>
              <a:rPr lang="el-GR" altLang="en-US" sz="2800" dirty="0" err="1">
                <a:latin typeface="Calibri" panose="020F0502020204030204" charset="0"/>
                <a:cs typeface="Calibri" panose="020F0502020204030204" charset="0"/>
              </a:rPr>
              <a:t>Κυπρος</a:t>
            </a:r>
            <a:r>
              <a:rPr lang="el-GR" altLang="en-US" sz="2800" dirty="0">
                <a:latin typeface="Calibri" panose="020F0502020204030204" charset="0"/>
                <a:cs typeface="Calibri" panose="020F0502020204030204" charset="0"/>
              </a:rPr>
              <a:t> 1974 - σήμερα</a:t>
            </a:r>
          </a:p>
          <a:p>
            <a:pPr marL="285750" indent="-285750">
              <a:buFont typeface="Arial" panose="020B0604020202020204" pitchFamily="34" charset="0"/>
              <a:buChar char="•"/>
            </a:pPr>
            <a:endParaRPr lang="el-GR" altLang="en-US" sz="2800" dirty="0">
              <a:latin typeface="Calibri" panose="020F0502020204030204" charset="0"/>
              <a:cs typeface="Calibri" panose="020F0502020204030204" charset="0"/>
            </a:endParaRPr>
          </a:p>
          <a:p>
            <a:pPr marL="285750" indent="-285750">
              <a:buFont typeface="Arial" panose="020B0604020202020204" pitchFamily="34" charset="0"/>
              <a:buChar char="•"/>
            </a:pPr>
            <a:endParaRPr lang="el-GR" altLang="en-US" sz="2800" dirty="0">
              <a:latin typeface="Calibri" panose="020F0502020204030204" charset="0"/>
              <a:cs typeface="Calibri" panose="020F0502020204030204" charset="0"/>
            </a:endParaRPr>
          </a:p>
          <a:p>
            <a:pPr marL="285750" indent="-285750">
              <a:buFont typeface="Arial" panose="020B0604020202020204" pitchFamily="34" charset="0"/>
              <a:buChar char="•"/>
            </a:pPr>
            <a:endParaRPr lang="el-GR" altLang="en-US" sz="2800" dirty="0">
              <a:latin typeface="Calibri" panose="020F0502020204030204" charset="0"/>
              <a:cs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564" y="365125"/>
            <a:ext cx="10515600" cy="711835"/>
          </a:xfrm>
        </p:spPr>
        <p:txBody>
          <a:bodyPr/>
          <a:lstStyle/>
          <a:p>
            <a:r>
              <a:rPr lang="el-GR" altLang="en-US" sz="2800" b="1" dirty="0">
                <a:latin typeface="+mn-lt"/>
                <a:cs typeface="+mn-lt"/>
              </a:rPr>
              <a:t>ΑΓΓΛΟΚΡΑΤΙΑ 1878 - 1960</a:t>
            </a:r>
            <a:r>
              <a:rPr lang="el-GR" altLang="en-US" sz="2800" dirty="0">
                <a:latin typeface="+mn-lt"/>
                <a:cs typeface="+mn-lt"/>
              </a:rPr>
              <a:t> </a:t>
            </a:r>
          </a:p>
        </p:txBody>
      </p:sp>
      <p:sp>
        <p:nvSpPr>
          <p:cNvPr id="3" name="Content Placeholder 2"/>
          <p:cNvSpPr>
            <a:spLocks noGrp="1"/>
          </p:cNvSpPr>
          <p:nvPr>
            <p:ph idx="1"/>
          </p:nvPr>
        </p:nvSpPr>
        <p:spPr>
          <a:xfrm>
            <a:off x="838200" y="1076960"/>
            <a:ext cx="10515600" cy="4351338"/>
          </a:xfrm>
        </p:spPr>
        <p:txBody>
          <a:bodyPr>
            <a:noAutofit/>
          </a:bodyPr>
          <a:lstStyle/>
          <a:p>
            <a:pPr marL="285750" indent="-285750" algn="just">
              <a:lnSpc>
                <a:spcPct val="150000"/>
              </a:lnSpc>
              <a:buFont typeface="Arial" panose="020B0604020202020204" pitchFamily="34" charset="0"/>
              <a:buChar char="•"/>
            </a:pPr>
            <a:r>
              <a:rPr lang="el-GR" sz="1800" dirty="0">
                <a:cs typeface="+mn-lt"/>
                <a:sym typeface="+mn-ea"/>
              </a:rPr>
              <a:t>Η Κύπρος πέρασε από τους Οθωμανούς στους Άγγλους λόγω της &lt;&lt;αμυντικής συμμαχίας&gt;&gt; που σύναψαν οι δύο χώρες μέσω της συνθήκης της Κωνσταντινούπολης στις 4 Ιουνίου του 1878.</a:t>
            </a:r>
            <a:endParaRPr lang="el-GR" sz="1800" dirty="0">
              <a:cs typeface="+mn-lt"/>
            </a:endParaRPr>
          </a:p>
          <a:p>
            <a:pPr marL="285750" indent="-285750" algn="just">
              <a:lnSpc>
                <a:spcPct val="150000"/>
              </a:lnSpc>
              <a:buFont typeface="Arial" panose="020B0604020202020204" pitchFamily="34" charset="0"/>
              <a:buChar char="•"/>
            </a:pPr>
            <a:r>
              <a:rPr lang="el-GR" sz="1800" dirty="0">
                <a:cs typeface="+mn-lt"/>
                <a:sym typeface="+mn-ea"/>
              </a:rPr>
              <a:t>Οι Κύπριοι αρχικά καλωσόρισαν την βρετανική διοίκηση καθώς πίστευαν πως και ήταν προσωρινή και σύντομα θα επέρχονταν η ένωση με την Ελλάδα. </a:t>
            </a:r>
            <a:endParaRPr lang="el-GR" sz="1800" dirty="0">
              <a:cs typeface="+mn-lt"/>
            </a:endParaRPr>
          </a:p>
          <a:p>
            <a:pPr marL="285750" indent="-285750" algn="just">
              <a:lnSpc>
                <a:spcPct val="150000"/>
              </a:lnSpc>
              <a:buFont typeface="Arial" panose="020B0604020202020204" pitchFamily="34" charset="0"/>
              <a:buChar char="•"/>
            </a:pPr>
            <a:r>
              <a:rPr lang="el-GR" sz="1800" dirty="0">
                <a:cs typeface="+mn-lt"/>
                <a:sym typeface="+mn-ea"/>
              </a:rPr>
              <a:t>Το 1912-13 οι Βρετανοί προσέφεραν την Κύπρο στην Ελλάδα με αντάλλαγμα ναυτική βάση στο Αργοστόλι Κεφαλονιάς. Παρόλα </a:t>
            </a:r>
            <a:r>
              <a:rPr lang="el-GR" sz="1800" dirty="0" err="1">
                <a:cs typeface="+mn-lt"/>
                <a:sym typeface="+mn-ea"/>
              </a:rPr>
              <a:t>αυτά,ο</a:t>
            </a:r>
            <a:r>
              <a:rPr lang="el-GR" sz="1800" dirty="0">
                <a:cs typeface="+mn-lt"/>
                <a:sym typeface="+mn-ea"/>
              </a:rPr>
              <a:t> ενώ Βενιζέλος αποδέχτηκε την πρόταση ο υπουργός Εξωτερικών Γεώργιος Στρέιτ και ο βασιλιάς Κωνσταντίνος Α' εμπόδισαν την συμφωνία.</a:t>
            </a:r>
            <a:endParaRPr lang="el-GR" sz="1800" dirty="0">
              <a:cs typeface="+mn-lt"/>
            </a:endParaRPr>
          </a:p>
          <a:p>
            <a:pPr marL="285750" indent="-285750" algn="just">
              <a:lnSpc>
                <a:spcPct val="150000"/>
              </a:lnSpc>
              <a:buFont typeface="Arial" panose="020B0604020202020204" pitchFamily="34" charset="0"/>
              <a:buChar char="•"/>
            </a:pPr>
            <a:r>
              <a:rPr lang="el-GR" sz="1800" dirty="0">
                <a:cs typeface="+mn-lt"/>
                <a:sym typeface="+mn-ea"/>
              </a:rPr>
              <a:t>Το 1915 η Αγγλία πρότεινε στην Ελλάδα την παραχώρηση της Κύπρου με αντάλλαγμα την συμμετοχή της στον Α’ Παγκόσμιο πόλεμο, αλλά η Ελληνική κυβέρνηση πάλι απέρριψε την πρόταση.</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228" y="672465"/>
            <a:ext cx="11134090" cy="6185535"/>
          </a:xfrm>
        </p:spPr>
        <p:txBody>
          <a:bodyPr>
            <a:noAutofit/>
          </a:bodyPr>
          <a:lstStyle/>
          <a:p>
            <a:pPr marL="0" indent="0" algn="just">
              <a:lnSpc>
                <a:spcPct val="150000"/>
              </a:lnSpc>
              <a:buFont typeface="Arial" panose="020B0604020202020204" pitchFamily="34" charset="0"/>
              <a:buNone/>
            </a:pPr>
            <a:r>
              <a:rPr lang="el-GR" sz="1700" b="1" u="sng" dirty="0">
                <a:sym typeface="+mn-ea"/>
              </a:rPr>
              <a:t>Α΄ Παγκόσμιος Πόλεμος</a:t>
            </a:r>
            <a:endParaRPr lang="el-GR" sz="1700" u="sng" dirty="0"/>
          </a:p>
          <a:p>
            <a:pPr algn="just">
              <a:lnSpc>
                <a:spcPct val="150000"/>
              </a:lnSpc>
            </a:pPr>
            <a:r>
              <a:rPr lang="el-GR" sz="1700" dirty="0">
                <a:sym typeface="+mn-ea"/>
              </a:rPr>
              <a:t>Παρόλη την απογοήτευση των Κυπρίων που δεν επιτεύχθηκε η ένωση με την Ελλάδα, </a:t>
            </a:r>
            <a:endParaRPr lang="el-GR" sz="1700" dirty="0"/>
          </a:p>
          <a:p>
            <a:pPr algn="just">
              <a:lnSpc>
                <a:spcPct val="150000"/>
              </a:lnSpc>
            </a:pPr>
            <a:r>
              <a:rPr lang="el-GR" sz="1700" dirty="0">
                <a:sym typeface="+mn-ea"/>
              </a:rPr>
              <a:t>Εκείνοι συμμετείχαν σε όλους τους απελευθερωτικούς αγώνες της Ελλάδας, ενώ μεγάλος ήταν ο φόρος αίματος που πλήρωσαν στους Βαλκανικούς πολέμους. Αξίζει επίσης να σημειωθεί η συμβολή του δημάρχου της Λεμεσού Χριστόδουλου Σώζου στο αγώνα, που ταξίδεψε από την Κύπρο στην Ήπειρο και πέθανε εκεί πολεμώντας στο μέτωπο. </a:t>
            </a:r>
          </a:p>
          <a:p>
            <a:pPr marL="0" indent="0" algn="just">
              <a:lnSpc>
                <a:spcPct val="150000"/>
              </a:lnSpc>
              <a:buNone/>
            </a:pPr>
            <a:r>
              <a:rPr lang="el-GR" sz="1700" u="sng" dirty="0">
                <a:sym typeface="+mn-ea"/>
              </a:rPr>
              <a:t> </a:t>
            </a:r>
            <a:r>
              <a:rPr lang="el-GR" sz="1700" b="1" u="sng" dirty="0">
                <a:sym typeface="+mn-ea"/>
              </a:rPr>
              <a:t>1</a:t>
            </a:r>
            <a:r>
              <a:rPr lang="el-GR" sz="1700" b="1" u="sng" baseline="30000" dirty="0">
                <a:sym typeface="+mn-ea"/>
              </a:rPr>
              <a:t>η</a:t>
            </a:r>
            <a:r>
              <a:rPr lang="el-GR" sz="1700" b="1" u="sng" dirty="0">
                <a:sym typeface="+mn-ea"/>
              </a:rPr>
              <a:t> Εξέγερση</a:t>
            </a:r>
            <a:r>
              <a:rPr lang="el-GR" sz="1700" u="sng" dirty="0">
                <a:sym typeface="+mn-ea"/>
              </a:rPr>
              <a:t> </a:t>
            </a:r>
            <a:endParaRPr lang="el-GR" sz="1700" u="sng" dirty="0"/>
          </a:p>
          <a:p>
            <a:pPr algn="just">
              <a:lnSpc>
                <a:spcPct val="150000"/>
              </a:lnSpc>
            </a:pPr>
            <a:r>
              <a:rPr lang="el-GR" sz="1700" dirty="0">
                <a:sym typeface="+mn-ea"/>
              </a:rPr>
              <a:t>Το 1930 ο μητροπολίτης  Κιτίου Νικόδημος Μυλωνάς με αφορμή την εξοντωτική φορολογία που επέβαλλαν οι Άγγλοι ηγήθηκε μιας μεγάλης εξέγερσης κατά της βρετανικής αποικιοκρατίας με στόχο την ένωση με την Ελλάδα. Η εξέγερση αυτή  έμεινε γνωστή στην ιστορία ως τα &lt;&lt;Οκτωβριανά&gt;&gt; και ήταν η αρχή μιας νέας περιόδου στην Κύπρο γνωστή ως </a:t>
            </a:r>
            <a:r>
              <a:rPr lang="el-GR" sz="1700" dirty="0" err="1">
                <a:sym typeface="+mn-ea"/>
              </a:rPr>
              <a:t>Παλμεροκρατία</a:t>
            </a:r>
            <a:r>
              <a:rPr lang="el-GR" sz="1700" dirty="0">
                <a:sym typeface="+mn-ea"/>
              </a:rPr>
              <a:t>.</a:t>
            </a:r>
            <a:endParaRPr lang="el-GR" sz="1700" dirty="0"/>
          </a:p>
          <a:p>
            <a:endParaRPr lang="el-GR" sz="8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199" y="3002973"/>
            <a:ext cx="7615093" cy="1166004"/>
          </a:xfrm>
        </p:spPr>
        <p:txBody>
          <a:bodyPr>
            <a:normAutofit fontScale="90000"/>
          </a:bodyPr>
          <a:lstStyle/>
          <a:p>
            <a:pPr>
              <a:lnSpc>
                <a:spcPct val="150000"/>
              </a:lnSpc>
            </a:pPr>
            <a:r>
              <a:rPr lang="el-GR" sz="2220" b="1" u="sng" dirty="0">
                <a:latin typeface="Calibri" panose="020F0502020204030204" charset="0"/>
                <a:cs typeface="Calibri" panose="020F0502020204030204" charset="0"/>
                <a:sym typeface="+mn-ea"/>
              </a:rPr>
              <a:t>Ο Αγώνας της ΕΟΚΑ</a:t>
            </a:r>
            <a:br>
              <a:rPr lang="el-GR" sz="2220" b="1" dirty="0">
                <a:latin typeface="Calibri" panose="020F0502020204030204" charset="0"/>
                <a:cs typeface="Calibri" panose="020F0502020204030204" charset="0"/>
              </a:rPr>
            </a:br>
            <a:br>
              <a:rPr lang="el-GR" sz="2220" dirty="0">
                <a:latin typeface="Calibri" panose="020F0502020204030204" charset="0"/>
                <a:cs typeface="Calibri" panose="020F0502020204030204" charset="0"/>
                <a:sym typeface="+mn-ea"/>
              </a:rPr>
            </a:br>
            <a:br>
              <a:rPr lang="el-GR" sz="2220" dirty="0">
                <a:latin typeface="Calibri" panose="020F0502020204030204" charset="0"/>
                <a:cs typeface="Calibri" panose="020F0502020204030204" charset="0"/>
              </a:rPr>
            </a:br>
            <a:endParaRPr lang="en-US" sz="2220" dirty="0">
              <a:latin typeface="Calibri" panose="020F0502020204030204" charset="0"/>
              <a:cs typeface="Calibri" panose="020F0502020204030204" charset="0"/>
            </a:endParaRPr>
          </a:p>
        </p:txBody>
      </p:sp>
      <p:pic>
        <p:nvPicPr>
          <p:cNvPr id="101" name="Content Placeholder 100"/>
          <p:cNvPicPr>
            <a:picLocks noGrp="1"/>
          </p:cNvPicPr>
          <p:nvPr>
            <p:ph sz="half" idx="2"/>
          </p:nvPr>
        </p:nvPicPr>
        <p:blipFill>
          <a:blip r:embed="rId2"/>
          <a:stretch>
            <a:fillRect/>
          </a:stretch>
        </p:blipFill>
        <p:spPr>
          <a:xfrm>
            <a:off x="6243493" y="3304309"/>
            <a:ext cx="3201843" cy="2838392"/>
          </a:xfrm>
          <a:prstGeom prst="rect">
            <a:avLst/>
          </a:prstGeom>
          <a:noFill/>
          <a:ln w="9525">
            <a:noFill/>
          </a:ln>
        </p:spPr>
      </p:pic>
      <p:sp>
        <p:nvSpPr>
          <p:cNvPr id="4" name="TextBox 3"/>
          <p:cNvSpPr txBox="1"/>
          <p:nvPr/>
        </p:nvSpPr>
        <p:spPr>
          <a:xfrm>
            <a:off x="836106" y="3429177"/>
            <a:ext cx="5143500" cy="3139321"/>
          </a:xfrm>
          <a:prstGeom prst="rect">
            <a:avLst/>
          </a:prstGeom>
          <a:noFill/>
        </p:spPr>
        <p:txBody>
          <a:bodyPr wrap="square" rtlCol="0">
            <a:spAutoFit/>
          </a:bodyPr>
          <a:lstStyle/>
          <a:p>
            <a:pPr marL="285750" indent="-285750">
              <a:buFont typeface="Arial" panose="020B0604020202020204" pitchFamily="34" charset="0"/>
              <a:buChar char="•"/>
            </a:pPr>
            <a:r>
              <a:rPr lang="el-GR" dirty="0"/>
              <a:t>Η Εθνική Οργάνωση Κυπρίων Αγωνιστών (ΕΟΚΑ) ήταν ελληνοκυπριακή, εθνικιστική και αντάρτικη οργάνωση που έδρασε κατά την χρονική περίοδο 1955-1959 στην Κύπρο, με σκοπό την αυτοδιάθεση της Κύπρου, απαλλαγή από την Βρετανική Αποικιοκρατία και τελικά την Ένωση της Κύπρου με την Ελλάδα. </a:t>
            </a:r>
            <a:br>
              <a:rPr lang="el-GR" dirty="0"/>
            </a:br>
            <a:r>
              <a:rPr lang="el-GR" dirty="0"/>
              <a:t>Αρχηγός της οργάνωσης ήταν ο Γεώργιος Γρίβας (Διγενής-κωδικό όνομα) και είχε την στρατιωτική εξουσία και ο Μακάριος Γ’ </a:t>
            </a:r>
            <a:r>
              <a:rPr lang="el-GR" dirty="0" err="1"/>
              <a:t>είχει</a:t>
            </a:r>
            <a:r>
              <a:rPr lang="el-GR" dirty="0"/>
              <a:t> την πολιτική αρχηγία.</a:t>
            </a:r>
          </a:p>
        </p:txBody>
      </p:sp>
      <p:sp>
        <p:nvSpPr>
          <p:cNvPr id="5" name="Ορθογώνιο 4"/>
          <p:cNvSpPr/>
          <p:nvPr/>
        </p:nvSpPr>
        <p:spPr>
          <a:xfrm>
            <a:off x="3195493" y="292186"/>
            <a:ext cx="6096000" cy="2308324"/>
          </a:xfrm>
          <a:prstGeom prst="rect">
            <a:avLst/>
          </a:prstGeom>
        </p:spPr>
        <p:txBody>
          <a:bodyPr>
            <a:spAutoFit/>
          </a:bodyPr>
          <a:lstStyle/>
          <a:p>
            <a:r>
              <a:rPr lang="el-GR" b="1" u="sng" dirty="0" err="1"/>
              <a:t>Παλμεροκρατία</a:t>
            </a:r>
            <a:endParaRPr lang="el-GR" b="1" u="sng" dirty="0"/>
          </a:p>
          <a:p>
            <a:pPr algn="just"/>
            <a:r>
              <a:rPr lang="el-GR" dirty="0"/>
              <a:t> Στις 9 Νοεμβρίου 1933, νέος κυβερνήτης της Κύπρου ανέλαβε ο </a:t>
            </a:r>
            <a:r>
              <a:rPr lang="el-GR" dirty="0" err="1"/>
              <a:t>Ρίτσμοντ</a:t>
            </a:r>
            <a:r>
              <a:rPr lang="el-GR" dirty="0"/>
              <a:t> </a:t>
            </a:r>
            <a:r>
              <a:rPr lang="el-GR" dirty="0" err="1"/>
              <a:t>Πάλμερ</a:t>
            </a:r>
            <a:r>
              <a:rPr lang="el-GR" dirty="0"/>
              <a:t>, ο οποίος εφάρμοσε δικτατορική διακυβέρνηση του νησιού. Οι δημοτικές εκλογές καταργήθηκαν, η παιδεία σταμάτησε να είναι ελληνοκεντρική, ενώ η φτώχεια ενδημούσε στο νησί. Ο </a:t>
            </a:r>
            <a:r>
              <a:rPr lang="el-GR" dirty="0" err="1"/>
              <a:t>Πάλμερ</a:t>
            </a:r>
            <a:r>
              <a:rPr lang="el-GR" dirty="0"/>
              <a:t> έφυγε από την Κύπρο το 1939, με το όνομα του να γίνεται συνώνυμο της δυστυχίας και δικτατορίας.</a:t>
            </a:r>
          </a:p>
        </p:txBody>
      </p:sp>
      <p:pic>
        <p:nvPicPr>
          <p:cNvPr id="6" name="Εικόνα 5"/>
          <p:cNvPicPr>
            <a:picLocks noChangeAspect="1"/>
          </p:cNvPicPr>
          <p:nvPr/>
        </p:nvPicPr>
        <p:blipFill>
          <a:blip r:embed="rId3"/>
          <a:stretch>
            <a:fillRect/>
          </a:stretch>
        </p:blipFill>
        <p:spPr>
          <a:xfrm>
            <a:off x="1169522" y="292186"/>
            <a:ext cx="1803092" cy="240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fade">
                                      <p:cBhvr>
                                        <p:cTn id="14"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372" y="236763"/>
            <a:ext cx="3609340" cy="676910"/>
          </a:xfrm>
        </p:spPr>
        <p:txBody>
          <a:bodyPr>
            <a:normAutofit/>
          </a:bodyPr>
          <a:lstStyle/>
          <a:p>
            <a:pPr>
              <a:lnSpc>
                <a:spcPct val="80000"/>
              </a:lnSpc>
            </a:pPr>
            <a:r>
              <a:rPr lang="el-GR" altLang="en-US" sz="2400" b="1" dirty="0">
                <a:cs typeface="+mj-lt"/>
              </a:rPr>
              <a:t>ΑΝΕΞΑΡΤΗΣΙΑ 1960 - 1974</a:t>
            </a:r>
          </a:p>
        </p:txBody>
      </p:sp>
      <p:sp>
        <p:nvSpPr>
          <p:cNvPr id="3" name="Content Placeholder 2"/>
          <p:cNvSpPr>
            <a:spLocks noGrp="1"/>
          </p:cNvSpPr>
          <p:nvPr>
            <p:ph sz="half" idx="1"/>
          </p:nvPr>
        </p:nvSpPr>
        <p:spPr>
          <a:xfrm>
            <a:off x="869372" y="772116"/>
            <a:ext cx="10851573" cy="2750402"/>
          </a:xfrm>
        </p:spPr>
        <p:txBody>
          <a:bodyPr>
            <a:noAutofit/>
          </a:bodyPr>
          <a:lstStyle/>
          <a:p>
            <a:pPr marL="0" indent="0">
              <a:buNone/>
            </a:pPr>
            <a:endParaRPr lang="en-US" sz="1300" dirty="0"/>
          </a:p>
          <a:p>
            <a:pPr algn="just">
              <a:lnSpc>
                <a:spcPct val="150000"/>
              </a:lnSpc>
            </a:pPr>
            <a:r>
              <a:rPr lang="en-US" sz="1800" dirty="0" err="1">
                <a:latin typeface="Calibri" panose="020F0502020204030204" charset="0"/>
                <a:cs typeface="Calibri" panose="020F0502020204030204" charset="0"/>
              </a:rPr>
              <a:t>Μετά</a:t>
            </a:r>
            <a:r>
              <a:rPr lang="en-US" sz="1800" dirty="0">
                <a:latin typeface="Calibri" panose="020F0502020204030204" charset="0"/>
                <a:cs typeface="Calibri" panose="020F0502020204030204" charset="0"/>
              </a:rPr>
              <a:t> </a:t>
            </a:r>
            <a:r>
              <a:rPr lang="en-US" sz="1800" dirty="0" err="1">
                <a:latin typeface="Calibri" panose="020F0502020204030204" charset="0"/>
                <a:cs typeface="Calibri" panose="020F0502020204030204" charset="0"/>
              </a:rPr>
              <a:t>τις</a:t>
            </a:r>
            <a:r>
              <a:rPr lang="en-US" sz="1800" dirty="0">
                <a:latin typeface="Calibri" panose="020F0502020204030204" charset="0"/>
                <a:cs typeface="Calibri" panose="020F0502020204030204" charset="0"/>
              </a:rPr>
              <a:t> </a:t>
            </a:r>
            <a:r>
              <a:rPr lang="en-US" sz="1800" dirty="0" err="1">
                <a:latin typeface="Calibri" panose="020F0502020204030204" charset="0"/>
                <a:cs typeface="Calibri" panose="020F0502020204030204" charset="0"/>
              </a:rPr>
              <a:t>συμφωνίες</a:t>
            </a:r>
            <a:r>
              <a:rPr lang="en-US" sz="1800" dirty="0">
                <a:latin typeface="Calibri" panose="020F0502020204030204" charset="0"/>
                <a:cs typeface="Calibri" panose="020F0502020204030204" charset="0"/>
              </a:rPr>
              <a:t> </a:t>
            </a:r>
            <a:r>
              <a:rPr lang="en-US" sz="1800" dirty="0" err="1">
                <a:latin typeface="Calibri" panose="020F0502020204030204" charset="0"/>
                <a:cs typeface="Calibri" panose="020F0502020204030204" charset="0"/>
              </a:rPr>
              <a:t>Ζυρίχης-Λονδίνου</a:t>
            </a:r>
            <a:r>
              <a:rPr lang="en-US" sz="1800" dirty="0">
                <a:latin typeface="Calibri" panose="020F0502020204030204" charset="0"/>
                <a:cs typeface="Calibri" panose="020F0502020204030204" charset="0"/>
              </a:rPr>
              <a:t> </a:t>
            </a:r>
            <a:r>
              <a:rPr lang="en-US" sz="1800" dirty="0" err="1">
                <a:latin typeface="Calibri" panose="020F0502020204030204" charset="0"/>
                <a:cs typeface="Calibri" panose="020F0502020204030204" charset="0"/>
              </a:rPr>
              <a:t>στις</a:t>
            </a:r>
            <a:r>
              <a:rPr lang="en-US" sz="1800" dirty="0">
                <a:latin typeface="Calibri" panose="020F0502020204030204" charset="0"/>
                <a:cs typeface="Calibri" panose="020F0502020204030204" charset="0"/>
              </a:rPr>
              <a:t> 16 </a:t>
            </a:r>
            <a:r>
              <a:rPr lang="en-US" sz="1800" dirty="0" err="1">
                <a:latin typeface="Calibri" panose="020F0502020204030204" charset="0"/>
                <a:cs typeface="Calibri" panose="020F0502020204030204" charset="0"/>
              </a:rPr>
              <a:t>Αυγούστου</a:t>
            </a:r>
            <a:r>
              <a:rPr lang="en-US" sz="1800" dirty="0">
                <a:latin typeface="Calibri" panose="020F0502020204030204" charset="0"/>
                <a:cs typeface="Calibri" panose="020F0502020204030204" charset="0"/>
              </a:rPr>
              <a:t> 1960 </a:t>
            </a:r>
            <a:r>
              <a:rPr lang="en-US" sz="1800" dirty="0" err="1">
                <a:latin typeface="Calibri" panose="020F0502020204030204" charset="0"/>
                <a:cs typeface="Calibri" panose="020F0502020204030204" charset="0"/>
              </a:rPr>
              <a:t>το</a:t>
            </a:r>
            <a:r>
              <a:rPr lang="en-US" sz="1800" dirty="0">
                <a:latin typeface="Calibri" panose="020F0502020204030204" charset="0"/>
                <a:cs typeface="Calibri" panose="020F0502020204030204" charset="0"/>
              </a:rPr>
              <a:t> </a:t>
            </a:r>
            <a:r>
              <a:rPr lang="en-US" sz="1800" dirty="0" err="1">
                <a:latin typeface="Calibri" panose="020F0502020204030204" charset="0"/>
                <a:cs typeface="Calibri" panose="020F0502020204030204" charset="0"/>
              </a:rPr>
              <a:t>νησί</a:t>
            </a:r>
            <a:r>
              <a:rPr lang="en-US" sz="1800" dirty="0">
                <a:latin typeface="Calibri" panose="020F0502020204030204" charset="0"/>
                <a:cs typeface="Calibri" panose="020F0502020204030204" charset="0"/>
              </a:rPr>
              <a:t> ανα</a:t>
            </a:r>
            <a:r>
              <a:rPr lang="en-US" sz="1800" dirty="0" err="1">
                <a:latin typeface="Calibri" panose="020F0502020204030204" charset="0"/>
                <a:cs typeface="Calibri" panose="020F0502020204030204" charset="0"/>
              </a:rPr>
              <a:t>κηρύσσετ</a:t>
            </a:r>
            <a:r>
              <a:rPr lang="en-US" sz="1800" dirty="0">
                <a:latin typeface="Calibri" panose="020F0502020204030204" charset="0"/>
                <a:cs typeface="Calibri" panose="020F0502020204030204" charset="0"/>
              </a:rPr>
              <a:t>αι ανεξάρτητη Δημοκρατία</a:t>
            </a:r>
            <a:r>
              <a:rPr lang="el-GR" sz="1800" dirty="0">
                <a:latin typeface="Calibri" panose="020F0502020204030204" charset="0"/>
                <a:cs typeface="Calibri" panose="020F0502020204030204" charset="0"/>
              </a:rPr>
              <a:t> και δίνεται τέλος στον ένοπλο αγώνα. </a:t>
            </a:r>
            <a:endParaRPr lang="en-US" sz="1800" dirty="0">
              <a:latin typeface="Calibri" panose="020F0502020204030204" charset="0"/>
              <a:cs typeface="Calibri" panose="020F0502020204030204" charset="0"/>
            </a:endParaRPr>
          </a:p>
          <a:p>
            <a:pPr algn="just">
              <a:lnSpc>
                <a:spcPct val="150000"/>
              </a:lnSpc>
            </a:pPr>
            <a:r>
              <a:rPr lang="el-GR" altLang="en-US" sz="1800" dirty="0">
                <a:latin typeface="Calibri" panose="020F0502020204030204" charset="0"/>
                <a:cs typeface="Calibri" panose="020F0502020204030204" charset="0"/>
              </a:rPr>
              <a:t>Το </a:t>
            </a:r>
            <a:r>
              <a:rPr lang="en-US" sz="1800" dirty="0" err="1">
                <a:latin typeface="Calibri" panose="020F0502020204030204" charset="0"/>
                <a:cs typeface="Calibri" panose="020F0502020204030204" charset="0"/>
                <a:sym typeface="+mn-ea"/>
              </a:rPr>
              <a:t>Νοέμ</a:t>
            </a:r>
            <a:r>
              <a:rPr lang="en-US" sz="1800" dirty="0">
                <a:latin typeface="Calibri" panose="020F0502020204030204" charset="0"/>
                <a:cs typeface="Calibri" panose="020F0502020204030204" charset="0"/>
                <a:sym typeface="+mn-ea"/>
              </a:rPr>
              <a:t>βριο του 1963 ο </a:t>
            </a:r>
            <a:r>
              <a:rPr lang="en-US" sz="1800" dirty="0">
                <a:latin typeface="Calibri" panose="020F0502020204030204" charset="0"/>
                <a:cs typeface="Calibri" panose="020F0502020204030204" charset="0"/>
              </a:rPr>
              <a:t> Αρχιεπίσκοπος Μακάριος καταθέτει για την τροποποίηση του Συντάγματος με σκοπό την άμβλυνση του δικοινοτισμού και περιορισμό της δύναμης των Τουρκοκυπρίων. </a:t>
            </a:r>
            <a:r>
              <a:rPr lang="en-US" sz="1800" dirty="0" err="1">
                <a:latin typeface="Calibri" panose="020F0502020204030204" charset="0"/>
                <a:cs typeface="Calibri" panose="020F0502020204030204" charset="0"/>
              </a:rPr>
              <a:t>Οι</a:t>
            </a:r>
            <a:r>
              <a:rPr lang="en-US" sz="1800" dirty="0">
                <a:latin typeface="Calibri" panose="020F0502020204030204" charset="0"/>
                <a:cs typeface="Calibri" panose="020F0502020204030204" charset="0"/>
              </a:rPr>
              <a:t> </a:t>
            </a:r>
            <a:r>
              <a:rPr lang="el-GR" sz="1800" dirty="0">
                <a:latin typeface="Calibri" panose="020F0502020204030204" charset="0"/>
                <a:cs typeface="Calibri" panose="020F0502020204030204" charset="0"/>
              </a:rPr>
              <a:t>Τ</a:t>
            </a:r>
            <a:r>
              <a:rPr lang="en-US" sz="1800" dirty="0" err="1">
                <a:latin typeface="Calibri" panose="020F0502020204030204" charset="0"/>
                <a:cs typeface="Calibri" panose="020F0502020204030204" charset="0"/>
              </a:rPr>
              <a:t>ουρκοκύ</a:t>
            </a:r>
            <a:r>
              <a:rPr lang="en-US" sz="1800" dirty="0">
                <a:latin typeface="Calibri" panose="020F0502020204030204" charset="0"/>
                <a:cs typeface="Calibri" panose="020F0502020204030204" charset="0"/>
              </a:rPr>
              <a:t>πριοι αρνήθηκαν και το πολικό κλίμα οξύνθηκε.</a:t>
            </a:r>
            <a:endParaRPr lang="el-GR" sz="1800" dirty="0">
              <a:latin typeface="Calibri" panose="020F0502020204030204" charset="0"/>
              <a:cs typeface="Calibri" panose="020F0502020204030204" charset="0"/>
            </a:endParaRPr>
          </a:p>
        </p:txBody>
      </p:sp>
      <p:sp>
        <p:nvSpPr>
          <p:cNvPr id="8" name="TextBox 7"/>
          <p:cNvSpPr txBox="1"/>
          <p:nvPr/>
        </p:nvSpPr>
        <p:spPr>
          <a:xfrm>
            <a:off x="3847663" y="3364704"/>
            <a:ext cx="7945618" cy="1754326"/>
          </a:xfrm>
          <a:prstGeom prst="rect">
            <a:avLst/>
          </a:prstGeom>
          <a:noFill/>
        </p:spPr>
        <p:txBody>
          <a:bodyPr wrap="square" rtlCol="0">
            <a:spAutoFit/>
          </a:bodyPr>
          <a:lstStyle/>
          <a:p>
            <a:pPr marL="228600" lvl="0" indent="-228600" algn="just">
              <a:lnSpc>
                <a:spcPct val="150000"/>
              </a:lnSpc>
              <a:spcBef>
                <a:spcPts val="1000"/>
              </a:spcBef>
              <a:buFont typeface="Arial" panose="020B0604020202020204" pitchFamily="34" charset="0"/>
              <a:buChar char="•"/>
            </a:pPr>
            <a:r>
              <a:rPr lang="en-US" dirty="0" err="1">
                <a:solidFill>
                  <a:prstClr val="black"/>
                </a:solidFill>
                <a:latin typeface="Calibri" panose="020F0502020204030204" charset="0"/>
                <a:cs typeface="Calibri" panose="020F0502020204030204" charset="0"/>
              </a:rPr>
              <a:t>Έτσι</a:t>
            </a:r>
            <a:r>
              <a:rPr lang="en-US" dirty="0">
                <a:solidFill>
                  <a:prstClr val="black"/>
                </a:solidFill>
                <a:latin typeface="Calibri" panose="020F0502020204030204" charset="0"/>
                <a:cs typeface="Calibri" panose="020F0502020204030204" charset="0"/>
              </a:rPr>
              <a:t> τα π</a:t>
            </a:r>
            <a:r>
              <a:rPr lang="en-US" dirty="0" err="1">
                <a:solidFill>
                  <a:prstClr val="black"/>
                </a:solidFill>
                <a:latin typeface="Calibri" panose="020F0502020204030204" charset="0"/>
                <a:cs typeface="Calibri" panose="020F0502020204030204" charset="0"/>
              </a:rPr>
              <a:t>ράγμ</a:t>
            </a:r>
            <a:r>
              <a:rPr lang="en-US" dirty="0">
                <a:solidFill>
                  <a:prstClr val="black"/>
                </a:solidFill>
                <a:latin typeface="Calibri" panose="020F0502020204030204" charset="0"/>
                <a:cs typeface="Calibri" panose="020F0502020204030204" charset="0"/>
              </a:rPr>
              <a:t>ατα δεν άργησαν να εκτραχυνθούν στα τέλη του 1963 με αιματηρές συγκρούσεις, γνωστές ως Ματωμένα Χριστούγεννα. </a:t>
            </a:r>
            <a:r>
              <a:rPr lang="en-US" dirty="0" err="1">
                <a:solidFill>
                  <a:prstClr val="black"/>
                </a:solidFill>
                <a:latin typeface="Calibri" panose="020F0502020204030204" charset="0"/>
                <a:cs typeface="Calibri" panose="020F0502020204030204" charset="0"/>
              </a:rPr>
              <a:t>Το</a:t>
            </a:r>
            <a:r>
              <a:rPr lang="en-US" dirty="0">
                <a:solidFill>
                  <a:prstClr val="black"/>
                </a:solidFill>
                <a:latin typeface="Calibri" panose="020F0502020204030204" charset="0"/>
                <a:cs typeface="Calibri" panose="020F0502020204030204" charset="0"/>
              </a:rPr>
              <a:t> 1964 απ</a:t>
            </a:r>
            <a:r>
              <a:rPr lang="en-US" dirty="0" err="1">
                <a:solidFill>
                  <a:prstClr val="black"/>
                </a:solidFill>
                <a:latin typeface="Calibri" panose="020F0502020204030204" charset="0"/>
                <a:cs typeface="Calibri" panose="020F0502020204030204" charset="0"/>
              </a:rPr>
              <a:t>οστέλλετ</a:t>
            </a:r>
            <a:r>
              <a:rPr lang="en-US" dirty="0">
                <a:solidFill>
                  <a:prstClr val="black"/>
                </a:solidFill>
                <a:latin typeface="Calibri" panose="020F0502020204030204" charset="0"/>
                <a:cs typeface="Calibri" panose="020F0502020204030204" charset="0"/>
              </a:rPr>
              <a:t>αι ειρηνευτική δύναμη του ΟΗΕ, ενώ είχε προηγηθεί τον Δεκέμβριο του 1963 η χάραξη της πράσινης γραμμής στη Λευκωσία.</a:t>
            </a:r>
          </a:p>
        </p:txBody>
      </p:sp>
      <p:sp>
        <p:nvSpPr>
          <p:cNvPr id="5" name="TextBox 4"/>
          <p:cNvSpPr txBox="1"/>
          <p:nvPr/>
        </p:nvSpPr>
        <p:spPr>
          <a:xfrm>
            <a:off x="767181" y="5098037"/>
            <a:ext cx="10405713" cy="1338828"/>
          </a:xfrm>
          <a:prstGeom prst="rect">
            <a:avLst/>
          </a:prstGeom>
          <a:noFill/>
        </p:spPr>
        <p:txBody>
          <a:bodyPr wrap="square" rtlCol="0">
            <a:spAutoFit/>
          </a:bodyPr>
          <a:lstStyle/>
          <a:p>
            <a:pPr marL="228600" lvl="0" indent="-228600" algn="just">
              <a:lnSpc>
                <a:spcPct val="150000"/>
              </a:lnSpc>
              <a:spcBef>
                <a:spcPts val="1000"/>
              </a:spcBef>
              <a:buFont typeface="Arial" panose="020B0604020202020204" pitchFamily="34" charset="0"/>
              <a:buChar char="•"/>
            </a:pPr>
            <a:r>
              <a:rPr lang="en-US" dirty="0" err="1">
                <a:solidFill>
                  <a:prstClr val="black"/>
                </a:solidFill>
                <a:latin typeface="Calibri" panose="020F0502020204030204" charset="0"/>
                <a:cs typeface="Calibri" panose="020F0502020204030204" charset="0"/>
              </a:rPr>
              <a:t>Τον</a:t>
            </a:r>
            <a:r>
              <a:rPr lang="en-US" dirty="0">
                <a:solidFill>
                  <a:prstClr val="black"/>
                </a:solidFill>
                <a:latin typeface="Calibri" panose="020F0502020204030204" charset="0"/>
                <a:cs typeface="Calibri" panose="020F0502020204030204" charset="0"/>
              </a:rPr>
              <a:t> </a:t>
            </a:r>
            <a:r>
              <a:rPr lang="en-US" dirty="0" err="1">
                <a:solidFill>
                  <a:prstClr val="black"/>
                </a:solidFill>
                <a:latin typeface="Calibri" panose="020F0502020204030204" charset="0"/>
                <a:cs typeface="Calibri" panose="020F0502020204030204" charset="0"/>
              </a:rPr>
              <a:t>Ιούλιο</a:t>
            </a:r>
            <a:r>
              <a:rPr lang="en-US" dirty="0">
                <a:solidFill>
                  <a:prstClr val="black"/>
                </a:solidFill>
                <a:latin typeface="Calibri" panose="020F0502020204030204" charset="0"/>
                <a:cs typeface="Calibri" panose="020F0502020204030204" charset="0"/>
              </a:rPr>
              <a:t> </a:t>
            </a:r>
            <a:r>
              <a:rPr lang="en-US" dirty="0" err="1">
                <a:solidFill>
                  <a:prstClr val="black"/>
                </a:solidFill>
                <a:latin typeface="Calibri" panose="020F0502020204030204" charset="0"/>
                <a:cs typeface="Calibri" panose="020F0502020204030204" charset="0"/>
              </a:rPr>
              <a:t>του</a:t>
            </a:r>
            <a:r>
              <a:rPr lang="en-US" dirty="0">
                <a:solidFill>
                  <a:prstClr val="black"/>
                </a:solidFill>
                <a:latin typeface="Calibri" panose="020F0502020204030204" charset="0"/>
                <a:cs typeface="Calibri" panose="020F0502020204030204" charset="0"/>
              </a:rPr>
              <a:t> 1974 η </a:t>
            </a:r>
            <a:r>
              <a:rPr lang="en-US" dirty="0" err="1">
                <a:solidFill>
                  <a:prstClr val="black"/>
                </a:solidFill>
                <a:latin typeface="Calibri" panose="020F0502020204030204" charset="0"/>
                <a:cs typeface="Calibri" panose="020F0502020204030204" charset="0"/>
              </a:rPr>
              <a:t>Χούντ</a:t>
            </a:r>
            <a:r>
              <a:rPr lang="en-US" dirty="0">
                <a:solidFill>
                  <a:prstClr val="black"/>
                </a:solidFill>
                <a:latin typeface="Calibri" panose="020F0502020204030204" charset="0"/>
                <a:cs typeface="Calibri" panose="020F0502020204030204" charset="0"/>
              </a:rPr>
              <a:t>α της Ελλάδας οργανώνει στρατό στην Κύπρο με σκοπό την ανατροπή του Αρχιεπισκόπου Μακαρίου, του προέδρου της Δημοκρατίας. Η π</a:t>
            </a:r>
            <a:r>
              <a:rPr lang="en-US" dirty="0" err="1">
                <a:solidFill>
                  <a:prstClr val="black"/>
                </a:solidFill>
                <a:latin typeface="Calibri" panose="020F0502020204030204" charset="0"/>
                <a:cs typeface="Calibri" panose="020F0502020204030204" charset="0"/>
              </a:rPr>
              <a:t>ράξη</a:t>
            </a:r>
            <a:r>
              <a:rPr lang="en-US" dirty="0">
                <a:solidFill>
                  <a:prstClr val="black"/>
                </a:solidFill>
                <a:latin typeface="Calibri" panose="020F0502020204030204" charset="0"/>
                <a:cs typeface="Calibri" panose="020F0502020204030204" charset="0"/>
              </a:rPr>
              <a:t> α</a:t>
            </a:r>
            <a:r>
              <a:rPr lang="en-US" dirty="0" err="1">
                <a:solidFill>
                  <a:prstClr val="black"/>
                </a:solidFill>
                <a:latin typeface="Calibri" panose="020F0502020204030204" charset="0"/>
                <a:cs typeface="Calibri" panose="020F0502020204030204" charset="0"/>
              </a:rPr>
              <a:t>υτή</a:t>
            </a:r>
            <a:r>
              <a:rPr lang="en-US" dirty="0">
                <a:solidFill>
                  <a:prstClr val="black"/>
                </a:solidFill>
                <a:latin typeface="Calibri" panose="020F0502020204030204" charset="0"/>
                <a:cs typeface="Calibri" panose="020F0502020204030204" charset="0"/>
              </a:rPr>
              <a:t> π</a:t>
            </a:r>
            <a:r>
              <a:rPr lang="en-US" dirty="0" err="1">
                <a:solidFill>
                  <a:prstClr val="black"/>
                </a:solidFill>
                <a:latin typeface="Calibri" panose="020F0502020204030204" charset="0"/>
                <a:cs typeface="Calibri" panose="020F0502020204030204" charset="0"/>
              </a:rPr>
              <a:t>ου</a:t>
            </a:r>
            <a:r>
              <a:rPr lang="en-US" dirty="0">
                <a:solidFill>
                  <a:prstClr val="black"/>
                </a:solidFill>
                <a:latin typeface="Calibri" panose="020F0502020204030204" charset="0"/>
                <a:cs typeface="Calibri" panose="020F0502020204030204" charset="0"/>
              </a:rPr>
              <a:t> </a:t>
            </a:r>
            <a:r>
              <a:rPr lang="en-US" dirty="0" err="1">
                <a:solidFill>
                  <a:prstClr val="black"/>
                </a:solidFill>
                <a:latin typeface="Calibri" panose="020F0502020204030204" charset="0"/>
                <a:cs typeface="Calibri" panose="020F0502020204030204" charset="0"/>
              </a:rPr>
              <a:t>έγινε</a:t>
            </a:r>
            <a:r>
              <a:rPr lang="en-US" dirty="0">
                <a:solidFill>
                  <a:prstClr val="black"/>
                </a:solidFill>
                <a:latin typeface="Calibri" panose="020F0502020204030204" charset="0"/>
                <a:cs typeface="Calibri" panose="020F0502020204030204" charset="0"/>
              </a:rPr>
              <a:t> </a:t>
            </a:r>
            <a:r>
              <a:rPr lang="en-US" dirty="0" err="1">
                <a:solidFill>
                  <a:prstClr val="black"/>
                </a:solidFill>
                <a:latin typeface="Calibri" panose="020F0502020204030204" charset="0"/>
                <a:cs typeface="Calibri" panose="020F0502020204030204" charset="0"/>
              </a:rPr>
              <a:t>στις</a:t>
            </a:r>
            <a:r>
              <a:rPr lang="en-US" dirty="0">
                <a:solidFill>
                  <a:prstClr val="black"/>
                </a:solidFill>
                <a:latin typeface="Calibri" panose="020F0502020204030204" charset="0"/>
                <a:cs typeface="Calibri" panose="020F0502020204030204" charset="0"/>
              </a:rPr>
              <a:t> 15 </a:t>
            </a:r>
            <a:r>
              <a:rPr lang="en-US" dirty="0" err="1">
                <a:solidFill>
                  <a:prstClr val="black"/>
                </a:solidFill>
                <a:latin typeface="Calibri" panose="020F0502020204030204" charset="0"/>
                <a:cs typeface="Calibri" panose="020F0502020204030204" charset="0"/>
              </a:rPr>
              <a:t>Ιουλίου</a:t>
            </a:r>
            <a:r>
              <a:rPr lang="en-US" dirty="0">
                <a:solidFill>
                  <a:prstClr val="black"/>
                </a:solidFill>
                <a:latin typeface="Calibri" panose="020F0502020204030204" charset="0"/>
                <a:cs typeface="Calibri" panose="020F0502020204030204" charset="0"/>
              </a:rPr>
              <a:t> 1974 </a:t>
            </a:r>
            <a:r>
              <a:rPr lang="en-US" dirty="0" err="1">
                <a:solidFill>
                  <a:prstClr val="black"/>
                </a:solidFill>
                <a:latin typeface="Calibri" panose="020F0502020204030204" charset="0"/>
                <a:cs typeface="Calibri" panose="020F0502020204030204" charset="0"/>
              </a:rPr>
              <a:t>δηλ</a:t>
            </a:r>
            <a:r>
              <a:rPr lang="en-US" dirty="0">
                <a:solidFill>
                  <a:prstClr val="black"/>
                </a:solidFill>
                <a:latin typeface="Calibri" panose="020F0502020204030204" charset="0"/>
                <a:cs typeface="Calibri" panose="020F0502020204030204" charset="0"/>
              </a:rPr>
              <a:t>αδή το πραξικόπημα</a:t>
            </a:r>
            <a:r>
              <a:rPr lang="el-GR" dirty="0">
                <a:solidFill>
                  <a:prstClr val="black"/>
                </a:solidFill>
                <a:latin typeface="Calibri" panose="020F0502020204030204" charset="0"/>
                <a:cs typeface="Calibri" panose="020F0502020204030204" charset="0"/>
              </a:rPr>
              <a:t>,</a:t>
            </a:r>
            <a:r>
              <a:rPr lang="en-US" dirty="0">
                <a:solidFill>
                  <a:prstClr val="black"/>
                </a:solidFill>
                <a:latin typeface="Calibri" panose="020F0502020204030204" charset="0"/>
                <a:cs typeface="Calibri" panose="020F0502020204030204" charset="0"/>
              </a:rPr>
              <a:t> ήταν η αφορμή των Τούρκων για να εισβάλουν στην Κύπρο.</a:t>
            </a:r>
          </a:p>
        </p:txBody>
      </p:sp>
      <p:pic>
        <p:nvPicPr>
          <p:cNvPr id="4" name="Εικόνα 3"/>
          <p:cNvPicPr>
            <a:picLocks noChangeAspect="1"/>
          </p:cNvPicPr>
          <p:nvPr/>
        </p:nvPicPr>
        <p:blipFill>
          <a:blip r:embed="rId2"/>
          <a:stretch>
            <a:fillRect/>
          </a:stretch>
        </p:blipFill>
        <p:spPr>
          <a:xfrm>
            <a:off x="1104463" y="3408430"/>
            <a:ext cx="2743200" cy="166687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44" y="109637"/>
            <a:ext cx="4673600" cy="569595"/>
          </a:xfrm>
        </p:spPr>
        <p:txBody>
          <a:bodyPr/>
          <a:lstStyle/>
          <a:p>
            <a:r>
              <a:rPr lang="el-GR" altLang="en-US" sz="2800" b="1" u="sng" dirty="0">
                <a:latin typeface="Calibri" panose="020F0502020204030204" charset="0"/>
                <a:cs typeface="Calibri" panose="020F0502020204030204" charset="0"/>
              </a:rPr>
              <a:t>Τούρκικη εισβολή 1974</a:t>
            </a:r>
          </a:p>
        </p:txBody>
      </p:sp>
      <p:sp>
        <p:nvSpPr>
          <p:cNvPr id="3" name="Content Placeholder 2"/>
          <p:cNvSpPr>
            <a:spLocks noGrp="1"/>
          </p:cNvSpPr>
          <p:nvPr>
            <p:ph sz="half" idx="1"/>
          </p:nvPr>
        </p:nvSpPr>
        <p:spPr>
          <a:xfrm>
            <a:off x="817880" y="779319"/>
            <a:ext cx="11056620" cy="1651000"/>
          </a:xfrm>
        </p:spPr>
        <p:txBody>
          <a:bodyPr>
            <a:normAutofit fontScale="25000" lnSpcReduction="20000"/>
          </a:bodyPr>
          <a:lstStyle/>
          <a:p>
            <a:pPr algn="just">
              <a:lnSpc>
                <a:spcPct val="150000"/>
              </a:lnSpc>
            </a:pPr>
            <a:r>
              <a:rPr lang="el-GR" altLang="en-US" sz="8000" dirty="0">
                <a:latin typeface="Calibri" panose="020F0502020204030204" charset="0"/>
                <a:cs typeface="Calibri" panose="020F0502020204030204" charset="0"/>
              </a:rPr>
              <a:t>Η Τουρκική εισβολή στην Κύπρο το 1974 (Επιχείρηση Αττίλας) ήταν τουρκική στρατιωτική εισβολή στην Κυπριακή Δημοκρατία. </a:t>
            </a:r>
          </a:p>
          <a:p>
            <a:pPr algn="just">
              <a:lnSpc>
                <a:spcPct val="150000"/>
              </a:lnSpc>
            </a:pPr>
            <a:r>
              <a:rPr lang="el-GR" altLang="en-US" sz="8000" dirty="0">
                <a:latin typeface="Calibri" panose="020F0502020204030204" charset="0"/>
                <a:cs typeface="Calibri" panose="020F0502020204030204" charset="0"/>
              </a:rPr>
              <a:t> Ξεκίνησε στις 20 Ιουλίου 1974. </a:t>
            </a:r>
          </a:p>
          <a:p>
            <a:pPr algn="just">
              <a:lnSpc>
                <a:spcPct val="150000"/>
              </a:lnSpc>
            </a:pPr>
            <a:r>
              <a:rPr lang="el-GR" altLang="en-US" sz="8000" dirty="0">
                <a:latin typeface="Calibri" panose="020F0502020204030204" charset="0"/>
                <a:cs typeface="Calibri" panose="020F0502020204030204" charset="0"/>
              </a:rPr>
              <a:t>Η Τουρκία υποστηρίζει πως η επιχείρηση αποτελεί ειρηνευτική επέμβαση νομιμοποιημένη από το άρθρο 4, της Συνθήκης Εγγυήσεων (συμφωνίες Ζυρίχης-Λονδίνου).</a:t>
            </a:r>
          </a:p>
          <a:p>
            <a:pPr algn="just">
              <a:lnSpc>
                <a:spcPct val="150000"/>
              </a:lnSpc>
            </a:pPr>
            <a:r>
              <a:rPr lang="el-GR" altLang="en-US" sz="8000" dirty="0">
                <a:latin typeface="Calibri" panose="020F0502020204030204" charset="0"/>
                <a:cs typeface="Calibri" panose="020F0502020204030204" charset="0"/>
              </a:rPr>
              <a:t> Τόσο τα Ηνωμένα Έθνη όσο και το Συμβούλιο της Ευρώπης την αναφέρουν ως εισβολή.</a:t>
            </a:r>
          </a:p>
        </p:txBody>
      </p:sp>
      <p:sp>
        <p:nvSpPr>
          <p:cNvPr id="5" name="TextBox 4"/>
          <p:cNvSpPr txBox="1"/>
          <p:nvPr/>
        </p:nvSpPr>
        <p:spPr>
          <a:xfrm>
            <a:off x="817880" y="3739197"/>
            <a:ext cx="10853420" cy="3580467"/>
          </a:xfrm>
          <a:prstGeom prst="rect">
            <a:avLst/>
          </a:prstGeom>
          <a:noFill/>
        </p:spPr>
        <p:txBody>
          <a:bodyPr wrap="square" rtlCol="0">
            <a:spAutoFit/>
          </a:bodyPr>
          <a:lstStyle/>
          <a:p>
            <a:pPr marL="228600" lvl="0" indent="-228600" algn="just">
              <a:lnSpc>
                <a:spcPct val="150000"/>
              </a:lnSpc>
              <a:spcBef>
                <a:spcPts val="1000"/>
              </a:spcBef>
              <a:buFont typeface="Arial" panose="020B0604020202020204" pitchFamily="34" charset="0"/>
              <a:buChar char="•"/>
            </a:pPr>
            <a:r>
              <a:rPr lang="el-GR" altLang="en-US" sz="2000" dirty="0">
                <a:solidFill>
                  <a:prstClr val="black"/>
                </a:solidFill>
                <a:latin typeface="Calibri" panose="020F0502020204030204" charset="0"/>
                <a:cs typeface="Calibri" panose="020F0502020204030204" charset="0"/>
              </a:rPr>
              <a:t> Στις 20 Ιουλίου, η Τουρκία εισέβαλε στο νησί, προφασιζόμενη την προστασία των Τουρκοκύπριων και το πραξικόπημα της Χούντας των Αθηνών στην Κύπρο. Σαράντα Χιλιάδες Τούρκοι στρατιώτες αποβιβάστηκαν στην  Κερύνεια  και προέβησαν σε βιαιοπραγίες, καταστροφές, σκοτωμούς. Εντός τριών ημερών  είχαν καταλάβει την περιοχή. </a:t>
            </a:r>
          </a:p>
          <a:p>
            <a:pPr marL="228600" lvl="0" indent="-228600" algn="just">
              <a:lnSpc>
                <a:spcPct val="150000"/>
              </a:lnSpc>
              <a:spcBef>
                <a:spcPts val="1000"/>
              </a:spcBef>
              <a:buFont typeface="Arial" panose="020B0604020202020204" pitchFamily="34" charset="0"/>
              <a:buChar char="•"/>
            </a:pPr>
            <a:r>
              <a:rPr lang="el-GR" altLang="en-US" sz="2000" dirty="0">
                <a:solidFill>
                  <a:prstClr val="black"/>
                </a:solidFill>
                <a:latin typeface="Calibri" panose="020F0502020204030204" charset="0"/>
                <a:cs typeface="Calibri" panose="020F0502020204030204" charset="0"/>
              </a:rPr>
              <a:t> Στις 23 Ιουλίου κηρύχθηκε εκεχειρία και τόσο η Χούντα των Αθηνών όσο και η πραξικοπηματική κυβέρνηση της Κύπρου κατέρρευσαν.</a:t>
            </a:r>
          </a:p>
          <a:p>
            <a:pPr marL="228600" lvl="0" indent="-228600" algn="just">
              <a:lnSpc>
                <a:spcPct val="150000"/>
              </a:lnSpc>
              <a:spcBef>
                <a:spcPts val="1000"/>
              </a:spcBef>
              <a:buFont typeface="Arial" panose="020B0604020202020204" pitchFamily="34" charset="0"/>
              <a:buChar char="•"/>
            </a:pPr>
            <a:endParaRPr lang="en-US" sz="2000" dirty="0">
              <a:solidFill>
                <a:prstClr val="black"/>
              </a:solidFill>
              <a:latin typeface="Calibri" panose="020F0502020204030204" charset="0"/>
              <a:cs typeface="Calibri" panose="020F0502020204030204"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6527" y="272127"/>
            <a:ext cx="7128164" cy="1712537"/>
          </a:xfrm>
        </p:spPr>
        <p:txBody>
          <a:bodyPr>
            <a:normAutofit fontScale="70000" lnSpcReduction="20000"/>
          </a:bodyPr>
          <a:lstStyle/>
          <a:p>
            <a:pPr algn="just">
              <a:lnSpc>
                <a:spcPct val="150000"/>
              </a:lnSpc>
            </a:pPr>
            <a:r>
              <a:rPr lang="el-GR" altLang="en-US" dirty="0">
                <a:latin typeface="Calibri" panose="020F0502020204030204" charset="0"/>
                <a:cs typeface="Calibri" panose="020F0502020204030204" charset="0"/>
                <a:sym typeface="+mn-ea"/>
              </a:rPr>
              <a:t> Ακολούθησαν δύο γύροι διαβουλεύσεων στη Γενεύη μεταξύ των εμπλεκόμενων χωρών, στις οποίες η Τουρκία ζητούσε ομοσπονδιακή λύση, ανταλλαγή πληθυσμού και το 34% των εδαφών της Κύπρου να ελέγχεται από τους Τουρκοκύπριους. </a:t>
            </a:r>
          </a:p>
        </p:txBody>
      </p:sp>
      <p:pic>
        <p:nvPicPr>
          <p:cNvPr id="2" name="Εικόνα 1"/>
          <p:cNvPicPr>
            <a:picLocks noChangeAspect="1"/>
          </p:cNvPicPr>
          <p:nvPr/>
        </p:nvPicPr>
        <p:blipFill>
          <a:blip r:embed="rId2"/>
          <a:stretch>
            <a:fillRect/>
          </a:stretch>
        </p:blipFill>
        <p:spPr>
          <a:xfrm>
            <a:off x="839351" y="696191"/>
            <a:ext cx="3049734" cy="2815935"/>
          </a:xfrm>
          <a:prstGeom prst="rect">
            <a:avLst/>
          </a:prstGeom>
        </p:spPr>
      </p:pic>
      <p:sp>
        <p:nvSpPr>
          <p:cNvPr id="4" name="TextBox 3"/>
          <p:cNvSpPr txBox="1"/>
          <p:nvPr/>
        </p:nvSpPr>
        <p:spPr>
          <a:xfrm>
            <a:off x="591796" y="3995678"/>
            <a:ext cx="7468663" cy="2862322"/>
          </a:xfrm>
          <a:prstGeom prst="rect">
            <a:avLst/>
          </a:prstGeom>
          <a:noFill/>
        </p:spPr>
        <p:txBody>
          <a:bodyPr wrap="square" rtlCol="0">
            <a:spAutoFit/>
          </a:bodyPr>
          <a:lstStyle/>
          <a:p>
            <a:pPr marL="285750" indent="-285750" algn="just">
              <a:buFont typeface="Arial" panose="020B0604020202020204" pitchFamily="34" charset="0"/>
              <a:buChar char="•"/>
            </a:pPr>
            <a:r>
              <a:rPr lang="el-GR" sz="2000" dirty="0"/>
              <a:t>200.000 </a:t>
            </a:r>
            <a:r>
              <a:rPr lang="el-GR" sz="2000" dirty="0" err="1"/>
              <a:t>Eλληνοκύπριοι</a:t>
            </a:r>
            <a:r>
              <a:rPr lang="el-GR" sz="2000" dirty="0"/>
              <a:t> - το ένα τρίτο του συνολικού πληθυσμού - εκτοπίσθηκαν από το κατεχόμενο βόρειο τμήμα, όπου αποτελούσαν το 80% των κατοίκων, και κρατούνται μακριά από τα σπίτια και τις περιουσίες τους, ενώ οι </a:t>
            </a:r>
            <a:r>
              <a:rPr lang="el-GR" sz="2000" dirty="0" err="1"/>
              <a:t>Tουρκοκύπριοι</a:t>
            </a:r>
            <a:r>
              <a:rPr lang="el-GR" sz="2000" dirty="0"/>
              <a:t> των ελεύθερων περιοχών μεταφέρθηκαν με τη βία από την ηγεσία τους στις κατεχόμενες περιοχές.</a:t>
            </a:r>
          </a:p>
          <a:p>
            <a:pPr marL="285750" indent="-285750" algn="just">
              <a:buFont typeface="Arial" panose="020B0604020202020204" pitchFamily="34" charset="0"/>
              <a:buChar char="•"/>
            </a:pPr>
            <a:endParaRPr lang="el-GR" sz="2000" dirty="0"/>
          </a:p>
          <a:p>
            <a:pPr marL="285750" indent="-285750" algn="just">
              <a:buFont typeface="Arial" panose="020B0604020202020204" pitchFamily="34" charset="0"/>
              <a:buChar char="•"/>
            </a:pPr>
            <a:endParaRPr lang="el-GR" sz="2000" dirty="0"/>
          </a:p>
          <a:p>
            <a:pPr algn="just"/>
            <a:endParaRPr lang="el-GR" sz="2000" dirty="0"/>
          </a:p>
        </p:txBody>
      </p:sp>
      <p:pic>
        <p:nvPicPr>
          <p:cNvPr id="5" name="Εικόνα 4"/>
          <p:cNvPicPr>
            <a:picLocks noChangeAspect="1"/>
          </p:cNvPicPr>
          <p:nvPr/>
        </p:nvPicPr>
        <p:blipFill>
          <a:blip r:embed="rId3"/>
          <a:stretch>
            <a:fillRect/>
          </a:stretch>
        </p:blipFill>
        <p:spPr>
          <a:xfrm>
            <a:off x="8257035" y="3988372"/>
            <a:ext cx="3097036" cy="2194750"/>
          </a:xfrm>
          <a:prstGeom prst="rect">
            <a:avLst/>
          </a:prstGeom>
        </p:spPr>
      </p:pic>
      <p:sp>
        <p:nvSpPr>
          <p:cNvPr id="6" name="TextBox 5"/>
          <p:cNvSpPr txBox="1"/>
          <p:nvPr/>
        </p:nvSpPr>
        <p:spPr>
          <a:xfrm>
            <a:off x="4249883" y="1984664"/>
            <a:ext cx="7842250" cy="1938992"/>
          </a:xfrm>
          <a:prstGeom prst="rect">
            <a:avLst/>
          </a:prstGeom>
          <a:noFill/>
        </p:spPr>
        <p:txBody>
          <a:bodyPr wrap="square" rtlCol="0">
            <a:spAutoFit/>
          </a:bodyPr>
          <a:lstStyle/>
          <a:p>
            <a:pPr marL="285750" indent="-285750">
              <a:buFont typeface="Arial" panose="020B0604020202020204" pitchFamily="34" charset="0"/>
              <a:buChar char="•"/>
            </a:pPr>
            <a:r>
              <a:rPr lang="el-GR" sz="2000" dirty="0"/>
              <a:t>Στις 14 Αυγούστου, οι συνομιλίες της Γενεύης κατέρρευσαν και η Τουρκία ξεκίνησε δεύτερη επιχείρηση («Αττίλας ΙΙ») κατά την οποία κατέλαβε το 36,2% του νησιού και εκτόπισε 120 χιλιάδες Κύπριους (άλλες 20 χιλιάδες παρέμειναν εγκλωβισμένοι), ενώ συνολικά σκοτώθηκαν περίπου 3 χιλιάδες Ελληνοκύπριοι, αρκετοί ήταν και οι αγνοούμενοι και οι τραυματίες.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1328881" y="1203325"/>
            <a:ext cx="5181600" cy="4351338"/>
          </a:xfrm>
        </p:spPr>
        <p:txBody>
          <a:bodyPr>
            <a:normAutofit fontScale="62500" lnSpcReduction="20000"/>
          </a:bodyPr>
          <a:lstStyle/>
          <a:p>
            <a:pPr marL="0" indent="0">
              <a:buNone/>
            </a:pPr>
            <a:r>
              <a:rPr lang="el-GR" b="1" dirty="0"/>
              <a:t>Τουρκική εισβολή ΙΙ – Κώστας </a:t>
            </a:r>
            <a:r>
              <a:rPr lang="el-GR" b="1" dirty="0" err="1"/>
              <a:t>Μόντης</a:t>
            </a:r>
            <a:endParaRPr lang="el-GR" b="1" dirty="0"/>
          </a:p>
          <a:p>
            <a:endParaRPr lang="el-GR" dirty="0"/>
          </a:p>
          <a:p>
            <a:pPr marL="0" indent="0">
              <a:buNone/>
            </a:pPr>
            <a:r>
              <a:rPr lang="el-GR" dirty="0"/>
              <a:t>Αυτή η κούκλα με το κομμένο χέρι,</a:t>
            </a:r>
          </a:p>
          <a:p>
            <a:endParaRPr lang="el-GR" dirty="0"/>
          </a:p>
          <a:p>
            <a:pPr marL="0" indent="0">
              <a:buNone/>
            </a:pPr>
            <a:r>
              <a:rPr lang="el-GR" dirty="0"/>
              <a:t>που κρεμάστηκε στο παράθυρο</a:t>
            </a:r>
          </a:p>
          <a:p>
            <a:endParaRPr lang="el-GR" dirty="0"/>
          </a:p>
          <a:p>
            <a:pPr marL="0" indent="0">
              <a:buNone/>
            </a:pPr>
            <a:r>
              <a:rPr lang="el-GR" dirty="0"/>
              <a:t>του γκρεμισμένου σπιτιού,</a:t>
            </a:r>
          </a:p>
          <a:p>
            <a:endParaRPr lang="el-GR" dirty="0"/>
          </a:p>
          <a:p>
            <a:pPr marL="0" indent="0">
              <a:buNone/>
            </a:pPr>
            <a:r>
              <a:rPr lang="el-GR" dirty="0"/>
              <a:t>ποιο παιδάκι ήθελε ν’ αποχαιρετήσει,</a:t>
            </a:r>
          </a:p>
          <a:p>
            <a:endParaRPr lang="el-GR" dirty="0"/>
          </a:p>
          <a:p>
            <a:pPr marL="0" indent="0">
              <a:buNone/>
            </a:pPr>
            <a:r>
              <a:rPr lang="el-GR" dirty="0"/>
              <a:t>σε ποιο παιδάκι σύρθηκε ως το παράθυρο</a:t>
            </a:r>
          </a:p>
          <a:p>
            <a:endParaRPr lang="el-GR" dirty="0"/>
          </a:p>
          <a:p>
            <a:pPr marL="0" indent="0">
              <a:buNone/>
            </a:pPr>
            <a:r>
              <a:rPr lang="el-GR" dirty="0"/>
              <a:t>ν’ ανεμίσει το χέρι και της το ’</a:t>
            </a:r>
            <a:r>
              <a:rPr lang="el-GR" dirty="0" err="1"/>
              <a:t>κοψαν</a:t>
            </a:r>
            <a:r>
              <a:rPr lang="el-GR" dirty="0"/>
              <a:t>;</a:t>
            </a:r>
          </a:p>
        </p:txBody>
      </p:sp>
      <p:pic>
        <p:nvPicPr>
          <p:cNvPr id="2" name="Εικόνα 1"/>
          <p:cNvPicPr>
            <a:picLocks noChangeAspect="1"/>
          </p:cNvPicPr>
          <p:nvPr/>
        </p:nvPicPr>
        <p:blipFill>
          <a:blip r:embed="rId2"/>
          <a:stretch>
            <a:fillRect/>
          </a:stretch>
        </p:blipFill>
        <p:spPr>
          <a:xfrm>
            <a:off x="6355593" y="1473488"/>
            <a:ext cx="4222351" cy="3545319"/>
          </a:xfrm>
          <a:prstGeom prst="rect">
            <a:avLst/>
          </a:prstGeom>
        </p:spPr>
      </p:pic>
    </p:spTree>
    <p:extLst>
      <p:ext uri="{BB962C8B-B14F-4D97-AF65-F5344CB8AC3E}">
        <p14:creationId xmlns:p14="http://schemas.microsoft.com/office/powerpoint/2010/main" val="3486862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TotalTime>
  <Words>2135</Words>
  <Application>Microsoft Office PowerPoint</Application>
  <PresentationFormat>Widescreen</PresentationFormat>
  <Paragraphs>80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vt:lpstr>
      <vt:lpstr>Office Theme</vt:lpstr>
      <vt:lpstr>           ΚΥΠΡΟΣ  ΝΕΟΤΕΡΗ ΙΣΤΟΡΙΑ </vt:lpstr>
      <vt:lpstr>PowerPoint Presentation</vt:lpstr>
      <vt:lpstr>ΑΓΓΛΟΚΡΑΤΙΑ 1878 - 1960 </vt:lpstr>
      <vt:lpstr>PowerPoint Presentation</vt:lpstr>
      <vt:lpstr>Ο Αγώνας της ΕΟΚΑ   </vt:lpstr>
      <vt:lpstr>ΑΝΕΞΑΡΤΗΣΙΑ 1960 - 1974</vt:lpstr>
      <vt:lpstr>Τούρκικη εισβολή 1974</vt:lpstr>
      <vt:lpstr>PowerPoint Presentation</vt:lpstr>
      <vt:lpstr>PowerPoint Presentation</vt:lpstr>
      <vt:lpstr>Η Κύπρος 1974 - σήμερα</vt:lpstr>
      <vt:lpstr>PowerPoint Presentation</vt:lpstr>
      <vt:lpstr>PowerPoint Presentation</vt:lpstr>
      <vt:lpstr>Ελένη, Γιώργος Σεφέρης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ΚΥΠΡΟΣ  ΝΕΟΤΕΡΗ ΙΣΤΟΡΙΑ 20ος ΑΙΩΝΑΣ</dc:title>
  <dc:creator>Elena</dc:creator>
  <cp:lastModifiedBy>Stella Kaliora</cp:lastModifiedBy>
  <cp:revision>60</cp:revision>
  <dcterms:created xsi:type="dcterms:W3CDTF">2022-02-12T17:17:24Z</dcterms:created>
  <dcterms:modified xsi:type="dcterms:W3CDTF">2022-02-27T07:38:27Z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4BD89E5E7E6A4BAEAC0996F9EC2625B1</vt:lpwstr>
  </property>
  <property fmtid="{D5CDD505-2E9C-101B-9397-08002B2CF9AE}" pid="3" name="KSOProductBuildVer">
    <vt:lpwstr>1033-11.2.0.10463</vt:lpwstr>
  </property>
</Properties>
</file>