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140" d="100"/>
          <a:sy n="140" d="100"/>
        </p:scale>
        <p:origin x="144"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D0307F-F2E7-4883-A21E-27510A3730D7}" type="datetimeFigureOut">
              <a:rPr lang="el-GR" smtClean="0"/>
              <a:t>14/1/2025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582B8-B743-4574-8C29-0EAE044EF068}" type="slidenum">
              <a:rPr lang="el-GR" smtClean="0"/>
              <a:t>‹#›</a:t>
            </a:fld>
            <a:endParaRPr lang="el-GR"/>
          </a:p>
        </p:txBody>
      </p:sp>
    </p:spTree>
    <p:extLst>
      <p:ext uri="{BB962C8B-B14F-4D97-AF65-F5344CB8AC3E}">
        <p14:creationId xmlns:p14="http://schemas.microsoft.com/office/powerpoint/2010/main" val="398858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17582B8-B743-4574-8C29-0EAE044EF068}" type="slidenum">
              <a:rPr lang="el-GR" smtClean="0"/>
              <a:t>6</a:t>
            </a:fld>
            <a:endParaRPr lang="el-GR"/>
          </a:p>
        </p:txBody>
      </p:sp>
    </p:spTree>
    <p:extLst>
      <p:ext uri="{BB962C8B-B14F-4D97-AF65-F5344CB8AC3E}">
        <p14:creationId xmlns:p14="http://schemas.microsoft.com/office/powerpoint/2010/main" val="2908932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1F77C04-D67D-025E-B033-DF71ECE74C2F}"/>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B90F692E-556C-32A9-FA4E-B5812D0098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9F431860-E905-A663-4487-4F9FA72FB6AE}"/>
              </a:ext>
            </a:extLst>
          </p:cNvPr>
          <p:cNvSpPr>
            <a:spLocks noGrp="1"/>
          </p:cNvSpPr>
          <p:nvPr>
            <p:ph type="dt" sz="half" idx="10"/>
          </p:nvPr>
        </p:nvSpPr>
        <p:spPr/>
        <p:txBody>
          <a:bodyPr/>
          <a:lstStyle/>
          <a:p>
            <a:fld id="{30D69CF8-024C-41D7-8BD7-21241E0223D0}" type="datetimeFigureOut">
              <a:rPr lang="el-GR" smtClean="0"/>
              <a:t>14/1/2025</a:t>
            </a:fld>
            <a:endParaRPr lang="el-GR"/>
          </a:p>
        </p:txBody>
      </p:sp>
      <p:sp>
        <p:nvSpPr>
          <p:cNvPr id="5" name="Θέση υποσέλιδου 4">
            <a:extLst>
              <a:ext uri="{FF2B5EF4-FFF2-40B4-BE49-F238E27FC236}">
                <a16:creationId xmlns:a16="http://schemas.microsoft.com/office/drawing/2014/main" id="{40689708-9468-5B33-AFFC-B49CFB5AC10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A48F8FA-7021-463D-97F5-1E141B13429E}"/>
              </a:ext>
            </a:extLst>
          </p:cNvPr>
          <p:cNvSpPr>
            <a:spLocks noGrp="1"/>
          </p:cNvSpPr>
          <p:nvPr>
            <p:ph type="sldNum" sz="quarter" idx="12"/>
          </p:nvPr>
        </p:nvSpPr>
        <p:spPr/>
        <p:txBody>
          <a:bodyPr/>
          <a:lstStyle/>
          <a:p>
            <a:fld id="{8D0C70D9-EC75-42A5-A8E1-183FD83A1FF0}" type="slidenum">
              <a:rPr lang="el-GR" smtClean="0"/>
              <a:t>‹#›</a:t>
            </a:fld>
            <a:endParaRPr lang="el-GR"/>
          </a:p>
        </p:txBody>
      </p:sp>
    </p:spTree>
    <p:extLst>
      <p:ext uri="{BB962C8B-B14F-4D97-AF65-F5344CB8AC3E}">
        <p14:creationId xmlns:p14="http://schemas.microsoft.com/office/powerpoint/2010/main" val="14051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9CE3D9-F222-DA4E-1BEF-06447C3934B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8F9BAE26-8470-EAAE-5001-CBC3B2F40309}"/>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033D3B7-EF74-FFB8-4660-DD917B86D75F}"/>
              </a:ext>
            </a:extLst>
          </p:cNvPr>
          <p:cNvSpPr>
            <a:spLocks noGrp="1"/>
          </p:cNvSpPr>
          <p:nvPr>
            <p:ph type="dt" sz="half" idx="10"/>
          </p:nvPr>
        </p:nvSpPr>
        <p:spPr/>
        <p:txBody>
          <a:bodyPr/>
          <a:lstStyle/>
          <a:p>
            <a:fld id="{30D69CF8-024C-41D7-8BD7-21241E0223D0}" type="datetimeFigureOut">
              <a:rPr lang="el-GR" smtClean="0"/>
              <a:t>14/1/2025</a:t>
            </a:fld>
            <a:endParaRPr lang="el-GR"/>
          </a:p>
        </p:txBody>
      </p:sp>
      <p:sp>
        <p:nvSpPr>
          <p:cNvPr id="5" name="Θέση υποσέλιδου 4">
            <a:extLst>
              <a:ext uri="{FF2B5EF4-FFF2-40B4-BE49-F238E27FC236}">
                <a16:creationId xmlns:a16="http://schemas.microsoft.com/office/drawing/2014/main" id="{DCC0D7B5-ED8A-AC22-DA8A-7F8B25FA95F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897C1BC-646F-F093-0B08-1295103CE99F}"/>
              </a:ext>
            </a:extLst>
          </p:cNvPr>
          <p:cNvSpPr>
            <a:spLocks noGrp="1"/>
          </p:cNvSpPr>
          <p:nvPr>
            <p:ph type="sldNum" sz="quarter" idx="12"/>
          </p:nvPr>
        </p:nvSpPr>
        <p:spPr/>
        <p:txBody>
          <a:bodyPr/>
          <a:lstStyle/>
          <a:p>
            <a:fld id="{8D0C70D9-EC75-42A5-A8E1-183FD83A1FF0}" type="slidenum">
              <a:rPr lang="el-GR" smtClean="0"/>
              <a:t>‹#›</a:t>
            </a:fld>
            <a:endParaRPr lang="el-GR"/>
          </a:p>
        </p:txBody>
      </p:sp>
    </p:spTree>
    <p:extLst>
      <p:ext uri="{BB962C8B-B14F-4D97-AF65-F5344CB8AC3E}">
        <p14:creationId xmlns:p14="http://schemas.microsoft.com/office/powerpoint/2010/main" val="2831119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6164EB89-D5A1-F2D7-F273-96326A1F3362}"/>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32B2C05-F01C-50C5-322D-B8573BE093A8}"/>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029EE0E-D729-C47F-065E-4D8D6F37B362}"/>
              </a:ext>
            </a:extLst>
          </p:cNvPr>
          <p:cNvSpPr>
            <a:spLocks noGrp="1"/>
          </p:cNvSpPr>
          <p:nvPr>
            <p:ph type="dt" sz="half" idx="10"/>
          </p:nvPr>
        </p:nvSpPr>
        <p:spPr/>
        <p:txBody>
          <a:bodyPr/>
          <a:lstStyle/>
          <a:p>
            <a:fld id="{30D69CF8-024C-41D7-8BD7-21241E0223D0}" type="datetimeFigureOut">
              <a:rPr lang="el-GR" smtClean="0"/>
              <a:t>14/1/2025</a:t>
            </a:fld>
            <a:endParaRPr lang="el-GR"/>
          </a:p>
        </p:txBody>
      </p:sp>
      <p:sp>
        <p:nvSpPr>
          <p:cNvPr id="5" name="Θέση υποσέλιδου 4">
            <a:extLst>
              <a:ext uri="{FF2B5EF4-FFF2-40B4-BE49-F238E27FC236}">
                <a16:creationId xmlns:a16="http://schemas.microsoft.com/office/drawing/2014/main" id="{183D7A89-DA07-FEFB-9434-57E7818ECB3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4D03E9D-448A-5480-1C0B-662441443C85}"/>
              </a:ext>
            </a:extLst>
          </p:cNvPr>
          <p:cNvSpPr>
            <a:spLocks noGrp="1"/>
          </p:cNvSpPr>
          <p:nvPr>
            <p:ph type="sldNum" sz="quarter" idx="12"/>
          </p:nvPr>
        </p:nvSpPr>
        <p:spPr/>
        <p:txBody>
          <a:bodyPr/>
          <a:lstStyle/>
          <a:p>
            <a:fld id="{8D0C70D9-EC75-42A5-A8E1-183FD83A1FF0}" type="slidenum">
              <a:rPr lang="el-GR" smtClean="0"/>
              <a:t>‹#›</a:t>
            </a:fld>
            <a:endParaRPr lang="el-GR"/>
          </a:p>
        </p:txBody>
      </p:sp>
    </p:spTree>
    <p:extLst>
      <p:ext uri="{BB962C8B-B14F-4D97-AF65-F5344CB8AC3E}">
        <p14:creationId xmlns:p14="http://schemas.microsoft.com/office/powerpoint/2010/main" val="2093009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A8A4B1-6D4A-87F1-5CC6-EC1E560743D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AE696BB-1FE7-D158-70E9-9BF130E432E5}"/>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9F31D27-F419-2639-3B30-041A3A67B5E1}"/>
              </a:ext>
            </a:extLst>
          </p:cNvPr>
          <p:cNvSpPr>
            <a:spLocks noGrp="1"/>
          </p:cNvSpPr>
          <p:nvPr>
            <p:ph type="dt" sz="half" idx="10"/>
          </p:nvPr>
        </p:nvSpPr>
        <p:spPr/>
        <p:txBody>
          <a:bodyPr/>
          <a:lstStyle/>
          <a:p>
            <a:fld id="{30D69CF8-024C-41D7-8BD7-21241E0223D0}" type="datetimeFigureOut">
              <a:rPr lang="el-GR" smtClean="0"/>
              <a:t>14/1/2025</a:t>
            </a:fld>
            <a:endParaRPr lang="el-GR"/>
          </a:p>
        </p:txBody>
      </p:sp>
      <p:sp>
        <p:nvSpPr>
          <p:cNvPr id="5" name="Θέση υποσέλιδου 4">
            <a:extLst>
              <a:ext uri="{FF2B5EF4-FFF2-40B4-BE49-F238E27FC236}">
                <a16:creationId xmlns:a16="http://schemas.microsoft.com/office/drawing/2014/main" id="{A0EB1321-11CF-1829-82B8-EDB1E19DBAC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4270DF2-A786-4A23-D598-6491F70FE178}"/>
              </a:ext>
            </a:extLst>
          </p:cNvPr>
          <p:cNvSpPr>
            <a:spLocks noGrp="1"/>
          </p:cNvSpPr>
          <p:nvPr>
            <p:ph type="sldNum" sz="quarter" idx="12"/>
          </p:nvPr>
        </p:nvSpPr>
        <p:spPr/>
        <p:txBody>
          <a:bodyPr/>
          <a:lstStyle/>
          <a:p>
            <a:fld id="{8D0C70D9-EC75-42A5-A8E1-183FD83A1FF0}" type="slidenum">
              <a:rPr lang="el-GR" smtClean="0"/>
              <a:t>‹#›</a:t>
            </a:fld>
            <a:endParaRPr lang="el-GR"/>
          </a:p>
        </p:txBody>
      </p:sp>
    </p:spTree>
    <p:extLst>
      <p:ext uri="{BB962C8B-B14F-4D97-AF65-F5344CB8AC3E}">
        <p14:creationId xmlns:p14="http://schemas.microsoft.com/office/powerpoint/2010/main" val="2360999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0AC458-BDAA-ACF7-4DAE-243C887AD2EA}"/>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E4C482C-93F2-7097-CF8E-88E91F91C9C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CF0866D3-5120-4899-2F6C-12E86D9ADF5D}"/>
              </a:ext>
            </a:extLst>
          </p:cNvPr>
          <p:cNvSpPr>
            <a:spLocks noGrp="1"/>
          </p:cNvSpPr>
          <p:nvPr>
            <p:ph type="dt" sz="half" idx="10"/>
          </p:nvPr>
        </p:nvSpPr>
        <p:spPr/>
        <p:txBody>
          <a:bodyPr/>
          <a:lstStyle/>
          <a:p>
            <a:fld id="{30D69CF8-024C-41D7-8BD7-21241E0223D0}" type="datetimeFigureOut">
              <a:rPr lang="el-GR" smtClean="0"/>
              <a:t>14/1/2025</a:t>
            </a:fld>
            <a:endParaRPr lang="el-GR"/>
          </a:p>
        </p:txBody>
      </p:sp>
      <p:sp>
        <p:nvSpPr>
          <p:cNvPr id="5" name="Θέση υποσέλιδου 4">
            <a:extLst>
              <a:ext uri="{FF2B5EF4-FFF2-40B4-BE49-F238E27FC236}">
                <a16:creationId xmlns:a16="http://schemas.microsoft.com/office/drawing/2014/main" id="{CFB483E6-65B8-DB6D-3DF6-139F50D7A7A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47B9AFC-68DE-5B52-09D5-B394DCC5CEAE}"/>
              </a:ext>
            </a:extLst>
          </p:cNvPr>
          <p:cNvSpPr>
            <a:spLocks noGrp="1"/>
          </p:cNvSpPr>
          <p:nvPr>
            <p:ph type="sldNum" sz="quarter" idx="12"/>
          </p:nvPr>
        </p:nvSpPr>
        <p:spPr/>
        <p:txBody>
          <a:bodyPr/>
          <a:lstStyle/>
          <a:p>
            <a:fld id="{8D0C70D9-EC75-42A5-A8E1-183FD83A1FF0}" type="slidenum">
              <a:rPr lang="el-GR" smtClean="0"/>
              <a:t>‹#›</a:t>
            </a:fld>
            <a:endParaRPr lang="el-GR"/>
          </a:p>
        </p:txBody>
      </p:sp>
    </p:spTree>
    <p:extLst>
      <p:ext uri="{BB962C8B-B14F-4D97-AF65-F5344CB8AC3E}">
        <p14:creationId xmlns:p14="http://schemas.microsoft.com/office/powerpoint/2010/main" val="24100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2F4837-86CD-8C19-5022-5CED1C57E3F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71124E7A-E5FE-BB05-134C-8619244A8DD7}"/>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6D0E27F7-172D-ECED-F978-1C91DBA8FF1B}"/>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381E3715-6121-D2F9-D8CE-67E9D30C3321}"/>
              </a:ext>
            </a:extLst>
          </p:cNvPr>
          <p:cNvSpPr>
            <a:spLocks noGrp="1"/>
          </p:cNvSpPr>
          <p:nvPr>
            <p:ph type="dt" sz="half" idx="10"/>
          </p:nvPr>
        </p:nvSpPr>
        <p:spPr/>
        <p:txBody>
          <a:bodyPr/>
          <a:lstStyle/>
          <a:p>
            <a:fld id="{30D69CF8-024C-41D7-8BD7-21241E0223D0}" type="datetimeFigureOut">
              <a:rPr lang="el-GR" smtClean="0"/>
              <a:t>14/1/2025</a:t>
            </a:fld>
            <a:endParaRPr lang="el-GR"/>
          </a:p>
        </p:txBody>
      </p:sp>
      <p:sp>
        <p:nvSpPr>
          <p:cNvPr id="6" name="Θέση υποσέλιδου 5">
            <a:extLst>
              <a:ext uri="{FF2B5EF4-FFF2-40B4-BE49-F238E27FC236}">
                <a16:creationId xmlns:a16="http://schemas.microsoft.com/office/drawing/2014/main" id="{C757E050-6A0B-8569-9FD6-C736AE762E2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D661DC0-3E26-E94A-A7DD-E81CAC5BE003}"/>
              </a:ext>
            </a:extLst>
          </p:cNvPr>
          <p:cNvSpPr>
            <a:spLocks noGrp="1"/>
          </p:cNvSpPr>
          <p:nvPr>
            <p:ph type="sldNum" sz="quarter" idx="12"/>
          </p:nvPr>
        </p:nvSpPr>
        <p:spPr/>
        <p:txBody>
          <a:bodyPr/>
          <a:lstStyle/>
          <a:p>
            <a:fld id="{8D0C70D9-EC75-42A5-A8E1-183FD83A1FF0}" type="slidenum">
              <a:rPr lang="el-GR" smtClean="0"/>
              <a:t>‹#›</a:t>
            </a:fld>
            <a:endParaRPr lang="el-GR"/>
          </a:p>
        </p:txBody>
      </p:sp>
    </p:spTree>
    <p:extLst>
      <p:ext uri="{BB962C8B-B14F-4D97-AF65-F5344CB8AC3E}">
        <p14:creationId xmlns:p14="http://schemas.microsoft.com/office/powerpoint/2010/main" val="3471708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4B74D6-77EA-57AF-3E65-305F0C23BAE3}"/>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F1CAE2C-4503-2BB5-AAC5-7C66636BE6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DBEC22A-B5C9-1363-1B94-DE55EC290783}"/>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EF08C6EB-3700-B648-BEED-0539FBA6F7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776C3B4A-721A-DD80-C5C5-24FECE8F8842}"/>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E4753EF4-C7E2-7758-B2B2-31C1ED4C3169}"/>
              </a:ext>
            </a:extLst>
          </p:cNvPr>
          <p:cNvSpPr>
            <a:spLocks noGrp="1"/>
          </p:cNvSpPr>
          <p:nvPr>
            <p:ph type="dt" sz="half" idx="10"/>
          </p:nvPr>
        </p:nvSpPr>
        <p:spPr/>
        <p:txBody>
          <a:bodyPr/>
          <a:lstStyle/>
          <a:p>
            <a:fld id="{30D69CF8-024C-41D7-8BD7-21241E0223D0}" type="datetimeFigureOut">
              <a:rPr lang="el-GR" smtClean="0"/>
              <a:t>14/1/2025</a:t>
            </a:fld>
            <a:endParaRPr lang="el-GR"/>
          </a:p>
        </p:txBody>
      </p:sp>
      <p:sp>
        <p:nvSpPr>
          <p:cNvPr id="8" name="Θέση υποσέλιδου 7">
            <a:extLst>
              <a:ext uri="{FF2B5EF4-FFF2-40B4-BE49-F238E27FC236}">
                <a16:creationId xmlns:a16="http://schemas.microsoft.com/office/drawing/2014/main" id="{767DB21F-544E-124E-A047-25CC9EF3271B}"/>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E21CEE7B-7F24-64AC-4522-48D3E0A38F3B}"/>
              </a:ext>
            </a:extLst>
          </p:cNvPr>
          <p:cNvSpPr>
            <a:spLocks noGrp="1"/>
          </p:cNvSpPr>
          <p:nvPr>
            <p:ph type="sldNum" sz="quarter" idx="12"/>
          </p:nvPr>
        </p:nvSpPr>
        <p:spPr/>
        <p:txBody>
          <a:bodyPr/>
          <a:lstStyle/>
          <a:p>
            <a:fld id="{8D0C70D9-EC75-42A5-A8E1-183FD83A1FF0}" type="slidenum">
              <a:rPr lang="el-GR" smtClean="0"/>
              <a:t>‹#›</a:t>
            </a:fld>
            <a:endParaRPr lang="el-GR"/>
          </a:p>
        </p:txBody>
      </p:sp>
    </p:spTree>
    <p:extLst>
      <p:ext uri="{BB962C8B-B14F-4D97-AF65-F5344CB8AC3E}">
        <p14:creationId xmlns:p14="http://schemas.microsoft.com/office/powerpoint/2010/main" val="1751790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59FF17-50ED-5782-E5B4-6D042E7D981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0A098391-AF6F-9D9C-CCE0-E48E7867E6ED}"/>
              </a:ext>
            </a:extLst>
          </p:cNvPr>
          <p:cNvSpPr>
            <a:spLocks noGrp="1"/>
          </p:cNvSpPr>
          <p:nvPr>
            <p:ph type="dt" sz="half" idx="10"/>
          </p:nvPr>
        </p:nvSpPr>
        <p:spPr/>
        <p:txBody>
          <a:bodyPr/>
          <a:lstStyle/>
          <a:p>
            <a:fld id="{30D69CF8-024C-41D7-8BD7-21241E0223D0}" type="datetimeFigureOut">
              <a:rPr lang="el-GR" smtClean="0"/>
              <a:t>14/1/2025</a:t>
            </a:fld>
            <a:endParaRPr lang="el-GR"/>
          </a:p>
        </p:txBody>
      </p:sp>
      <p:sp>
        <p:nvSpPr>
          <p:cNvPr id="4" name="Θέση υποσέλιδου 3">
            <a:extLst>
              <a:ext uri="{FF2B5EF4-FFF2-40B4-BE49-F238E27FC236}">
                <a16:creationId xmlns:a16="http://schemas.microsoft.com/office/drawing/2014/main" id="{7D8AA991-096B-47C5-F30B-25C7096EF4FE}"/>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D302BCFD-AE04-F3AA-42C9-B42EE6723550}"/>
              </a:ext>
            </a:extLst>
          </p:cNvPr>
          <p:cNvSpPr>
            <a:spLocks noGrp="1"/>
          </p:cNvSpPr>
          <p:nvPr>
            <p:ph type="sldNum" sz="quarter" idx="12"/>
          </p:nvPr>
        </p:nvSpPr>
        <p:spPr/>
        <p:txBody>
          <a:bodyPr/>
          <a:lstStyle/>
          <a:p>
            <a:fld id="{8D0C70D9-EC75-42A5-A8E1-183FD83A1FF0}" type="slidenum">
              <a:rPr lang="el-GR" smtClean="0"/>
              <a:t>‹#›</a:t>
            </a:fld>
            <a:endParaRPr lang="el-GR"/>
          </a:p>
        </p:txBody>
      </p:sp>
    </p:spTree>
    <p:extLst>
      <p:ext uri="{BB962C8B-B14F-4D97-AF65-F5344CB8AC3E}">
        <p14:creationId xmlns:p14="http://schemas.microsoft.com/office/powerpoint/2010/main" val="1374095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1115216C-B3BD-2322-D09E-0A74A56BEE46}"/>
              </a:ext>
            </a:extLst>
          </p:cNvPr>
          <p:cNvSpPr>
            <a:spLocks noGrp="1"/>
          </p:cNvSpPr>
          <p:nvPr>
            <p:ph type="dt" sz="half" idx="10"/>
          </p:nvPr>
        </p:nvSpPr>
        <p:spPr/>
        <p:txBody>
          <a:bodyPr/>
          <a:lstStyle/>
          <a:p>
            <a:fld id="{30D69CF8-024C-41D7-8BD7-21241E0223D0}" type="datetimeFigureOut">
              <a:rPr lang="el-GR" smtClean="0"/>
              <a:t>14/1/2025</a:t>
            </a:fld>
            <a:endParaRPr lang="el-GR"/>
          </a:p>
        </p:txBody>
      </p:sp>
      <p:sp>
        <p:nvSpPr>
          <p:cNvPr id="3" name="Θέση υποσέλιδου 2">
            <a:extLst>
              <a:ext uri="{FF2B5EF4-FFF2-40B4-BE49-F238E27FC236}">
                <a16:creationId xmlns:a16="http://schemas.microsoft.com/office/drawing/2014/main" id="{500D1B3A-08FD-D841-8620-0B44178E0E8B}"/>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391148F2-F984-37C0-407D-F18A9F568B14}"/>
              </a:ext>
            </a:extLst>
          </p:cNvPr>
          <p:cNvSpPr>
            <a:spLocks noGrp="1"/>
          </p:cNvSpPr>
          <p:nvPr>
            <p:ph type="sldNum" sz="quarter" idx="12"/>
          </p:nvPr>
        </p:nvSpPr>
        <p:spPr/>
        <p:txBody>
          <a:bodyPr/>
          <a:lstStyle/>
          <a:p>
            <a:fld id="{8D0C70D9-EC75-42A5-A8E1-183FD83A1FF0}" type="slidenum">
              <a:rPr lang="el-GR" smtClean="0"/>
              <a:t>‹#›</a:t>
            </a:fld>
            <a:endParaRPr lang="el-GR"/>
          </a:p>
        </p:txBody>
      </p:sp>
    </p:spTree>
    <p:extLst>
      <p:ext uri="{BB962C8B-B14F-4D97-AF65-F5344CB8AC3E}">
        <p14:creationId xmlns:p14="http://schemas.microsoft.com/office/powerpoint/2010/main" val="3715927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F197BF-0D2B-7A1D-FD47-A064F1C32B7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A0C4FFD-E1CB-1282-E99A-E65CC3996D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21B54EAA-B864-4507-E29C-A56C2DEE88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65CDB103-B900-494C-7A46-123BACF245D0}"/>
              </a:ext>
            </a:extLst>
          </p:cNvPr>
          <p:cNvSpPr>
            <a:spLocks noGrp="1"/>
          </p:cNvSpPr>
          <p:nvPr>
            <p:ph type="dt" sz="half" idx="10"/>
          </p:nvPr>
        </p:nvSpPr>
        <p:spPr/>
        <p:txBody>
          <a:bodyPr/>
          <a:lstStyle/>
          <a:p>
            <a:fld id="{30D69CF8-024C-41D7-8BD7-21241E0223D0}" type="datetimeFigureOut">
              <a:rPr lang="el-GR" smtClean="0"/>
              <a:t>14/1/2025</a:t>
            </a:fld>
            <a:endParaRPr lang="el-GR"/>
          </a:p>
        </p:txBody>
      </p:sp>
      <p:sp>
        <p:nvSpPr>
          <p:cNvPr id="6" name="Θέση υποσέλιδου 5">
            <a:extLst>
              <a:ext uri="{FF2B5EF4-FFF2-40B4-BE49-F238E27FC236}">
                <a16:creationId xmlns:a16="http://schemas.microsoft.com/office/drawing/2014/main" id="{EA428F61-DC87-E13A-A001-23CB164684C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350E823C-E736-939D-BEF8-D5445498F9B3}"/>
              </a:ext>
            </a:extLst>
          </p:cNvPr>
          <p:cNvSpPr>
            <a:spLocks noGrp="1"/>
          </p:cNvSpPr>
          <p:nvPr>
            <p:ph type="sldNum" sz="quarter" idx="12"/>
          </p:nvPr>
        </p:nvSpPr>
        <p:spPr/>
        <p:txBody>
          <a:bodyPr/>
          <a:lstStyle/>
          <a:p>
            <a:fld id="{8D0C70D9-EC75-42A5-A8E1-183FD83A1FF0}" type="slidenum">
              <a:rPr lang="el-GR" smtClean="0"/>
              <a:t>‹#›</a:t>
            </a:fld>
            <a:endParaRPr lang="el-GR"/>
          </a:p>
        </p:txBody>
      </p:sp>
    </p:spTree>
    <p:extLst>
      <p:ext uri="{BB962C8B-B14F-4D97-AF65-F5344CB8AC3E}">
        <p14:creationId xmlns:p14="http://schemas.microsoft.com/office/powerpoint/2010/main" val="4056782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E90C84-EECE-A842-AD80-F5052B86AA8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BF434EEE-9C01-7A07-71D4-A46C853CA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D6A0727B-47D3-47BB-E641-2030FA6CC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E50890D1-6AB2-A7DF-8BC6-E0CCDEE75025}"/>
              </a:ext>
            </a:extLst>
          </p:cNvPr>
          <p:cNvSpPr>
            <a:spLocks noGrp="1"/>
          </p:cNvSpPr>
          <p:nvPr>
            <p:ph type="dt" sz="half" idx="10"/>
          </p:nvPr>
        </p:nvSpPr>
        <p:spPr/>
        <p:txBody>
          <a:bodyPr/>
          <a:lstStyle/>
          <a:p>
            <a:fld id="{30D69CF8-024C-41D7-8BD7-21241E0223D0}" type="datetimeFigureOut">
              <a:rPr lang="el-GR" smtClean="0"/>
              <a:t>14/1/2025</a:t>
            </a:fld>
            <a:endParaRPr lang="el-GR"/>
          </a:p>
        </p:txBody>
      </p:sp>
      <p:sp>
        <p:nvSpPr>
          <p:cNvPr id="6" name="Θέση υποσέλιδου 5">
            <a:extLst>
              <a:ext uri="{FF2B5EF4-FFF2-40B4-BE49-F238E27FC236}">
                <a16:creationId xmlns:a16="http://schemas.microsoft.com/office/drawing/2014/main" id="{0A2184BA-A62F-C242-103D-2082E9E77BB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3A1B85F1-5402-BC16-C369-1E4DEE21274F}"/>
              </a:ext>
            </a:extLst>
          </p:cNvPr>
          <p:cNvSpPr>
            <a:spLocks noGrp="1"/>
          </p:cNvSpPr>
          <p:nvPr>
            <p:ph type="sldNum" sz="quarter" idx="12"/>
          </p:nvPr>
        </p:nvSpPr>
        <p:spPr/>
        <p:txBody>
          <a:bodyPr/>
          <a:lstStyle/>
          <a:p>
            <a:fld id="{8D0C70D9-EC75-42A5-A8E1-183FD83A1FF0}" type="slidenum">
              <a:rPr lang="el-GR" smtClean="0"/>
              <a:t>‹#›</a:t>
            </a:fld>
            <a:endParaRPr lang="el-GR"/>
          </a:p>
        </p:txBody>
      </p:sp>
    </p:spTree>
    <p:extLst>
      <p:ext uri="{BB962C8B-B14F-4D97-AF65-F5344CB8AC3E}">
        <p14:creationId xmlns:p14="http://schemas.microsoft.com/office/powerpoint/2010/main" val="3044005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D5625A72-1ADA-0C72-EBE8-00964AE958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9993D6F-E418-DD79-54FB-9628EDF478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5FC3E0C-1A45-39CB-BF61-39876752E9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0D69CF8-024C-41D7-8BD7-21241E0223D0}" type="datetimeFigureOut">
              <a:rPr lang="el-GR" smtClean="0"/>
              <a:t>14/1/2025</a:t>
            </a:fld>
            <a:endParaRPr lang="el-GR"/>
          </a:p>
        </p:txBody>
      </p:sp>
      <p:sp>
        <p:nvSpPr>
          <p:cNvPr id="5" name="Θέση υποσέλιδου 4">
            <a:extLst>
              <a:ext uri="{FF2B5EF4-FFF2-40B4-BE49-F238E27FC236}">
                <a16:creationId xmlns:a16="http://schemas.microsoft.com/office/drawing/2014/main" id="{6D05FB01-4D37-E6C2-C91C-C096718CC6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5909053C-C797-B708-6091-32603B524F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D0C70D9-EC75-42A5-A8E1-183FD83A1FF0}" type="slidenum">
              <a:rPr lang="el-GR" smtClean="0"/>
              <a:t>‹#›</a:t>
            </a:fld>
            <a:endParaRPr lang="el-GR"/>
          </a:p>
        </p:txBody>
      </p:sp>
    </p:spTree>
    <p:extLst>
      <p:ext uri="{BB962C8B-B14F-4D97-AF65-F5344CB8AC3E}">
        <p14:creationId xmlns:p14="http://schemas.microsoft.com/office/powerpoint/2010/main" val="2908445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Εικόνα 6">
            <a:extLst>
              <a:ext uri="{FF2B5EF4-FFF2-40B4-BE49-F238E27FC236}">
                <a16:creationId xmlns:a16="http://schemas.microsoft.com/office/drawing/2014/main" id="{BF837CCA-DD2B-428A-F8A6-59C3C982A57B}"/>
              </a:ext>
            </a:extLst>
          </p:cNvPr>
          <p:cNvPicPr>
            <a:picLocks noChangeAspect="1"/>
          </p:cNvPicPr>
          <p:nvPr/>
        </p:nvPicPr>
        <p:blipFill>
          <a:blip r:embed="rId2"/>
          <a:srcRect t="14673" r="-2" b="3478"/>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Εικόνα 5" descr="Εικόνα που περιέχει πολυχρωμία, κίτρινο, Κεχριμπάρι, τέχνη&#10;&#10;Περιγραφή που δημιουργήθηκε αυτόματα">
            <a:extLst>
              <a:ext uri="{FF2B5EF4-FFF2-40B4-BE49-F238E27FC236}">
                <a16:creationId xmlns:a16="http://schemas.microsoft.com/office/drawing/2014/main" id="{7FED46E4-4DC5-91FD-3B67-33D9D4518447}"/>
              </a:ext>
            </a:extLst>
          </p:cNvPr>
          <p:cNvPicPr>
            <a:picLocks noChangeAspect="1"/>
          </p:cNvPicPr>
          <p:nvPr/>
        </p:nvPicPr>
        <p:blipFill>
          <a:blip r:embed="rId3">
            <a:extLst>
              <a:ext uri="{28A0092B-C50C-407E-A947-70E740481C1C}">
                <a14:useLocalDpi xmlns:a14="http://schemas.microsoft.com/office/drawing/2010/main" val="0"/>
              </a:ext>
            </a:extLst>
          </a:blip>
          <a:srcRect t="7922"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8" name="Freeform: Shape 17">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19">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D628D7DB-95F7-7A28-6415-1EA5136CEC17}"/>
              </a:ext>
            </a:extLst>
          </p:cNvPr>
          <p:cNvSpPr>
            <a:spLocks noGrp="1"/>
          </p:cNvSpPr>
          <p:nvPr>
            <p:ph type="ctrTitle"/>
          </p:nvPr>
        </p:nvSpPr>
        <p:spPr>
          <a:xfrm>
            <a:off x="337786" y="1550382"/>
            <a:ext cx="5019074" cy="968749"/>
          </a:xfrm>
        </p:spPr>
        <p:txBody>
          <a:bodyPr>
            <a:normAutofit/>
          </a:bodyPr>
          <a:lstStyle/>
          <a:p>
            <a:pPr algn="l"/>
            <a:r>
              <a:rPr lang="en-US" sz="5400" dirty="0"/>
              <a:t>Ollantaytambo</a:t>
            </a:r>
            <a:endParaRPr lang="el-GR" sz="5400" dirty="0"/>
          </a:p>
        </p:txBody>
      </p:sp>
      <p:sp>
        <p:nvSpPr>
          <p:cNvPr id="3" name="Υπότιτλος 2">
            <a:extLst>
              <a:ext uri="{FF2B5EF4-FFF2-40B4-BE49-F238E27FC236}">
                <a16:creationId xmlns:a16="http://schemas.microsoft.com/office/drawing/2014/main" id="{6E1E6CDD-8358-9B31-CB77-C79565CD6E1E}"/>
              </a:ext>
            </a:extLst>
          </p:cNvPr>
          <p:cNvSpPr>
            <a:spLocks noGrp="1"/>
          </p:cNvSpPr>
          <p:nvPr>
            <p:ph type="subTitle" idx="1"/>
          </p:nvPr>
        </p:nvSpPr>
        <p:spPr>
          <a:xfrm>
            <a:off x="489097" y="3040915"/>
            <a:ext cx="5710665" cy="1874449"/>
          </a:xfrm>
        </p:spPr>
        <p:txBody>
          <a:bodyPr>
            <a:normAutofit lnSpcReduction="10000"/>
          </a:bodyPr>
          <a:lstStyle/>
          <a:p>
            <a:pPr algn="l"/>
            <a:r>
              <a:rPr lang="en-US" sz="2800" dirty="0">
                <a:solidFill>
                  <a:srgbClr val="CC6600"/>
                </a:solidFill>
                <a:latin typeface="Berlin Sans FB" panose="020E0602020502020306" pitchFamily="34" charset="0"/>
              </a:rPr>
              <a:t>Country	 Peru</a:t>
            </a:r>
          </a:p>
          <a:p>
            <a:pPr algn="l"/>
            <a:r>
              <a:rPr lang="en-US" sz="2800" dirty="0">
                <a:solidFill>
                  <a:srgbClr val="CC6600"/>
                </a:solidFill>
                <a:latin typeface="Berlin Sans FB" panose="020E0602020502020306" pitchFamily="34" charset="0"/>
              </a:rPr>
              <a:t>Region	Cusco</a:t>
            </a:r>
          </a:p>
          <a:p>
            <a:pPr algn="l"/>
            <a:r>
              <a:rPr lang="en-US" sz="2800" dirty="0">
                <a:solidFill>
                  <a:srgbClr val="CC6600"/>
                </a:solidFill>
                <a:latin typeface="Berlin Sans FB" panose="020E0602020502020306" pitchFamily="34" charset="0"/>
              </a:rPr>
              <a:t>Province	Urubamba</a:t>
            </a:r>
          </a:p>
          <a:p>
            <a:pPr algn="l"/>
            <a:r>
              <a:rPr lang="en-US" sz="2800" dirty="0">
                <a:solidFill>
                  <a:srgbClr val="CC6600"/>
                </a:solidFill>
                <a:latin typeface="Berlin Sans FB" panose="020E0602020502020306" pitchFamily="34" charset="0"/>
              </a:rPr>
              <a:t>District	Ollantaytambo</a:t>
            </a:r>
            <a:endParaRPr lang="el-GR" sz="2800" dirty="0">
              <a:solidFill>
                <a:srgbClr val="CC6600"/>
              </a:solidFill>
            </a:endParaRPr>
          </a:p>
        </p:txBody>
      </p:sp>
      <p:sp>
        <p:nvSpPr>
          <p:cNvPr id="22" name="Rectangle 21">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4" name="Rectangle 23">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Εικόνα 7">
            <a:extLst>
              <a:ext uri="{FF2B5EF4-FFF2-40B4-BE49-F238E27FC236}">
                <a16:creationId xmlns:a16="http://schemas.microsoft.com/office/drawing/2014/main" id="{490577B8-6273-FF9B-1C49-C97EB5B38705}"/>
              </a:ext>
            </a:extLst>
          </p:cNvPr>
          <p:cNvPicPr>
            <a:picLocks noChangeAspect="1"/>
          </p:cNvPicPr>
          <p:nvPr/>
        </p:nvPicPr>
        <p:blipFill>
          <a:blip r:embed="rId4"/>
          <a:stretch>
            <a:fillRect/>
          </a:stretch>
        </p:blipFill>
        <p:spPr>
          <a:xfrm>
            <a:off x="3426295" y="2984801"/>
            <a:ext cx="510811" cy="510811"/>
          </a:xfrm>
          <a:prstGeom prst="rect">
            <a:avLst/>
          </a:prstGeom>
        </p:spPr>
      </p:pic>
    </p:spTree>
    <p:extLst>
      <p:ext uri="{BB962C8B-B14F-4D97-AF65-F5344CB8AC3E}">
        <p14:creationId xmlns:p14="http://schemas.microsoft.com/office/powerpoint/2010/main" val="2045900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8" name="Freeform: Shape 13">
            <a:extLst>
              <a:ext uri="{FF2B5EF4-FFF2-40B4-BE49-F238E27FC236}">
                <a16:creationId xmlns:a16="http://schemas.microsoft.com/office/drawing/2014/main" id="{81F3642D-13C8-47D1-8141-3F5A7CEBA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1975" y="361702"/>
            <a:ext cx="1691640" cy="1691640"/>
          </a:xfrm>
          <a:custGeom>
            <a:avLst/>
            <a:gdLst>
              <a:gd name="connsiteX0" fmla="*/ 845820 w 1691640"/>
              <a:gd name="connsiteY0" fmla="*/ 0 h 1691640"/>
              <a:gd name="connsiteX1" fmla="*/ 1691640 w 1691640"/>
              <a:gd name="connsiteY1" fmla="*/ 845820 h 1691640"/>
              <a:gd name="connsiteX2" fmla="*/ 845820 w 1691640"/>
              <a:gd name="connsiteY2" fmla="*/ 1691640 h 1691640"/>
              <a:gd name="connsiteX3" fmla="*/ 0 w 1691640"/>
              <a:gd name="connsiteY3" fmla="*/ 845820 h 1691640"/>
              <a:gd name="connsiteX4" fmla="*/ 845820 w 1691640"/>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640" h="1691640">
                <a:moveTo>
                  <a:pt x="845820" y="0"/>
                </a:moveTo>
                <a:cubicBezTo>
                  <a:pt x="1312954" y="0"/>
                  <a:pt x="1691640" y="378686"/>
                  <a:pt x="1691640" y="845820"/>
                </a:cubicBezTo>
                <a:cubicBezTo>
                  <a:pt x="1691640" y="1312954"/>
                  <a:pt x="1312954" y="1691640"/>
                  <a:pt x="845820" y="1691640"/>
                </a:cubicBezTo>
                <a:cubicBezTo>
                  <a:pt x="378687" y="1691640"/>
                  <a:pt x="0" y="1312954"/>
                  <a:pt x="0" y="845820"/>
                </a:cubicBezTo>
                <a:cubicBezTo>
                  <a:pt x="0" y="378686"/>
                  <a:pt x="378687" y="0"/>
                  <a:pt x="84582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Θέση περιεχομένου 2">
            <a:extLst>
              <a:ext uri="{FF2B5EF4-FFF2-40B4-BE49-F238E27FC236}">
                <a16:creationId xmlns:a16="http://schemas.microsoft.com/office/drawing/2014/main" id="{6A754D49-5129-528E-E2C9-CC78FDF9FFCF}"/>
              </a:ext>
            </a:extLst>
          </p:cNvPr>
          <p:cNvSpPr>
            <a:spLocks noGrp="1"/>
          </p:cNvSpPr>
          <p:nvPr>
            <p:ph idx="1"/>
          </p:nvPr>
        </p:nvSpPr>
        <p:spPr>
          <a:xfrm>
            <a:off x="408859" y="197110"/>
            <a:ext cx="4726480" cy="4252767"/>
          </a:xfrm>
        </p:spPr>
        <p:txBody>
          <a:bodyPr anchor="t">
            <a:normAutofit/>
          </a:bodyPr>
          <a:lstStyle/>
          <a:p>
            <a:r>
              <a:rPr lang="en-US" sz="1600" dirty="0"/>
              <a:t>Ollantaytambo is a town and an Inca archaeological site in southern Peru some 72 km (45 mi) by road northwest of the city of Cusco. It is located at an altitude of 2,792 m (9,160 ft) above sea level in the district of Ollantaytambo, province of Urubamba, Cusco region. During the Inca Empire, Ollantaytambo was the royal estate of Emperor Pachacuti, who conquered the region  and built the town and a ceremonial center. At the time of the Spanish conquest of Peru, it served as a stronghold for Manco Inca </a:t>
            </a:r>
            <a:r>
              <a:rPr lang="en-US" sz="1600" dirty="0" err="1"/>
              <a:t>Yupanqui</a:t>
            </a:r>
            <a:r>
              <a:rPr lang="en-US" sz="1600" dirty="0"/>
              <a:t>, leader of the Inca resistance. Located in the Sacred Valley of the Incas, it is now an important tourist attraction on account of its Inca ruins and its location </a:t>
            </a:r>
            <a:r>
              <a:rPr lang="en-US" sz="1600" dirty="0" err="1"/>
              <a:t>en</a:t>
            </a:r>
            <a:r>
              <a:rPr lang="en-US" sz="1600" dirty="0"/>
              <a:t> route to one of the most common starting points for the four-day, three-night hike known as the Inca Trail.</a:t>
            </a:r>
            <a:endParaRPr lang="el-GR" sz="1600" dirty="0"/>
          </a:p>
        </p:txBody>
      </p:sp>
      <p:sp>
        <p:nvSpPr>
          <p:cNvPr id="16" name="Oval 15">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Εικόνα 6">
            <a:extLst>
              <a:ext uri="{FF2B5EF4-FFF2-40B4-BE49-F238E27FC236}">
                <a16:creationId xmlns:a16="http://schemas.microsoft.com/office/drawing/2014/main" id="{6EF91BFA-3DAE-7FA2-93C7-5E527F0091A3}"/>
              </a:ext>
            </a:extLst>
          </p:cNvPr>
          <p:cNvPicPr>
            <a:picLocks noChangeAspect="1"/>
          </p:cNvPicPr>
          <p:nvPr/>
        </p:nvPicPr>
        <p:blipFill>
          <a:blip r:embed="rId2"/>
          <a:stretch>
            <a:fillRect/>
          </a:stretch>
        </p:blipFill>
        <p:spPr>
          <a:xfrm>
            <a:off x="6060611" y="797134"/>
            <a:ext cx="1094369" cy="820776"/>
          </a:xfrm>
          <a:prstGeom prst="rect">
            <a:avLst/>
          </a:prstGeom>
        </p:spPr>
      </p:pic>
      <p:sp>
        <p:nvSpPr>
          <p:cNvPr id="59" name="Freeform: Shape 17">
            <a:extLst>
              <a:ext uri="{FF2B5EF4-FFF2-40B4-BE49-F238E27FC236}">
                <a16:creationId xmlns:a16="http://schemas.microsoft.com/office/drawing/2014/main" id="{98E915F0-311A-4BDD-94EC-B0A3D6A3C5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3788" y="2715337"/>
            <a:ext cx="2743200" cy="2743200"/>
          </a:xfrm>
          <a:custGeom>
            <a:avLst/>
            <a:gdLst>
              <a:gd name="connsiteX0" fmla="*/ 1371600 w 2743200"/>
              <a:gd name="connsiteY0" fmla="*/ 0 h 2743200"/>
              <a:gd name="connsiteX1" fmla="*/ 2743200 w 2743200"/>
              <a:gd name="connsiteY1" fmla="*/ 1371600 h 2743200"/>
              <a:gd name="connsiteX2" fmla="*/ 1371600 w 2743200"/>
              <a:gd name="connsiteY2" fmla="*/ 2743200 h 2743200"/>
              <a:gd name="connsiteX3" fmla="*/ 0 w 2743200"/>
              <a:gd name="connsiteY3" fmla="*/ 1371600 h 2743200"/>
              <a:gd name="connsiteX4" fmla="*/ 1371600 w 27432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2743200">
                <a:moveTo>
                  <a:pt x="1371600" y="0"/>
                </a:moveTo>
                <a:cubicBezTo>
                  <a:pt x="2129114" y="0"/>
                  <a:pt x="2743200" y="614087"/>
                  <a:pt x="2743200" y="1371600"/>
                </a:cubicBezTo>
                <a:cubicBezTo>
                  <a:pt x="2743200" y="2129114"/>
                  <a:pt x="2129114" y="2743200"/>
                  <a:pt x="1371600" y="2743200"/>
                </a:cubicBezTo>
                <a:cubicBezTo>
                  <a:pt x="614087" y="2743200"/>
                  <a:pt x="0" y="2129114"/>
                  <a:pt x="0" y="1371600"/>
                </a:cubicBezTo>
                <a:cubicBezTo>
                  <a:pt x="0" y="614087"/>
                  <a:pt x="614087"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0" name="Freeform: Shape 19">
            <a:extLst>
              <a:ext uri="{FF2B5EF4-FFF2-40B4-BE49-F238E27FC236}">
                <a16:creationId xmlns:a16="http://schemas.microsoft.com/office/drawing/2014/main" id="{EF1CD662-C732-41EB-A08A-EFB9E7EB8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1" name="Freeform: Shape 21">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Εικόνα 7">
            <a:extLst>
              <a:ext uri="{FF2B5EF4-FFF2-40B4-BE49-F238E27FC236}">
                <a16:creationId xmlns:a16="http://schemas.microsoft.com/office/drawing/2014/main" id="{EB92738E-E1A1-A74D-292D-5D49473258D4}"/>
              </a:ext>
            </a:extLst>
          </p:cNvPr>
          <p:cNvPicPr>
            <a:picLocks noChangeAspect="1"/>
          </p:cNvPicPr>
          <p:nvPr/>
        </p:nvPicPr>
        <p:blipFill>
          <a:blip r:embed="rId3"/>
          <a:stretch>
            <a:fillRect/>
          </a:stretch>
        </p:blipFill>
        <p:spPr>
          <a:xfrm>
            <a:off x="9009416" y="338230"/>
            <a:ext cx="2852862" cy="2139646"/>
          </a:xfrm>
          <a:prstGeom prst="rect">
            <a:avLst/>
          </a:prstGeom>
        </p:spPr>
      </p:pic>
      <p:sp>
        <p:nvSpPr>
          <p:cNvPr id="62" name="Oval 23">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9AC9A43-F5C5-4703-A0F0-78CBB9542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14950"/>
            <a:ext cx="1568092" cy="1847088"/>
          </a:xfrm>
          <a:custGeom>
            <a:avLst/>
            <a:gdLst>
              <a:gd name="connsiteX0" fmla="*/ 644548 w 1568092"/>
              <a:gd name="connsiteY0" fmla="*/ 0 h 1847088"/>
              <a:gd name="connsiteX1" fmla="*/ 1568092 w 1568092"/>
              <a:gd name="connsiteY1" fmla="*/ 923544 h 1847088"/>
              <a:gd name="connsiteX2" fmla="*/ 644548 w 1568092"/>
              <a:gd name="connsiteY2" fmla="*/ 1847088 h 1847088"/>
              <a:gd name="connsiteX3" fmla="*/ 128186 w 1568092"/>
              <a:gd name="connsiteY3" fmla="*/ 1689361 h 1847088"/>
              <a:gd name="connsiteX4" fmla="*/ 0 w 1568092"/>
              <a:gd name="connsiteY4" fmla="*/ 1583598 h 1847088"/>
              <a:gd name="connsiteX5" fmla="*/ 0 w 1568092"/>
              <a:gd name="connsiteY5" fmla="*/ 263490 h 1847088"/>
              <a:gd name="connsiteX6" fmla="*/ 128186 w 1568092"/>
              <a:gd name="connsiteY6" fmla="*/ 157727 h 1847088"/>
              <a:gd name="connsiteX7" fmla="*/ 644548 w 1568092"/>
              <a:gd name="connsiteY7"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Εικόνα 5">
            <a:extLst>
              <a:ext uri="{FF2B5EF4-FFF2-40B4-BE49-F238E27FC236}">
                <a16:creationId xmlns:a16="http://schemas.microsoft.com/office/drawing/2014/main" id="{AA132949-C046-AF55-E139-844D3472F481}"/>
              </a:ext>
            </a:extLst>
          </p:cNvPr>
          <p:cNvPicPr>
            <a:picLocks noChangeAspect="1"/>
          </p:cNvPicPr>
          <p:nvPr/>
        </p:nvPicPr>
        <p:blipFill>
          <a:blip r:embed="rId4"/>
          <a:stretch>
            <a:fillRect/>
          </a:stretch>
        </p:blipFill>
        <p:spPr>
          <a:xfrm>
            <a:off x="256351" y="4794931"/>
            <a:ext cx="841539" cy="1122053"/>
          </a:xfrm>
          <a:prstGeom prst="rect">
            <a:avLst/>
          </a:prstGeom>
        </p:spPr>
      </p:pic>
      <p:sp>
        <p:nvSpPr>
          <p:cNvPr id="32" name="Freeform: Shape 31">
            <a:extLst>
              <a:ext uri="{FF2B5EF4-FFF2-40B4-BE49-F238E27FC236}">
                <a16:creationId xmlns:a16="http://schemas.microsoft.com/office/drawing/2014/main" id="{BE28351C-7EEF-428E-9B7A-5CC84F3362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382" y="4769538"/>
            <a:ext cx="3950208" cy="2088462"/>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Εικόνα 3">
            <a:extLst>
              <a:ext uri="{FF2B5EF4-FFF2-40B4-BE49-F238E27FC236}">
                <a16:creationId xmlns:a16="http://schemas.microsoft.com/office/drawing/2014/main" id="{968EA778-AFC4-B0CD-D4D8-853832049F43}"/>
              </a:ext>
            </a:extLst>
          </p:cNvPr>
          <p:cNvPicPr>
            <a:picLocks noChangeAspect="1"/>
          </p:cNvPicPr>
          <p:nvPr/>
        </p:nvPicPr>
        <p:blipFill>
          <a:blip r:embed="rId5"/>
          <a:stretch>
            <a:fillRect/>
          </a:stretch>
        </p:blipFill>
        <p:spPr>
          <a:xfrm>
            <a:off x="6691613" y="3268570"/>
            <a:ext cx="1227550" cy="1636734"/>
          </a:xfrm>
          <a:prstGeom prst="rect">
            <a:avLst/>
          </a:prstGeom>
        </p:spPr>
      </p:pic>
      <p:pic>
        <p:nvPicPr>
          <p:cNvPr id="9" name="Εικόνα 8">
            <a:extLst>
              <a:ext uri="{FF2B5EF4-FFF2-40B4-BE49-F238E27FC236}">
                <a16:creationId xmlns:a16="http://schemas.microsoft.com/office/drawing/2014/main" id="{D74EBFBA-50BE-3770-A745-7157385DE366}"/>
              </a:ext>
            </a:extLst>
          </p:cNvPr>
          <p:cNvPicPr>
            <a:picLocks noChangeAspect="1"/>
          </p:cNvPicPr>
          <p:nvPr/>
        </p:nvPicPr>
        <p:blipFill>
          <a:blip r:embed="rId6"/>
          <a:stretch>
            <a:fillRect/>
          </a:stretch>
        </p:blipFill>
        <p:spPr>
          <a:xfrm>
            <a:off x="2816607" y="5239634"/>
            <a:ext cx="1929327" cy="1446995"/>
          </a:xfrm>
          <a:prstGeom prst="rect">
            <a:avLst/>
          </a:prstGeom>
        </p:spPr>
      </p:pic>
      <p:sp>
        <p:nvSpPr>
          <p:cNvPr id="34" name="Freeform: Shape 33">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B0B0DBC8-B5F0-40AE-A3D3-BCD504119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Εικόνα 4">
            <a:extLst>
              <a:ext uri="{FF2B5EF4-FFF2-40B4-BE49-F238E27FC236}">
                <a16:creationId xmlns:a16="http://schemas.microsoft.com/office/drawing/2014/main" id="{3BB96782-35CB-FBE3-3C82-AD49AD69121A}"/>
              </a:ext>
            </a:extLst>
          </p:cNvPr>
          <p:cNvPicPr>
            <a:picLocks noChangeAspect="1"/>
          </p:cNvPicPr>
          <p:nvPr/>
        </p:nvPicPr>
        <p:blipFill>
          <a:blip r:embed="rId7"/>
          <a:stretch>
            <a:fillRect/>
          </a:stretch>
        </p:blipFill>
        <p:spPr>
          <a:xfrm>
            <a:off x="9626785" y="4846673"/>
            <a:ext cx="2246575" cy="1684931"/>
          </a:xfrm>
          <a:prstGeom prst="rect">
            <a:avLst/>
          </a:prstGeom>
        </p:spPr>
      </p:pic>
    </p:spTree>
    <p:extLst>
      <p:ext uri="{BB962C8B-B14F-4D97-AF65-F5344CB8AC3E}">
        <p14:creationId xmlns:p14="http://schemas.microsoft.com/office/powerpoint/2010/main" val="358008684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C00ACB4C-EFF8-3397-D213-EE6A4175E185}"/>
              </a:ext>
            </a:extLst>
          </p:cNvPr>
          <p:cNvPicPr>
            <a:picLocks noChangeAspect="1"/>
          </p:cNvPicPr>
          <p:nvPr/>
        </p:nvPicPr>
        <p:blipFill>
          <a:blip r:embed="rId2"/>
          <a:srcRect r="243" b="-1"/>
          <a:stretch/>
        </p:blipFill>
        <p:spPr>
          <a:xfrm>
            <a:off x="2522358" y="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Θέση περιεχομένου 2">
            <a:extLst>
              <a:ext uri="{FF2B5EF4-FFF2-40B4-BE49-F238E27FC236}">
                <a16:creationId xmlns:a16="http://schemas.microsoft.com/office/drawing/2014/main" id="{193077F5-B6DF-D320-91B3-45FBE301ACCD}"/>
              </a:ext>
            </a:extLst>
          </p:cNvPr>
          <p:cNvSpPr>
            <a:spLocks noGrp="1"/>
          </p:cNvSpPr>
          <p:nvPr>
            <p:ph idx="1"/>
          </p:nvPr>
        </p:nvSpPr>
        <p:spPr>
          <a:xfrm>
            <a:off x="553087" y="885601"/>
            <a:ext cx="3938540" cy="5216489"/>
          </a:xfrm>
        </p:spPr>
        <p:txBody>
          <a:bodyPr>
            <a:noAutofit/>
          </a:bodyPr>
          <a:lstStyle/>
          <a:p>
            <a:r>
              <a:rPr lang="en-US" sz="2400" dirty="0">
                <a:solidFill>
                  <a:schemeClr val="accent4">
                    <a:lumMod val="75000"/>
                  </a:schemeClr>
                </a:solidFill>
                <a:latin typeface="Bodoni MT Condensed" panose="02070606080606020203" pitchFamily="18" charset="0"/>
              </a:rPr>
              <a:t>Description</a:t>
            </a:r>
          </a:p>
          <a:p>
            <a:r>
              <a:rPr lang="en-US" sz="2400" dirty="0">
                <a:solidFill>
                  <a:schemeClr val="accent4">
                    <a:lumMod val="75000"/>
                  </a:schemeClr>
                </a:solidFill>
                <a:latin typeface="Bodoni MT Condensed" panose="02070606080606020203" pitchFamily="18" charset="0"/>
              </a:rPr>
              <a:t>The town of Ollantaytambo is located along the </a:t>
            </a:r>
            <a:r>
              <a:rPr lang="en-US" sz="2400" dirty="0" err="1">
                <a:solidFill>
                  <a:schemeClr val="accent4">
                    <a:lumMod val="75000"/>
                  </a:schemeClr>
                </a:solidFill>
                <a:latin typeface="Bodoni MT Condensed" panose="02070606080606020203" pitchFamily="18" charset="0"/>
              </a:rPr>
              <a:t>Patakancha</a:t>
            </a:r>
            <a:r>
              <a:rPr lang="en-US" sz="2400" dirty="0">
                <a:solidFill>
                  <a:schemeClr val="accent4">
                    <a:lumMod val="75000"/>
                  </a:schemeClr>
                </a:solidFill>
                <a:latin typeface="Bodoni MT Condensed" panose="02070606080606020203" pitchFamily="18" charset="0"/>
              </a:rPr>
              <a:t> River, close to the point where it joins the </a:t>
            </a:r>
            <a:r>
              <a:rPr lang="en-US" sz="2400" dirty="0" err="1">
                <a:solidFill>
                  <a:schemeClr val="accent4">
                    <a:lumMod val="75000"/>
                  </a:schemeClr>
                </a:solidFill>
                <a:latin typeface="Bodoni MT Condensed" panose="02070606080606020203" pitchFamily="18" charset="0"/>
              </a:rPr>
              <a:t>Willkanuta</a:t>
            </a:r>
            <a:r>
              <a:rPr lang="en-US" sz="2400" dirty="0">
                <a:solidFill>
                  <a:schemeClr val="accent4">
                    <a:lumMod val="75000"/>
                  </a:schemeClr>
                </a:solidFill>
                <a:latin typeface="Bodoni MT Condensed" panose="02070606080606020203" pitchFamily="18" charset="0"/>
              </a:rPr>
              <a:t> River. The main settlement is located on the left margin of the </a:t>
            </a:r>
            <a:r>
              <a:rPr lang="en-US" sz="2400" dirty="0" err="1">
                <a:solidFill>
                  <a:schemeClr val="accent4">
                    <a:lumMod val="75000"/>
                  </a:schemeClr>
                </a:solidFill>
                <a:latin typeface="Bodoni MT Condensed" panose="02070606080606020203" pitchFamily="18" charset="0"/>
              </a:rPr>
              <a:t>Patakancha</a:t>
            </a:r>
            <a:r>
              <a:rPr lang="en-US" sz="2400" dirty="0">
                <a:solidFill>
                  <a:schemeClr val="accent4">
                    <a:lumMod val="75000"/>
                  </a:schemeClr>
                </a:solidFill>
                <a:latin typeface="Bodoni MT Condensed" panose="02070606080606020203" pitchFamily="18" charset="0"/>
              </a:rPr>
              <a:t> with a smaller compound called '</a:t>
            </a:r>
            <a:r>
              <a:rPr lang="en-US" sz="2400" dirty="0" err="1">
                <a:solidFill>
                  <a:schemeClr val="accent4">
                    <a:lumMod val="75000"/>
                  </a:schemeClr>
                </a:solidFill>
                <a:latin typeface="Bodoni MT Condensed" panose="02070606080606020203" pitchFamily="18" charset="0"/>
              </a:rPr>
              <a:t>Araqhama</a:t>
            </a:r>
            <a:r>
              <a:rPr lang="en-US" sz="2400" dirty="0">
                <a:solidFill>
                  <a:schemeClr val="accent4">
                    <a:lumMod val="75000"/>
                  </a:schemeClr>
                </a:solidFill>
                <a:latin typeface="Bodoni MT Condensed" panose="02070606080606020203" pitchFamily="18" charset="0"/>
              </a:rPr>
              <a:t> on the right margin. The main Inca ceremonial center is located beyond '</a:t>
            </a:r>
            <a:r>
              <a:rPr lang="en-US" sz="2400" dirty="0" err="1">
                <a:solidFill>
                  <a:schemeClr val="accent4">
                    <a:lumMod val="75000"/>
                  </a:schemeClr>
                </a:solidFill>
                <a:latin typeface="Bodoni MT Condensed" panose="02070606080606020203" pitchFamily="18" charset="0"/>
              </a:rPr>
              <a:t>Araqhama</a:t>
            </a:r>
            <a:r>
              <a:rPr lang="en-US" sz="2400" dirty="0">
                <a:solidFill>
                  <a:schemeClr val="accent4">
                    <a:lumMod val="75000"/>
                  </a:schemeClr>
                </a:solidFill>
                <a:latin typeface="Bodoni MT Condensed" panose="02070606080606020203" pitchFamily="18" charset="0"/>
              </a:rPr>
              <a:t> on a hill called Cerro </a:t>
            </a:r>
            <a:r>
              <a:rPr lang="en-US" sz="2400" dirty="0" err="1">
                <a:solidFill>
                  <a:schemeClr val="accent4">
                    <a:lumMod val="75000"/>
                  </a:schemeClr>
                </a:solidFill>
                <a:latin typeface="Bodoni MT Condensed" panose="02070606080606020203" pitchFamily="18" charset="0"/>
              </a:rPr>
              <a:t>Bandolista</a:t>
            </a:r>
            <a:r>
              <a:rPr lang="en-US" sz="2400" dirty="0">
                <a:solidFill>
                  <a:schemeClr val="accent4">
                    <a:lumMod val="75000"/>
                  </a:schemeClr>
                </a:solidFill>
                <a:latin typeface="Bodoni MT Condensed" panose="02070606080606020203" pitchFamily="18" charset="0"/>
              </a:rPr>
              <a:t>. Several Inca structures are in the surrounding areas, and what follows is a brief description of the main sites.</a:t>
            </a:r>
          </a:p>
          <a:p>
            <a:endParaRPr lang="en-US" sz="1800" dirty="0"/>
          </a:p>
        </p:txBody>
      </p:sp>
    </p:spTree>
    <p:extLst>
      <p:ext uri="{BB962C8B-B14F-4D97-AF65-F5344CB8AC3E}">
        <p14:creationId xmlns:p14="http://schemas.microsoft.com/office/powerpoint/2010/main" val="3373093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Θέση περιεχομένου 3">
            <a:extLst>
              <a:ext uri="{FF2B5EF4-FFF2-40B4-BE49-F238E27FC236}">
                <a16:creationId xmlns:a16="http://schemas.microsoft.com/office/drawing/2014/main" id="{D4DF41AA-F31F-1325-B9F8-6386E8EA61AF}"/>
              </a:ext>
            </a:extLst>
          </p:cNvPr>
          <p:cNvPicPr>
            <a:picLocks noChangeAspect="1"/>
          </p:cNvPicPr>
          <p:nvPr/>
        </p:nvPicPr>
        <p:blipFill>
          <a:blip r:embed="rId2"/>
          <a:srcRect t="455" r="-1" b="125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7">
            <a:extLst>
              <a:ext uri="{FF2B5EF4-FFF2-40B4-BE49-F238E27FC236}">
                <a16:creationId xmlns:a16="http://schemas.microsoft.com/office/drawing/2014/main" id="{262F8214-7DFD-5DA9-B3BC-13098069882F}"/>
              </a:ext>
            </a:extLst>
          </p:cNvPr>
          <p:cNvSpPr>
            <a:spLocks noGrp="1"/>
          </p:cNvSpPr>
          <p:nvPr>
            <p:ph idx="1"/>
          </p:nvPr>
        </p:nvSpPr>
        <p:spPr>
          <a:xfrm>
            <a:off x="5297593" y="2374946"/>
            <a:ext cx="6251110" cy="4034862"/>
          </a:xfrm>
        </p:spPr>
        <p:txBody>
          <a:bodyPr>
            <a:normAutofit/>
          </a:bodyPr>
          <a:lstStyle/>
          <a:p>
            <a:endParaRPr lang="en-US" sz="900" dirty="0"/>
          </a:p>
          <a:p>
            <a:r>
              <a:rPr lang="en-US" sz="1050" dirty="0"/>
              <a:t>Terraces of </a:t>
            </a:r>
            <a:r>
              <a:rPr lang="en-US" sz="1050" dirty="0" err="1"/>
              <a:t>Pumatallis</a:t>
            </a:r>
            <a:endParaRPr lang="en-US" sz="1050" dirty="0"/>
          </a:p>
          <a:p>
            <a:r>
              <a:rPr lang="en-US" sz="1050" dirty="0"/>
              <a:t>The valleys of the Urubamba and </a:t>
            </a:r>
            <a:r>
              <a:rPr lang="en-US" sz="1050" dirty="0" err="1"/>
              <a:t>Patakancha</a:t>
            </a:r>
            <a:r>
              <a:rPr lang="en-US" sz="1050" dirty="0"/>
              <a:t> Rivers along Ollantaytambo are covered by an extensive set of agricultural terraces or </a:t>
            </a:r>
            <a:r>
              <a:rPr lang="en-US" sz="1050" dirty="0" err="1"/>
              <a:t>andenes</a:t>
            </a:r>
            <a:r>
              <a:rPr lang="en-US" sz="1050" dirty="0"/>
              <a:t> which start at the bottom of the valleys and climb up the surrounding hills. The </a:t>
            </a:r>
            <a:r>
              <a:rPr lang="en-US" sz="1050" dirty="0" err="1"/>
              <a:t>andenes</a:t>
            </a:r>
            <a:r>
              <a:rPr lang="en-US" sz="1050" dirty="0"/>
              <a:t> permitted farming on otherwise unusable terrain; they also allowed the Incas to take advantage of the different ecological zones created by variations in altitude. Terraces at Ollantaytambo were built to a higher standard than common Inca agricultural terraces; for instance, they have higher walls made of cut stones instead of rough fieldstones. This type of high-prestige terracing is also found in other Inca royal estates such as </a:t>
            </a:r>
            <a:r>
              <a:rPr lang="en-US" sz="1050" dirty="0" err="1"/>
              <a:t>Chinchero</a:t>
            </a:r>
            <a:r>
              <a:rPr lang="en-US" sz="1050" dirty="0"/>
              <a:t>, </a:t>
            </a:r>
            <a:r>
              <a:rPr lang="en-US" sz="1050" dirty="0" err="1"/>
              <a:t>Pisaq</a:t>
            </a:r>
            <a:r>
              <a:rPr lang="en-US" sz="1050" dirty="0"/>
              <a:t>, and </a:t>
            </a:r>
            <a:r>
              <a:rPr lang="en-US" sz="1050" dirty="0" err="1"/>
              <a:t>Yucay</a:t>
            </a:r>
            <a:r>
              <a:rPr lang="en-US" sz="1050" dirty="0"/>
              <a:t>.</a:t>
            </a:r>
          </a:p>
          <a:p>
            <a:endParaRPr lang="en-US" sz="1050" dirty="0"/>
          </a:p>
          <a:p>
            <a:r>
              <a:rPr lang="en-US" sz="1050" dirty="0"/>
              <a:t>A set of sunken terraces starts south of </a:t>
            </a:r>
            <a:r>
              <a:rPr lang="en-US" sz="1050" dirty="0" err="1"/>
              <a:t>Ollantaytambo's</a:t>
            </a:r>
            <a:r>
              <a:rPr lang="en-US" sz="1050" dirty="0"/>
              <a:t> Plaza de Armas, stretching all the way to the Urubamba River. They are about 700 m long, 60 m wide, and up to 15 m below the level of surrounding terraces; due to their shape, they are called </a:t>
            </a:r>
            <a:r>
              <a:rPr lang="en-US" sz="1050" dirty="0" err="1"/>
              <a:t>Callejón</a:t>
            </a:r>
            <a:r>
              <a:rPr lang="en-US" sz="1050" dirty="0"/>
              <a:t>, the Spanish word for alley. Land inside </a:t>
            </a:r>
            <a:r>
              <a:rPr lang="en-US" sz="1050" dirty="0" err="1"/>
              <a:t>Callejón</a:t>
            </a:r>
            <a:r>
              <a:rPr lang="en-US" sz="1050" dirty="0"/>
              <a:t> is protected from the wind by lateral walls which also absorb solar radiation during the day and release it during the night; this creates a microclimate zone 2 to 3 °C warmer than the ground above it. These conditions allowed the Incas to grow species of plants native to lower altitudes that otherwise could not have flourished at this site.</a:t>
            </a:r>
          </a:p>
          <a:p>
            <a:endParaRPr lang="en-US" sz="1050" dirty="0"/>
          </a:p>
          <a:p>
            <a:r>
              <a:rPr lang="en-US" sz="1050" dirty="0"/>
              <a:t>At the southern end of </a:t>
            </a:r>
            <a:r>
              <a:rPr lang="en-US" sz="1050" dirty="0" err="1"/>
              <a:t>Callejón</a:t>
            </a:r>
            <a:r>
              <a:rPr lang="en-US" sz="1050" dirty="0"/>
              <a:t>, overlooking the Urubamba River, is an Inca site called </a:t>
            </a:r>
            <a:r>
              <a:rPr lang="en-US" sz="1050" dirty="0" err="1"/>
              <a:t>Q'ellu</a:t>
            </a:r>
            <a:r>
              <a:rPr lang="en-US" sz="1050" dirty="0"/>
              <a:t> </a:t>
            </a:r>
            <a:r>
              <a:rPr lang="en-US" sz="1050" dirty="0" err="1"/>
              <a:t>Raqay</a:t>
            </a:r>
            <a:r>
              <a:rPr lang="en-US" sz="1050" dirty="0"/>
              <a:t>. Its interconnected buildings and plazas form an unusual design quite unlike the single-room structures common in Inca architecture. As the site is isolated from the rest of Ollantaytambo and surrounded by an elaborate terraces, it was postulated to be a palace built for emperor Pachacuti.</a:t>
            </a:r>
          </a:p>
        </p:txBody>
      </p:sp>
    </p:spTree>
    <p:extLst>
      <p:ext uri="{BB962C8B-B14F-4D97-AF65-F5344CB8AC3E}">
        <p14:creationId xmlns:p14="http://schemas.microsoft.com/office/powerpoint/2010/main" val="1006291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4" name="Rectangle 283">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7883" y="2102603"/>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95CBC9A5-2EC2-43B3-BE31-8C21041EA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19505" cy="2553552"/>
          </a:xfrm>
          <a:custGeom>
            <a:avLst/>
            <a:gdLst>
              <a:gd name="connsiteX0" fmla="*/ 0 w 3219505"/>
              <a:gd name="connsiteY0" fmla="*/ 0 h 2553552"/>
              <a:gd name="connsiteX1" fmla="*/ 3168418 w 3219505"/>
              <a:gd name="connsiteY1" fmla="*/ 0 h 2553552"/>
              <a:gd name="connsiteX2" fmla="*/ 3176885 w 3219505"/>
              <a:gd name="connsiteY2" fmla="*/ 32928 h 2553552"/>
              <a:gd name="connsiteX3" fmla="*/ 3219505 w 3219505"/>
              <a:gd name="connsiteY3" fmla="*/ 455715 h 2553552"/>
              <a:gd name="connsiteX4" fmla="*/ 1121668 w 3219505"/>
              <a:gd name="connsiteY4" fmla="*/ 2553552 h 2553552"/>
              <a:gd name="connsiteX5" fmla="*/ 121715 w 3219505"/>
              <a:gd name="connsiteY5" fmla="*/ 2300354 h 2553552"/>
              <a:gd name="connsiteX6" fmla="*/ 0 w 3219505"/>
              <a:gd name="connsiteY6" fmla="*/ 2226411 h 255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9505" h="2553552">
                <a:moveTo>
                  <a:pt x="0" y="0"/>
                </a:moveTo>
                <a:lnTo>
                  <a:pt x="3168418" y="0"/>
                </a:lnTo>
                <a:lnTo>
                  <a:pt x="3176885" y="32928"/>
                </a:lnTo>
                <a:cubicBezTo>
                  <a:pt x="3204830" y="169492"/>
                  <a:pt x="3219505" y="310890"/>
                  <a:pt x="3219505" y="455715"/>
                </a:cubicBezTo>
                <a:cubicBezTo>
                  <a:pt x="3219505" y="1614318"/>
                  <a:pt x="2280271" y="2553552"/>
                  <a:pt x="1121668" y="2553552"/>
                </a:cubicBezTo>
                <a:cubicBezTo>
                  <a:pt x="759605" y="2553552"/>
                  <a:pt x="418964" y="2461830"/>
                  <a:pt x="121715" y="2300354"/>
                </a:cubicBezTo>
                <a:lnTo>
                  <a:pt x="0" y="2226411"/>
                </a:ln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34524474-346E-D73B-4C20-2EB005F0884C}"/>
              </a:ext>
            </a:extLst>
          </p:cNvPr>
          <p:cNvPicPr>
            <a:picLocks noChangeAspect="1"/>
          </p:cNvPicPr>
          <p:nvPr/>
        </p:nvPicPr>
        <p:blipFill>
          <a:blip r:embed="rId2"/>
          <a:stretch>
            <a:fillRect/>
          </a:stretch>
        </p:blipFill>
        <p:spPr>
          <a:xfrm>
            <a:off x="284865" y="982508"/>
            <a:ext cx="1935439" cy="243472"/>
          </a:xfrm>
          <a:prstGeom prst="rect">
            <a:avLst/>
          </a:prstGeom>
        </p:spPr>
      </p:pic>
      <p:sp>
        <p:nvSpPr>
          <p:cNvPr id="290" name="Oval 289">
            <a:extLst>
              <a:ext uri="{FF2B5EF4-FFF2-40B4-BE49-F238E27FC236}">
                <a16:creationId xmlns:a16="http://schemas.microsoft.com/office/drawing/2014/main" id="{7400EEA6-B330-4DBC-A821-469627E96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7433" y="118885"/>
            <a:ext cx="2501404" cy="2501404"/>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Θέση περιεχομένου 7" descr="Εικόνα που περιέχει εξωτερικός χώρος/ύπαιθρος, βουνό, ουρανός, Ερείπια&#10;&#10;Περιγραφή που δημιουργήθηκε αυτόματα">
            <a:extLst>
              <a:ext uri="{FF2B5EF4-FFF2-40B4-BE49-F238E27FC236}">
                <a16:creationId xmlns:a16="http://schemas.microsoft.com/office/drawing/2014/main" id="{DC4B51D9-125C-1AB3-1975-2A58EA632D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65" y="176379"/>
            <a:ext cx="2134143" cy="1712161"/>
          </a:xfrm>
          <a:prstGeom prst="rect">
            <a:avLst/>
          </a:prstGeom>
        </p:spPr>
      </p:pic>
      <p:sp>
        <p:nvSpPr>
          <p:cNvPr id="29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269" y="2905060"/>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94" name="Oval 293">
            <a:extLst>
              <a:ext uri="{FF2B5EF4-FFF2-40B4-BE49-F238E27FC236}">
                <a16:creationId xmlns:a16="http://schemas.microsoft.com/office/drawing/2014/main" id="{5EF6BFFD-743B-47E9-AC55-ACA07581F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05236" y="2756813"/>
            <a:ext cx="2339616" cy="2339616"/>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Freeform: Shape 295">
            <a:extLst>
              <a:ext uri="{FF2B5EF4-FFF2-40B4-BE49-F238E27FC236}">
                <a16:creationId xmlns:a16="http://schemas.microsoft.com/office/drawing/2014/main" id="{8D3BEFDA-0C8B-4C24-AF49-B7E58C98D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6811"/>
            <a:ext cx="4507268" cy="4101189"/>
          </a:xfrm>
          <a:custGeom>
            <a:avLst/>
            <a:gdLst>
              <a:gd name="connsiteX0" fmla="*/ 1188901 w 4507268"/>
              <a:gd name="connsiteY0" fmla="*/ 0 h 4101189"/>
              <a:gd name="connsiteX1" fmla="*/ 4507268 w 4507268"/>
              <a:gd name="connsiteY1" fmla="*/ 3318367 h 4101189"/>
              <a:gd name="connsiteX2" fmla="*/ 4439851 w 4507268"/>
              <a:gd name="connsiteY2" fmla="*/ 3987135 h 4101189"/>
              <a:gd name="connsiteX3" fmla="*/ 4410525 w 4507268"/>
              <a:gd name="connsiteY3" fmla="*/ 4101189 h 4101189"/>
              <a:gd name="connsiteX4" fmla="*/ 0 w 4507268"/>
              <a:gd name="connsiteY4" fmla="*/ 4101189 h 4101189"/>
              <a:gd name="connsiteX5" fmla="*/ 0 w 4507268"/>
              <a:gd name="connsiteY5" fmla="*/ 221283 h 4101189"/>
              <a:gd name="connsiteX6" fmla="*/ 47936 w 4507268"/>
              <a:gd name="connsiteY6" fmla="*/ 201358 h 4101189"/>
              <a:gd name="connsiteX7" fmla="*/ 1188901 w 4507268"/>
              <a:gd name="connsiteY7" fmla="*/ 0 h 410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7268" h="4101189">
                <a:moveTo>
                  <a:pt x="1188901" y="0"/>
                </a:moveTo>
                <a:cubicBezTo>
                  <a:pt x="3021585" y="0"/>
                  <a:pt x="4507268" y="1485684"/>
                  <a:pt x="4507268" y="3318367"/>
                </a:cubicBezTo>
                <a:cubicBezTo>
                  <a:pt x="4507268" y="3547453"/>
                  <a:pt x="4484055" y="3771117"/>
                  <a:pt x="4439851" y="3987135"/>
                </a:cubicBezTo>
                <a:lnTo>
                  <a:pt x="4410525" y="4101189"/>
                </a:lnTo>
                <a:lnTo>
                  <a:pt x="0" y="4101189"/>
                </a:lnTo>
                <a:lnTo>
                  <a:pt x="0" y="221283"/>
                </a:lnTo>
                <a:lnTo>
                  <a:pt x="47936" y="201358"/>
                </a:lnTo>
                <a:cubicBezTo>
                  <a:pt x="403707" y="71093"/>
                  <a:pt x="788002" y="0"/>
                  <a:pt x="1188901"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8065" y="554476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solidFill>
                <a:schemeClr val="tx1">
                  <a:alpha val="60000"/>
                </a:schemeClr>
              </a:solidFill>
            </a:endParaRPr>
          </a:p>
        </p:txBody>
      </p:sp>
      <p:sp>
        <p:nvSpPr>
          <p:cNvPr id="213" name="Content Placeholder 212">
            <a:extLst>
              <a:ext uri="{FF2B5EF4-FFF2-40B4-BE49-F238E27FC236}">
                <a16:creationId xmlns:a16="http://schemas.microsoft.com/office/drawing/2014/main" id="{D57A6815-56C9-7299-E722-C928CC2057F6}"/>
              </a:ext>
            </a:extLst>
          </p:cNvPr>
          <p:cNvSpPr>
            <a:spLocks noGrp="1"/>
          </p:cNvSpPr>
          <p:nvPr>
            <p:ph idx="1"/>
          </p:nvPr>
        </p:nvSpPr>
        <p:spPr>
          <a:xfrm>
            <a:off x="6659578" y="1276776"/>
            <a:ext cx="4552057" cy="3099266"/>
          </a:xfrm>
        </p:spPr>
        <p:txBody>
          <a:bodyPr anchor="t">
            <a:noAutofit/>
          </a:bodyPr>
          <a:lstStyle/>
          <a:p>
            <a:r>
              <a:rPr lang="en-US" sz="2400" dirty="0">
                <a:solidFill>
                  <a:schemeClr val="tx1">
                    <a:alpha val="80000"/>
                  </a:schemeClr>
                </a:solidFill>
                <a:latin typeface="Gloucester MT Extra Condensed" panose="02030808020601010101" pitchFamily="18" charset="0"/>
              </a:rPr>
              <a:t>Ollantaytambo dates from the late 15th century and has some of the oldest continuously occupied dwellings in South America.[17] Its layout and buildings have been altered to different degrees by later constructions; for instance, on the southern edge of the town, an Inca esplanade with the original entrance to the town was rebuilt as a Plaza de Armas surrounded by colonial and republican buildings.[18] The plaza at the center of the town also disappeared, as several buildings were built over it in colonial times.[19]</a:t>
            </a:r>
          </a:p>
        </p:txBody>
      </p:sp>
      <p:pic>
        <p:nvPicPr>
          <p:cNvPr id="5" name="Εικόνα 4">
            <a:extLst>
              <a:ext uri="{FF2B5EF4-FFF2-40B4-BE49-F238E27FC236}">
                <a16:creationId xmlns:a16="http://schemas.microsoft.com/office/drawing/2014/main" id="{4B130660-3EF2-476D-A8BB-85CC50618A9A}"/>
              </a:ext>
            </a:extLst>
          </p:cNvPr>
          <p:cNvPicPr>
            <a:picLocks noChangeAspect="1"/>
          </p:cNvPicPr>
          <p:nvPr/>
        </p:nvPicPr>
        <p:blipFill>
          <a:blip r:embed="rId2"/>
          <a:stretch>
            <a:fillRect/>
          </a:stretch>
        </p:blipFill>
        <p:spPr>
          <a:xfrm>
            <a:off x="284865" y="4953586"/>
            <a:ext cx="2961232" cy="372514"/>
          </a:xfrm>
          <a:prstGeom prst="rect">
            <a:avLst/>
          </a:prstGeom>
        </p:spPr>
      </p:pic>
      <p:pic>
        <p:nvPicPr>
          <p:cNvPr id="9" name="Εικόνα 8">
            <a:extLst>
              <a:ext uri="{FF2B5EF4-FFF2-40B4-BE49-F238E27FC236}">
                <a16:creationId xmlns:a16="http://schemas.microsoft.com/office/drawing/2014/main" id="{28939B09-519F-1E8E-997D-D25EA340BD21}"/>
              </a:ext>
            </a:extLst>
          </p:cNvPr>
          <p:cNvPicPr>
            <a:picLocks noChangeAspect="1"/>
          </p:cNvPicPr>
          <p:nvPr/>
        </p:nvPicPr>
        <p:blipFill>
          <a:blip r:embed="rId4"/>
          <a:stretch>
            <a:fillRect/>
          </a:stretch>
        </p:blipFill>
        <p:spPr>
          <a:xfrm>
            <a:off x="289617" y="3610394"/>
            <a:ext cx="3056207" cy="2865469"/>
          </a:xfrm>
          <a:prstGeom prst="rect">
            <a:avLst/>
          </a:prstGeom>
        </p:spPr>
      </p:pic>
      <p:cxnSp>
        <p:nvCxnSpPr>
          <p:cNvPr id="300" name="Straight Connector 29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795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Θέση περιεχομένου 3">
            <a:extLst>
              <a:ext uri="{FF2B5EF4-FFF2-40B4-BE49-F238E27FC236}">
                <a16:creationId xmlns:a16="http://schemas.microsoft.com/office/drawing/2014/main" id="{0C40106D-BF64-6888-4F3E-81F91CDF633D}"/>
              </a:ext>
            </a:extLst>
          </p:cNvPr>
          <p:cNvPicPr>
            <a:picLocks noChangeAspect="1"/>
          </p:cNvPicPr>
          <p:nvPr/>
        </p:nvPicPr>
        <p:blipFill>
          <a:blip r:embed="rId3"/>
          <a:srcRect r="5882"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5C46B85F-AFAF-BF96-1315-BF1A9B55D012}"/>
              </a:ext>
            </a:extLst>
          </p:cNvPr>
          <p:cNvSpPr>
            <a:spLocks noGrp="1"/>
          </p:cNvSpPr>
          <p:nvPr>
            <p:ph idx="1"/>
          </p:nvPr>
        </p:nvSpPr>
        <p:spPr>
          <a:xfrm>
            <a:off x="7715322" y="1396970"/>
            <a:ext cx="3822189" cy="4341913"/>
          </a:xfrm>
        </p:spPr>
        <p:txBody>
          <a:bodyPr>
            <a:normAutofit fontScale="40000" lnSpcReduction="20000"/>
          </a:bodyPr>
          <a:lstStyle/>
          <a:p>
            <a:r>
              <a:rPr lang="en-US" sz="16800" dirty="0">
                <a:latin typeface="Kunstler Script" panose="030304020206070D0D06" pitchFamily="66" charset="0"/>
              </a:rPr>
              <a:t>THE END </a:t>
            </a:r>
          </a:p>
          <a:p>
            <a:r>
              <a:rPr lang="en-US" sz="9600" dirty="0">
                <a:latin typeface="Angsana New" panose="02020603050405020304" pitchFamily="18" charset="-34"/>
                <a:cs typeface="Angsana New" panose="02020603050405020304" pitchFamily="18" charset="-34"/>
              </a:rPr>
              <a:t>CREDITS: DIM,ZOE,VAL </a:t>
            </a:r>
          </a:p>
          <a:p>
            <a:r>
              <a:rPr lang="en-US" sz="9600" dirty="0">
                <a:latin typeface="Angsana New" panose="02020603050405020304" pitchFamily="18" charset="-34"/>
                <a:cs typeface="Angsana New" panose="02020603050405020304" pitchFamily="18" charset="-34"/>
              </a:rPr>
              <a:t>B3</a:t>
            </a:r>
          </a:p>
          <a:p>
            <a:r>
              <a:rPr lang="en-US" sz="9600" dirty="0">
                <a:latin typeface="Angsana New" panose="02020603050405020304" pitchFamily="18" charset="-34"/>
                <a:cs typeface="Angsana New" panose="02020603050405020304" pitchFamily="18" charset="-34"/>
              </a:rPr>
              <a:t>THE OLLANTAYTAMBO</a:t>
            </a:r>
          </a:p>
          <a:p>
            <a:pPr marL="0" indent="0">
              <a:buNone/>
            </a:pPr>
            <a:endParaRPr lang="en-US" sz="96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2095338605"/>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TotalTime>
  <Words>680</Words>
  <Application>Microsoft Office PowerPoint</Application>
  <PresentationFormat>Ευρεία οθόνη</PresentationFormat>
  <Paragraphs>21</Paragraphs>
  <Slides>6</Slides>
  <Notes>1</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6</vt:i4>
      </vt:variant>
    </vt:vector>
  </HeadingPairs>
  <TitlesOfParts>
    <vt:vector size="17" baseType="lpstr">
      <vt:lpstr>Angsana New</vt:lpstr>
      <vt:lpstr>Aptos</vt:lpstr>
      <vt:lpstr>Aptos Display</vt:lpstr>
      <vt:lpstr>Arial</vt:lpstr>
      <vt:lpstr>Avenir Next LT Pro</vt:lpstr>
      <vt:lpstr>Berlin Sans FB</vt:lpstr>
      <vt:lpstr>Bodoni MT Condensed</vt:lpstr>
      <vt:lpstr>Calibri</vt:lpstr>
      <vt:lpstr>Gloucester MT Extra Condensed</vt:lpstr>
      <vt:lpstr>Kunstler Script</vt:lpstr>
      <vt:lpstr>Θέμα του Office</vt:lpstr>
      <vt:lpstr>Ollantaytambo</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Δήμητρα Ππασ</dc:creator>
  <cp:lastModifiedBy>Δήμητρα Ππασ</cp:lastModifiedBy>
  <cp:revision>1</cp:revision>
  <dcterms:created xsi:type="dcterms:W3CDTF">2025-01-14T16:29:16Z</dcterms:created>
  <dcterms:modified xsi:type="dcterms:W3CDTF">2025-01-14T17:27:08Z</dcterms:modified>
</cp:coreProperties>
</file>