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18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61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445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634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20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816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915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63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226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996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38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4A7B2-E74F-44BC-8950-FB8528280321}" type="datetimeFigureOut">
              <a:rPr lang="el-GR" smtClean="0"/>
              <a:t>15/11/2020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1EB9-D333-4301-867A-A1B06E4657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98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1%CE%B5%CF%81%CF%8C%CF%86%CF%89%CE%BD%CE%BF" TargetMode="External"/><Relationship Id="rId7" Type="http://schemas.openxmlformats.org/officeDocument/2006/relationships/hyperlink" Target="https://el.wikipedia.org/wiki/%CE%A0%CE%B9%CE%AC%CE%BD%CE%B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el.wikipedia.org/w/index.php?title=%CE%91%CF%85%CE%BB%CF%8C%CF%82_(%CE%B5%CE%BA%CE%BA%CE%BB%CE%B7%CF%83%CE%B9%CE%B1%CF%83%CF%84%CE%B9%CE%BA%CF%8C_%CF%8C%CF%81%CE%B3%CE%B1%CE%BD%CE%BF)&amp;action=edit&amp;redlink=1" TargetMode="External"/><Relationship Id="rId5" Type="http://schemas.openxmlformats.org/officeDocument/2006/relationships/hyperlink" Target="https://el.wikipedia.org/wiki/%CE%9C%CE%BF%CF%85%CF%83%CE%B9%CE%BA%CF%8C_%CF%8C%CF%81%CE%B3%CE%B1%CE%BD%CE%BF" TargetMode="External"/><Relationship Id="rId4" Type="http://schemas.openxmlformats.org/officeDocument/2006/relationships/hyperlink" Target="https://el.wikipedia.org/wiki/%CE%A0%CE%BB%CE%B7%CE%BA%CF%84%CF%81%CE%BF%CF%86%CF%8C%CF%81%CE%B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400051"/>
            <a:ext cx="9144000" cy="54292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ΕΚΚΛΗΣΙΑΣΤΙΚΗ ΜΟΥΣΙΚΗ ΣΤΗΝ ΑΝΑΤΟΛΗ</a:t>
            </a:r>
            <a:endParaRPr lang="el-GR" sz="28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1071562"/>
            <a:ext cx="9144000" cy="5243513"/>
          </a:xfrm>
        </p:spPr>
        <p:txBody>
          <a:bodyPr/>
          <a:lstStyle/>
          <a:p>
            <a:pPr algn="l"/>
            <a:r>
              <a:rPr lang="el-GR" dirty="0" smtClean="0"/>
              <a:t>Η βυζαντινή μουσική είναι εξέλιξη της αρχαίας ελληνικής μουσικής.</a:t>
            </a:r>
          </a:p>
          <a:p>
            <a:pPr algn="l"/>
            <a:r>
              <a:rPr lang="el-GR" dirty="0" smtClean="0"/>
              <a:t>Ονομάστηκε βυζαντινή γιατί αναπτύχθηκε στα χρόνια της βυζαντινής αυτοκρατορίας από τον 4</a:t>
            </a:r>
            <a:r>
              <a:rPr lang="el-GR" baseline="30000" dirty="0" smtClean="0"/>
              <a:t>ο</a:t>
            </a:r>
            <a:r>
              <a:rPr lang="el-GR" dirty="0" smtClean="0"/>
              <a:t>αι μ.Χ.</a:t>
            </a:r>
          </a:p>
          <a:p>
            <a:pPr algn="l"/>
            <a:r>
              <a:rPr lang="el-GR" dirty="0" smtClean="0"/>
              <a:t>Η βυζαντινή μουσική συνοδεύει και υπογραμμίζει τη δύναμη του λόγου.</a:t>
            </a:r>
          </a:p>
          <a:p>
            <a:pPr algn="l"/>
            <a:r>
              <a:rPr lang="el-GR" dirty="0" smtClean="0"/>
              <a:t>Εκτελείται με την ανθρώπινη φωνή</a:t>
            </a:r>
            <a:r>
              <a:rPr lang="el-GR" dirty="0" smtClean="0"/>
              <a:t> χωρίς τη συνοδεία οργάνων .</a:t>
            </a:r>
          </a:p>
          <a:p>
            <a:pPr algn="l"/>
            <a:r>
              <a:rPr lang="el-GR" dirty="0" smtClean="0"/>
              <a:t>Είναι μονοφωνική. </a:t>
            </a:r>
          </a:p>
          <a:p>
            <a:pPr algn="l"/>
            <a:r>
              <a:rPr lang="el-GR" dirty="0" smtClean="0"/>
              <a:t>Η αντιστοιχία ανάμεσα στις </a:t>
            </a:r>
            <a:r>
              <a:rPr lang="el-GR" dirty="0" err="1" smtClean="0"/>
              <a:t>ευρωπαικές</a:t>
            </a:r>
            <a:r>
              <a:rPr lang="el-GR" dirty="0" smtClean="0"/>
              <a:t> και βυζαντινές νότες είναι</a:t>
            </a:r>
          </a:p>
          <a:p>
            <a:pPr algn="l"/>
            <a:r>
              <a:rPr lang="el-GR" dirty="0" smtClean="0"/>
              <a:t>           </a:t>
            </a:r>
          </a:p>
          <a:p>
            <a:pPr algn="l"/>
            <a:endParaRPr lang="el-GR" dirty="0" smtClean="0"/>
          </a:p>
          <a:p>
            <a:pPr algn="l"/>
            <a:endParaRPr lang="el-GR" dirty="0"/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44984"/>
              </p:ext>
            </p:extLst>
          </p:nvPr>
        </p:nvGraphicFramePr>
        <p:xfrm>
          <a:off x="1903413" y="482017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95595166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56309757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4326915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6623742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47153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55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47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172351"/>
                  </a:ext>
                </a:extLst>
              </a:tr>
            </a:tbl>
          </a:graphicData>
        </a:graphic>
      </p:graphicFrame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972675"/>
              </p:ext>
            </p:extLst>
          </p:nvPr>
        </p:nvGraphicFramePr>
        <p:xfrm>
          <a:off x="2032000" y="5005598"/>
          <a:ext cx="711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>
                  <a:extLst>
                    <a:ext uri="{9D8B030D-6E8A-4147-A177-3AD203B41FA5}">
                      <a16:colId xmlns:a16="http://schemas.microsoft.com/office/drawing/2014/main" val="29213841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7926371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418639572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3231478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85641717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153409498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516437278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9617502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ΓΑ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ΖΩ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92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240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 smtClean="0"/>
              <a:t>ΕΚΚΛΗΣΙΑΣΤΙΚΗ ΜΟΥΣΙΚΗ ΣΤΗ ΔΥΣΗ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Γρηγοριανό μέλος δηλαδή η μουσική της Ρωμαϊκής Εκκλησίας ορίστηκε από τον Πάπα Γρηγόριο τον Διάλογο (6</a:t>
            </a:r>
            <a:r>
              <a:rPr lang="el-GR" baseline="30000" dirty="0" smtClean="0"/>
              <a:t>ο</a:t>
            </a:r>
            <a:r>
              <a:rPr lang="el-GR" dirty="0" smtClean="0"/>
              <a:t> αι. </a:t>
            </a:r>
            <a:r>
              <a:rPr lang="el-GR" dirty="0" err="1" smtClean="0"/>
              <a:t>μ.Χ</a:t>
            </a:r>
            <a:r>
              <a:rPr lang="el-GR" dirty="0" smtClean="0"/>
              <a:t>)</a:t>
            </a:r>
          </a:p>
          <a:p>
            <a:r>
              <a:rPr lang="el-GR" dirty="0" smtClean="0"/>
              <a:t>Ήταν μονοφωνική μουσική, ψαλλόμενη από χορό στον ίδιο ήχο.</a:t>
            </a:r>
          </a:p>
          <a:p>
            <a:r>
              <a:rPr lang="el-GR" dirty="0" smtClean="0"/>
              <a:t>Από τον 9</a:t>
            </a:r>
            <a:r>
              <a:rPr lang="el-GR" baseline="30000" dirty="0" smtClean="0"/>
              <a:t>ο</a:t>
            </a:r>
            <a:r>
              <a:rPr lang="el-GR" dirty="0" smtClean="0"/>
              <a:t> αι. </a:t>
            </a:r>
            <a:r>
              <a:rPr lang="el-GR" dirty="0" err="1" smtClean="0"/>
              <a:t>μ.Χ</a:t>
            </a:r>
            <a:r>
              <a:rPr lang="el-GR" dirty="0" smtClean="0"/>
              <a:t> αντικαταστάθηκε από την πολυφωνική μουσική κα συνδυάστηκε και με τη συνοδεία του εκκλησιαστικού οργάνου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589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 </a:t>
            </a:r>
            <a:r>
              <a:rPr lang="el-GR" b="1" dirty="0" smtClean="0"/>
              <a:t>εκκλησιαστικό όργανο</a:t>
            </a:r>
            <a:endParaRPr lang="el-GR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9" b="15699"/>
          <a:stretch>
            <a:fillRect/>
          </a:stretch>
        </p:blipFill>
        <p:spPr/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dirty="0"/>
              <a:t> είναι </a:t>
            </a:r>
            <a:r>
              <a:rPr lang="el-GR" dirty="0" err="1">
                <a:hlinkClick r:id="rId3" tooltip="Αερόφωνο"/>
              </a:rPr>
              <a:t>αερόφωνο</a:t>
            </a:r>
            <a:r>
              <a:rPr lang="el-GR" dirty="0"/>
              <a:t> </a:t>
            </a:r>
            <a:r>
              <a:rPr lang="el-GR" dirty="0">
                <a:hlinkClick r:id="rId4" tooltip="Πληκτροφόρο"/>
              </a:rPr>
              <a:t>πληκτροφόρο</a:t>
            </a:r>
            <a:r>
              <a:rPr lang="el-GR" dirty="0"/>
              <a:t> </a:t>
            </a:r>
            <a:r>
              <a:rPr lang="el-GR" dirty="0">
                <a:hlinkClick r:id="rId5" tooltip="Μουσικό όργανο"/>
              </a:rPr>
              <a:t>μουσικό όργανο</a:t>
            </a:r>
            <a:r>
              <a:rPr lang="el-GR" dirty="0"/>
              <a:t> που λειτουργεί με αέρα, ο οποίος διοχετεύεται σε </a:t>
            </a:r>
            <a:r>
              <a:rPr lang="el-GR" dirty="0">
                <a:hlinkClick r:id="rId6" tooltip="Αυλός (εκκλησιαστικό όργανο) (δεν έχει γραφτεί ακόμα)"/>
              </a:rPr>
              <a:t>αυλούς</a:t>
            </a:r>
            <a:r>
              <a:rPr lang="el-GR" dirty="0"/>
              <a:t> από φυσητήρες που κινούνται με </a:t>
            </a:r>
            <a:r>
              <a:rPr lang="el-GR" dirty="0" smtClean="0"/>
              <a:t>ηλεκτροκινητήρα Το </a:t>
            </a:r>
            <a:r>
              <a:rPr lang="el-GR" dirty="0"/>
              <a:t>εκκλησιαστικό όργανο περιλαμβάνει μία ή περισσότερες σειρές πλήκτρων (</a:t>
            </a:r>
            <a:r>
              <a:rPr lang="el-GR" dirty="0" err="1" smtClean="0"/>
              <a:t>κλαβιέ</a:t>
            </a:r>
            <a:r>
              <a:rPr lang="el-GR" dirty="0" smtClean="0"/>
              <a:t>) σε </a:t>
            </a:r>
            <a:r>
              <a:rPr lang="el-GR" dirty="0"/>
              <a:t>παράταξη άσπρων και μαύρων όπως αυτά του </a:t>
            </a:r>
            <a:r>
              <a:rPr lang="el-GR" dirty="0">
                <a:hlinkClick r:id="rId7" tooltip="Πιάνο"/>
              </a:rPr>
              <a:t>πιάνου</a:t>
            </a:r>
            <a:r>
              <a:rPr lang="el-GR" dirty="0"/>
              <a:t>. Επίσης περιλαμβάνει συνήθως και μία σειρά από ποδόπληκτρα (πεντάλ) </a:t>
            </a:r>
            <a:r>
              <a:rPr lang="el-GR" dirty="0" smtClean="0"/>
              <a:t>οκτάβες</a:t>
            </a:r>
            <a:r>
              <a:rPr lang="el-GR" dirty="0"/>
              <a:t>.</a:t>
            </a:r>
          </a:p>
          <a:p>
            <a:r>
              <a:rPr lang="el-GR" dirty="0"/>
              <a:t>Ο ήχος του οργάνου είναι μεγαλοπρεπής. Χρησιμοποιείται (όπως και το πιάνο), τόσο ως </a:t>
            </a:r>
            <a:r>
              <a:rPr lang="el-GR" dirty="0" err="1"/>
              <a:t>σολιστικό</a:t>
            </a:r>
            <a:r>
              <a:rPr lang="el-GR" dirty="0"/>
              <a:t> όσο και ως ορχηστρικό όργανο. Επιπλέον συνοδεύει σε πολλές εκκλησίες της Δύσης τις λειτουργικές ψαλμωδίες.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453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23" r="11523"/>
          <a:stretch>
            <a:fillRect/>
          </a:stretch>
        </p:blipFill>
        <p:spPr/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dirty="0" err="1" smtClean="0"/>
              <a:t>Εκκλησιαστικο</a:t>
            </a:r>
            <a:r>
              <a:rPr lang="el-GR" dirty="0" smtClean="0"/>
              <a:t> </a:t>
            </a:r>
            <a:r>
              <a:rPr lang="el-GR" smtClean="0"/>
              <a:t>οργανο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64830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136</Words>
  <Application>Microsoft Office PowerPoint</Application>
  <PresentationFormat>Ευρεία οθόνη</PresentationFormat>
  <Paragraphs>30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ΕΚΚΛΗΣΙΑΣΤΙΚΗ ΜΟΥΣΙΚΗ ΣΤΗΝ ΑΝΑΤΟΛΗ</vt:lpstr>
      <vt:lpstr>ΕΚΚΛΗΣΙΑΣΤΙΚΗ ΜΟΥΣΙΚΗ ΣΤΗ ΔΥΣΗ</vt:lpstr>
      <vt:lpstr>Το εκκλησιαστικό όργανο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ΕΚΚΛΗΣΙΑΣΤΙΚΗ ΜΟΥΣΙΚΗ</dc:title>
  <dc:creator>user</dc:creator>
  <cp:lastModifiedBy>user</cp:lastModifiedBy>
  <cp:revision>10</cp:revision>
  <dcterms:created xsi:type="dcterms:W3CDTF">2020-11-15T17:56:30Z</dcterms:created>
  <dcterms:modified xsi:type="dcterms:W3CDTF">2020-11-15T19:01:09Z</dcterms:modified>
</cp:coreProperties>
</file>