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5"/>
  </p:notesMasterIdLst>
  <p:sldIdLst>
    <p:sldId id="256" r:id="rId2"/>
    <p:sldId id="273" r:id="rId3"/>
    <p:sldId id="275" r:id="rId4"/>
    <p:sldId id="265" r:id="rId5"/>
    <p:sldId id="257" r:id="rId6"/>
    <p:sldId id="264" r:id="rId7"/>
    <p:sldId id="260" r:id="rId8"/>
    <p:sldId id="266" r:id="rId9"/>
    <p:sldId id="267" r:id="rId10"/>
    <p:sldId id="261" r:id="rId11"/>
    <p:sldId id="262" r:id="rId12"/>
    <p:sldId id="259" r:id="rId13"/>
    <p:sldId id="276" r:id="rId14"/>
    <p:sldId id="280" r:id="rId15"/>
    <p:sldId id="279" r:id="rId16"/>
    <p:sldId id="263" r:id="rId17"/>
    <p:sldId id="258" r:id="rId18"/>
    <p:sldId id="271" r:id="rId19"/>
    <p:sldId id="277" r:id="rId20"/>
    <p:sldId id="268" r:id="rId21"/>
    <p:sldId id="278" r:id="rId22"/>
    <p:sldId id="274" r:id="rId23"/>
    <p:sldId id="281" r:id="rId24"/>
    <p:sldId id="283" r:id="rId25"/>
    <p:sldId id="282" r:id="rId26"/>
    <p:sldId id="286" r:id="rId27"/>
    <p:sldId id="284" r:id="rId28"/>
    <p:sldId id="287" r:id="rId29"/>
    <p:sldId id="272" r:id="rId30"/>
    <p:sldId id="285" r:id="rId31"/>
    <p:sldId id="288" r:id="rId32"/>
    <p:sldId id="269" r:id="rId33"/>
    <p:sldId id="270"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5771" autoAdjust="0"/>
  </p:normalViewPr>
  <p:slideViewPr>
    <p:cSldViewPr>
      <p:cViewPr varScale="1">
        <p:scale>
          <a:sx n="47" d="100"/>
          <a:sy n="47" d="100"/>
        </p:scale>
        <p:origin x="-204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94A93B-A996-4772-AF20-236EDE917950}" type="datetimeFigureOut">
              <a:rPr lang="el-GR" smtClean="0"/>
              <a:pPr/>
              <a:t>13/11/2024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5FDDF0-B392-4997-BEFA-63B539FB074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l.wikipedia.org/wiki/%CE%A6%CE%B9%CE%BB%CE%AD%CE%BB%CE%BB%CE%B7%CE%BD%CE%B5%CF%82" TargetMode="External"/><Relationship Id="rId3" Type="http://schemas.openxmlformats.org/officeDocument/2006/relationships/hyperlink" Target="https://el.wikipedia.org/wiki/%CE%93%CE%B5%CF%81%CE%BC%CE%B1%CE%BD%CE%BF%CE%AF" TargetMode="External"/><Relationship Id="rId7" Type="http://schemas.openxmlformats.org/officeDocument/2006/relationships/hyperlink" Target="https://el.wikipedia.org/wiki/%CE%A4%CE%AD%CF%87%CE%BD%CE%B5%CF%82"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l.wikipedia.org/wiki/%CE%94%CF%81%CE%B1%CE%BC%CE%B1%CF%84%CE%BF%CF%85%CF%81%CE%B3%CF%8C%CF%82" TargetMode="External"/><Relationship Id="rId5" Type="http://schemas.openxmlformats.org/officeDocument/2006/relationships/hyperlink" Target="https://el.wikipedia.org/wiki/%CE%9C%CF%85%CE%B8%CE%B9%CF%83%CF%84%CF%8C%CF%81%CE%B7%CE%BC%CE%B1" TargetMode="External"/><Relationship Id="rId4" Type="http://schemas.openxmlformats.org/officeDocument/2006/relationships/hyperlink" Target="https://el.wikipedia.org/wiki/%CE%A0%CE%BF%CE%B9%CE%B7%CF%84%CE%AE%CF%82" TargetMode="External"/><Relationship Id="rId9" Type="http://schemas.openxmlformats.org/officeDocument/2006/relationships/hyperlink" Target="https://el.wikipedia.org/wiki/%CE%92%CE%B1%CF%8A%CE%BC%CE%AC%CF%81%CE%B7"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l.wikipedia.org/wiki/%CE%A0%CF%81%CE%BF%CF%80%CF%8D%CE%BB%CE%B1%CE%B9%CE%B1" TargetMode="External"/><Relationship Id="rId7" Type="http://schemas.openxmlformats.org/officeDocument/2006/relationships/hyperlink" Target="https://el.wikipedia.org/wiki/%CE%92%CE%B5%CF%81%CE%BF%CE%BB%CE%AF%CE%BD%CE%BF"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l.wikipedia.org/wiki/%CE%9D%CE%B5%CE%BF%CE%BA%CE%BB%CE%B1%CF%83%CE%B9%CE%BA%CF%8C%CF%82_%CF%81%CF%85%CE%B8%CE%BC%CF%8C%CF%82" TargetMode="External"/><Relationship Id="rId5" Type="http://schemas.openxmlformats.org/officeDocument/2006/relationships/hyperlink" Target="https://el.wikipedia.org/wiki/%CE%91%CE%B8%CE%AE%CE%BD%CE%B1" TargetMode="External"/><Relationship Id="rId4" Type="http://schemas.openxmlformats.org/officeDocument/2006/relationships/hyperlink" Target="https://el.wikipedia.org/wiki/%CE%91%CE%BA%CF%81%CF%8C%CF%80%CE%BF%CE%BB%CE%B7_%CE%91%CE%B8%CE%B7%CE%BD%CF%8E%CE%BD"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l.wikipedia.org/wiki/%CE%9B%CE%AD%CE%BF_%CF%86%CE%BF%CE%BD_%CE%9A%CE%BB%CE%AD%CE%BD%CF%84%CF%83%CE%B5" TargetMode="External"/><Relationship Id="rId3" Type="http://schemas.openxmlformats.org/officeDocument/2006/relationships/hyperlink" Target="https://el.wikipedia.org/w/index.php?title=%CE%91%CF%81%CF%87%CE%B1%CE%B9%CE%BF%CE%BB%CE%BF%CE%B3%CE%B9%CE%BA%CF%8C_%CE%BC%CE%BF%CF%85%CF%83%CE%B5%CE%AF%CE%BF&amp;action=edit&amp;redlink=1" TargetMode="External"/><Relationship Id="rId7" Type="http://schemas.openxmlformats.org/officeDocument/2006/relationships/hyperlink" Target="https://el.wikipedia.org/wiki/%CE%9B%CE%BF%CF%85%CE%B4%CE%BF%CE%B2%CE%AF%CE%BA%CE%BF%CF%82_%CE%91%CE%84_%CF%84%CE%B7%CF%82_%CE%92%CE%B1%CF%85%CE%B1%CF%81%CE%AF%CE%B1%CF%8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l.wikipedia.org/wiki/%CE%92%CE%B1%CF%85%CE%B1%CF%81%CE%AF%CE%B1" TargetMode="External"/><Relationship Id="rId5" Type="http://schemas.openxmlformats.org/officeDocument/2006/relationships/hyperlink" Target="https://el.wikipedia.org/wiki/%CE%93%CE%B5%CF%81%CE%BC%CE%B1%CE%BD%CE%AF%CE%B1" TargetMode="External"/><Relationship Id="rId10" Type="http://schemas.openxmlformats.org/officeDocument/2006/relationships/hyperlink" Target="https://el.wikipedia.org/w/index.php?title=%CE%9A%CE%BF%CF%8D%CE%BD%CF%83%CF%84%CE%B1%CF%81%CE%B5%CE%B1%CE%BB&amp;action=edit&amp;redlink=1" TargetMode="External"/><Relationship Id="rId4" Type="http://schemas.openxmlformats.org/officeDocument/2006/relationships/hyperlink" Target="https://el.wikipedia.org/wiki/%CE%9C%CF%8C%CE%BD%CE%B1%CF%87%CE%BF" TargetMode="External"/><Relationship Id="rId9" Type="http://schemas.openxmlformats.org/officeDocument/2006/relationships/hyperlink" Target="https://el.wikipedia.org/wiki/%CE%93%CE%BB%CF%85%CF%80%CF%84%CE%BF%CE%B8%CE%AE%CE%BA%CE%B7_%CF%84%CE%BF%CF%85_%CE%9C%CE%BF%CE%BD%CE%AC%CF%87%CE%BF%CF%8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Η Ελληνική Τέχνη και ιδιαίτερα η αρχιτεκτονική, διαπέρασε όλους τους αιώνες απ’ την αρχαιότητα µ</a:t>
            </a:r>
            <a:r>
              <a:rPr lang="el-GR" sz="1200" kern="1200" dirty="0" err="1" smtClean="0">
                <a:solidFill>
                  <a:schemeClr val="tx1"/>
                </a:solidFill>
                <a:latin typeface="+mn-lt"/>
                <a:ea typeface="+mn-ea"/>
                <a:cs typeface="+mn-cs"/>
              </a:rPr>
              <a:t>έχρι</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σήµερα</a:t>
            </a:r>
            <a:r>
              <a:rPr lang="el-GR" sz="1200" kern="1200" dirty="0" smtClean="0">
                <a:solidFill>
                  <a:schemeClr val="tx1"/>
                </a:solidFill>
                <a:latin typeface="+mn-lt"/>
                <a:ea typeface="+mn-ea"/>
                <a:cs typeface="+mn-cs"/>
              </a:rPr>
              <a:t> χωρίς να χάσει την υλική της υπόσταση. Τα βασικά στοιχεία της ελληνικής αρχιτεκτονικής σύνθεσης δε </a:t>
            </a:r>
            <a:r>
              <a:rPr lang="el-GR" sz="1200" kern="1200" dirty="0" err="1" smtClean="0">
                <a:solidFill>
                  <a:schemeClr val="tx1"/>
                </a:solidFill>
                <a:latin typeface="+mn-lt"/>
                <a:ea typeface="+mn-ea"/>
                <a:cs typeface="+mn-cs"/>
              </a:rPr>
              <a:t>χρησιµοποιήθηκαν</a:t>
            </a:r>
            <a:r>
              <a:rPr lang="el-GR" sz="1200" kern="1200" dirty="0" smtClean="0">
                <a:solidFill>
                  <a:schemeClr val="tx1"/>
                </a:solidFill>
                <a:latin typeface="+mn-lt"/>
                <a:ea typeface="+mn-ea"/>
                <a:cs typeface="+mn-cs"/>
              </a:rPr>
              <a:t> µόνο στην περίοδο του </a:t>
            </a:r>
            <a:r>
              <a:rPr lang="el-GR" sz="1200" kern="1200" dirty="0" err="1" smtClean="0">
                <a:solidFill>
                  <a:schemeClr val="tx1"/>
                </a:solidFill>
                <a:latin typeface="+mn-lt"/>
                <a:ea typeface="+mn-ea"/>
                <a:cs typeface="+mn-cs"/>
              </a:rPr>
              <a:t>Kλασικισµού</a:t>
            </a:r>
            <a:r>
              <a:rPr lang="el-GR" sz="1200" kern="1200" dirty="0" smtClean="0">
                <a:solidFill>
                  <a:schemeClr val="tx1"/>
                </a:solidFill>
                <a:latin typeface="+mn-lt"/>
                <a:ea typeface="+mn-ea"/>
                <a:cs typeface="+mn-cs"/>
              </a:rPr>
              <a:t> αλλά και στη </a:t>
            </a:r>
            <a:r>
              <a:rPr lang="el-GR" sz="1200" kern="1200" dirty="0" err="1" smtClean="0">
                <a:solidFill>
                  <a:schemeClr val="tx1"/>
                </a:solidFill>
                <a:latin typeface="+mn-lt"/>
                <a:ea typeface="+mn-ea"/>
                <a:cs typeface="+mn-cs"/>
              </a:rPr>
              <a:t>Ρώµη</a:t>
            </a:r>
            <a:r>
              <a:rPr lang="el-GR" sz="1200" kern="1200" dirty="0" smtClean="0">
                <a:solidFill>
                  <a:schemeClr val="tx1"/>
                </a:solidFill>
                <a:latin typeface="+mn-lt"/>
                <a:ea typeface="+mn-ea"/>
                <a:cs typeface="+mn-cs"/>
              </a:rPr>
              <a:t>, στο Βυζάντιο, στη </a:t>
            </a:r>
            <a:r>
              <a:rPr lang="el-GR" sz="1200" kern="1200" dirty="0" err="1" smtClean="0">
                <a:solidFill>
                  <a:schemeClr val="tx1"/>
                </a:solidFill>
                <a:latin typeface="+mn-lt"/>
                <a:ea typeface="+mn-ea"/>
                <a:cs typeface="+mn-cs"/>
              </a:rPr>
              <a:t>Ρωµανική</a:t>
            </a:r>
            <a:r>
              <a:rPr lang="el-GR" sz="1200" kern="1200" dirty="0" smtClean="0">
                <a:solidFill>
                  <a:schemeClr val="tx1"/>
                </a:solidFill>
                <a:latin typeface="+mn-lt"/>
                <a:ea typeface="+mn-ea"/>
                <a:cs typeface="+mn-cs"/>
              </a:rPr>
              <a:t> περίοδο, σ’ όλο το Μεσαίωνα και ιδιαίτερα στην Αναγέννηση και την περίοδο του Μπαρόκ και του Ροκοκό. </a:t>
            </a:r>
            <a:r>
              <a:rPr lang="el-GR" sz="1200" kern="1200" dirty="0" err="1" smtClean="0">
                <a:solidFill>
                  <a:schemeClr val="tx1"/>
                </a:solidFill>
                <a:latin typeface="+mn-lt"/>
                <a:ea typeface="+mn-ea"/>
                <a:cs typeface="+mn-cs"/>
              </a:rPr>
              <a:t>Όµως</a:t>
            </a:r>
            <a:r>
              <a:rPr lang="el-GR" sz="1200" kern="1200" dirty="0" smtClean="0">
                <a:solidFill>
                  <a:schemeClr val="tx1"/>
                </a:solidFill>
                <a:latin typeface="+mn-lt"/>
                <a:ea typeface="+mn-ea"/>
                <a:cs typeface="+mn-cs"/>
              </a:rPr>
              <a:t> και στον 20ο αιώνα υπάρχουν καταπληκτικά </a:t>
            </a:r>
            <a:r>
              <a:rPr lang="el-GR" sz="1200" kern="1200" dirty="0" err="1" smtClean="0">
                <a:solidFill>
                  <a:schemeClr val="tx1"/>
                </a:solidFill>
                <a:latin typeface="+mn-lt"/>
                <a:ea typeface="+mn-ea"/>
                <a:cs typeface="+mn-cs"/>
              </a:rPr>
              <a:t>παραδείγµατα</a:t>
            </a:r>
            <a:r>
              <a:rPr lang="el-GR" sz="1200" kern="1200" dirty="0" smtClean="0">
                <a:solidFill>
                  <a:schemeClr val="tx1"/>
                </a:solidFill>
                <a:latin typeface="+mn-lt"/>
                <a:ea typeface="+mn-ea"/>
                <a:cs typeface="+mn-cs"/>
              </a:rPr>
              <a:t> µ</a:t>
            </a:r>
            <a:r>
              <a:rPr lang="el-GR" sz="1200" kern="1200" dirty="0" err="1" smtClean="0">
                <a:solidFill>
                  <a:schemeClr val="tx1"/>
                </a:solidFill>
                <a:latin typeface="+mn-lt"/>
                <a:ea typeface="+mn-ea"/>
                <a:cs typeface="+mn-cs"/>
              </a:rPr>
              <a:t>ίας</a:t>
            </a:r>
            <a:r>
              <a:rPr lang="el-GR" sz="1200" kern="1200" dirty="0" smtClean="0">
                <a:solidFill>
                  <a:schemeClr val="tx1"/>
                </a:solidFill>
                <a:latin typeface="+mn-lt"/>
                <a:ea typeface="+mn-ea"/>
                <a:cs typeface="+mn-cs"/>
              </a:rPr>
              <a:t> «µ</a:t>
            </a:r>
            <a:r>
              <a:rPr lang="el-GR" sz="1200" kern="1200" dirty="0" err="1" smtClean="0">
                <a:solidFill>
                  <a:schemeClr val="tx1"/>
                </a:solidFill>
                <a:latin typeface="+mn-lt"/>
                <a:ea typeface="+mn-ea"/>
                <a:cs typeface="+mn-cs"/>
              </a:rPr>
              <a:t>ικρής</a:t>
            </a:r>
            <a:r>
              <a:rPr lang="el-GR" sz="1200" kern="1200" dirty="0" smtClean="0">
                <a:solidFill>
                  <a:schemeClr val="tx1"/>
                </a:solidFill>
                <a:latin typeface="+mn-lt"/>
                <a:ea typeface="+mn-ea"/>
                <a:cs typeface="+mn-cs"/>
              </a:rPr>
              <a:t> αναγέννησης» της ελληνικής αρχιτεκτονικής ιδιαίτερα στην Ευρώπη και την </a:t>
            </a:r>
            <a:r>
              <a:rPr lang="el-GR" sz="1200" kern="1200" dirty="0" err="1" smtClean="0">
                <a:solidFill>
                  <a:schemeClr val="tx1"/>
                </a:solidFill>
                <a:latin typeface="+mn-lt"/>
                <a:ea typeface="+mn-ea"/>
                <a:cs typeface="+mn-cs"/>
              </a:rPr>
              <a:t>Αµερική</a:t>
            </a:r>
            <a:r>
              <a:rPr lang="el-GR" sz="1200" kern="1200" dirty="0" smtClean="0">
                <a:solidFill>
                  <a:schemeClr val="tx1"/>
                </a:solidFill>
                <a:latin typeface="+mn-lt"/>
                <a:ea typeface="+mn-ea"/>
                <a:cs typeface="+mn-cs"/>
              </a:rPr>
              <a:t>. Το </a:t>
            </a:r>
            <a:r>
              <a:rPr lang="el-GR" sz="1200" kern="1200" dirty="0" err="1" smtClean="0">
                <a:solidFill>
                  <a:schemeClr val="tx1"/>
                </a:solidFill>
                <a:latin typeface="+mn-lt"/>
                <a:ea typeface="+mn-ea"/>
                <a:cs typeface="+mn-cs"/>
              </a:rPr>
              <a:t>φαινόµενο</a:t>
            </a:r>
            <a:r>
              <a:rPr lang="el-GR" sz="1200" kern="1200" dirty="0" smtClean="0">
                <a:solidFill>
                  <a:schemeClr val="tx1"/>
                </a:solidFill>
                <a:latin typeface="+mn-lt"/>
                <a:ea typeface="+mn-ea"/>
                <a:cs typeface="+mn-cs"/>
              </a:rPr>
              <a:t> του </a:t>
            </a:r>
            <a:r>
              <a:rPr lang="el-GR" sz="1200" kern="1200" dirty="0" err="1" smtClean="0">
                <a:solidFill>
                  <a:schemeClr val="tx1"/>
                </a:solidFill>
                <a:latin typeface="+mn-lt"/>
                <a:ea typeface="+mn-ea"/>
                <a:cs typeface="+mn-cs"/>
              </a:rPr>
              <a:t>Kλασικισµού</a:t>
            </a:r>
            <a:r>
              <a:rPr lang="el-GR" sz="1200" kern="1200" dirty="0" smtClean="0">
                <a:solidFill>
                  <a:schemeClr val="tx1"/>
                </a:solidFill>
                <a:latin typeface="+mn-lt"/>
                <a:ea typeface="+mn-ea"/>
                <a:cs typeface="+mn-cs"/>
              </a:rPr>
              <a:t> και ιδιαίτερα όπως αυτό </a:t>
            </a:r>
            <a:r>
              <a:rPr lang="el-GR" sz="1200" kern="1200" dirty="0" err="1" smtClean="0">
                <a:solidFill>
                  <a:schemeClr val="tx1"/>
                </a:solidFill>
                <a:latin typeface="+mn-lt"/>
                <a:ea typeface="+mn-ea"/>
                <a:cs typeface="+mn-cs"/>
              </a:rPr>
              <a:t>εµφανίζεται</a:t>
            </a:r>
            <a:r>
              <a:rPr lang="el-GR" sz="1200" kern="1200" dirty="0" smtClean="0">
                <a:solidFill>
                  <a:schemeClr val="tx1"/>
                </a:solidFill>
                <a:latin typeface="+mn-lt"/>
                <a:ea typeface="+mn-ea"/>
                <a:cs typeface="+mn-cs"/>
              </a:rPr>
              <a:t> στην Κεντρική Ευρώπη στο χώρο της </a:t>
            </a:r>
            <a:r>
              <a:rPr lang="el-GR" sz="1200" kern="1200" dirty="0" err="1" smtClean="0">
                <a:solidFill>
                  <a:schemeClr val="tx1"/>
                </a:solidFill>
                <a:latin typeface="+mn-lt"/>
                <a:ea typeface="+mn-ea"/>
                <a:cs typeface="+mn-cs"/>
              </a:rPr>
              <a:t>Γερµανίας</a:t>
            </a:r>
            <a:r>
              <a:rPr lang="el-GR" sz="1200" kern="1200" dirty="0" smtClean="0">
                <a:solidFill>
                  <a:schemeClr val="tx1"/>
                </a:solidFill>
                <a:latin typeface="+mn-lt"/>
                <a:ea typeface="+mn-ea"/>
                <a:cs typeface="+mn-cs"/>
              </a:rPr>
              <a:t>, δείχνει ίσως, σαν το πιο σφαιρικό και το πιο εντυπωσιακό </a:t>
            </a:r>
            <a:r>
              <a:rPr lang="el-GR" sz="1200" kern="1200" dirty="0" err="1" smtClean="0">
                <a:solidFill>
                  <a:schemeClr val="tx1"/>
                </a:solidFill>
                <a:latin typeface="+mn-lt"/>
                <a:ea typeface="+mn-ea"/>
                <a:cs typeface="+mn-cs"/>
              </a:rPr>
              <a:t>αποκορύφωµα</a:t>
            </a:r>
            <a:r>
              <a:rPr lang="el-GR" sz="1200" kern="1200" dirty="0" smtClean="0">
                <a:solidFill>
                  <a:schemeClr val="tx1"/>
                </a:solidFill>
                <a:latin typeface="+mn-lt"/>
                <a:ea typeface="+mn-ea"/>
                <a:cs typeface="+mn-cs"/>
              </a:rPr>
              <a:t> της ελληνικής αρχιτεκτονικής, ανεξάρτητα από τα αίτια, τον τρόπο σύνθεσης και τις σχέσεις των Ευρωπαίων αρχιτεκτόνων µε τα ιστορικά πρότυπα της Ελλάδας.</a:t>
            </a:r>
          </a:p>
          <a:p>
            <a:r>
              <a:rPr lang="el-GR" sz="1200" kern="1200" dirty="0" smtClean="0">
                <a:solidFill>
                  <a:schemeClr val="tx1"/>
                </a:solidFill>
                <a:latin typeface="+mn-lt"/>
                <a:ea typeface="+mn-ea"/>
                <a:cs typeface="+mn-cs"/>
              </a:rPr>
              <a:t>Θα µ</a:t>
            </a:r>
            <a:r>
              <a:rPr lang="el-GR" sz="1200" kern="1200" dirty="0" err="1" smtClean="0">
                <a:solidFill>
                  <a:schemeClr val="tx1"/>
                </a:solidFill>
                <a:latin typeface="+mn-lt"/>
                <a:ea typeface="+mn-ea"/>
                <a:cs typeface="+mn-cs"/>
              </a:rPr>
              <a:t>πορούσε</a:t>
            </a:r>
            <a:r>
              <a:rPr lang="el-GR" sz="1200" kern="1200" dirty="0" smtClean="0">
                <a:solidFill>
                  <a:schemeClr val="tx1"/>
                </a:solidFill>
                <a:latin typeface="+mn-lt"/>
                <a:ea typeface="+mn-ea"/>
                <a:cs typeface="+mn-cs"/>
              </a:rPr>
              <a:t> κανείς να αναφερθεί σε µια ατέλειωτη ελληνική τυπολογία διάχυτη σε κάθε γωνιά των ιστορικών ευρωπαϊκών πόλεων. Όλοι οι κάτοικοι της αστικής τάξης πλαισιώνονταν έτσι µε τα αρχέτυπα της ελληνικής αρχιτεκτονικής µε τα παράθυρα-ναούς, µε τις σειρές των κιόνων, µε τις χιλιάδες </a:t>
            </a:r>
            <a:r>
              <a:rPr lang="el-GR" sz="1200" kern="1200" dirty="0" err="1" smtClean="0">
                <a:solidFill>
                  <a:schemeClr val="tx1"/>
                </a:solidFill>
                <a:latin typeface="+mn-lt"/>
                <a:ea typeface="+mn-ea"/>
                <a:cs typeface="+mn-cs"/>
              </a:rPr>
              <a:t>λεπτοµέρειες</a:t>
            </a:r>
            <a:r>
              <a:rPr lang="el-GR" sz="1200" kern="1200" dirty="0" smtClean="0">
                <a:solidFill>
                  <a:schemeClr val="tx1"/>
                </a:solidFill>
                <a:latin typeface="+mn-lt"/>
                <a:ea typeface="+mn-ea"/>
                <a:cs typeface="+mn-cs"/>
              </a:rPr>
              <a:t> στο </a:t>
            </a:r>
            <a:r>
              <a:rPr lang="el-GR" sz="1200" kern="1200" dirty="0" err="1" smtClean="0">
                <a:solidFill>
                  <a:schemeClr val="tx1"/>
                </a:solidFill>
                <a:latin typeface="+mn-lt"/>
                <a:ea typeface="+mn-ea"/>
                <a:cs typeface="+mn-cs"/>
              </a:rPr>
              <a:t>διάκοσµο</a:t>
            </a:r>
            <a:r>
              <a:rPr lang="el-GR" sz="1200" kern="1200" dirty="0" smtClean="0">
                <a:solidFill>
                  <a:schemeClr val="tx1"/>
                </a:solidFill>
                <a:latin typeface="+mn-lt"/>
                <a:ea typeface="+mn-ea"/>
                <a:cs typeface="+mn-cs"/>
              </a:rPr>
              <a:t> των εσωτερικών χώρων, στα έπιπλα και όλα σχεδόν τα </a:t>
            </a:r>
            <a:r>
              <a:rPr lang="el-GR" sz="1200" kern="1200" dirty="0" err="1" smtClean="0">
                <a:solidFill>
                  <a:schemeClr val="tx1"/>
                </a:solidFill>
                <a:latin typeface="+mn-lt"/>
                <a:ea typeface="+mn-ea"/>
                <a:cs typeface="+mn-cs"/>
              </a:rPr>
              <a:t>αντικείµενα</a:t>
            </a:r>
            <a:r>
              <a:rPr lang="el-GR" sz="1200" kern="1200" dirty="0" smtClean="0">
                <a:solidFill>
                  <a:schemeClr val="tx1"/>
                </a:solidFill>
                <a:latin typeface="+mn-lt"/>
                <a:ea typeface="+mn-ea"/>
                <a:cs typeface="+mn-cs"/>
              </a:rPr>
              <a:t> της </a:t>
            </a:r>
            <a:r>
              <a:rPr lang="el-GR" sz="1200" kern="1200" dirty="0" err="1" smtClean="0">
                <a:solidFill>
                  <a:schemeClr val="tx1"/>
                </a:solidFill>
                <a:latin typeface="+mn-lt"/>
                <a:ea typeface="+mn-ea"/>
                <a:cs typeface="+mn-cs"/>
              </a:rPr>
              <a:t>καθηµερινής</a:t>
            </a:r>
            <a:r>
              <a:rPr lang="el-GR" sz="1200" kern="1200" dirty="0" smtClean="0">
                <a:solidFill>
                  <a:schemeClr val="tx1"/>
                </a:solidFill>
                <a:latin typeface="+mn-lt"/>
                <a:ea typeface="+mn-ea"/>
                <a:cs typeface="+mn-cs"/>
              </a:rPr>
              <a:t> χρήσης.</a:t>
            </a:r>
          </a:p>
          <a:p>
            <a:r>
              <a:rPr lang="el-GR" sz="1200" kern="1200" dirty="0" smtClean="0">
                <a:solidFill>
                  <a:schemeClr val="tx1"/>
                </a:solidFill>
                <a:latin typeface="+mn-lt"/>
                <a:ea typeface="+mn-ea"/>
                <a:cs typeface="+mn-cs"/>
              </a:rPr>
              <a:t>Η πιο </a:t>
            </a:r>
            <a:r>
              <a:rPr lang="el-GR" sz="1200" kern="1200" dirty="0" err="1" smtClean="0">
                <a:solidFill>
                  <a:schemeClr val="tx1"/>
                </a:solidFill>
                <a:latin typeface="+mn-lt"/>
                <a:ea typeface="+mn-ea"/>
                <a:cs typeface="+mn-cs"/>
              </a:rPr>
              <a:t>δοµική</a:t>
            </a:r>
            <a:r>
              <a:rPr lang="el-GR" sz="1200" kern="1200" dirty="0" smtClean="0">
                <a:solidFill>
                  <a:schemeClr val="tx1"/>
                </a:solidFill>
                <a:latin typeface="+mn-lt"/>
                <a:ea typeface="+mn-ea"/>
                <a:cs typeface="+mn-cs"/>
              </a:rPr>
              <a:t> αλλαγή της εποχής του </a:t>
            </a:r>
            <a:r>
              <a:rPr lang="el-GR" sz="1200" kern="1200" dirty="0" err="1" smtClean="0">
                <a:solidFill>
                  <a:schemeClr val="tx1"/>
                </a:solidFill>
                <a:latin typeface="+mn-lt"/>
                <a:ea typeface="+mn-ea"/>
                <a:cs typeface="+mn-cs"/>
              </a:rPr>
              <a:t>Kλασικισµού</a:t>
            </a:r>
            <a:r>
              <a:rPr lang="el-GR" sz="1200" kern="1200" dirty="0" smtClean="0">
                <a:solidFill>
                  <a:schemeClr val="tx1"/>
                </a:solidFill>
                <a:latin typeface="+mn-lt"/>
                <a:ea typeface="+mn-ea"/>
                <a:cs typeface="+mn-cs"/>
              </a:rPr>
              <a:t> σίγουρα είναι ο </a:t>
            </a:r>
            <a:r>
              <a:rPr lang="el-GR" sz="1200" kern="1200" dirty="0" err="1" smtClean="0">
                <a:solidFill>
                  <a:schemeClr val="tx1"/>
                </a:solidFill>
                <a:latin typeface="+mn-lt"/>
                <a:ea typeface="+mn-ea"/>
                <a:cs typeface="+mn-cs"/>
              </a:rPr>
              <a:t>αυξανόµενος</a:t>
            </a:r>
            <a:r>
              <a:rPr lang="el-GR" sz="1200" kern="1200" dirty="0" smtClean="0">
                <a:solidFill>
                  <a:schemeClr val="tx1"/>
                </a:solidFill>
                <a:latin typeface="+mn-lt"/>
                <a:ea typeface="+mn-ea"/>
                <a:cs typeface="+mn-cs"/>
              </a:rPr>
              <a:t> πολιτειακός χαρακτήρας της Ευρώπης. Μετά από µια περίοδο </a:t>
            </a:r>
            <a:r>
              <a:rPr lang="el-GR" sz="1200" kern="1200" dirty="0" err="1" smtClean="0">
                <a:solidFill>
                  <a:schemeClr val="tx1"/>
                </a:solidFill>
                <a:latin typeface="+mn-lt"/>
                <a:ea typeface="+mn-ea"/>
                <a:cs typeface="+mn-cs"/>
              </a:rPr>
              <a:t>στασιµότητας</a:t>
            </a:r>
            <a:r>
              <a:rPr lang="el-GR" sz="1200" kern="1200" dirty="0" smtClean="0">
                <a:solidFill>
                  <a:schemeClr val="tx1"/>
                </a:solidFill>
                <a:latin typeface="+mn-lt"/>
                <a:ea typeface="+mn-ea"/>
                <a:cs typeface="+mn-cs"/>
              </a:rPr>
              <a:t> αναπτύσσονται παντού καινούργιες πόλεις.</a:t>
            </a:r>
          </a:p>
          <a:p>
            <a:endParaRPr lang="el-GR" dirty="0"/>
          </a:p>
        </p:txBody>
      </p:sp>
      <p:sp>
        <p:nvSpPr>
          <p:cNvPr id="4" name="3 - Θέση αριθμού διαφάνειας"/>
          <p:cNvSpPr>
            <a:spLocks noGrp="1"/>
          </p:cNvSpPr>
          <p:nvPr>
            <p:ph type="sldNum" sz="quarter" idx="10"/>
          </p:nvPr>
        </p:nvSpPr>
        <p:spPr/>
        <p:txBody>
          <a:bodyPr/>
          <a:lstStyle/>
          <a:p>
            <a:fld id="{FD5FDDF0-B392-4997-BEFA-63B539FB074B}"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D5FDDF0-B392-4997-BEFA-63B539FB074B}" type="slidenum">
              <a:rPr lang="el-GR" smtClean="0"/>
              <a:pPr/>
              <a:t>21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D5FDDF0-B392-4997-BEFA-63B539FB074B}" type="slidenum">
              <a:rPr lang="el-GR" smtClean="0"/>
              <a:pPr/>
              <a:t>22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https://geomythiki.blogspot.com/2016/10/blog-post_11.html</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FD5FDDF0-B392-4997-BEFA-63B539FB074B}" type="slidenum">
              <a:rPr lang="el-GR" smtClean="0"/>
              <a:pPr/>
              <a:t>23</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https://www.lifo.gr/san-simera/ayta-einai-ta-oraiotera-ktiria-toy-ernestoy-tsiller-0</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FD5FDDF0-B392-4997-BEFA-63B539FB074B}" type="slidenum">
              <a:rPr lang="el-GR" smtClean="0"/>
              <a:pPr/>
              <a:t>29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r>
              <a:rPr lang="el-GR" sz="1200" kern="1200" dirty="0" smtClean="0">
                <a:solidFill>
                  <a:schemeClr val="tx1"/>
                </a:solidFill>
                <a:latin typeface="+mn-lt"/>
                <a:ea typeface="+mn-ea"/>
                <a:cs typeface="+mn-cs"/>
              </a:rPr>
              <a:t>ήταν </a:t>
            </a:r>
            <a:r>
              <a:rPr lang="el-GR" sz="1200" u="sng" kern="1200" dirty="0" smtClean="0">
                <a:solidFill>
                  <a:schemeClr val="tx1"/>
                </a:solidFill>
                <a:latin typeface="+mn-lt"/>
                <a:ea typeface="+mn-ea"/>
                <a:cs typeface="+mn-cs"/>
                <a:hlinkClick r:id="rId3" tooltip="Γερμανοί"/>
              </a:rPr>
              <a:t>Γερμανός</a:t>
            </a:r>
            <a:r>
              <a:rPr lang="el-GR" sz="1200" kern="1200" dirty="0" smtClean="0">
                <a:solidFill>
                  <a:schemeClr val="tx1"/>
                </a:solidFill>
                <a:latin typeface="+mn-lt"/>
                <a:ea typeface="+mn-ea"/>
                <a:cs typeface="+mn-cs"/>
              </a:rPr>
              <a:t> </a:t>
            </a:r>
            <a:r>
              <a:rPr lang="el-GR" sz="1200" u="sng" kern="1200" dirty="0" smtClean="0">
                <a:solidFill>
                  <a:schemeClr val="tx1"/>
                </a:solidFill>
                <a:latin typeface="+mn-lt"/>
                <a:ea typeface="+mn-ea"/>
                <a:cs typeface="+mn-cs"/>
                <a:hlinkClick r:id="rId4" tooltip="Ποιητής"/>
              </a:rPr>
              <a:t>ποιητής</a:t>
            </a:r>
            <a:r>
              <a:rPr lang="el-GR" sz="1200" kern="1200" dirty="0" smtClean="0">
                <a:solidFill>
                  <a:schemeClr val="tx1"/>
                </a:solidFill>
                <a:latin typeface="+mn-lt"/>
                <a:ea typeface="+mn-ea"/>
                <a:cs typeface="+mn-cs"/>
              </a:rPr>
              <a:t>, </a:t>
            </a:r>
            <a:r>
              <a:rPr lang="el-GR" sz="1200" u="sng" kern="1200" dirty="0" smtClean="0">
                <a:solidFill>
                  <a:schemeClr val="tx1"/>
                </a:solidFill>
                <a:latin typeface="+mn-lt"/>
                <a:ea typeface="+mn-ea"/>
                <a:cs typeface="+mn-cs"/>
                <a:hlinkClick r:id="rId5" tooltip="Μυθιστόρημα"/>
              </a:rPr>
              <a:t>μυθιστοριογράφος</a:t>
            </a:r>
            <a:r>
              <a:rPr lang="el-GR" sz="1200" kern="1200" dirty="0" smtClean="0">
                <a:solidFill>
                  <a:schemeClr val="tx1"/>
                </a:solidFill>
                <a:latin typeface="+mn-lt"/>
                <a:ea typeface="+mn-ea"/>
                <a:cs typeface="+mn-cs"/>
              </a:rPr>
              <a:t>, </a:t>
            </a:r>
            <a:r>
              <a:rPr lang="el-GR" sz="1200" u="sng" kern="1200" dirty="0" smtClean="0">
                <a:solidFill>
                  <a:schemeClr val="tx1"/>
                </a:solidFill>
                <a:latin typeface="+mn-lt"/>
                <a:ea typeface="+mn-ea"/>
                <a:cs typeface="+mn-cs"/>
                <a:hlinkClick r:id="rId6" tooltip="Δραματουργός"/>
              </a:rPr>
              <a:t>δραματουργός</a:t>
            </a:r>
            <a:r>
              <a:rPr lang="el-GR" sz="1200" kern="1200" dirty="0" smtClean="0">
                <a:solidFill>
                  <a:schemeClr val="tx1"/>
                </a:solidFill>
                <a:latin typeface="+mn-lt"/>
                <a:ea typeface="+mn-ea"/>
                <a:cs typeface="+mn-cs"/>
              </a:rPr>
              <a:t>, θεωρητικός της </a:t>
            </a:r>
            <a:r>
              <a:rPr lang="el-GR" sz="1200" u="sng" kern="1200" dirty="0" smtClean="0">
                <a:solidFill>
                  <a:schemeClr val="tx1"/>
                </a:solidFill>
                <a:latin typeface="+mn-lt"/>
                <a:ea typeface="+mn-ea"/>
                <a:cs typeface="+mn-cs"/>
                <a:hlinkClick r:id="rId7" tooltip="Τέχνες"/>
              </a:rPr>
              <a:t>τέχνης</a:t>
            </a:r>
            <a:r>
              <a:rPr lang="el-GR" sz="1200" kern="1200" dirty="0" smtClean="0">
                <a:solidFill>
                  <a:schemeClr val="tx1"/>
                </a:solidFill>
                <a:latin typeface="+mn-lt"/>
                <a:ea typeface="+mn-ea"/>
                <a:cs typeface="+mn-cs"/>
              </a:rPr>
              <a:t>, φυσιοδίφης και </a:t>
            </a:r>
            <a:r>
              <a:rPr lang="el-GR" sz="1200" u="sng" kern="1200" dirty="0" smtClean="0">
                <a:solidFill>
                  <a:schemeClr val="tx1"/>
                </a:solidFill>
                <a:latin typeface="+mn-lt"/>
                <a:ea typeface="+mn-ea"/>
                <a:cs typeface="+mn-cs"/>
                <a:hlinkClick r:id="rId8"/>
              </a:rPr>
              <a:t>φιλέλληνας</a:t>
            </a:r>
            <a:r>
              <a:rPr lang="el-GR" sz="1200" kern="1200" dirty="0" smtClean="0">
                <a:solidFill>
                  <a:schemeClr val="tx1"/>
                </a:solidFill>
                <a:latin typeface="+mn-lt"/>
                <a:ea typeface="+mn-ea"/>
                <a:cs typeface="+mn-cs"/>
              </a:rPr>
              <a:t>.</a:t>
            </a:r>
          </a:p>
          <a:p>
            <a:r>
              <a:rPr lang="el-GR" sz="1200" kern="1200" dirty="0" smtClean="0">
                <a:solidFill>
                  <a:schemeClr val="tx1"/>
                </a:solidFill>
                <a:latin typeface="+mn-lt"/>
                <a:ea typeface="+mn-ea"/>
                <a:cs typeface="+mn-cs"/>
              </a:rPr>
              <a:t>Η </a:t>
            </a:r>
            <a:r>
              <a:rPr lang="el-GR" sz="1200" u="sng" kern="1200" dirty="0" smtClean="0">
                <a:solidFill>
                  <a:schemeClr val="tx1"/>
                </a:solidFill>
                <a:latin typeface="+mn-lt"/>
                <a:ea typeface="+mn-ea"/>
                <a:cs typeface="+mn-cs"/>
                <a:hlinkClick r:id="rId9" tooltip="Βαϊμάρη"/>
              </a:rPr>
              <a:t>Βαϊμάρη</a:t>
            </a:r>
            <a:r>
              <a:rPr lang="el-GR" sz="1200" kern="1200" dirty="0" smtClean="0">
                <a:solidFill>
                  <a:schemeClr val="tx1"/>
                </a:solidFill>
                <a:latin typeface="+mn-lt"/>
                <a:ea typeface="+mn-ea"/>
                <a:cs typeface="+mn-cs"/>
              </a:rPr>
              <a:t> υπήρξε σημαντικός σταθμός στη σταδιοδρομία του Γκαίτε, καθώς είχε αναλάβει εκεί καθήκοντα υπουργού του δούκα της.</a:t>
            </a:r>
          </a:p>
          <a:p>
            <a:r>
              <a:rPr lang="el-GR" sz="1200" kern="1200" dirty="0" smtClean="0">
                <a:solidFill>
                  <a:schemeClr val="tx1"/>
                </a:solidFill>
                <a:latin typeface="+mn-lt"/>
                <a:ea typeface="+mn-ea"/>
                <a:cs typeface="+mn-cs"/>
              </a:rPr>
              <a:t>ο Γκαίτε Όταν ανέλαβε, το 1777 στη </a:t>
            </a:r>
            <a:r>
              <a:rPr lang="el-GR" sz="1200" kern="1200" dirty="0" err="1" smtClean="0">
                <a:solidFill>
                  <a:schemeClr val="tx1"/>
                </a:solidFill>
                <a:latin typeface="+mn-lt"/>
                <a:ea typeface="+mn-ea"/>
                <a:cs typeface="+mn-cs"/>
              </a:rPr>
              <a:t>Βαϊµάρη</a:t>
            </a:r>
            <a:r>
              <a:rPr lang="el-GR" sz="1200" kern="1200" dirty="0" smtClean="0">
                <a:solidFill>
                  <a:schemeClr val="tx1"/>
                </a:solidFill>
                <a:latin typeface="+mn-lt"/>
                <a:ea typeface="+mn-ea"/>
                <a:cs typeface="+mn-cs"/>
              </a:rPr>
              <a:t>, την ευθύνη για τη </a:t>
            </a:r>
            <a:r>
              <a:rPr lang="el-GR" sz="1200" kern="1200" dirty="0" err="1" smtClean="0">
                <a:solidFill>
                  <a:schemeClr val="tx1"/>
                </a:solidFill>
                <a:latin typeface="+mn-lt"/>
                <a:ea typeface="+mn-ea"/>
                <a:cs typeface="+mn-cs"/>
              </a:rPr>
              <a:t>διαµόρφωση</a:t>
            </a:r>
            <a:r>
              <a:rPr lang="el-GR" sz="1200" kern="1200" dirty="0" smtClean="0">
                <a:solidFill>
                  <a:schemeClr val="tx1"/>
                </a:solidFill>
                <a:latin typeface="+mn-lt"/>
                <a:ea typeface="+mn-ea"/>
                <a:cs typeface="+mn-cs"/>
              </a:rPr>
              <a:t> του κήπου του παλατιού, </a:t>
            </a:r>
            <a:r>
              <a:rPr lang="el-GR" sz="1200" kern="1200" dirty="0" err="1" smtClean="0">
                <a:solidFill>
                  <a:schemeClr val="tx1"/>
                </a:solidFill>
                <a:latin typeface="+mn-lt"/>
                <a:ea typeface="+mn-ea"/>
                <a:cs typeface="+mn-cs"/>
              </a:rPr>
              <a:t>δηµιούργησε</a:t>
            </a:r>
            <a:r>
              <a:rPr lang="el-GR" sz="1200" kern="1200" dirty="0" smtClean="0">
                <a:solidFill>
                  <a:schemeClr val="tx1"/>
                </a:solidFill>
                <a:latin typeface="+mn-lt"/>
                <a:ea typeface="+mn-ea"/>
                <a:cs typeface="+mn-cs"/>
              </a:rPr>
              <a:t> ένα σύνολο από γραφικά </a:t>
            </a:r>
            <a:r>
              <a:rPr lang="el-GR" sz="1200" kern="1200" dirty="0" err="1" smtClean="0">
                <a:solidFill>
                  <a:schemeClr val="tx1"/>
                </a:solidFill>
                <a:latin typeface="+mn-lt"/>
                <a:ea typeface="+mn-ea"/>
                <a:cs typeface="+mn-cs"/>
              </a:rPr>
              <a:t>κτίσµατα</a:t>
            </a:r>
            <a:r>
              <a:rPr lang="el-GR" sz="1200" kern="1200" dirty="0" smtClean="0">
                <a:solidFill>
                  <a:schemeClr val="tx1"/>
                </a:solidFill>
                <a:latin typeface="+mn-lt"/>
                <a:ea typeface="+mn-ea"/>
                <a:cs typeface="+mn-cs"/>
              </a:rPr>
              <a:t> και περίπτερα. Μετά </a:t>
            </a:r>
            <a:r>
              <a:rPr lang="el-GR" sz="1200" kern="1200" dirty="0" err="1" smtClean="0">
                <a:solidFill>
                  <a:schemeClr val="tx1"/>
                </a:solidFill>
                <a:latin typeface="+mn-lt"/>
                <a:ea typeface="+mn-ea"/>
                <a:cs typeface="+mn-cs"/>
              </a:rPr>
              <a:t>όµως</a:t>
            </a:r>
            <a:r>
              <a:rPr lang="el-GR" sz="1200" kern="1200" dirty="0" smtClean="0">
                <a:solidFill>
                  <a:schemeClr val="tx1"/>
                </a:solidFill>
                <a:latin typeface="+mn-lt"/>
                <a:ea typeface="+mn-ea"/>
                <a:cs typeface="+mn-cs"/>
              </a:rPr>
              <a:t> απ’ τα ταξίδια του, το 1786-87, στην Ιταλία και την επίσκεψή του στις αρχαιότητες του αλλάζει και ανακαλύπτει την ελληνική του ψυχή.</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Έτσι όταν, το 1789, διηύθυνε τις </a:t>
            </a:r>
            <a:r>
              <a:rPr lang="el-GR" sz="1200" kern="1200" dirty="0" err="1" smtClean="0">
                <a:solidFill>
                  <a:schemeClr val="tx1"/>
                </a:solidFill>
                <a:latin typeface="+mn-lt"/>
                <a:ea typeface="+mn-ea"/>
                <a:cs typeface="+mn-cs"/>
              </a:rPr>
              <a:t>οικοδοµικές</a:t>
            </a:r>
            <a:r>
              <a:rPr lang="el-GR" sz="1200" kern="1200" dirty="0" smtClean="0">
                <a:solidFill>
                  <a:schemeClr val="tx1"/>
                </a:solidFill>
                <a:latin typeface="+mn-lt"/>
                <a:ea typeface="+mn-ea"/>
                <a:cs typeface="+mn-cs"/>
              </a:rPr>
              <a:t> εργασίες του παλατιού της </a:t>
            </a:r>
            <a:r>
              <a:rPr lang="el-GR" sz="1200" kern="1200" dirty="0" err="1" smtClean="0">
                <a:solidFill>
                  <a:schemeClr val="tx1"/>
                </a:solidFill>
                <a:latin typeface="+mn-lt"/>
                <a:ea typeface="+mn-ea"/>
                <a:cs typeface="+mn-cs"/>
              </a:rPr>
              <a:t>Βαϊµάρης</a:t>
            </a:r>
            <a:r>
              <a:rPr lang="el-GR" sz="1200" kern="1200" dirty="0" smtClean="0">
                <a:solidFill>
                  <a:schemeClr val="tx1"/>
                </a:solidFill>
                <a:latin typeface="+mn-lt"/>
                <a:ea typeface="+mn-ea"/>
                <a:cs typeface="+mn-cs"/>
              </a:rPr>
              <a:t> µ</a:t>
            </a:r>
            <a:r>
              <a:rPr lang="el-GR" sz="1200" kern="1200" dirty="0" err="1" smtClean="0">
                <a:solidFill>
                  <a:schemeClr val="tx1"/>
                </a:solidFill>
                <a:latin typeface="+mn-lt"/>
                <a:ea typeface="+mn-ea"/>
                <a:cs typeface="+mn-cs"/>
              </a:rPr>
              <a:t>πόρεσε</a:t>
            </a:r>
            <a:r>
              <a:rPr lang="el-GR" sz="1200" kern="1200" dirty="0" smtClean="0">
                <a:solidFill>
                  <a:schemeClr val="tx1"/>
                </a:solidFill>
                <a:latin typeface="+mn-lt"/>
                <a:ea typeface="+mn-ea"/>
                <a:cs typeface="+mn-cs"/>
              </a:rPr>
              <a:t> να </a:t>
            </a:r>
            <a:r>
              <a:rPr lang="el-GR" sz="1200" kern="1200" dirty="0" err="1" smtClean="0">
                <a:solidFill>
                  <a:schemeClr val="tx1"/>
                </a:solidFill>
                <a:latin typeface="+mn-lt"/>
                <a:ea typeface="+mn-ea"/>
                <a:cs typeface="+mn-cs"/>
              </a:rPr>
              <a:t>πραγµατοποιήσει</a:t>
            </a:r>
            <a:r>
              <a:rPr lang="el-GR" sz="1200" kern="1200" dirty="0" smtClean="0">
                <a:solidFill>
                  <a:schemeClr val="tx1"/>
                </a:solidFill>
                <a:latin typeface="+mn-lt"/>
                <a:ea typeface="+mn-ea"/>
                <a:cs typeface="+mn-cs"/>
              </a:rPr>
              <a:t> ένα απ</a:t>
            </a:r>
            <a:r>
              <a:rPr lang="el-GR" sz="1200" b="1" kern="1200" dirty="0" smtClean="0">
                <a:solidFill>
                  <a:schemeClr val="tx1"/>
                </a:solidFill>
                <a:latin typeface="+mn-lt"/>
                <a:ea typeface="+mn-ea"/>
                <a:cs typeface="+mn-cs"/>
              </a:rPr>
              <a:t>’ τα πρώτα </a:t>
            </a:r>
            <a:r>
              <a:rPr lang="el-GR" sz="1200" b="1" kern="1200" dirty="0" err="1" smtClean="0">
                <a:solidFill>
                  <a:schemeClr val="tx1"/>
                </a:solidFill>
                <a:latin typeface="+mn-lt"/>
                <a:ea typeface="+mn-ea"/>
                <a:cs typeface="+mn-cs"/>
              </a:rPr>
              <a:t>παραδείγµατα</a:t>
            </a:r>
            <a:r>
              <a:rPr lang="el-GR" sz="1200" b="1" kern="1200" dirty="0" smtClean="0">
                <a:solidFill>
                  <a:schemeClr val="tx1"/>
                </a:solidFill>
                <a:latin typeface="+mn-lt"/>
                <a:ea typeface="+mn-ea"/>
                <a:cs typeface="+mn-cs"/>
              </a:rPr>
              <a:t> της ελληνικής αναγέννησης στην Ευρώπη</a:t>
            </a:r>
            <a:r>
              <a:rPr lang="el-GR"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latin typeface="+mn-lt"/>
                <a:ea typeface="+mn-ea"/>
                <a:cs typeface="+mn-cs"/>
              </a:rPr>
              <a:t>Οι αρχιτέκτονες που εγκατέλειπαν τη </a:t>
            </a:r>
            <a:r>
              <a:rPr lang="el-GR" sz="1200" kern="1200" dirty="0" err="1" smtClean="0">
                <a:solidFill>
                  <a:schemeClr val="tx1"/>
                </a:solidFill>
                <a:latin typeface="+mn-lt"/>
                <a:ea typeface="+mn-ea"/>
                <a:cs typeface="+mn-cs"/>
              </a:rPr>
              <a:t>Ρώµη</a:t>
            </a:r>
            <a:r>
              <a:rPr lang="el-GR" sz="1200" kern="1200" dirty="0" smtClean="0">
                <a:solidFill>
                  <a:schemeClr val="tx1"/>
                </a:solidFill>
                <a:latin typeface="+mn-lt"/>
                <a:ea typeface="+mn-ea"/>
                <a:cs typeface="+mn-cs"/>
              </a:rPr>
              <a:t>, µ</a:t>
            </a:r>
            <a:r>
              <a:rPr lang="el-GR" sz="1200" kern="1200" dirty="0" err="1" smtClean="0">
                <a:solidFill>
                  <a:schemeClr val="tx1"/>
                </a:solidFill>
                <a:latin typeface="+mn-lt"/>
                <a:ea typeface="+mn-ea"/>
                <a:cs typeface="+mn-cs"/>
              </a:rPr>
              <a:t>ετά</a:t>
            </a:r>
            <a:r>
              <a:rPr lang="el-GR" sz="1200" kern="1200" dirty="0" smtClean="0">
                <a:solidFill>
                  <a:schemeClr val="tx1"/>
                </a:solidFill>
                <a:latin typeface="+mn-lt"/>
                <a:ea typeface="+mn-ea"/>
                <a:cs typeface="+mn-cs"/>
              </a:rPr>
              <a:t> την επίσκεψη τους στις </a:t>
            </a:r>
            <a:r>
              <a:rPr lang="el-GR" sz="1200" kern="1200" dirty="0" err="1" smtClean="0">
                <a:solidFill>
                  <a:schemeClr val="tx1"/>
                </a:solidFill>
                <a:latin typeface="+mn-lt"/>
                <a:ea typeface="+mn-ea"/>
                <a:cs typeface="+mn-cs"/>
              </a:rPr>
              <a:t>ρωµαϊκές</a:t>
            </a:r>
            <a:r>
              <a:rPr lang="el-GR" sz="1200" kern="1200" dirty="0" smtClean="0">
                <a:solidFill>
                  <a:schemeClr val="tx1"/>
                </a:solidFill>
                <a:latin typeface="+mn-lt"/>
                <a:ea typeface="+mn-ea"/>
                <a:cs typeface="+mn-cs"/>
              </a:rPr>
              <a:t> και ελληνικές αρχαιότητες της Ιταλίας, γύριζαν πίσω µε µια καινούργια αρχιτεκτονική άποψη κι ανέπτυσσαν µια εφευρετική επαναστατική αρχιτεκτονική που χαρακτηριζόταν από καθαρά </a:t>
            </a:r>
            <a:r>
              <a:rPr lang="el-GR" sz="1200" kern="1200" dirty="0" err="1" smtClean="0">
                <a:solidFill>
                  <a:schemeClr val="tx1"/>
                </a:solidFill>
                <a:latin typeface="+mn-lt"/>
                <a:ea typeface="+mn-ea"/>
                <a:cs typeface="+mn-cs"/>
              </a:rPr>
              <a:t>στερεοµετρικά</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σώµατα</a:t>
            </a:r>
            <a:r>
              <a:rPr lang="el-GR" sz="1200" kern="1200" dirty="0" smtClean="0">
                <a:solidFill>
                  <a:schemeClr val="tx1"/>
                </a:solidFill>
                <a:latin typeface="+mn-lt"/>
                <a:ea typeface="+mn-ea"/>
                <a:cs typeface="+mn-cs"/>
              </a:rPr>
              <a:t> και µια λιτή χρήση των ελληνικών δωρικών µ</a:t>
            </a:r>
            <a:r>
              <a:rPr lang="el-GR" sz="1200" kern="1200" dirty="0" err="1" smtClean="0">
                <a:solidFill>
                  <a:schemeClr val="tx1"/>
                </a:solidFill>
                <a:latin typeface="+mn-lt"/>
                <a:ea typeface="+mn-ea"/>
                <a:cs typeface="+mn-cs"/>
              </a:rPr>
              <a:t>ορφών</a:t>
            </a:r>
            <a:r>
              <a:rPr lang="el-GR" sz="1200" kern="1200" dirty="0" smtClean="0">
                <a:solidFill>
                  <a:schemeClr val="tx1"/>
                </a:solidFill>
                <a:latin typeface="+mn-lt"/>
                <a:ea typeface="+mn-ea"/>
                <a:cs typeface="+mn-cs"/>
              </a:rPr>
              <a:t>. </a:t>
            </a:r>
            <a:r>
              <a:rPr lang="el-GR" dirty="0" smtClean="0"/>
              <a:t>Όταν εγκαταστάθηκε στη Βαϊμάρη, το παλάτι είχε ήδη υποστεί ζημιές από πυρκαγιά το 1774. Ο Γκαίτε, ως σύμβουλος του δούκα πρότεινε βελτιώσεις για το εσωτερικό του παλατιού, όπως επιλογές έργων τέχνης και διακοσμητικών στοιχείων, επηρεάζοντας σημαντικά το χαρακτήρα και το ύφος του παλατιού.</a:t>
            </a:r>
          </a:p>
          <a:p>
            <a:r>
              <a:rPr lang="el-GR" dirty="0" smtClean="0"/>
              <a:t> Μετά την πυρκαγιά, χρειάστηκαν εκτενείς εργασίες αποκατάστασης, οι οποίες ολοκληρώθηκαν το 1803 υπό την επίβλεψη του αρχιτέκτονα Χάινριχ </a:t>
            </a:r>
            <a:r>
              <a:rPr lang="el-GR" dirty="0" err="1" smtClean="0"/>
              <a:t>Γκέτε</a:t>
            </a:r>
            <a:r>
              <a:rPr lang="el-GR" dirty="0" smtClean="0"/>
              <a:t> (</a:t>
            </a:r>
            <a:r>
              <a:rPr lang="el-GR" dirty="0" err="1" smtClean="0"/>
              <a:t>Heinrich</a:t>
            </a:r>
            <a:r>
              <a:rPr lang="el-GR" dirty="0" smtClean="0"/>
              <a:t> </a:t>
            </a:r>
            <a:r>
              <a:rPr lang="el-GR" dirty="0" err="1" smtClean="0"/>
              <a:t>Gentz</a:t>
            </a:r>
            <a:r>
              <a:rPr lang="el-GR" dirty="0" smtClean="0"/>
              <a:t>), με σημαντική συμβολή και καθοδήγηση από τον ίδιο τον Γκαίτε στις καλλιτεχνικές επιλογές και τη γενικότερη αισθητική του κτιρίου.</a:t>
            </a:r>
          </a:p>
          <a:p>
            <a:endParaRPr lang="el-GR" sz="1200" kern="1200" dirty="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FD5FDDF0-B392-4997-BEFA-63B539FB074B}" type="slidenum">
              <a:rPr lang="el-GR" smtClean="0"/>
              <a:pPr/>
              <a:t>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Πύλη-</a:t>
            </a:r>
            <a:r>
              <a:rPr lang="el-GR" dirty="0" err="1" smtClean="0"/>
              <a:t>ορόσηµο</a:t>
            </a:r>
            <a:r>
              <a:rPr lang="el-GR" dirty="0" smtClean="0"/>
              <a:t> του </a:t>
            </a:r>
            <a:r>
              <a:rPr lang="el-GR" dirty="0" err="1" smtClean="0"/>
              <a:t>Φραγκοπρωσικού</a:t>
            </a:r>
            <a:r>
              <a:rPr lang="el-GR" dirty="0" smtClean="0"/>
              <a:t> </a:t>
            </a:r>
            <a:r>
              <a:rPr lang="el-GR" dirty="0" err="1" smtClean="0"/>
              <a:t>Κλασικισµού</a:t>
            </a:r>
            <a:r>
              <a:rPr lang="el-GR" dirty="0" smtClean="0"/>
              <a:t> θεωρείτε η ίδια η πύλη του Βερολίνου δηλαδή η Πύλη του </a:t>
            </a:r>
            <a:r>
              <a:rPr lang="el-GR" dirty="0" err="1" smtClean="0"/>
              <a:t>Βρανδεµβούργου</a:t>
            </a:r>
            <a:r>
              <a:rPr lang="el-GR" dirty="0" smtClean="0"/>
              <a:t>, που </a:t>
            </a:r>
            <a:r>
              <a:rPr lang="el-GR" dirty="0" err="1" smtClean="0"/>
              <a:t>πραγµατοποίησε</a:t>
            </a:r>
            <a:r>
              <a:rPr lang="el-GR" dirty="0" smtClean="0"/>
              <a:t> ο </a:t>
            </a:r>
            <a:r>
              <a:rPr lang="el-GR" dirty="0" err="1" smtClean="0"/>
              <a:t>Carl</a:t>
            </a:r>
            <a:r>
              <a:rPr lang="el-GR" dirty="0" smtClean="0"/>
              <a:t> </a:t>
            </a:r>
            <a:r>
              <a:rPr lang="el-GR" dirty="0" err="1" smtClean="0"/>
              <a:t>Gotthard</a:t>
            </a:r>
            <a:r>
              <a:rPr lang="el-GR" dirty="0" smtClean="0"/>
              <a:t> </a:t>
            </a:r>
            <a:r>
              <a:rPr lang="el-GR" dirty="0" err="1" smtClean="0"/>
              <a:t>Langhans</a:t>
            </a:r>
            <a:r>
              <a:rPr lang="el-GR" dirty="0" smtClean="0"/>
              <a:t> στη δυτική πλευρά της πόλης, </a:t>
            </a:r>
            <a:r>
              <a:rPr lang="el-GR" dirty="0" err="1" smtClean="0"/>
              <a:t>ανάµεσα</a:t>
            </a:r>
            <a:r>
              <a:rPr lang="el-GR" dirty="0" smtClean="0"/>
              <a:t> στα </a:t>
            </a:r>
            <a:r>
              <a:rPr lang="el-GR" b="1" dirty="0" smtClean="0"/>
              <a:t>1789 µε 1794. </a:t>
            </a:r>
          </a:p>
          <a:p>
            <a:r>
              <a:rPr lang="el-GR" dirty="0" smtClean="0"/>
              <a:t>Ο </a:t>
            </a:r>
            <a:r>
              <a:rPr lang="el-GR" dirty="0" err="1" smtClean="0"/>
              <a:t>σχεδιασµός</a:t>
            </a:r>
            <a:r>
              <a:rPr lang="el-GR" dirty="0" smtClean="0"/>
              <a:t> της, το 1789, στηρίχθηκε στα ελληνικά Προπύλαια. </a:t>
            </a:r>
            <a:r>
              <a:rPr lang="el-GR" b="1" dirty="0" smtClean="0"/>
              <a:t>Ήταν το πρώτο µ</a:t>
            </a:r>
            <a:r>
              <a:rPr lang="el-GR" b="1" dirty="0" err="1" smtClean="0"/>
              <a:t>νηµείο</a:t>
            </a:r>
            <a:r>
              <a:rPr lang="el-GR" b="1" dirty="0" smtClean="0"/>
              <a:t> του </a:t>
            </a:r>
            <a:r>
              <a:rPr lang="el-GR" b="1" dirty="0" err="1" smtClean="0"/>
              <a:t>νεο</a:t>
            </a:r>
            <a:r>
              <a:rPr lang="el-GR" b="1" dirty="0" smtClean="0"/>
              <a:t>-ελληνικού στυλ που επηρέασε την εξέλιξη όχι µόνο της </a:t>
            </a:r>
            <a:r>
              <a:rPr lang="el-GR" b="1" dirty="0" err="1" smtClean="0"/>
              <a:t>γερµανικής</a:t>
            </a:r>
            <a:r>
              <a:rPr lang="el-GR" dirty="0" smtClean="0"/>
              <a:t> αλλά και της αγγλικής και γαλλικής </a:t>
            </a:r>
            <a:r>
              <a:rPr lang="el-GR" b="1" dirty="0" smtClean="0"/>
              <a:t>αρχιτεκτονικής</a:t>
            </a:r>
            <a:r>
              <a:rPr lang="el-GR" dirty="0" smtClean="0"/>
              <a:t>. Αυτό το </a:t>
            </a:r>
            <a:r>
              <a:rPr lang="el-GR" dirty="0" err="1" smtClean="0"/>
              <a:t>νέοελληνικό</a:t>
            </a:r>
            <a:r>
              <a:rPr lang="el-GR" dirty="0" smtClean="0"/>
              <a:t> στυλ </a:t>
            </a:r>
            <a:r>
              <a:rPr lang="el-GR" dirty="0" err="1" smtClean="0"/>
              <a:t>συµπαραστεκόταν</a:t>
            </a:r>
            <a:r>
              <a:rPr lang="el-GR" dirty="0" smtClean="0"/>
              <a:t> στον πόθο των </a:t>
            </a:r>
            <a:r>
              <a:rPr lang="el-GR" dirty="0" err="1" smtClean="0"/>
              <a:t>Γερµανών</a:t>
            </a:r>
            <a:r>
              <a:rPr lang="el-GR" dirty="0" smtClean="0"/>
              <a:t> για ανεξαρτησία κι ελευθερία σ’ ένα καινούργιο </a:t>
            </a:r>
            <a:r>
              <a:rPr lang="el-GR" dirty="0" err="1" smtClean="0"/>
              <a:t>ανερχόµενο</a:t>
            </a:r>
            <a:r>
              <a:rPr lang="el-GR" dirty="0" smtClean="0"/>
              <a:t> κράτος</a:t>
            </a:r>
          </a:p>
          <a:p>
            <a:r>
              <a:rPr lang="el-GR" dirty="0" smtClean="0"/>
              <a:t>Η Πύλη του Βρανδεμβούργου έχει ύψος 26 μ., μήκος 65,5 μ. και πλάτος 11 μ. Θυμίζει τα </a:t>
            </a:r>
            <a:r>
              <a:rPr lang="el-GR" dirty="0" smtClean="0">
                <a:hlinkClick r:id="rId3" tooltip="Προπύλαια"/>
              </a:rPr>
              <a:t>Προπύλαια</a:t>
            </a:r>
            <a:r>
              <a:rPr lang="el-GR" dirty="0" smtClean="0"/>
              <a:t> της </a:t>
            </a:r>
            <a:r>
              <a:rPr lang="el-GR" dirty="0" smtClean="0">
                <a:hlinkClick r:id="rId4" tooltip="Ακρόπολη Αθηνών"/>
              </a:rPr>
              <a:t>Ακρόπολης</a:t>
            </a:r>
            <a:r>
              <a:rPr lang="el-GR" dirty="0" smtClean="0"/>
              <a:t> των </a:t>
            </a:r>
            <a:r>
              <a:rPr lang="el-GR" dirty="0" smtClean="0">
                <a:hlinkClick r:id="rId5" tooltip="Αθήνα"/>
              </a:rPr>
              <a:t>Αθηνών</a:t>
            </a:r>
            <a:r>
              <a:rPr lang="el-GR" dirty="0" smtClean="0"/>
              <a:t>. Πρόκειται για οικοδόμημα </a:t>
            </a:r>
            <a:r>
              <a:rPr lang="el-GR" dirty="0" smtClean="0">
                <a:hlinkClick r:id="rId6" tooltip="Νεοκλασικός ρυθμός"/>
              </a:rPr>
              <a:t>νεοκλασικού ρυθμού</a:t>
            </a:r>
            <a:r>
              <a:rPr lang="el-GR" dirty="0" smtClean="0"/>
              <a:t>, το οποίο ουσιαστικά ήταν και το πρώτο του είδους του, που χτίστηκε στο </a:t>
            </a:r>
            <a:r>
              <a:rPr lang="el-GR" dirty="0" smtClean="0">
                <a:hlinkClick r:id="rId7"/>
              </a:rPr>
              <a:t>Βερολίνο</a:t>
            </a:r>
            <a:r>
              <a:rPr lang="el-GR" dirty="0" smtClean="0"/>
              <a:t>.</a:t>
            </a:r>
            <a:endParaRPr lang="el-GR" dirty="0"/>
          </a:p>
        </p:txBody>
      </p:sp>
      <p:sp>
        <p:nvSpPr>
          <p:cNvPr id="4" name="3 - Θέση αριθμού διαφάνειας"/>
          <p:cNvSpPr>
            <a:spLocks noGrp="1"/>
          </p:cNvSpPr>
          <p:nvPr>
            <p:ph type="sldNum" sz="quarter" idx="10"/>
          </p:nvPr>
        </p:nvSpPr>
        <p:spPr/>
        <p:txBody>
          <a:bodyPr/>
          <a:lstStyle/>
          <a:p>
            <a:fld id="{FD5FDDF0-B392-4997-BEFA-63B539FB074B}" type="slidenum">
              <a:rPr lang="el-GR" smtClean="0"/>
              <a:pPr/>
              <a:t>6</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u="sng" dirty="0" smtClean="0"/>
          </a:p>
          <a:p>
            <a:r>
              <a:rPr lang="el-GR" i="1" dirty="0" err="1" smtClean="0"/>
              <a:t>Leo</a:t>
            </a:r>
            <a:r>
              <a:rPr lang="el-GR" i="1" dirty="0" smtClean="0"/>
              <a:t> </a:t>
            </a:r>
            <a:r>
              <a:rPr lang="el-GR" i="1" dirty="0" err="1" smtClean="0"/>
              <a:t>von</a:t>
            </a:r>
            <a:r>
              <a:rPr lang="el-GR" i="1" dirty="0" smtClean="0"/>
              <a:t> </a:t>
            </a:r>
            <a:r>
              <a:rPr lang="el-GR" i="1" dirty="0" err="1" smtClean="0"/>
              <a:t>Klenze</a:t>
            </a:r>
            <a:r>
              <a:rPr lang="el-GR" i="1" dirty="0" smtClean="0"/>
              <a:t>, ο </a:t>
            </a:r>
            <a:r>
              <a:rPr lang="el-GR" i="1" dirty="0" err="1" smtClean="0"/>
              <a:t>Friedrich</a:t>
            </a:r>
            <a:r>
              <a:rPr lang="el-GR" i="1" dirty="0" smtClean="0"/>
              <a:t> </a:t>
            </a:r>
            <a:r>
              <a:rPr lang="el-GR" i="1" dirty="0" err="1" smtClean="0"/>
              <a:t>von</a:t>
            </a:r>
            <a:r>
              <a:rPr lang="el-GR" i="1" dirty="0" smtClean="0"/>
              <a:t> </a:t>
            </a:r>
            <a:r>
              <a:rPr lang="el-GR" i="1" dirty="0" err="1" smtClean="0"/>
              <a:t>Gärtner</a:t>
            </a:r>
            <a:r>
              <a:rPr lang="el-GR" i="1" dirty="0" smtClean="0"/>
              <a:t> και άλλοι λιγότερο γνωστοί – αλλά με εξίσου σημαντικό έργο – αρχιτέκτονες άλλαξαν την εικόνα των δυο πόλεων και συνετέλεσαν στη στενή μεταξύ τους αρχιτεκτονική σχέση.</a:t>
            </a:r>
          </a:p>
          <a:p>
            <a:endParaRPr lang="el-GR" i="1" dirty="0" smtClean="0"/>
          </a:p>
          <a:p>
            <a:r>
              <a:rPr lang="el-GR" dirty="0" smtClean="0"/>
              <a:t>Η </a:t>
            </a:r>
            <a:r>
              <a:rPr lang="el-GR" b="1" dirty="0" smtClean="0"/>
              <a:t>γλυπτοθήκη του Μονάχου</a:t>
            </a:r>
            <a:r>
              <a:rPr lang="el-GR" dirty="0" smtClean="0"/>
              <a:t> είναι </a:t>
            </a:r>
            <a:r>
              <a:rPr lang="el-GR" dirty="0" smtClean="0">
                <a:hlinkClick r:id="rId3" tooltip="Αρχαιολογικό μουσείο (δεν έχει γραφτεί ακόμα)"/>
              </a:rPr>
              <a:t>αρχαιολογικό μουσείο</a:t>
            </a:r>
            <a:r>
              <a:rPr lang="el-GR" dirty="0" smtClean="0"/>
              <a:t> στο </a:t>
            </a:r>
            <a:r>
              <a:rPr lang="el-GR" dirty="0" smtClean="0">
                <a:hlinkClick r:id="rId4" tooltip="Μόναχο"/>
              </a:rPr>
              <a:t>Μόναχο</a:t>
            </a:r>
            <a:r>
              <a:rPr lang="el-GR" dirty="0" smtClean="0"/>
              <a:t> της </a:t>
            </a:r>
            <a:r>
              <a:rPr lang="el-GR" dirty="0" smtClean="0">
                <a:hlinkClick r:id="rId5" tooltip="Γερμανία"/>
              </a:rPr>
              <a:t>Γερμανίας</a:t>
            </a:r>
            <a:r>
              <a:rPr lang="el-GR" dirty="0" smtClean="0"/>
              <a:t>, το οποίο αρχικά δημιουργήθηκε από τον </a:t>
            </a:r>
            <a:r>
              <a:rPr lang="el-GR" dirty="0" smtClean="0">
                <a:hlinkClick r:id="rId6" tooltip="Βαυαρία"/>
              </a:rPr>
              <a:t>Βαυαρό</a:t>
            </a:r>
            <a:r>
              <a:rPr lang="el-GR" dirty="0" smtClean="0"/>
              <a:t> βασιλιά </a:t>
            </a:r>
            <a:r>
              <a:rPr lang="el-GR" dirty="0" smtClean="0">
                <a:hlinkClick r:id="rId7" tooltip="Λουδοβίκος Α΄ της Βαυαρίας"/>
              </a:rPr>
              <a:t>Λουδοβίκο Α´</a:t>
            </a:r>
            <a:r>
              <a:rPr lang="el-GR" dirty="0" smtClean="0"/>
              <a:t> ώστε να στεγάσει τη συλλογή αρχαιοτήτων του με ελληνικά και ρωμαϊκά γλυπτά. Ο αρχιτέκτονας του κτηρίου ήταν ο </a:t>
            </a:r>
            <a:r>
              <a:rPr lang="el-GR" dirty="0" smtClean="0">
                <a:hlinkClick r:id="rId8" tooltip="Λέο φον Κλέντσε"/>
              </a:rPr>
              <a:t>Λέο φον </a:t>
            </a:r>
            <a:r>
              <a:rPr lang="el-GR" dirty="0" err="1" smtClean="0">
                <a:hlinkClick r:id="rId8" tooltip="Λέο φον Κλέντσε"/>
              </a:rPr>
              <a:t>Κλέντσε</a:t>
            </a:r>
            <a:r>
              <a:rPr lang="el-GR" dirty="0" smtClean="0"/>
              <a:t> ο οποίος το σχεδίασε βάσει της νεοκλασικής τεχνοτροπίας. Η κατασκευή του οικοδομήματος ξεκίνησε το 1816 και ολοκληρώθηκε το 1830.</a:t>
            </a:r>
            <a:r>
              <a:rPr lang="el-GR" baseline="30000" dirty="0" smtClean="0">
                <a:hlinkClick r:id="rId9"/>
              </a:rPr>
              <a:t>[4]</a:t>
            </a:r>
            <a:r>
              <a:rPr lang="el-GR" dirty="0" smtClean="0"/>
              <a:t> Σήμερα το μουσείο αποτελεί μέρος της περιοχής μουσείων του </a:t>
            </a:r>
            <a:r>
              <a:rPr lang="el-GR" dirty="0" err="1" smtClean="0">
                <a:hlinkClick r:id="rId10" tooltip="Κούνσταρεαλ (δεν έχει γραφτεί ακόμα)"/>
              </a:rPr>
              <a:t>Κούνσταρεαλ</a:t>
            </a:r>
            <a:r>
              <a:rPr lang="el-GR" dirty="0" smtClean="0"/>
              <a:t> (</a:t>
            </a:r>
            <a:r>
              <a:rPr lang="el-GR" i="1" dirty="0" err="1" smtClean="0"/>
              <a:t>Kunstareal</a:t>
            </a:r>
            <a:r>
              <a:rPr lang="el-GR" dirty="0" smtClean="0"/>
              <a:t>).</a:t>
            </a:r>
            <a:r>
              <a:rPr lang="el-GR" baseline="30000" dirty="0" smtClean="0">
                <a:hlinkClick r:id="rId9"/>
              </a:rPr>
              <a:t>[5][6][7]</a:t>
            </a:r>
            <a:endParaRPr lang="el-GR" dirty="0"/>
          </a:p>
        </p:txBody>
      </p:sp>
      <p:sp>
        <p:nvSpPr>
          <p:cNvPr id="4" name="3 - Θέση αριθμού διαφάνειας"/>
          <p:cNvSpPr>
            <a:spLocks noGrp="1"/>
          </p:cNvSpPr>
          <p:nvPr>
            <p:ph type="sldNum" sz="quarter" idx="10"/>
          </p:nvPr>
        </p:nvSpPr>
        <p:spPr/>
        <p:txBody>
          <a:bodyPr/>
          <a:lstStyle/>
          <a:p>
            <a:fld id="{FD5FDDF0-B392-4997-BEFA-63B539FB074B}" type="slidenum">
              <a:rPr lang="el-GR" smtClean="0"/>
              <a:pPr/>
              <a:t>7</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D5FDDF0-B392-4997-BEFA-63B539FB074B}" type="slidenum">
              <a:rPr lang="el-GR" smtClean="0"/>
              <a:pPr/>
              <a:t>13</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D5FDDF0-B392-4997-BEFA-63B539FB074B}" type="slidenum">
              <a:rPr lang="el-GR" smtClean="0"/>
              <a:pPr/>
              <a:t>14</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D5FDDF0-B392-4997-BEFA-63B539FB074B}" type="slidenum">
              <a:rPr lang="el-GR" smtClean="0"/>
              <a:pPr/>
              <a:t>15</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Στην επεξηγηματική συνοδευτική του επιστολή, ο πρώσος αρχιτέκτων </a:t>
            </a:r>
            <a:r>
              <a:rPr lang="el-GR" sz="1200" b="1" kern="1200" dirty="0" err="1" smtClean="0">
                <a:solidFill>
                  <a:schemeClr val="tx1"/>
                </a:solidFill>
                <a:latin typeface="+mn-lt"/>
                <a:ea typeface="+mn-ea"/>
                <a:cs typeface="+mn-cs"/>
              </a:rPr>
              <a:t>Schinkel</a:t>
            </a:r>
            <a:r>
              <a:rPr lang="en-US" sz="1200" b="1" kern="1200" dirty="0" smtClean="0">
                <a:solidFill>
                  <a:schemeClr val="tx1"/>
                </a:solidFill>
                <a:latin typeface="+mn-lt"/>
                <a:ea typeface="+mn-ea"/>
                <a:cs typeface="+mn-cs"/>
              </a:rPr>
              <a:t> </a:t>
            </a:r>
            <a:r>
              <a:rPr lang="el-GR" dirty="0" smtClean="0"/>
              <a:t>τόνισε τα </a:t>
            </a:r>
            <a:r>
              <a:rPr lang="el-GR" b="1" dirty="0" smtClean="0"/>
              <a:t>πλεονεκτήματα</a:t>
            </a:r>
            <a:r>
              <a:rPr lang="el-GR" dirty="0" smtClean="0"/>
              <a:t> του ασυνήθιστου χώρου οικοδόμησης για ένα ανάκτορο, κυρίως την απαιτούμενη «</a:t>
            </a:r>
            <a:r>
              <a:rPr lang="el-GR" b="1" dirty="0" err="1" smtClean="0"/>
              <a:t>οχυρωματικότητα</a:t>
            </a:r>
            <a:r>
              <a:rPr lang="el-GR" dirty="0" smtClean="0"/>
              <a:t>» σε ένα ασταθές ακόμη πολιτικό περιβάλλον, και τόνισε εμφατικά την </a:t>
            </a:r>
            <a:r>
              <a:rPr lang="el-GR" dirty="0" err="1" smtClean="0"/>
              <a:t>ιστορικο</a:t>
            </a:r>
            <a:r>
              <a:rPr lang="el-GR" dirty="0" smtClean="0"/>
              <a:t>-πολιτική σπουδαιότητα της θέσης, σε «ένα από τα λαμπρότερα μέρη της παγκόσμιας Ιστορίας».</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l-GR" b="1" dirty="0" smtClean="0"/>
              <a:t>«Μην οικοδομήσεις στην Ακρόπολη το ανάκτορό σου</a:t>
            </a:r>
            <a:r>
              <a:rPr lang="el-GR" dirty="0" smtClean="0"/>
              <a:t>, κατ’ εμέ δεν  πρέπει να οικοδομηθεί τίποτε στη θέση αυτή». Το ευφυές επιχείρημα ότι, δηλαδή, η ανάμειξη των διαπρεπών μνημείων της αρχαιότητας με τα νέα κτίσματα θα ήταν ζημιογόνος και για τα δύο οφείλεται πιθανόν στην επιρροή του άλλου μεγάλου κλασικιστή αρχιτέκτονα και μυστικοσυμβούλου στη βαυαρική Αυλή του Λουδοβίκου, Λέο φον </a:t>
            </a:r>
            <a:r>
              <a:rPr lang="el-GR" dirty="0" err="1" smtClean="0"/>
              <a:t>Κλέντσε</a:t>
            </a:r>
            <a:r>
              <a:rPr lang="el-GR" dirty="0" smtClean="0"/>
              <a:t> (</a:t>
            </a:r>
            <a:r>
              <a:rPr lang="el-GR" dirty="0" err="1" smtClean="0"/>
              <a:t>Leo</a:t>
            </a:r>
            <a:r>
              <a:rPr lang="el-GR" dirty="0" smtClean="0"/>
              <a:t> </a:t>
            </a:r>
            <a:r>
              <a:rPr lang="el-GR" dirty="0" err="1" smtClean="0"/>
              <a:t>von</a:t>
            </a:r>
            <a:r>
              <a:rPr lang="el-GR" dirty="0" smtClean="0"/>
              <a:t> </a:t>
            </a:r>
            <a:r>
              <a:rPr lang="el-GR" dirty="0" err="1" smtClean="0"/>
              <a:t>Klenze</a:t>
            </a:r>
            <a:r>
              <a:rPr lang="el-GR" dirty="0" smtClean="0"/>
              <a:t>, 1784-1864), γνωστού μας από τις ανατροπές που επέφερε στο πολεοδομικό σχέδιο της Αθήνας των ρομαντικών κλασικιστών αρχιτεκτόνων και μαθητών του </a:t>
            </a:r>
            <a:r>
              <a:rPr lang="el-GR" dirty="0" err="1" smtClean="0"/>
              <a:t>Σίνκελ</a:t>
            </a:r>
            <a:r>
              <a:rPr lang="el-GR" dirty="0" smtClean="0"/>
              <a:t>, Εδουάρδου Σάουμπερτ (</a:t>
            </a:r>
            <a:r>
              <a:rPr lang="el-GR" dirty="0" err="1" smtClean="0"/>
              <a:t>Eduard</a:t>
            </a:r>
            <a:r>
              <a:rPr lang="el-GR" dirty="0" smtClean="0"/>
              <a:t> </a:t>
            </a:r>
            <a:r>
              <a:rPr lang="el-GR" dirty="0" err="1" smtClean="0"/>
              <a:t>Schaubert</a:t>
            </a:r>
            <a:r>
              <a:rPr lang="el-GR" dirty="0" smtClean="0"/>
              <a:t>) και Σταμάτη Κλεάνθη το 1832</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Με αφορμή το δεύτερο ζήτημα, ο </a:t>
            </a:r>
            <a:r>
              <a:rPr lang="el-GR" sz="1200" b="1" kern="1200" dirty="0" err="1" smtClean="0">
                <a:solidFill>
                  <a:schemeClr val="tx1"/>
                </a:solidFill>
                <a:latin typeface="+mn-lt"/>
                <a:ea typeface="+mn-ea"/>
                <a:cs typeface="+mn-cs"/>
              </a:rPr>
              <a:t>Klenze</a:t>
            </a:r>
            <a:r>
              <a:rPr lang="el-GR" sz="1200" kern="1200" dirty="0" smtClean="0">
                <a:solidFill>
                  <a:schemeClr val="tx1"/>
                </a:solidFill>
                <a:latin typeface="+mn-lt"/>
                <a:ea typeface="+mn-ea"/>
                <a:cs typeface="+mn-cs"/>
              </a:rPr>
              <a:t> έρχεται σε αντίθεση με τον σχεδόν συνομήλικό του συνάδελφο, </a:t>
            </a:r>
            <a:r>
              <a:rPr lang="el-GR" sz="1200" b="1" kern="1200" dirty="0" err="1" smtClean="0">
                <a:solidFill>
                  <a:schemeClr val="tx1"/>
                </a:solidFill>
                <a:latin typeface="+mn-lt"/>
                <a:ea typeface="+mn-ea"/>
                <a:cs typeface="+mn-cs"/>
              </a:rPr>
              <a:t>Schinkel</a:t>
            </a:r>
            <a:r>
              <a:rPr lang="el-GR" sz="1200" kern="1200" dirty="0" smtClean="0">
                <a:solidFill>
                  <a:schemeClr val="tx1"/>
                </a:solidFill>
                <a:latin typeface="+mn-lt"/>
                <a:ea typeface="+mn-ea"/>
                <a:cs typeface="+mn-cs"/>
              </a:rPr>
              <a:t>, ο οποίος οραματίζεται τη </a:t>
            </a:r>
            <a:r>
              <a:rPr lang="el-GR" sz="1200" b="1" kern="1200" dirty="0" smtClean="0">
                <a:solidFill>
                  <a:schemeClr val="tx1"/>
                </a:solidFill>
                <a:latin typeface="+mn-lt"/>
                <a:ea typeface="+mn-ea"/>
                <a:cs typeface="+mn-cs"/>
              </a:rPr>
              <a:t>δημιουργία ανακτόρων επάνω στον βράχο της Ακρόπολης</a:t>
            </a:r>
            <a:r>
              <a:rPr lang="el-GR" sz="1200" kern="1200" dirty="0" smtClean="0">
                <a:solidFill>
                  <a:schemeClr val="tx1"/>
                </a:solidFill>
                <a:latin typeface="+mn-lt"/>
                <a:ea typeface="+mn-ea"/>
                <a:cs typeface="+mn-cs"/>
              </a:rPr>
              <a:t>. Την ιδέα κρίνει ο </a:t>
            </a:r>
            <a:r>
              <a:rPr lang="el-GR" sz="1200" kern="1200" dirty="0" err="1" smtClean="0">
                <a:solidFill>
                  <a:schemeClr val="tx1"/>
                </a:solidFill>
                <a:latin typeface="+mn-lt"/>
                <a:ea typeface="+mn-ea"/>
                <a:cs typeface="+mn-cs"/>
              </a:rPr>
              <a:t>Klenze</a:t>
            </a:r>
            <a:r>
              <a:rPr lang="el-GR" sz="1200" kern="1200" dirty="0" smtClean="0">
                <a:solidFill>
                  <a:schemeClr val="tx1"/>
                </a:solidFill>
                <a:latin typeface="+mn-lt"/>
                <a:ea typeface="+mn-ea"/>
                <a:cs typeface="+mn-cs"/>
              </a:rPr>
              <a:t> ευτυχώς ως ανεδαφική, μεταξύ άλλων λόγω κλιματικών και γεωλογικών συνθηκών, και την απορρίπτει. Απορρίπτει και τις προτάσεις των μαθητών του </a:t>
            </a:r>
            <a:r>
              <a:rPr lang="el-GR" sz="1200" kern="1200" dirty="0" err="1" smtClean="0">
                <a:solidFill>
                  <a:schemeClr val="tx1"/>
                </a:solidFill>
                <a:latin typeface="+mn-lt"/>
                <a:ea typeface="+mn-ea"/>
                <a:cs typeface="+mn-cs"/>
              </a:rPr>
              <a:t>Schinkel</a:t>
            </a:r>
            <a:r>
              <a:rPr lang="el-GR" sz="1200" kern="1200" dirty="0" smtClean="0">
                <a:solidFill>
                  <a:schemeClr val="tx1"/>
                </a:solidFill>
                <a:latin typeface="+mn-lt"/>
                <a:ea typeface="+mn-ea"/>
                <a:cs typeface="+mn-cs"/>
              </a:rPr>
              <a:t>, </a:t>
            </a:r>
            <a:r>
              <a:rPr lang="el-GR" sz="1200" b="1" kern="1200" dirty="0" smtClean="0">
                <a:solidFill>
                  <a:schemeClr val="tx1"/>
                </a:solidFill>
                <a:latin typeface="+mn-lt"/>
                <a:ea typeface="+mn-ea"/>
                <a:cs typeface="+mn-cs"/>
              </a:rPr>
              <a:t>Κλεάνθη και </a:t>
            </a:r>
            <a:r>
              <a:rPr lang="el-GR" sz="1200" b="1" kern="1200" dirty="0" err="1" smtClean="0">
                <a:solidFill>
                  <a:schemeClr val="tx1"/>
                </a:solidFill>
                <a:latin typeface="+mn-lt"/>
                <a:ea typeface="+mn-ea"/>
                <a:cs typeface="+mn-cs"/>
              </a:rPr>
              <a:t>Schaubert</a:t>
            </a:r>
            <a:r>
              <a:rPr lang="el-GR" sz="1200" kern="1200" dirty="0" smtClean="0">
                <a:solidFill>
                  <a:schemeClr val="tx1"/>
                </a:solidFill>
                <a:latin typeface="+mn-lt"/>
                <a:ea typeface="+mn-ea"/>
                <a:cs typeface="+mn-cs"/>
              </a:rPr>
              <a:t>, να γίνει η </a:t>
            </a:r>
            <a:r>
              <a:rPr lang="el-GR" sz="1200" b="1" kern="1200" dirty="0" smtClean="0">
                <a:solidFill>
                  <a:schemeClr val="tx1"/>
                </a:solidFill>
                <a:latin typeface="+mn-lt"/>
                <a:ea typeface="+mn-ea"/>
                <a:cs typeface="+mn-cs"/>
              </a:rPr>
              <a:t>Ομόνοια</a:t>
            </a:r>
            <a:r>
              <a:rPr lang="el-GR" sz="1200" kern="1200" dirty="0" smtClean="0">
                <a:solidFill>
                  <a:schemeClr val="tx1"/>
                </a:solidFill>
                <a:latin typeface="+mn-lt"/>
                <a:ea typeface="+mn-ea"/>
                <a:cs typeface="+mn-cs"/>
              </a:rPr>
              <a:t> το κέντρο της πόλης με τα </a:t>
            </a:r>
            <a:r>
              <a:rPr lang="el-GR" sz="1200" b="1" kern="1200" dirty="0" smtClean="0">
                <a:solidFill>
                  <a:schemeClr val="tx1"/>
                </a:solidFill>
                <a:latin typeface="+mn-lt"/>
                <a:ea typeface="+mn-ea"/>
                <a:cs typeface="+mn-cs"/>
              </a:rPr>
              <a:t>ανάκτορα</a:t>
            </a:r>
            <a:r>
              <a:rPr lang="el-GR" sz="1200" kern="1200" dirty="0" smtClean="0">
                <a:solidFill>
                  <a:schemeClr val="tx1"/>
                </a:solidFill>
                <a:latin typeface="+mn-lt"/>
                <a:ea typeface="+mn-ea"/>
                <a:cs typeface="+mn-cs"/>
              </a:rPr>
              <a:t> εκεί</a:t>
            </a:r>
            <a:endParaRPr lang="el-GR" dirty="0"/>
          </a:p>
        </p:txBody>
      </p:sp>
      <p:sp>
        <p:nvSpPr>
          <p:cNvPr id="4" name="3 - Θέση αριθμού διαφάνειας"/>
          <p:cNvSpPr>
            <a:spLocks noGrp="1"/>
          </p:cNvSpPr>
          <p:nvPr>
            <p:ph type="sldNum" sz="quarter" idx="10"/>
          </p:nvPr>
        </p:nvSpPr>
        <p:spPr/>
        <p:txBody>
          <a:bodyPr/>
          <a:lstStyle/>
          <a:p>
            <a:fld id="{FD5FDDF0-B392-4997-BEFA-63B539FB074B}" type="slidenum">
              <a:rPr lang="el-GR" smtClean="0"/>
              <a:pPr/>
              <a:t>17</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https://www.archaiologia.gr/blog/2010/11/02/%CF%84%CE%BF-%CF%80%CF%81%CF%8E%CF%84%CE%BF-%CF%80%CE%BF%CE%BB%CE%B5%CE%BF%CE%B4%CE%BF%CE%BC%CE%B9%CE%BA%CF%8C-%CF%83%CF%87%CE%AD%CE%B4%CE%B9%CE%BF-%CF%84%CE%B7%CF%82-%CE%B1%CE%B8%CE%AE%CE%BD%CE%B1-2/</a:t>
            </a:r>
            <a:endParaRPr lang="el-GR" dirty="0" smtClean="0"/>
          </a:p>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FD5FDDF0-B392-4997-BEFA-63B539FB074B}" type="slidenum">
              <a:rPr lang="el-GR" smtClean="0"/>
              <a:pPr/>
              <a:t>20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45BD9A3F-7BC7-4FAD-AD0D-F5AB2FBC5D73}" type="datetimeFigureOut">
              <a:rPr lang="el-GR" smtClean="0"/>
              <a:pPr/>
              <a:t>13/11/2024</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D5FA02-BFF7-47AD-91C9-B5A6BF4BD981}"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5BD9A3F-7BC7-4FAD-AD0D-F5AB2FBC5D73}" type="datetimeFigureOut">
              <a:rPr lang="el-GR" smtClean="0"/>
              <a:pPr/>
              <a:t>13/11/2024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CD5FA02-BFF7-47AD-91C9-B5A6BF4BD981}"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2CD5FA02-BFF7-47AD-91C9-B5A6BF4BD981}"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5BD9A3F-7BC7-4FAD-AD0D-F5AB2FBC5D73}" type="datetimeFigureOut">
              <a:rPr lang="el-GR" smtClean="0"/>
              <a:pPr/>
              <a:t>13/11/2024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45BD9A3F-7BC7-4FAD-AD0D-F5AB2FBC5D73}" type="datetimeFigureOut">
              <a:rPr lang="el-GR" smtClean="0"/>
              <a:pPr/>
              <a:t>13/11/2024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2CD5FA02-BFF7-47AD-91C9-B5A6BF4BD981}"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45BD9A3F-7BC7-4FAD-AD0D-F5AB2FBC5D73}" type="datetimeFigureOut">
              <a:rPr lang="el-GR" smtClean="0"/>
              <a:pPr/>
              <a:t>13/11/2024</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D5FA02-BFF7-47AD-91C9-B5A6BF4BD981}"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45BD9A3F-7BC7-4FAD-AD0D-F5AB2FBC5D73}" type="datetimeFigureOut">
              <a:rPr lang="el-GR" smtClean="0"/>
              <a:pPr/>
              <a:t>13/11/2024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CD5FA02-BFF7-47AD-91C9-B5A6BF4BD981}"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45BD9A3F-7BC7-4FAD-AD0D-F5AB2FBC5D73}" type="datetimeFigureOut">
              <a:rPr lang="el-GR" smtClean="0"/>
              <a:pPr/>
              <a:t>13/11/2024</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2CD5FA02-BFF7-47AD-91C9-B5A6BF4BD981}"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5BD9A3F-7BC7-4FAD-AD0D-F5AB2FBC5D73}" type="datetimeFigureOut">
              <a:rPr lang="el-GR" smtClean="0"/>
              <a:pPr/>
              <a:t>13/11/2024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2CD5FA02-BFF7-47AD-91C9-B5A6BF4BD98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45BD9A3F-7BC7-4FAD-AD0D-F5AB2FBC5D73}" type="datetimeFigureOut">
              <a:rPr lang="el-GR" smtClean="0"/>
              <a:pPr/>
              <a:t>13/11/2024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2CD5FA02-BFF7-47AD-91C9-B5A6BF4BD98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D5FA02-BFF7-47AD-91C9-B5A6BF4BD981}"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45BD9A3F-7BC7-4FAD-AD0D-F5AB2FBC5D73}" type="datetimeFigureOut">
              <a:rPr lang="el-GR" smtClean="0"/>
              <a:pPr/>
              <a:t>13/11/2024</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2CD5FA02-BFF7-47AD-91C9-B5A6BF4BD981}"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45BD9A3F-7BC7-4FAD-AD0D-F5AB2FBC5D73}" type="datetimeFigureOut">
              <a:rPr lang="el-GR" smtClean="0"/>
              <a:pPr/>
              <a:t>13/11/2024</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5BD9A3F-7BC7-4FAD-AD0D-F5AB2FBC5D73}" type="datetimeFigureOut">
              <a:rPr lang="el-GR" smtClean="0"/>
              <a:pPr/>
              <a:t>13/11/2024</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CD5FA02-BFF7-47AD-91C9-B5A6BF4BD981}"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e.cliomuseapp.com/tourExperience/442/1" TargetMode="External"/><Relationship Id="rId2" Type="http://schemas.openxmlformats.org/officeDocument/2006/relationships/hyperlink" Target="https://cliomusetours.com/el/tours/i-athina-tou-isar-e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itynomadi.com/route/f67cd12e2b5f5cfb444d62b69dd8699d"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1788" TargetMode="External"/><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l.wikipedia.org/wiki/%CE%A0%CF%81%CF%89%CF%83%CE%AF%CE%B1" TargetMode="External"/><Relationship Id="rId5" Type="http://schemas.openxmlformats.org/officeDocument/2006/relationships/hyperlink" Target="https://el.wikipedia.org/wiki/%CE%93%CE%B5%CF%81%CE%BC%CE%B1%CE%BD%CE%B9%CE%BA%CE%AE_%CE%B3%CE%BB%CF%8E%CF%83%CF%83%CE%B1" TargetMode="External"/><Relationship Id="rId4" Type="http://schemas.openxmlformats.org/officeDocument/2006/relationships/hyperlink" Target="https://el.wikipedia.org/wiki/179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endParaRPr lang="el-GR" dirty="0"/>
          </a:p>
        </p:txBody>
      </p:sp>
      <p:sp>
        <p:nvSpPr>
          <p:cNvPr id="2" name="1 - Τίτλος"/>
          <p:cNvSpPr>
            <a:spLocks noGrp="1"/>
          </p:cNvSpPr>
          <p:nvPr>
            <p:ph type="ctrTitle"/>
          </p:nvPr>
        </p:nvSpPr>
        <p:spPr>
          <a:xfrm>
            <a:off x="285720" y="381000"/>
            <a:ext cx="8572560" cy="1690678"/>
          </a:xfrm>
        </p:spPr>
        <p:txBody>
          <a:bodyPr>
            <a:noAutofit/>
          </a:bodyPr>
          <a:lstStyle/>
          <a:p>
            <a:r>
              <a:rPr lang="el-GR" sz="2800" b="1" dirty="0" smtClean="0"/>
              <a:t>Ι. Η ΣΤΡΟΦΗ ΤΩΝ ΓΕΡΜΑΝΩΝ ΠΡΟΣ ΤΗΝ ΕΛΛΗΝΙΚΗ ΑΡΧΑΙΟΤΗΤΑ ΚΑΙ Η ΓΕΝΝΕΣΗ ΤΟΥ ΦΙΛΕΛΛΗΝΙΣΜΟΥ 18ο και 19ο αι.</a:t>
            </a:r>
            <a:endParaRPr lang="el-GR" sz="2800" dirty="0"/>
          </a:p>
        </p:txBody>
      </p:sp>
      <p:pic>
        <p:nvPicPr>
          <p:cNvPr id="1026" name="Picture 2" descr="C:\Users\panag\Downloads\Χωρίς τίτλο.jpg"/>
          <p:cNvPicPr>
            <a:picLocks noChangeAspect="1" noChangeArrowheads="1"/>
          </p:cNvPicPr>
          <p:nvPr/>
        </p:nvPicPr>
        <p:blipFill>
          <a:blip r:embed="rId3"/>
          <a:srcRect/>
          <a:stretch>
            <a:fillRect/>
          </a:stretch>
        </p:blipFill>
        <p:spPr bwMode="auto">
          <a:xfrm>
            <a:off x="785786" y="2928934"/>
            <a:ext cx="7286676" cy="28698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Καταγραφή.JPG"/>
          <p:cNvPicPr>
            <a:picLocks noGrp="1" noChangeAspect="1"/>
          </p:cNvPicPr>
          <p:nvPr>
            <p:ph sz="quarter" idx="1"/>
          </p:nvPr>
        </p:nvPicPr>
        <p:blipFill>
          <a:blip r:embed="rId2"/>
          <a:stretch>
            <a:fillRect/>
          </a:stretch>
        </p:blipFill>
        <p:spPr>
          <a:xfrm>
            <a:off x="301625" y="1803139"/>
            <a:ext cx="8504238" cy="402007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lstStyle/>
          <a:p>
            <a:r>
              <a:rPr lang="en-US" dirty="0" smtClean="0">
                <a:hlinkClick r:id="rId2"/>
              </a:rPr>
              <a:t>https://cliomusetours.com/el/tours/i-athina-tou-isar-el/#tour-overview</a:t>
            </a:r>
            <a:endParaRPr lang="en-US" dirty="0" smtClean="0"/>
          </a:p>
          <a:p>
            <a:pPr>
              <a:buNone/>
            </a:pPr>
            <a:endParaRPr lang="el-GR" dirty="0" smtClean="0"/>
          </a:p>
          <a:p>
            <a:pPr>
              <a:buNone/>
            </a:pPr>
            <a:r>
              <a:rPr lang="el-GR" dirty="0" smtClean="0"/>
              <a:t>Έναρξη τουρ σημαντικών μνημείων Μονάχου</a:t>
            </a:r>
            <a:endParaRPr lang="en-US" dirty="0" smtClean="0"/>
          </a:p>
          <a:p>
            <a:r>
              <a:rPr lang="en-US" dirty="0" smtClean="0">
                <a:hlinkClick r:id="rId3"/>
              </a:rPr>
              <a:t>https://create.cliomuseapp.com/tourExperience/442/1</a:t>
            </a:r>
            <a:r>
              <a:rPr lang="en-US" dirty="0" smtClean="0"/>
              <a:t>?</a:t>
            </a: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Όθωνας</a:t>
            </a:r>
            <a:endParaRPr lang="el-GR" dirty="0"/>
          </a:p>
        </p:txBody>
      </p:sp>
      <p:sp>
        <p:nvSpPr>
          <p:cNvPr id="3" name="2 - Θέση περιεχομένου"/>
          <p:cNvSpPr>
            <a:spLocks noGrp="1"/>
          </p:cNvSpPr>
          <p:nvPr>
            <p:ph sz="quarter" idx="1"/>
          </p:nvPr>
        </p:nvSpPr>
        <p:spPr/>
        <p:txBody>
          <a:bodyPr/>
          <a:lstStyle/>
          <a:p>
            <a:r>
              <a:rPr lang="el-GR" dirty="0" smtClean="0"/>
              <a:t>Λίγα μόλις χρόνια μετά το τέλος της Ελληνικής Επανάστασης, ο </a:t>
            </a:r>
            <a:r>
              <a:rPr lang="el-GR" dirty="0" err="1" smtClean="0"/>
              <a:t>Όθωνας</a:t>
            </a:r>
            <a:r>
              <a:rPr lang="el-GR" dirty="0" smtClean="0"/>
              <a:t> ορίζεται ως ο πρώτος βασιλιάς του νεοσύστατου Ελληνικού Κράτους. Μαζί του ταξιδεύει στην Ελλάδα ομάδα Γερμανών μηχανικών που αναλαμβάνουν να ανοικοδομήσουν την Αθήνα, η οποία το 1834 ορίζεται ως πρωτεύουσα.</a:t>
            </a:r>
            <a:endParaRPr lang="el-GR" dirty="0"/>
          </a:p>
        </p:txBody>
      </p:sp>
      <p:pic>
        <p:nvPicPr>
          <p:cNvPr id="18434" name="Picture 2" descr="https://upload.wikimedia.org/wikipedia/commons/thumb/5/5d/Prinz_Otto_von_Bayern_Koenig_von_Griechenland_1833.jpg/220px-Prinz_Otto_von_Bayern_Koenig_von_Griechenland_1833.jpg"/>
          <p:cNvPicPr>
            <a:picLocks noChangeAspect="1" noChangeArrowheads="1"/>
          </p:cNvPicPr>
          <p:nvPr/>
        </p:nvPicPr>
        <p:blipFill>
          <a:blip r:embed="rId2"/>
          <a:srcRect/>
          <a:stretch>
            <a:fillRect/>
          </a:stretch>
        </p:blipFill>
        <p:spPr bwMode="auto">
          <a:xfrm>
            <a:off x="3571868" y="4071942"/>
            <a:ext cx="1957330" cy="2428868"/>
          </a:xfrm>
          <a:prstGeom prst="rect">
            <a:avLst/>
          </a:prstGeom>
          <a:noFill/>
        </p:spPr>
      </p:pic>
      <p:pic>
        <p:nvPicPr>
          <p:cNvPr id="18436" name="Picture 4" descr="https://upload.wikimedia.org/wikipedia/commons/thumb/d/da/Otto_of_Hellas.jpg/220px-Otto_of_Hellas.jpg"/>
          <p:cNvPicPr>
            <a:picLocks noChangeAspect="1" noChangeArrowheads="1"/>
          </p:cNvPicPr>
          <p:nvPr/>
        </p:nvPicPr>
        <p:blipFill>
          <a:blip r:embed="rId3"/>
          <a:srcRect/>
          <a:stretch>
            <a:fillRect/>
          </a:stretch>
        </p:blipFill>
        <p:spPr bwMode="auto">
          <a:xfrm>
            <a:off x="7000892" y="3929066"/>
            <a:ext cx="1828841" cy="260194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αρχιτεκτονικό σχέδιο των Κλεάνθη-</a:t>
            </a:r>
            <a:r>
              <a:rPr lang="el-GR" dirty="0" err="1" smtClean="0"/>
              <a:t>Schaubert</a:t>
            </a:r>
            <a:endParaRPr lang="el-GR" dirty="0"/>
          </a:p>
        </p:txBody>
      </p:sp>
      <p:pic>
        <p:nvPicPr>
          <p:cNvPr id="45060" name="Picture 4" descr="https://www.athenssocialatlas.gr/wp-content/uploads/2019/05/tx140_P3.jpg"/>
          <p:cNvPicPr>
            <a:picLocks noChangeAspect="1" noChangeArrowheads="1"/>
          </p:cNvPicPr>
          <p:nvPr/>
        </p:nvPicPr>
        <p:blipFill>
          <a:blip r:embed="rId3"/>
          <a:srcRect/>
          <a:stretch>
            <a:fillRect/>
          </a:stretch>
        </p:blipFill>
        <p:spPr bwMode="auto">
          <a:xfrm>
            <a:off x="785786" y="1285860"/>
            <a:ext cx="7572428" cy="535577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αρχιτεκτονικό σχέδιο των Κλεάνθη-</a:t>
            </a:r>
            <a:r>
              <a:rPr lang="el-GR" dirty="0" err="1" smtClean="0"/>
              <a:t>Schaubert</a:t>
            </a:r>
            <a:endParaRPr lang="el-GR" dirty="0"/>
          </a:p>
        </p:txBody>
      </p:sp>
      <p:sp>
        <p:nvSpPr>
          <p:cNvPr id="3" name="2 - Θέση περιεχομένου"/>
          <p:cNvSpPr>
            <a:spLocks noGrp="1"/>
          </p:cNvSpPr>
          <p:nvPr>
            <p:ph sz="quarter" idx="1"/>
          </p:nvPr>
        </p:nvSpPr>
        <p:spPr>
          <a:xfrm>
            <a:off x="5572132" y="1285860"/>
            <a:ext cx="3571868" cy="5572140"/>
          </a:xfrm>
        </p:spPr>
        <p:txBody>
          <a:bodyPr>
            <a:noAutofit/>
          </a:bodyPr>
          <a:lstStyle/>
          <a:p>
            <a:r>
              <a:rPr lang="en-US" sz="1600" dirty="0" smtClean="0"/>
              <a:t>M</a:t>
            </a:r>
            <a:r>
              <a:rPr lang="el-GR" sz="1600" dirty="0" err="1" smtClean="0"/>
              <a:t>ετά</a:t>
            </a:r>
            <a:r>
              <a:rPr lang="el-GR" sz="1600" dirty="0" smtClean="0"/>
              <a:t> την απελευθέρωση της Αθήνας από τους Οθωμανούς, το σχεδιασμό της Νέας Πόλης αναλαμβάνουν δύο μαθητές του σημαντικότερου ίσως Γερμανού νεοκλασικού αρχιτέκτονα </a:t>
            </a:r>
            <a:r>
              <a:rPr lang="el-GR" sz="1600" dirty="0" err="1" smtClean="0"/>
              <a:t>Karl</a:t>
            </a:r>
            <a:r>
              <a:rPr lang="el-GR" sz="1600" dirty="0" smtClean="0"/>
              <a:t> </a:t>
            </a:r>
            <a:r>
              <a:rPr lang="el-GR" sz="1600" dirty="0" err="1" smtClean="0"/>
              <a:t>Friedrich</a:t>
            </a:r>
            <a:r>
              <a:rPr lang="el-GR" sz="1600" dirty="0" smtClean="0"/>
              <a:t> </a:t>
            </a:r>
            <a:r>
              <a:rPr lang="el-GR" sz="1600" dirty="0" err="1" smtClean="0"/>
              <a:t>Schinkel</a:t>
            </a:r>
            <a:r>
              <a:rPr lang="el-GR" sz="1600" dirty="0" smtClean="0"/>
              <a:t>. Τον Νοέμβριο του 1831 οι </a:t>
            </a:r>
            <a:r>
              <a:rPr lang="el-GR" sz="1600" b="1" dirty="0" smtClean="0"/>
              <a:t>αρχιτέκτονες Σταμάτης Κλεάνθης και </a:t>
            </a:r>
            <a:r>
              <a:rPr lang="el-GR" sz="1600" b="1" dirty="0" err="1" smtClean="0"/>
              <a:t>Eduard</a:t>
            </a:r>
            <a:r>
              <a:rPr lang="el-GR" sz="1600" b="1" dirty="0" smtClean="0"/>
              <a:t> </a:t>
            </a:r>
            <a:r>
              <a:rPr lang="el-GR" sz="1600" b="1" dirty="0" err="1" smtClean="0"/>
              <a:t>Schaubert</a:t>
            </a:r>
            <a:r>
              <a:rPr lang="el-GR" sz="1600" dirty="0" smtClean="0"/>
              <a:t>, μαθητές του σημαντικότερου ίσως Γερμανού νεοκλασικού </a:t>
            </a:r>
            <a:r>
              <a:rPr lang="el-GR" sz="1600" b="1" dirty="0" smtClean="0"/>
              <a:t>αρχιτέκτονα </a:t>
            </a:r>
            <a:r>
              <a:rPr lang="el-GR" sz="1600" b="1" dirty="0" err="1" smtClean="0"/>
              <a:t>Karl</a:t>
            </a:r>
            <a:r>
              <a:rPr lang="el-GR" sz="1600" b="1" dirty="0" smtClean="0"/>
              <a:t> </a:t>
            </a:r>
            <a:r>
              <a:rPr lang="el-GR" sz="1600" b="1" dirty="0" err="1" smtClean="0"/>
              <a:t>Friedrich</a:t>
            </a:r>
            <a:r>
              <a:rPr lang="el-GR" sz="1600" b="1" dirty="0" smtClean="0"/>
              <a:t> </a:t>
            </a:r>
            <a:r>
              <a:rPr lang="el-GR" sz="1600" b="1" dirty="0" err="1" smtClean="0"/>
              <a:t>Schinkel</a:t>
            </a:r>
            <a:r>
              <a:rPr lang="el-GR" sz="1600" dirty="0" smtClean="0"/>
              <a:t>, εγκαθίστανται στην Αθήνα, όπου βάζουν μπρος το έργο της συστηματικής τοπογράφησης της πόλης και στη συνέχεια συντάσσουν την πολεοδομική τους πρόταση, εν όψει της πιθανής εγκατάστασης εκεί της πρωτεύουσας του νεοπαγούς κράτους..</a:t>
            </a:r>
            <a:endParaRPr lang="el-GR" sz="1600" dirty="0"/>
          </a:p>
        </p:txBody>
      </p:sp>
      <p:pic>
        <p:nvPicPr>
          <p:cNvPr id="45058" name="Picture 2" descr="Το αρχιτεκτονικό σχέδιο των Κλεάνθη-Schaubert"/>
          <p:cNvPicPr>
            <a:picLocks noChangeAspect="1" noChangeArrowheads="1"/>
          </p:cNvPicPr>
          <p:nvPr/>
        </p:nvPicPr>
        <p:blipFill>
          <a:blip r:embed="rId3"/>
          <a:srcRect/>
          <a:stretch>
            <a:fillRect/>
          </a:stretch>
        </p:blipFill>
        <p:spPr bwMode="auto">
          <a:xfrm>
            <a:off x="0" y="1357297"/>
            <a:ext cx="5786446" cy="462915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534400" cy="758952"/>
          </a:xfrm>
        </p:spPr>
        <p:txBody>
          <a:bodyPr/>
          <a:lstStyle/>
          <a:p>
            <a:r>
              <a:rPr lang="el-GR" dirty="0" smtClean="0"/>
              <a:t>Τα ανάκτορα στην πλατεία Ομονοίας</a:t>
            </a:r>
            <a:endParaRPr lang="el-GR" dirty="0"/>
          </a:p>
        </p:txBody>
      </p:sp>
      <p:sp>
        <p:nvSpPr>
          <p:cNvPr id="3" name="2 - Θέση περιεχομένου"/>
          <p:cNvSpPr>
            <a:spLocks noGrp="1"/>
          </p:cNvSpPr>
          <p:nvPr>
            <p:ph sz="quarter" idx="1"/>
          </p:nvPr>
        </p:nvSpPr>
        <p:spPr>
          <a:xfrm>
            <a:off x="5572132" y="857232"/>
            <a:ext cx="3571868" cy="5643602"/>
          </a:xfrm>
        </p:spPr>
        <p:txBody>
          <a:bodyPr>
            <a:noAutofit/>
          </a:bodyPr>
          <a:lstStyle/>
          <a:p>
            <a:r>
              <a:rPr lang="el-GR" sz="1800" dirty="0" smtClean="0"/>
              <a:t>Το σχήμα των κυρίων αξόνων ήταν </a:t>
            </a:r>
            <a:r>
              <a:rPr lang="el-GR" sz="1800" b="1" dirty="0" smtClean="0"/>
              <a:t>ένα ισοσκελές τρίγωνο </a:t>
            </a:r>
            <a:r>
              <a:rPr lang="el-GR" sz="1800" dirty="0" smtClean="0"/>
              <a:t>με κορυφή τη σημερινή </a:t>
            </a:r>
            <a:r>
              <a:rPr lang="el-GR" sz="1800" b="1" dirty="0" smtClean="0"/>
              <a:t>πλατεία Ομονοίας</a:t>
            </a:r>
            <a:r>
              <a:rPr lang="el-GR" sz="1800" dirty="0" smtClean="0"/>
              <a:t>, σκέλη τις οδούς Πειραιώς και Σταδίου, και βάση την οδό Ερμού. Ο όλος προσανατολισμός είχε ως στόχους τον Πειραιά, το Στάδιο και, κυρίως, την Ακρόπολη, στα πόδια της οποίας η πόλη απλωνόταν σαν μια ανοικτή αγκαλιά. </a:t>
            </a:r>
            <a:r>
              <a:rPr lang="el-GR" sz="1800" b="1" dirty="0" smtClean="0"/>
              <a:t>Στην κορυφή του τριγώνου προβλεπόταν η ανέγερση των Ανακτόρων</a:t>
            </a:r>
            <a:r>
              <a:rPr lang="el-GR" sz="1800" dirty="0" smtClean="0"/>
              <a:t>: Η γεωμετρική κορυφή και η κορυφή της κρατικής εξουσίας σε μια συμβολική σύμπτωση.</a:t>
            </a:r>
            <a:endParaRPr lang="el-GR" sz="1800" dirty="0"/>
          </a:p>
        </p:txBody>
      </p:sp>
      <p:pic>
        <p:nvPicPr>
          <p:cNvPr id="45058" name="Picture 2" descr="Το αρχιτεκτονικό σχέδιο των Κλεάνθη-Schaubert"/>
          <p:cNvPicPr>
            <a:picLocks noChangeAspect="1" noChangeArrowheads="1"/>
          </p:cNvPicPr>
          <p:nvPr/>
        </p:nvPicPr>
        <p:blipFill>
          <a:blip r:embed="rId3"/>
          <a:srcRect/>
          <a:stretch>
            <a:fillRect/>
          </a:stretch>
        </p:blipFill>
        <p:spPr bwMode="auto">
          <a:xfrm>
            <a:off x="0" y="928670"/>
            <a:ext cx="5804336" cy="464346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lstStyle/>
          <a:p>
            <a:endParaRPr lang="el-GR"/>
          </a:p>
        </p:txBody>
      </p:sp>
      <p:pic>
        <p:nvPicPr>
          <p:cNvPr id="3074" name="Picture 2" descr="https://blogger.googleusercontent.com/img/b/R29vZ2xl/AVvXsEhkFKWKazcyqIOV1ze-2AolALz0ybKyETLmQ3hea0vB1gV60RkWm5oZQtxpj7_4D_OdwSKMQXGS5dhmPgmJGOZhPSsAV92c6JajwEw7ZedPt1__zEI3_3GdVI-iOx3SQjPed5sQ_IvpBUaHysG069F8PzfL4zX5VEX64XyIsHVXqUzWFTmMDBo-7esvMW4/w640-h272/1834%20%CF%80%CF%81%CF%8C%CF%84%CE%B1%CF%83%CE%B7%20%CE%A3%CE%AF%CE%BD%CE%BA%CE%B5%CE%BB%20%CE%B3%CE%B9%CE%B1%20%CF%80%CE%B1%CE%BB%CE%BB%CE%AC%CF%84%CE%B9%20%CF%84%CE%BF%CF%85%20%CE%8C%CE%B8%CF%89%CE%BD%CE%B12%CE%91.jpg"/>
          <p:cNvPicPr>
            <a:picLocks noChangeAspect="1" noChangeArrowheads="1"/>
          </p:cNvPicPr>
          <p:nvPr/>
        </p:nvPicPr>
        <p:blipFill>
          <a:blip r:embed="rId2"/>
          <a:srcRect/>
          <a:stretch>
            <a:fillRect/>
          </a:stretch>
        </p:blipFill>
        <p:spPr bwMode="auto">
          <a:xfrm>
            <a:off x="500034" y="785794"/>
            <a:ext cx="6096000" cy="2590800"/>
          </a:xfrm>
          <a:prstGeom prst="rect">
            <a:avLst/>
          </a:prstGeom>
          <a:noFill/>
        </p:spPr>
      </p:pic>
      <p:pic>
        <p:nvPicPr>
          <p:cNvPr id="3076" name="Picture 4" descr="https://blogger.googleusercontent.com/img/b/R29vZ2xl/AVvXsEiGSnfIiKf6uTm0nP8dJy45UKXZegnTZcfCyoAO-X9TDW5ntQ9jAPJnbttsSlTXRBnv6pJkb4MyYkOFlbUU_HCjm4vnRjWeM07lo7lqp_xwP5Lj3SEND-R8q6e8SZYrgHVQGm0Fhgk3NwNTlXMhlEfYP7VUM_U5ZEMaWLCPBxFEgZc31VqGULWskccK3Ko/w464-h640/1834%20%CE%A0%CE%B1%CF%81%CE%B8%CE%B5%CE%BD%CF%8E%CE%BD%CE%B1%20%CE%B5%CF%83%CF%89%20%CE%BA%CE%B1%CF%84%CE%AC%20%CE%A3%CE%AF%CE%BD%CE%BA%CE%B5%CE%BB%20%CE%92%20%CE%91%CE%99%CE%98%CE%9F%CE%A5%CE%A3%CE%91%20%CE%A4%CE%95%CE%9B%CE%95%CE%A4%CE%A9%CE%9D.jpg"/>
          <p:cNvPicPr>
            <a:picLocks noChangeAspect="1" noChangeArrowheads="1"/>
          </p:cNvPicPr>
          <p:nvPr/>
        </p:nvPicPr>
        <p:blipFill>
          <a:blip r:embed="rId3"/>
          <a:srcRect/>
          <a:stretch>
            <a:fillRect/>
          </a:stretch>
        </p:blipFill>
        <p:spPr bwMode="auto">
          <a:xfrm>
            <a:off x="6000760" y="2928934"/>
            <a:ext cx="2643206" cy="3645801"/>
          </a:xfrm>
          <a:prstGeom prst="rect">
            <a:avLst/>
          </a:prstGeom>
          <a:noFill/>
        </p:spPr>
      </p:pic>
      <p:pic>
        <p:nvPicPr>
          <p:cNvPr id="3078" name="Picture 6" descr="https://blogger.googleusercontent.com/img/b/R29vZ2xl/AVvXsEj1tg_hJ2GuznpTKCMbH3oxYekW6AFGqK-q0ry7YEXkiiNg2wkTBDQpMiFClUTOVyyxcf45qCauFmOG7ify2THWvmx7Ub0m3VTpzzuU-hbBkugIBuDJdFKsmIlPu92BKxT5gwqKxpNWRI2_aRCmocRRXK0V6s_YN7k7dvIcQ8Hs3tnZfHCQ9RrfRhvjXJc/w640-h384/1834%20%CE%B1%CE%BD%CE%AC%CE%BA%CF%84%CE%BF%CF%81%CE%BF%20%CE%8C%CE%B8%CF%89%CE%BD%CE%BF%CF%82-%CF%80%CF%81%CF%8C%CF%84%CE%B1%CF%83%CE%B7%20Schinkel%202.jpg"/>
          <p:cNvPicPr>
            <a:picLocks noChangeAspect="1" noChangeArrowheads="1"/>
          </p:cNvPicPr>
          <p:nvPr/>
        </p:nvPicPr>
        <p:blipFill>
          <a:blip r:embed="rId4"/>
          <a:srcRect/>
          <a:stretch>
            <a:fillRect/>
          </a:stretch>
        </p:blipFill>
        <p:spPr bwMode="auto">
          <a:xfrm>
            <a:off x="357158" y="3500438"/>
            <a:ext cx="5000660" cy="300039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6429388" y="4272677"/>
            <a:ext cx="2714612" cy="2585323"/>
          </a:xfrm>
          <a:prstGeom prst="rect">
            <a:avLst/>
          </a:prstGeom>
        </p:spPr>
        <p:txBody>
          <a:bodyPr wrap="square">
            <a:spAutoFit/>
          </a:bodyPr>
          <a:lstStyle/>
          <a:p>
            <a:r>
              <a:rPr lang="el-GR" dirty="0" smtClean="0"/>
              <a:t>ο </a:t>
            </a:r>
            <a:r>
              <a:rPr lang="el-GR" b="1" dirty="0" err="1" smtClean="0"/>
              <a:t>Klenze</a:t>
            </a:r>
            <a:r>
              <a:rPr lang="el-GR" dirty="0" smtClean="0"/>
              <a:t> έρχεται σε αντίθεση με τον σχεδόν συνομήλικό του συνάδελφο, </a:t>
            </a:r>
            <a:r>
              <a:rPr lang="el-GR" b="1" dirty="0" err="1" smtClean="0"/>
              <a:t>Schinkel</a:t>
            </a:r>
            <a:r>
              <a:rPr lang="el-GR" dirty="0" smtClean="0"/>
              <a:t>, ο οποίος οραματίζεται τη </a:t>
            </a:r>
            <a:r>
              <a:rPr lang="el-GR" b="1" dirty="0" smtClean="0"/>
              <a:t>δημιουργία ανακτόρων επάνω στον βράχο της Ακρόπολης</a:t>
            </a:r>
            <a:r>
              <a:rPr lang="el-GR" dirty="0" smtClean="0"/>
              <a:t>.</a:t>
            </a:r>
            <a:endParaRPr lang="el-GR" dirty="0"/>
          </a:p>
        </p:txBody>
      </p:sp>
      <p:sp>
        <p:nvSpPr>
          <p:cNvPr id="5" name="4 - Ορθογώνιο"/>
          <p:cNvSpPr/>
          <p:nvPr/>
        </p:nvSpPr>
        <p:spPr>
          <a:xfrm>
            <a:off x="285720" y="4214818"/>
            <a:ext cx="6072230" cy="2357454"/>
          </a:xfrm>
          <a:prstGeom prst="rect">
            <a:avLst/>
          </a:prstGeom>
        </p:spPr>
        <p:txBody>
          <a:bodyPr wrap="square">
            <a:spAutoFit/>
          </a:bodyPr>
          <a:lstStyle/>
          <a:p>
            <a:r>
              <a:rPr lang="el-GR" dirty="0" smtClean="0"/>
              <a:t>Η σχεδιαστική –και μόνο– μελέτη για το ανάκτορο της Ακρόπολης εκπονήθηκε από τον πλέον περιζήτητο </a:t>
            </a:r>
            <a:r>
              <a:rPr lang="el-GR" dirty="0" err="1" smtClean="0"/>
              <a:t>pρώσο</a:t>
            </a:r>
            <a:r>
              <a:rPr lang="el-GR" dirty="0" smtClean="0"/>
              <a:t> αρχιτέκτονα  του κλασικισμού και ιστορισμού, τον Καρλ Φρίντριχ </a:t>
            </a:r>
            <a:r>
              <a:rPr lang="el-GR" dirty="0" err="1" smtClean="0"/>
              <a:t>Σίνκελ</a:t>
            </a:r>
            <a:r>
              <a:rPr lang="el-GR" dirty="0" smtClean="0"/>
              <a:t> (</a:t>
            </a:r>
            <a:r>
              <a:rPr lang="el-GR" dirty="0" err="1" smtClean="0"/>
              <a:t>Karl</a:t>
            </a:r>
            <a:r>
              <a:rPr lang="el-GR" dirty="0" smtClean="0"/>
              <a:t> </a:t>
            </a:r>
            <a:r>
              <a:rPr lang="el-GR" dirty="0" err="1" smtClean="0"/>
              <a:t>Friedrich</a:t>
            </a:r>
            <a:r>
              <a:rPr lang="el-GR" dirty="0" smtClean="0"/>
              <a:t> </a:t>
            </a:r>
            <a:r>
              <a:rPr lang="el-GR" dirty="0" err="1" smtClean="0"/>
              <a:t>Schinkel</a:t>
            </a:r>
            <a:r>
              <a:rPr lang="el-GR" dirty="0" smtClean="0"/>
              <a:t>, 1781-1841). Παρουσιάστηκε  σε μεγάλα, υδατογραφημένα φύλλα με αριστουργηματική επινοητικότητα,  και έχει γίνει πλέον αποδεκτό ότι συγκαταλέγεται στα ωραιότερα έργα τέχνης του ρομαντικού κλασικισμού.</a:t>
            </a:r>
            <a:endParaRPr lang="el-GR" dirty="0"/>
          </a:p>
        </p:txBody>
      </p:sp>
      <p:pic>
        <p:nvPicPr>
          <p:cNvPr id="10242" name="Picture 2" descr="Karl Friedrich Schinkel, Ανάκτορο στην Ακρόπολη, 1834. Μελάνι και υδατογραφία, Βερολίνο, Κρατικά Μουσεία, Συλλογή Χαρακτικών.  "/>
          <p:cNvPicPr>
            <a:picLocks noChangeAspect="1" noChangeArrowheads="1"/>
          </p:cNvPicPr>
          <p:nvPr/>
        </p:nvPicPr>
        <p:blipFill>
          <a:blip r:embed="rId3"/>
          <a:srcRect/>
          <a:stretch>
            <a:fillRect/>
          </a:stretch>
        </p:blipFill>
        <p:spPr bwMode="auto">
          <a:xfrm>
            <a:off x="428596" y="1571612"/>
            <a:ext cx="7786742" cy="2789070"/>
          </a:xfrm>
          <a:prstGeom prst="rect">
            <a:avLst/>
          </a:prstGeom>
          <a:noFill/>
        </p:spPr>
      </p:pic>
      <p:sp>
        <p:nvSpPr>
          <p:cNvPr id="7" name="6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Karl Friedrich </a:t>
            </a:r>
            <a:r>
              <a:rPr lang="en-US" dirty="0" err="1" smtClean="0"/>
              <a:t>Schinkel</a:t>
            </a:r>
            <a:endParaRPr lang="el-GR" dirty="0"/>
          </a:p>
        </p:txBody>
      </p:sp>
      <p:sp>
        <p:nvSpPr>
          <p:cNvPr id="3" name="2 - Θέση περιεχομένου"/>
          <p:cNvSpPr>
            <a:spLocks noGrp="1"/>
          </p:cNvSpPr>
          <p:nvPr>
            <p:ph sz="quarter" idx="1"/>
          </p:nvPr>
        </p:nvSpPr>
        <p:spPr/>
        <p:txBody>
          <a:bodyPr/>
          <a:lstStyle/>
          <a:p>
            <a:endParaRPr lang="el-GR"/>
          </a:p>
        </p:txBody>
      </p:sp>
      <p:pic>
        <p:nvPicPr>
          <p:cNvPr id="35842" name="Picture 2" descr="https://blogger.googleusercontent.com/img/b/R29vZ2xl/AVvXsEiCwQMs64Jm58tPPLiEhKAy_FoiVF7TlzhKRH4HTu-JuKkpWZCHaAUub_lOFig5nOWNu7q21XPrORM1AsUB_vGMe99C97_mBmvtPlYbSa5rYiL7jtGFtiWsXuFT_giLPUaQhNp8o4Td8Qtj6fBv6Ic2spInO83evZ-Lnz7kW0605_1FaxCqeI7DK5oJHcA/w640-h308/1834%20%CF%80%CF%81%CF%8C%CF%84%CE%B1%CF%83%CE%B7%20%CE%A3%CE%AF%CE%BD%CE%BA%CE%B5%CE%BB%20%CE%B3%CE%B9%CE%B1%20%CF%80%CE%B1%CE%BB%CE%BB%CE%AC%CF%84%CE%B9%20%CF%84%CE%BF%CF%85%20%CE%8C%CE%B8%CF%89%CE%BD%CE%B1%20%CE%92.jpg"/>
          <p:cNvPicPr>
            <a:picLocks noChangeAspect="1" noChangeArrowheads="1"/>
          </p:cNvPicPr>
          <p:nvPr/>
        </p:nvPicPr>
        <p:blipFill>
          <a:blip r:embed="rId2"/>
          <a:srcRect/>
          <a:stretch>
            <a:fillRect/>
          </a:stretch>
        </p:blipFill>
        <p:spPr bwMode="auto">
          <a:xfrm>
            <a:off x="0" y="1714488"/>
            <a:ext cx="8906553" cy="428628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428604"/>
            <a:ext cx="8534400" cy="758952"/>
          </a:xfrm>
        </p:spPr>
        <p:txBody>
          <a:bodyPr>
            <a:normAutofit fontScale="90000"/>
          </a:bodyPr>
          <a:lstStyle/>
          <a:p>
            <a:r>
              <a:rPr lang="el-GR" dirty="0" smtClean="0"/>
              <a:t>Προβλήματα στην εφαρμογή</a:t>
            </a:r>
            <a:br>
              <a:rPr lang="el-GR" dirty="0" smtClean="0"/>
            </a:br>
            <a:r>
              <a:rPr lang="el-GR" dirty="0" smtClean="0"/>
              <a:t> και αναθεώρηση Σχεδίου</a:t>
            </a:r>
            <a:endParaRPr lang="el-GR" dirty="0"/>
          </a:p>
        </p:txBody>
      </p:sp>
      <p:sp>
        <p:nvSpPr>
          <p:cNvPr id="4" name="3 - Ορθογώνιο"/>
          <p:cNvSpPr/>
          <p:nvPr/>
        </p:nvSpPr>
        <p:spPr>
          <a:xfrm>
            <a:off x="428596" y="1357298"/>
            <a:ext cx="7786758" cy="5324535"/>
          </a:xfrm>
          <a:prstGeom prst="rect">
            <a:avLst/>
          </a:prstGeom>
        </p:spPr>
        <p:txBody>
          <a:bodyPr wrap="square">
            <a:spAutoFit/>
          </a:bodyPr>
          <a:lstStyle/>
          <a:p>
            <a:pPr algn="just"/>
            <a:r>
              <a:rPr lang="el-GR" sz="2000" dirty="0" smtClean="0"/>
              <a:t>Το σχέδιο </a:t>
            </a:r>
            <a:r>
              <a:rPr lang="el-GR" sz="2000" b="1" dirty="0" smtClean="0"/>
              <a:t>Κλεάνθη και </a:t>
            </a:r>
            <a:r>
              <a:rPr lang="el-GR" sz="2000" b="1" dirty="0" err="1" smtClean="0"/>
              <a:t>Schaubert</a:t>
            </a:r>
            <a:r>
              <a:rPr lang="el-GR" sz="2000" dirty="0" smtClean="0"/>
              <a:t> εγκρίθηκε τον Ιούλιο το 1833 και </a:t>
            </a:r>
            <a:r>
              <a:rPr lang="el-GR" sz="2000" dirty="0" err="1" smtClean="0"/>
              <a:t>ώς</a:t>
            </a:r>
            <a:r>
              <a:rPr lang="el-GR" sz="2000" dirty="0" smtClean="0"/>
              <a:t> το τέλος του χρόνου είχε αρχίσει η εφαρμογή του. Μόλις όμως χαράχθηκαν οι γραμμές του επί του εδάφους, και έγιναν με υλικό τρόπο αντιληπτές οι </a:t>
            </a:r>
            <a:r>
              <a:rPr lang="el-GR" sz="2000" b="1" dirty="0" smtClean="0"/>
              <a:t>εκτάσεις που θα απαλλοτριώνονταν </a:t>
            </a:r>
            <a:r>
              <a:rPr lang="el-GR" sz="2000" dirty="0" smtClean="0"/>
              <a:t>για την ανέγερση των δημοσίων κτιρίων, τη διαμόρφωση των πάρκων και του οδικού δικτύου, καθώς και για τις </a:t>
            </a:r>
            <a:r>
              <a:rPr lang="el-GR" sz="2000" b="1" dirty="0" smtClean="0"/>
              <a:t>αρχαιολογικές ανασκαφές</a:t>
            </a:r>
            <a:r>
              <a:rPr lang="el-GR" sz="2000" dirty="0" smtClean="0"/>
              <a:t>, ξέσπασε κύμα διαμαρτυριών από μέρους των ιδιοκτητών, ενώ εκτοξεύθηκαν </a:t>
            </a:r>
            <a:r>
              <a:rPr lang="el-GR" sz="2000" b="1" dirty="0" smtClean="0"/>
              <a:t>και κατηγορίες για κερδοσκοπία</a:t>
            </a:r>
            <a:r>
              <a:rPr lang="el-GR" sz="2000" dirty="0" smtClean="0"/>
              <a:t>. Τον Μάιο του 1834 ο εκ των Αντιβασιλέων </a:t>
            </a:r>
            <a:r>
              <a:rPr lang="el-GR" sz="2000" dirty="0" err="1" smtClean="0"/>
              <a:t>Maurer</a:t>
            </a:r>
            <a:r>
              <a:rPr lang="el-GR" sz="2000" dirty="0" smtClean="0"/>
              <a:t> επισκέφθηκε την πόλη για να μελετήσει επί τόπου την κατάσταση. Η κατακραυγή της οποίας έγινε μάρτυρας, οδήγησε την Αντιβασιλεία να διατάξει την </a:t>
            </a:r>
            <a:r>
              <a:rPr lang="el-GR" sz="2000" b="1" dirty="0" smtClean="0"/>
              <a:t>αναστολή της εφαρμογής του σχεδίου</a:t>
            </a:r>
            <a:r>
              <a:rPr lang="el-GR" sz="2000" dirty="0" smtClean="0"/>
              <a:t> στις 11 Ιουνίου 1834. </a:t>
            </a:r>
            <a:r>
              <a:rPr lang="el-GR" sz="2000" b="1" dirty="0" smtClean="0"/>
              <a:t>Στη συνέχεια μετακλήθηκε ο διάσημος τότε Βαυαρός αρχιτέκτονας </a:t>
            </a:r>
            <a:r>
              <a:rPr lang="el-GR" sz="2000" b="1" dirty="0" err="1" smtClean="0"/>
              <a:t>Leo</a:t>
            </a:r>
            <a:r>
              <a:rPr lang="el-GR" sz="2000" b="1" dirty="0" smtClean="0"/>
              <a:t> </a:t>
            </a:r>
            <a:r>
              <a:rPr lang="el-GR" sz="2000" b="1" dirty="0" err="1" smtClean="0"/>
              <a:t>von</a:t>
            </a:r>
            <a:r>
              <a:rPr lang="el-GR" sz="2000" b="1" dirty="0" smtClean="0"/>
              <a:t> </a:t>
            </a:r>
            <a:r>
              <a:rPr lang="el-GR" sz="2000" b="1" dirty="0" err="1" smtClean="0"/>
              <a:t>Klenze</a:t>
            </a:r>
            <a:r>
              <a:rPr lang="el-GR" sz="2000" b="1" dirty="0" smtClean="0"/>
              <a:t> για να εξετάσει το όλο ζήτημα</a:t>
            </a:r>
            <a:r>
              <a:rPr lang="el-GR" sz="2000" dirty="0" smtClean="0"/>
              <a:t>. Η επίσκεψη του </a:t>
            </a:r>
            <a:r>
              <a:rPr lang="el-GR" sz="2000" dirty="0" err="1" smtClean="0"/>
              <a:t>Klenze</a:t>
            </a:r>
            <a:r>
              <a:rPr lang="el-GR" sz="2000" dirty="0" smtClean="0"/>
              <a:t> βάστηξε από τον Ιούλιο </a:t>
            </a:r>
            <a:r>
              <a:rPr lang="el-GR" sz="2000" dirty="0" err="1" smtClean="0"/>
              <a:t>ώς</a:t>
            </a:r>
            <a:r>
              <a:rPr lang="el-GR" sz="2000" dirty="0" smtClean="0"/>
              <a:t> τον Σεπτέμβριο του 1834 και κατέληξε στην εκπόνηση ενός </a:t>
            </a:r>
            <a:r>
              <a:rPr lang="el-GR" sz="2000" b="1" dirty="0" smtClean="0"/>
              <a:t>Νέου Σχεδίου</a:t>
            </a:r>
            <a:endParaRPr lang="el-GR"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38915" name="Picture 3"/>
          <p:cNvPicPr>
            <a:picLocks noChangeAspect="1" noChangeArrowheads="1"/>
          </p:cNvPicPr>
          <p:nvPr/>
        </p:nvPicPr>
        <p:blipFill>
          <a:blip r:embed="rId2"/>
          <a:srcRect/>
          <a:stretch>
            <a:fillRect/>
          </a:stretch>
        </p:blipFill>
        <p:spPr bwMode="auto">
          <a:xfrm>
            <a:off x="357158" y="1071546"/>
            <a:ext cx="8324830" cy="47028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Λέο φον </a:t>
            </a:r>
            <a:r>
              <a:rPr lang="el-GR" dirty="0" err="1" smtClean="0"/>
              <a:t>Κλέντσε</a:t>
            </a:r>
            <a:endParaRPr lang="el-GR" dirty="0"/>
          </a:p>
        </p:txBody>
      </p:sp>
      <p:pic>
        <p:nvPicPr>
          <p:cNvPr id="4" name="3 - Θέση περιεχομένου" descr="Leo_von_Klenze_2.jpg"/>
          <p:cNvPicPr>
            <a:picLocks noGrp="1" noChangeAspect="1"/>
          </p:cNvPicPr>
          <p:nvPr>
            <p:ph sz="quarter" idx="1"/>
          </p:nvPr>
        </p:nvPicPr>
        <p:blipFill>
          <a:blip r:embed="rId3"/>
          <a:stretch>
            <a:fillRect/>
          </a:stretch>
        </p:blipFill>
        <p:spPr>
          <a:xfrm>
            <a:off x="6643702" y="1643050"/>
            <a:ext cx="1905000" cy="2447925"/>
          </a:xfrm>
        </p:spPr>
      </p:pic>
      <p:sp>
        <p:nvSpPr>
          <p:cNvPr id="5" name="4 - Ορθογώνιο"/>
          <p:cNvSpPr/>
          <p:nvPr/>
        </p:nvSpPr>
        <p:spPr>
          <a:xfrm>
            <a:off x="428596" y="1714489"/>
            <a:ext cx="6072230" cy="4893647"/>
          </a:xfrm>
          <a:prstGeom prst="rect">
            <a:avLst/>
          </a:prstGeom>
        </p:spPr>
        <p:txBody>
          <a:bodyPr wrap="square">
            <a:spAutoFit/>
          </a:bodyPr>
          <a:lstStyle/>
          <a:p>
            <a:r>
              <a:rPr lang="el-GR" sz="2400" dirty="0" smtClean="0"/>
              <a:t>Ο Λέο φον </a:t>
            </a:r>
            <a:r>
              <a:rPr lang="el-GR" sz="2400" dirty="0" err="1" smtClean="0"/>
              <a:t>Κλέντσε</a:t>
            </a:r>
            <a:r>
              <a:rPr lang="el-GR" sz="2400" dirty="0" smtClean="0"/>
              <a:t> (γερμανικά: </a:t>
            </a:r>
            <a:r>
              <a:rPr lang="el-GR" sz="2400" dirty="0" err="1" smtClean="0"/>
              <a:t>Franz</a:t>
            </a:r>
            <a:r>
              <a:rPr lang="el-GR" sz="2400" dirty="0" smtClean="0"/>
              <a:t> </a:t>
            </a:r>
            <a:r>
              <a:rPr lang="el-GR" sz="2400" dirty="0" err="1" smtClean="0"/>
              <a:t>Karl</a:t>
            </a:r>
            <a:r>
              <a:rPr lang="el-GR" sz="2400" dirty="0" smtClean="0"/>
              <a:t> </a:t>
            </a:r>
            <a:r>
              <a:rPr lang="el-GR" sz="2400" dirty="0" err="1" smtClean="0"/>
              <a:t>Leopold</a:t>
            </a:r>
            <a:r>
              <a:rPr lang="el-GR" sz="2400" dirty="0" smtClean="0"/>
              <a:t> </a:t>
            </a:r>
            <a:r>
              <a:rPr lang="el-GR" sz="2400" dirty="0" err="1" smtClean="0"/>
              <a:t>Klenze</a:t>
            </a:r>
            <a:r>
              <a:rPr lang="el-GR" sz="2400" dirty="0" smtClean="0"/>
              <a:t>, 29 Φεβρουαρίου 1784 - 26 Ιανουαρίου 1864) ήταν Γερμανός νεοκλασικός αρχιτέκτονας, ζωγράφος και συγγραφέας. Μαζί με τον Καρλ Φρίντριχ </a:t>
            </a:r>
            <a:r>
              <a:rPr lang="el-GR" sz="2400" dirty="0" err="1" smtClean="0"/>
              <a:t>Σίνκελ</a:t>
            </a:r>
            <a:r>
              <a:rPr lang="el-GR" sz="2400" dirty="0" smtClean="0"/>
              <a:t> θεωρείται ο σημαντικότερος αρχιτέκτονας του κλασικισμού</a:t>
            </a:r>
            <a:r>
              <a:rPr lang="en-US" sz="2400" dirty="0" smtClean="0"/>
              <a:t> .</a:t>
            </a:r>
          </a:p>
          <a:p>
            <a:r>
              <a:rPr lang="el-GR" sz="2400" b="1" dirty="0" smtClean="0"/>
              <a:t>Ο βασιλέας </a:t>
            </a:r>
            <a:r>
              <a:rPr lang="el-GR" sz="2400" b="1" dirty="0" err="1" smtClean="0"/>
              <a:t>Όθων</a:t>
            </a:r>
            <a:r>
              <a:rPr lang="el-GR" sz="2400" dirty="0" smtClean="0"/>
              <a:t> (1815 – 1867) του αναθέτει τον </a:t>
            </a:r>
            <a:r>
              <a:rPr lang="el-GR" sz="2400" b="1" dirty="0" smtClean="0"/>
              <a:t>επανασχεδιασμό της πόλης της Αθήνας </a:t>
            </a:r>
            <a:r>
              <a:rPr lang="el-GR" sz="2400" dirty="0" smtClean="0"/>
              <a:t>με βάση κλασσικά πρότυπα, αλλά και την </a:t>
            </a:r>
            <a:r>
              <a:rPr lang="el-GR" sz="2400" b="1" dirty="0" smtClean="0"/>
              <a:t>επιλογή της τοποθεσίας των ανακτόρων.</a:t>
            </a:r>
          </a:p>
          <a:p>
            <a:endParaRPr lang="el-G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Σχέδιο </a:t>
            </a:r>
            <a:r>
              <a:rPr lang="el-GR" sz="3600" dirty="0" smtClean="0"/>
              <a:t>Λέο φον </a:t>
            </a:r>
            <a:r>
              <a:rPr lang="el-GR" sz="3600" dirty="0" err="1" smtClean="0"/>
              <a:t>Κλέντσε</a:t>
            </a:r>
            <a:r>
              <a:rPr lang="el-GR" sz="3600" dirty="0" smtClean="0"/>
              <a:t> </a:t>
            </a:r>
            <a:endParaRPr lang="el-GR" dirty="0"/>
          </a:p>
        </p:txBody>
      </p:sp>
      <p:sp>
        <p:nvSpPr>
          <p:cNvPr id="3" name="2 - Θέση περιεχομένου"/>
          <p:cNvSpPr>
            <a:spLocks noGrp="1"/>
          </p:cNvSpPr>
          <p:nvPr>
            <p:ph sz="quarter" idx="1"/>
          </p:nvPr>
        </p:nvSpPr>
        <p:spPr/>
        <p:txBody>
          <a:bodyPr/>
          <a:lstStyle/>
          <a:p>
            <a:endParaRPr lang="el-GR"/>
          </a:p>
        </p:txBody>
      </p:sp>
      <p:pic>
        <p:nvPicPr>
          <p:cNvPr id="43010" name="Picture 2" descr="https://blogger.googleusercontent.com/img/b/R29vZ2xl/AVvXsEiSqrKMi2tWjXOiJCN1GiOLK9Al0d6cVjsEIWDtYOun21KZSqKg6vjFS1LCDNwT_8pw8YDLK7nqT1YfPLuVaa9EhTa1DhbA-vSv8PY_4X5dn8XYVhckZn9fElKpUxPt5TmDoZtsomNkbVq-/s1600/klenze.JPG"/>
          <p:cNvPicPr>
            <a:picLocks noChangeAspect="1" noChangeArrowheads="1"/>
          </p:cNvPicPr>
          <p:nvPr/>
        </p:nvPicPr>
        <p:blipFill>
          <a:blip r:embed="rId3"/>
          <a:srcRect/>
          <a:stretch>
            <a:fillRect/>
          </a:stretch>
        </p:blipFill>
        <p:spPr bwMode="auto">
          <a:xfrm>
            <a:off x="571472" y="1088034"/>
            <a:ext cx="8196276" cy="576996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normAutofit fontScale="92500" lnSpcReduction="10000"/>
          </a:bodyPr>
          <a:lstStyle/>
          <a:p>
            <a:r>
              <a:rPr lang="el-GR" b="1" dirty="0" smtClean="0"/>
              <a:t>Ο βασιλέας </a:t>
            </a:r>
            <a:r>
              <a:rPr lang="el-GR" b="1" dirty="0" err="1" smtClean="0"/>
              <a:t>Όθων</a:t>
            </a:r>
            <a:r>
              <a:rPr lang="el-GR" dirty="0" smtClean="0"/>
              <a:t> του αναθέτει τον </a:t>
            </a:r>
            <a:r>
              <a:rPr lang="el-GR" b="1" dirty="0" smtClean="0"/>
              <a:t>επανασχεδιασμό της πόλης της Αθήνας με βάση κλασσικά πρότυπα</a:t>
            </a:r>
            <a:r>
              <a:rPr lang="el-GR" dirty="0" smtClean="0"/>
              <a:t>, αλλά και την επιλογή της τοποθεσίας των ανακτόρων. Με αφορμή το δεύτερο ζήτημα, ο </a:t>
            </a:r>
            <a:r>
              <a:rPr lang="el-GR" b="1" dirty="0" err="1" smtClean="0"/>
              <a:t>Klenze</a:t>
            </a:r>
            <a:r>
              <a:rPr lang="el-GR" dirty="0" smtClean="0"/>
              <a:t> έρχεται σε αντίθεση με τον σχεδόν συνομήλικό του συνάδελφο, </a:t>
            </a:r>
            <a:r>
              <a:rPr lang="el-GR" b="1" dirty="0" err="1" smtClean="0"/>
              <a:t>Schinkel</a:t>
            </a:r>
            <a:r>
              <a:rPr lang="el-GR" dirty="0" smtClean="0"/>
              <a:t>, ο οποίος οραματίζεται τη </a:t>
            </a:r>
            <a:r>
              <a:rPr lang="el-GR" b="1" dirty="0" smtClean="0"/>
              <a:t>δημιουργία ανακτόρων επάνω στον βράχο της Ακρόπολης</a:t>
            </a:r>
            <a:r>
              <a:rPr lang="el-GR" dirty="0" smtClean="0"/>
              <a:t>. Την ιδέα κρίνει ο </a:t>
            </a:r>
            <a:r>
              <a:rPr lang="el-GR" dirty="0" err="1" smtClean="0"/>
              <a:t>Klenze</a:t>
            </a:r>
            <a:r>
              <a:rPr lang="el-GR" dirty="0" smtClean="0"/>
              <a:t> ευτυχώς ως ανεδαφική, μεταξύ άλλων λόγω κλιματικών και γεωλογικών συνθηκών, και την απορρίπτει. Απορρίπτει και τις προτάσεις των μαθητών του </a:t>
            </a:r>
            <a:r>
              <a:rPr lang="el-GR" dirty="0" err="1" smtClean="0"/>
              <a:t>Schinkel</a:t>
            </a:r>
            <a:r>
              <a:rPr lang="el-GR" dirty="0" smtClean="0"/>
              <a:t>, </a:t>
            </a:r>
            <a:r>
              <a:rPr lang="el-GR" b="1" dirty="0" smtClean="0"/>
              <a:t>Κλεάνθη και </a:t>
            </a:r>
            <a:r>
              <a:rPr lang="el-GR" b="1" dirty="0" err="1" smtClean="0"/>
              <a:t>Schaubert</a:t>
            </a:r>
            <a:r>
              <a:rPr lang="el-GR" dirty="0" smtClean="0"/>
              <a:t>, να γίνει η </a:t>
            </a:r>
            <a:r>
              <a:rPr lang="el-GR" b="1" dirty="0" smtClean="0"/>
              <a:t>Ομόνοια</a:t>
            </a:r>
            <a:r>
              <a:rPr lang="el-GR" dirty="0" smtClean="0"/>
              <a:t> το κέντρο της πόλης με τα </a:t>
            </a:r>
            <a:r>
              <a:rPr lang="el-GR" b="1" dirty="0" smtClean="0"/>
              <a:t>ανάκτορα</a:t>
            </a:r>
            <a:r>
              <a:rPr lang="el-GR" dirty="0" smtClean="0"/>
              <a:t> εκεί.</a:t>
            </a:r>
          </a:p>
          <a:p>
            <a:endParaRPr lang="el-GR" dirty="0"/>
          </a:p>
        </p:txBody>
      </p:sp>
      <p:sp>
        <p:nvSpPr>
          <p:cNvPr id="4" name="1 - Τίτλος"/>
          <p:cNvSpPr>
            <a:spLocks noGrp="1"/>
          </p:cNvSpPr>
          <p:nvPr>
            <p:ph type="title"/>
          </p:nvPr>
        </p:nvSpPr>
        <p:spPr>
          <a:xfrm>
            <a:off x="0" y="500042"/>
            <a:ext cx="8820120" cy="857256"/>
          </a:xfrm>
        </p:spPr>
        <p:txBody>
          <a:bodyPr>
            <a:noAutofit/>
          </a:bodyPr>
          <a:lstStyle/>
          <a:p>
            <a:r>
              <a:rPr lang="el-GR" sz="2400" b="1" dirty="0" smtClean="0"/>
              <a:t>Ο </a:t>
            </a:r>
            <a:r>
              <a:rPr lang="el-GR" sz="2400" b="1" dirty="0" err="1" smtClean="0"/>
              <a:t>Leo</a:t>
            </a:r>
            <a:r>
              <a:rPr lang="el-GR" sz="2400" b="1" dirty="0" smtClean="0"/>
              <a:t> </a:t>
            </a:r>
            <a:r>
              <a:rPr lang="el-GR" sz="2400" b="1" dirty="0" err="1" smtClean="0"/>
              <a:t>von</a:t>
            </a:r>
            <a:r>
              <a:rPr lang="el-GR" sz="2400" b="1" dirty="0" smtClean="0"/>
              <a:t> </a:t>
            </a:r>
            <a:r>
              <a:rPr lang="el-GR" sz="2400" b="1" dirty="0" err="1" smtClean="0"/>
              <a:t>Klenze</a:t>
            </a:r>
            <a:r>
              <a:rPr lang="el-GR" sz="2400" b="1" dirty="0" smtClean="0"/>
              <a:t> </a:t>
            </a:r>
            <a:r>
              <a:rPr lang="el-GR" sz="2400" dirty="0" smtClean="0"/>
              <a:t>(1784 – 1864)</a:t>
            </a:r>
            <a:r>
              <a:rPr lang="el-GR" sz="2400" b="1" dirty="0" smtClean="0"/>
              <a:t> και η συμβολή του στην ανοικοδόμηση των Αθηνών και στη διάδοση του φιλελληνισμού</a:t>
            </a:r>
            <a:endParaRPr lang="el-G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54274" name="Picture 2"/>
          <p:cNvPicPr>
            <a:picLocks noChangeAspect="1" noChangeArrowheads="1"/>
          </p:cNvPicPr>
          <p:nvPr/>
        </p:nvPicPr>
        <p:blipFill>
          <a:blip r:embed="rId3"/>
          <a:srcRect/>
          <a:stretch>
            <a:fillRect/>
          </a:stretch>
        </p:blipFill>
        <p:spPr bwMode="auto">
          <a:xfrm>
            <a:off x="571472" y="642918"/>
            <a:ext cx="7701459" cy="561500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71480"/>
            <a:ext cx="8501090" cy="642942"/>
          </a:xfrm>
        </p:spPr>
        <p:txBody>
          <a:bodyPr>
            <a:normAutofit fontScale="90000"/>
          </a:bodyPr>
          <a:lstStyle/>
          <a:p>
            <a:r>
              <a:rPr lang="en-US" dirty="0" smtClean="0"/>
              <a:t>MONUMENTA https://www.monumenta.org/main</a:t>
            </a:r>
            <a:endParaRPr lang="el-GR" dirty="0"/>
          </a:p>
        </p:txBody>
      </p:sp>
      <p:sp>
        <p:nvSpPr>
          <p:cNvPr id="3" name="2 - Θέση περιεχομένου"/>
          <p:cNvSpPr>
            <a:spLocks noGrp="1"/>
          </p:cNvSpPr>
          <p:nvPr>
            <p:ph sz="quarter" idx="1"/>
          </p:nvPr>
        </p:nvSpPr>
        <p:spPr/>
        <p:txBody>
          <a:bodyPr/>
          <a:lstStyle/>
          <a:p>
            <a:endParaRPr lang="el-GR" dirty="0"/>
          </a:p>
        </p:txBody>
      </p:sp>
      <p:pic>
        <p:nvPicPr>
          <p:cNvPr id="4" name="3 - Εικόνα"/>
          <p:cNvPicPr/>
          <p:nvPr/>
        </p:nvPicPr>
        <p:blipFill>
          <a:blip r:embed="rId2"/>
          <a:srcRect/>
          <a:stretch>
            <a:fillRect/>
          </a:stretch>
        </p:blipFill>
        <p:spPr bwMode="auto">
          <a:xfrm>
            <a:off x="1214414" y="1428736"/>
            <a:ext cx="6780559" cy="493044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p:cNvPicPr>
            <a:picLocks noGrp="1"/>
          </p:cNvPicPr>
          <p:nvPr>
            <p:ph sz="quarter" idx="1"/>
          </p:nvPr>
        </p:nvPicPr>
        <p:blipFill>
          <a:blip r:embed="rId2"/>
          <a:srcRect/>
          <a:stretch>
            <a:fillRect/>
          </a:stretch>
        </p:blipFill>
        <p:spPr bwMode="auto">
          <a:xfrm>
            <a:off x="301625" y="1550645"/>
            <a:ext cx="8504238" cy="452505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0"/>
            <a:ext cx="8534400" cy="1258994"/>
          </a:xfrm>
        </p:spPr>
        <p:txBody>
          <a:bodyPr>
            <a:normAutofit/>
          </a:bodyPr>
          <a:lstStyle/>
          <a:p>
            <a:r>
              <a:rPr lang="el-GR" b="1" dirty="0" err="1" smtClean="0"/>
              <a:t>Ερνέστος</a:t>
            </a:r>
            <a:r>
              <a:rPr lang="el-GR" b="1" dirty="0" smtClean="0"/>
              <a:t> </a:t>
            </a:r>
            <a:r>
              <a:rPr lang="el-GR" b="1" dirty="0" err="1" smtClean="0"/>
              <a:t>Τσίλλερ</a:t>
            </a:r>
            <a:r>
              <a:rPr lang="el-GR" b="1" dirty="0" smtClean="0"/>
              <a:t/>
            </a:r>
            <a:br>
              <a:rPr lang="el-GR" b="1" dirty="0" smtClean="0"/>
            </a:br>
            <a:endParaRPr lang="el-GR" dirty="0"/>
          </a:p>
        </p:txBody>
      </p:sp>
      <p:sp>
        <p:nvSpPr>
          <p:cNvPr id="3" name="2 - Θέση περιεχομένου"/>
          <p:cNvSpPr>
            <a:spLocks noGrp="1"/>
          </p:cNvSpPr>
          <p:nvPr>
            <p:ph sz="quarter" idx="1"/>
          </p:nvPr>
        </p:nvSpPr>
        <p:spPr>
          <a:xfrm>
            <a:off x="301752" y="1527048"/>
            <a:ext cx="3984496" cy="4759472"/>
          </a:xfrm>
        </p:spPr>
        <p:txBody>
          <a:bodyPr>
            <a:normAutofit fontScale="77500" lnSpcReduction="20000"/>
          </a:bodyPr>
          <a:lstStyle/>
          <a:p>
            <a:r>
              <a:rPr lang="el-GR" b="1" dirty="0" smtClean="0"/>
              <a:t>Ήρθε στην Ελλάδα σε ηλικία 24 ετών</a:t>
            </a:r>
            <a:r>
              <a:rPr lang="el-GR" dirty="0" smtClean="0"/>
              <a:t> ώστε να επιβλέψει την ανέγερση της Ακαδημίας (σε σχέδια του Δανού εργοδότη του Θεόφιλου Χάνσεν), και πολύ γρήγορα κατάφερε να μπει στα αθηναϊκά σαλόνια και να γίνει ο αγαπημένος αρχιτέκτονας της αστικής τάξης. Με την υποστήριξή της, κατόρθωσε να δημιουργήσει έργα ανάλογης ποιότητας με εκείνα που χτίζονταν στην Βιέννη και στην υπόλοιπη Ευρώπη.</a:t>
            </a:r>
            <a:endParaRPr lang="el-GR" dirty="0"/>
          </a:p>
        </p:txBody>
      </p:sp>
      <p:pic>
        <p:nvPicPr>
          <p:cNvPr id="57346" name="Picture 2" descr="Αυτά είναι τα ωραιότερα κτίρια του Ερνέστου Τσίλλερ στην Πελοπόννησο! -  Notospress.gr"/>
          <p:cNvPicPr>
            <a:picLocks noChangeAspect="1" noChangeArrowheads="1"/>
          </p:cNvPicPr>
          <p:nvPr/>
        </p:nvPicPr>
        <p:blipFill>
          <a:blip r:embed="rId2"/>
          <a:srcRect/>
          <a:stretch>
            <a:fillRect/>
          </a:stretch>
        </p:blipFill>
        <p:spPr bwMode="auto">
          <a:xfrm>
            <a:off x="4000496" y="2357430"/>
            <a:ext cx="4643468" cy="278608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71480"/>
            <a:ext cx="8534400" cy="758952"/>
          </a:xfrm>
        </p:spPr>
        <p:txBody>
          <a:bodyPr>
            <a:normAutofit fontScale="90000"/>
          </a:bodyPr>
          <a:lstStyle/>
          <a:p>
            <a:r>
              <a:rPr lang="el-GR" b="1" dirty="0" err="1" smtClean="0"/>
              <a:t>Ερνέστος</a:t>
            </a:r>
            <a:r>
              <a:rPr lang="el-GR" b="1" dirty="0" smtClean="0"/>
              <a:t> </a:t>
            </a:r>
            <a:r>
              <a:rPr lang="el-GR" b="1" dirty="0" err="1" smtClean="0"/>
              <a:t>Τσίλλερ</a:t>
            </a:r>
            <a:r>
              <a:rPr lang="el-GR" b="1" dirty="0" smtClean="0"/>
              <a:t/>
            </a:r>
            <a:br>
              <a:rPr lang="el-GR" b="1" dirty="0" smtClean="0"/>
            </a:br>
            <a:endParaRPr lang="el-GR" dirty="0"/>
          </a:p>
        </p:txBody>
      </p:sp>
      <p:sp>
        <p:nvSpPr>
          <p:cNvPr id="5" name="4 - Θέση περιεχομένου"/>
          <p:cNvSpPr>
            <a:spLocks noGrp="1"/>
          </p:cNvSpPr>
          <p:nvPr>
            <p:ph sz="quarter" idx="1"/>
          </p:nvPr>
        </p:nvSpPr>
        <p:spPr>
          <a:xfrm>
            <a:off x="301752" y="1527048"/>
            <a:ext cx="8503920" cy="5078313"/>
          </a:xfrm>
          <a:prstGeom prst="rect">
            <a:avLst/>
          </a:prstGeom>
        </p:spPr>
        <p:txBody>
          <a:bodyPr>
            <a:spAutoFit/>
          </a:bodyPr>
          <a:lstStyle/>
          <a:p>
            <a:r>
              <a:rPr lang="el-GR" dirty="0" smtClean="0"/>
              <a:t>Η εύνοια του βασιλέως και η ανάθεση </a:t>
            </a:r>
            <a:r>
              <a:rPr lang="el-GR" dirty="0" err="1" smtClean="0"/>
              <a:t>σ΄</a:t>
            </a:r>
            <a:r>
              <a:rPr lang="el-GR" dirty="0" smtClean="0"/>
              <a:t> αυτόν της μελέτης των θερινών ανακτόρων στο Τατόι, στους </a:t>
            </a:r>
            <a:r>
              <a:rPr lang="el-GR" dirty="0" err="1" smtClean="0"/>
              <a:t>Πεταλιούς</a:t>
            </a:r>
            <a:r>
              <a:rPr lang="el-GR" dirty="0" smtClean="0"/>
              <a:t> και αργότερα του ανακτόρου του Διαδόχου προσελκύει όπως είναι φυσικό πλήθος μεγαλοαστών που του αναθέτουν τα μέγαρά τους ή τις εξοχικές τους επαύλεις. εύνοια του βασιλέως και η ανάθεση </a:t>
            </a:r>
            <a:r>
              <a:rPr lang="el-GR" dirty="0" err="1" smtClean="0"/>
              <a:t>σ΄</a:t>
            </a:r>
            <a:r>
              <a:rPr lang="el-GR" dirty="0" smtClean="0"/>
              <a:t> αυτόν της μελέτης των θερινών ανακτόρων στο Τατόι, στους </a:t>
            </a:r>
            <a:r>
              <a:rPr lang="el-GR" dirty="0" err="1" smtClean="0"/>
              <a:t>Πεταλιούς</a:t>
            </a:r>
            <a:r>
              <a:rPr lang="el-GR" dirty="0" smtClean="0"/>
              <a:t> και αργότερα του ανακτόρου του Διαδόχου προσελκύει όπως είναι φυσικό πλήθος μεγαλοαστών που του αναθέτουν τα μέγαρά τους ή τις εξοχικές τους επαύλεις.</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714356"/>
            <a:ext cx="8534400" cy="758952"/>
          </a:xfrm>
        </p:spPr>
        <p:txBody>
          <a:bodyPr>
            <a:normAutofit fontScale="90000"/>
          </a:bodyPr>
          <a:lstStyle/>
          <a:p>
            <a:r>
              <a:rPr lang="el-GR" b="1" dirty="0" err="1" smtClean="0"/>
              <a:t>Ερνέστος</a:t>
            </a:r>
            <a:r>
              <a:rPr lang="el-GR" b="1" dirty="0" smtClean="0"/>
              <a:t> </a:t>
            </a:r>
            <a:r>
              <a:rPr lang="el-GR" b="1" dirty="0" err="1" smtClean="0"/>
              <a:t>Τσίλλερ</a:t>
            </a:r>
            <a:r>
              <a:rPr lang="el-GR" b="1" dirty="0" smtClean="0"/>
              <a:t/>
            </a:r>
            <a:br>
              <a:rPr lang="el-GR" b="1" dirty="0" smtClean="0"/>
            </a:br>
            <a:endParaRPr lang="el-GR" dirty="0"/>
          </a:p>
        </p:txBody>
      </p:sp>
      <p:pic>
        <p:nvPicPr>
          <p:cNvPr id="62466" name="Picture 2"/>
          <p:cNvPicPr>
            <a:picLocks noGrp="1" noChangeAspect="1" noChangeArrowheads="1"/>
          </p:cNvPicPr>
          <p:nvPr>
            <p:ph sz="quarter" idx="1"/>
          </p:nvPr>
        </p:nvPicPr>
        <p:blipFill>
          <a:blip r:embed="rId2"/>
          <a:srcRect/>
          <a:stretch>
            <a:fillRect/>
          </a:stretch>
        </p:blipFill>
        <p:spPr bwMode="auto">
          <a:xfrm>
            <a:off x="928662" y="1357298"/>
            <a:ext cx="7454770" cy="522644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Κτίρια </a:t>
            </a:r>
            <a:r>
              <a:rPr lang="el-GR" dirty="0" err="1" smtClean="0"/>
              <a:t>Τσίλλερ</a:t>
            </a:r>
            <a:endParaRPr lang="el-GR" dirty="0"/>
          </a:p>
        </p:txBody>
      </p:sp>
      <p:sp>
        <p:nvSpPr>
          <p:cNvPr id="3" name="2 - Θέση περιεχομένου"/>
          <p:cNvSpPr>
            <a:spLocks noGrp="1"/>
          </p:cNvSpPr>
          <p:nvPr>
            <p:ph sz="quarter" idx="1"/>
          </p:nvPr>
        </p:nvSpPr>
        <p:spPr/>
        <p:txBody>
          <a:bodyPr>
            <a:normAutofit lnSpcReduction="10000"/>
          </a:bodyPr>
          <a:lstStyle/>
          <a:p>
            <a:r>
              <a:rPr lang="en-US" dirty="0" smtClean="0"/>
              <a:t>https://www.monumenta.org/browse/repository/data%3A3037?page=1&amp;pageSize=20&amp;sort=timestamps.modifiedAt%3Aasc&amp;searchText=&amp;searchTextType=fulltext&amp;byPublicType=&amp;byPerson=%CE%88%CF%81%CE%BD%CF%83%CF%84+%CE%A4%CF%83%CE%AF%CE%BB%CE%BB%CE%B5%CF%81+%281837-1923%29&amp;byRelator=&amp;byCollectiveBody=&amp;byTown=&amp;byDimos=&amp;byAddress=&amp;byKatedafismeno=&amp;byDanger=&amp;byAA=&amp;byPhotoTypes=&amp;byCharacterization=</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1985" name="Picture 1"/>
          <p:cNvPicPr>
            <a:picLocks noChangeAspect="1" noChangeArrowheads="1"/>
          </p:cNvPicPr>
          <p:nvPr/>
        </p:nvPicPr>
        <p:blipFill>
          <a:blip r:embed="rId2"/>
          <a:srcRect/>
          <a:stretch>
            <a:fillRect/>
          </a:stretch>
        </p:blipFill>
        <p:spPr bwMode="auto">
          <a:xfrm>
            <a:off x="0" y="2214554"/>
            <a:ext cx="9144001" cy="2543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77500" lnSpcReduction="20000"/>
          </a:bodyPr>
          <a:lstStyle/>
          <a:p>
            <a:r>
              <a:rPr lang="el-GR" b="1" dirty="0" smtClean="0"/>
              <a:t>Το 1868 επανέρχεται</a:t>
            </a:r>
            <a:r>
              <a:rPr lang="el-GR" dirty="0" smtClean="0"/>
              <a:t> στην Ελλάδα και το 1872 διορίζεται καθηγητής στο Σχολείο των Τεχνών, τον πρόδρομο του Εθνικού Μετσόβιου Πολυτεχνείου. Οι παραγγελίες έρχονται η μια μετά την άλλη. Ο </a:t>
            </a:r>
            <a:r>
              <a:rPr lang="el-GR" dirty="0" err="1" smtClean="0"/>
              <a:t>Τσίλλερ</a:t>
            </a:r>
            <a:r>
              <a:rPr lang="el-GR" dirty="0" smtClean="0"/>
              <a:t> έχει πια καθιερωθεί. Η εύνοια του βασιλέως και η ανάθεση </a:t>
            </a:r>
            <a:r>
              <a:rPr lang="el-GR" dirty="0" err="1" smtClean="0"/>
              <a:t>σ΄</a:t>
            </a:r>
            <a:r>
              <a:rPr lang="el-GR" dirty="0" smtClean="0"/>
              <a:t> αυτόν της μελέτης των θερινών ανακτόρων στο Τατόι, στους </a:t>
            </a:r>
            <a:r>
              <a:rPr lang="el-GR" dirty="0" err="1" smtClean="0"/>
              <a:t>Πεταλιούς</a:t>
            </a:r>
            <a:r>
              <a:rPr lang="el-GR" dirty="0" smtClean="0"/>
              <a:t> και αργότερα του ανακτόρου του Διαδόχου προσελκύει όπως είναι φυσικό πλήθος μεγαλοαστών που του αναθέτουν τα μέγαρά τους ή τις εξοχικές τους επαύλεις. Παράλληλα σχεδιάζει σειρά δημοσίων και δημοτικών κτιρίων και ναών. Μικρό μόνο τμήμα της επαγγελματικής του δραστηριότητας αποτελούν το Εθνικό (Βασιλικό) Θέατρο της Αθήνας, τα θέατρα της Πάτρας και της Ζακύνθου (κατεδαφισμένο), το Μουσείο της Ολυμπίας, το Χημείο, η Αγορά του Πύργου, ο ναός του Αγίου Λουκά Πατησίων, ο Ναός της Φανερωμένης στο Αίγιο. Μέχρι σήμερα δεν έχει γίνει ακόμα δυνατή η πλήρης </a:t>
            </a:r>
            <a:r>
              <a:rPr lang="el-GR" dirty="0" err="1" smtClean="0"/>
              <a:t>καταλογογράφηση</a:t>
            </a:r>
            <a:r>
              <a:rPr lang="el-GR" dirty="0" smtClean="0"/>
              <a:t> του συνόλου του έργου του.</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571480"/>
            <a:ext cx="8534400" cy="758952"/>
          </a:xfrm>
        </p:spPr>
        <p:txBody>
          <a:bodyPr>
            <a:noAutofit/>
          </a:bodyPr>
          <a:lstStyle/>
          <a:p>
            <a:r>
              <a:rPr lang="el-GR" sz="2400" b="1" dirty="0" smtClean="0"/>
              <a:t>Δημιουργία ψηφιακού χάρτη</a:t>
            </a:r>
            <a:br>
              <a:rPr lang="el-GR" sz="2400" b="1" dirty="0" smtClean="0"/>
            </a:br>
            <a:r>
              <a:rPr lang="en-US" sz="2400" b="1" dirty="0" smtClean="0"/>
              <a:t>City </a:t>
            </a:r>
            <a:r>
              <a:rPr lang="en-US" sz="2400" b="1" dirty="0" err="1" smtClean="0"/>
              <a:t>nomadi</a:t>
            </a:r>
            <a:r>
              <a:rPr lang="el-GR" sz="2400" b="1" dirty="0" smtClean="0"/>
              <a:t>. Νεοκλασικά κτίρια της Αθήνας</a:t>
            </a:r>
            <a:br>
              <a:rPr lang="el-GR" sz="2400" b="1" dirty="0" smtClean="0"/>
            </a:br>
            <a:endParaRPr lang="el-GR" sz="2400" dirty="0"/>
          </a:p>
        </p:txBody>
      </p:sp>
      <p:sp>
        <p:nvSpPr>
          <p:cNvPr id="3" name="2 - Θέση περιεχομένου"/>
          <p:cNvSpPr>
            <a:spLocks noGrp="1"/>
          </p:cNvSpPr>
          <p:nvPr>
            <p:ph sz="quarter" idx="1"/>
          </p:nvPr>
        </p:nvSpPr>
        <p:spPr/>
        <p:txBody>
          <a:bodyPr/>
          <a:lstStyle/>
          <a:p>
            <a:r>
              <a:rPr lang="en-US" sz="2400" u="sng" dirty="0" smtClean="0">
                <a:hlinkClick r:id="rId2"/>
              </a:rPr>
              <a:t>https</a:t>
            </a:r>
            <a:r>
              <a:rPr lang="el-GR" sz="2400" u="sng" dirty="0" smtClean="0">
                <a:hlinkClick r:id="rId2"/>
              </a:rPr>
              <a:t>://</a:t>
            </a:r>
            <a:r>
              <a:rPr lang="en-US" sz="2400" u="sng" dirty="0" err="1" smtClean="0">
                <a:hlinkClick r:id="rId2"/>
              </a:rPr>
              <a:t>citynomadi</a:t>
            </a:r>
            <a:r>
              <a:rPr lang="el-GR" sz="2400" u="sng" dirty="0" smtClean="0">
                <a:hlinkClick r:id="rId2"/>
              </a:rPr>
              <a:t>.</a:t>
            </a:r>
            <a:r>
              <a:rPr lang="en-US" sz="2400" u="sng" dirty="0" smtClean="0">
                <a:hlinkClick r:id="rId2"/>
              </a:rPr>
              <a:t>com</a:t>
            </a:r>
            <a:r>
              <a:rPr lang="el-GR" sz="2400" u="sng" dirty="0" smtClean="0">
                <a:hlinkClick r:id="rId2"/>
              </a:rPr>
              <a:t>/</a:t>
            </a:r>
            <a:r>
              <a:rPr lang="en-US" sz="2400" u="sng" dirty="0" smtClean="0">
                <a:hlinkClick r:id="rId2"/>
              </a:rPr>
              <a:t>route</a:t>
            </a:r>
            <a:r>
              <a:rPr lang="el-GR" sz="2400" u="sng" dirty="0" smtClean="0">
                <a:hlinkClick r:id="rId2"/>
              </a:rPr>
              <a:t>/</a:t>
            </a:r>
            <a:r>
              <a:rPr lang="en-US" sz="2400" u="sng" dirty="0" smtClean="0">
                <a:hlinkClick r:id="rId2"/>
              </a:rPr>
              <a:t>f</a:t>
            </a:r>
            <a:r>
              <a:rPr lang="el-GR" sz="2400" u="sng" dirty="0" smtClean="0">
                <a:hlinkClick r:id="rId2"/>
              </a:rPr>
              <a:t>67</a:t>
            </a:r>
            <a:r>
              <a:rPr lang="en-US" sz="2400" u="sng" dirty="0" err="1" smtClean="0">
                <a:hlinkClick r:id="rId2"/>
              </a:rPr>
              <a:t>cd</a:t>
            </a:r>
            <a:r>
              <a:rPr lang="el-GR" sz="2400" u="sng" dirty="0" smtClean="0">
                <a:hlinkClick r:id="rId2"/>
              </a:rPr>
              <a:t>12</a:t>
            </a:r>
            <a:r>
              <a:rPr lang="en-US" sz="2400" u="sng" dirty="0" smtClean="0">
                <a:hlinkClick r:id="rId2"/>
              </a:rPr>
              <a:t>e</a:t>
            </a:r>
            <a:r>
              <a:rPr lang="el-GR" sz="2400" u="sng" dirty="0" smtClean="0">
                <a:hlinkClick r:id="rId2"/>
              </a:rPr>
              <a:t>2</a:t>
            </a:r>
            <a:r>
              <a:rPr lang="en-US" sz="2400" u="sng" dirty="0" smtClean="0">
                <a:hlinkClick r:id="rId2"/>
              </a:rPr>
              <a:t>b</a:t>
            </a:r>
            <a:r>
              <a:rPr lang="el-GR" sz="2400" u="sng" dirty="0" smtClean="0">
                <a:hlinkClick r:id="rId2"/>
              </a:rPr>
              <a:t>5</a:t>
            </a:r>
            <a:r>
              <a:rPr lang="en-US" sz="2400" u="sng" dirty="0" smtClean="0">
                <a:hlinkClick r:id="rId2"/>
              </a:rPr>
              <a:t>f</a:t>
            </a:r>
            <a:r>
              <a:rPr lang="el-GR" sz="2400" u="sng" dirty="0" smtClean="0">
                <a:hlinkClick r:id="rId2"/>
              </a:rPr>
              <a:t>5</a:t>
            </a:r>
            <a:r>
              <a:rPr lang="en-US" sz="2400" u="sng" dirty="0" err="1" smtClean="0">
                <a:hlinkClick r:id="rId2"/>
              </a:rPr>
              <a:t>cfb</a:t>
            </a:r>
            <a:r>
              <a:rPr lang="el-GR" sz="2400" u="sng" dirty="0" smtClean="0">
                <a:hlinkClick r:id="rId2"/>
              </a:rPr>
              <a:t>444</a:t>
            </a:r>
            <a:r>
              <a:rPr lang="en-US" sz="2400" u="sng" dirty="0" smtClean="0">
                <a:hlinkClick r:id="rId2"/>
              </a:rPr>
              <a:t>d</a:t>
            </a:r>
            <a:r>
              <a:rPr lang="el-GR" sz="2400" u="sng" dirty="0" smtClean="0">
                <a:hlinkClick r:id="rId2"/>
              </a:rPr>
              <a:t>62</a:t>
            </a:r>
            <a:r>
              <a:rPr lang="en-US" sz="2400" u="sng" dirty="0" smtClean="0">
                <a:hlinkClick r:id="rId2"/>
              </a:rPr>
              <a:t>b</a:t>
            </a:r>
            <a:r>
              <a:rPr lang="el-GR" sz="2400" u="sng" dirty="0" smtClean="0">
                <a:hlinkClick r:id="rId2"/>
              </a:rPr>
              <a:t>69</a:t>
            </a:r>
            <a:r>
              <a:rPr lang="en-US" sz="2400" u="sng" dirty="0" err="1" smtClean="0">
                <a:hlinkClick r:id="rId2"/>
              </a:rPr>
              <a:t>dd</a:t>
            </a:r>
            <a:r>
              <a:rPr lang="el-GR" sz="2400" u="sng" dirty="0" smtClean="0">
                <a:hlinkClick r:id="rId2"/>
              </a:rPr>
              <a:t>8699</a:t>
            </a:r>
            <a:r>
              <a:rPr lang="en-US" sz="2400" u="sng" dirty="0" smtClean="0">
                <a:hlinkClick r:id="rId2"/>
              </a:rPr>
              <a:t>d</a:t>
            </a:r>
            <a:endParaRPr lang="el-GR" sz="2400" dirty="0" smtClean="0"/>
          </a:p>
          <a:p>
            <a:endParaRPr lang="el-GR" dirty="0"/>
          </a:p>
        </p:txBody>
      </p:sp>
      <p:pic>
        <p:nvPicPr>
          <p:cNvPr id="63491" name="Picture 3"/>
          <p:cNvPicPr>
            <a:picLocks noChangeAspect="1" noChangeArrowheads="1"/>
          </p:cNvPicPr>
          <p:nvPr/>
        </p:nvPicPr>
        <p:blipFill>
          <a:blip r:embed="rId3"/>
          <a:srcRect/>
          <a:stretch>
            <a:fillRect/>
          </a:stretch>
        </p:blipFill>
        <p:spPr bwMode="auto">
          <a:xfrm>
            <a:off x="571472" y="2500306"/>
            <a:ext cx="7896270" cy="393274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33794" name="Picture 2" descr="Βήματα πριν τον Εμφύλιο: Αντίποινα των Δυνάμεων Κατοχής στην Ελλάδα,  1941-1944 - Historical Quest"/>
          <p:cNvPicPr>
            <a:picLocks noChangeAspect="1" noChangeArrowheads="1"/>
          </p:cNvPicPr>
          <p:nvPr/>
        </p:nvPicPr>
        <p:blipFill>
          <a:blip r:embed="rId2"/>
          <a:srcRect/>
          <a:stretch>
            <a:fillRect/>
          </a:stretch>
        </p:blipFill>
        <p:spPr bwMode="auto">
          <a:xfrm>
            <a:off x="1428728" y="1714488"/>
            <a:ext cx="6286500" cy="388620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dirty="0"/>
          </a:p>
        </p:txBody>
      </p:sp>
      <p:pic>
        <p:nvPicPr>
          <p:cNvPr id="32770" name="Picture 2" descr="Οι ναζί στην Αθήνα: Η 'κολακευτική' επιστολή των κατακτητών στους Έλληνες"/>
          <p:cNvPicPr>
            <a:picLocks noChangeAspect="1" noChangeArrowheads="1"/>
          </p:cNvPicPr>
          <p:nvPr/>
        </p:nvPicPr>
        <p:blipFill>
          <a:blip r:embed="rId2"/>
          <a:srcRect/>
          <a:stretch>
            <a:fillRect/>
          </a:stretch>
        </p:blipFill>
        <p:spPr bwMode="auto">
          <a:xfrm>
            <a:off x="1142976" y="1500174"/>
            <a:ext cx="5572132" cy="371475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Επιρροή ελληνικού πολιτισμού στην Ευρώπη</a:t>
            </a:r>
            <a:endParaRPr lang="el-GR" dirty="0"/>
          </a:p>
        </p:txBody>
      </p:sp>
      <p:sp>
        <p:nvSpPr>
          <p:cNvPr id="3" name="2 - Θέση περιεχομένου"/>
          <p:cNvSpPr>
            <a:spLocks noGrp="1"/>
          </p:cNvSpPr>
          <p:nvPr>
            <p:ph sz="quarter" idx="1"/>
          </p:nvPr>
        </p:nvSpPr>
        <p:spPr/>
        <p:txBody>
          <a:bodyPr/>
          <a:lstStyle/>
          <a:p>
            <a:r>
              <a:rPr lang="el-GR" dirty="0" smtClean="0"/>
              <a:t>Η Ελληνική Τέχνη και ιδιαίτερα η αρχιτεκτονική, διαπέρασε όλους τους αιώνες απ’ την αρχαιότητα µ</a:t>
            </a:r>
            <a:r>
              <a:rPr lang="el-GR" dirty="0" err="1" smtClean="0"/>
              <a:t>έχρι</a:t>
            </a:r>
            <a:r>
              <a:rPr lang="el-GR" dirty="0" smtClean="0"/>
              <a:t> </a:t>
            </a:r>
            <a:r>
              <a:rPr lang="el-GR" dirty="0" err="1" smtClean="0"/>
              <a:t>σήµερα</a:t>
            </a:r>
            <a:r>
              <a:rPr lang="el-GR" dirty="0" smtClean="0"/>
              <a:t> χωρίς να χάσει την υλική της υπόσταση. Τα βασικά στοιχεία της ελληνικής αρχιτεκτονικής σύνθεσης δε </a:t>
            </a:r>
            <a:r>
              <a:rPr lang="el-GR" dirty="0" err="1" smtClean="0"/>
              <a:t>χρησιµοποιήθηκαν</a:t>
            </a:r>
            <a:r>
              <a:rPr lang="el-GR" dirty="0" smtClean="0"/>
              <a:t> µόνο στην περίοδο του </a:t>
            </a:r>
            <a:r>
              <a:rPr lang="el-GR" dirty="0" err="1" smtClean="0"/>
              <a:t>Kλασικισµού</a:t>
            </a:r>
            <a:r>
              <a:rPr lang="el-GR" dirty="0" smtClean="0"/>
              <a:t> αλλά και στη </a:t>
            </a:r>
            <a:r>
              <a:rPr lang="el-GR" dirty="0" err="1" smtClean="0"/>
              <a:t>Ρώµη</a:t>
            </a:r>
            <a:r>
              <a:rPr lang="el-GR" dirty="0" smtClean="0"/>
              <a:t>, στο Βυζάντιο, στη </a:t>
            </a:r>
            <a:r>
              <a:rPr lang="el-GR" dirty="0" err="1" smtClean="0"/>
              <a:t>Ρωµανική</a:t>
            </a:r>
            <a:r>
              <a:rPr lang="el-GR" dirty="0" smtClean="0"/>
              <a:t> περίοδο, σ’ όλο το Μεσαίωνα και ιδιαίτερα στην Αναγέννηση και την περίοδο του Μπαρόκ και του Ροκοκό.</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429652" cy="1643074"/>
          </a:xfrm>
        </p:spPr>
        <p:txBody>
          <a:bodyPr>
            <a:normAutofit/>
          </a:bodyPr>
          <a:lstStyle/>
          <a:p>
            <a:r>
              <a:rPr lang="el-GR" b="1" dirty="0" smtClean="0"/>
              <a:t>Γιόχαν Βόλφγκανγκ φον Γκαίτε</a:t>
            </a:r>
            <a:r>
              <a:rPr lang="el-GR" dirty="0" smtClean="0"/>
              <a:t> </a:t>
            </a:r>
            <a:r>
              <a:rPr lang="el-GR" b="1" dirty="0" smtClean="0"/>
              <a:t>Γιόχαν (</a:t>
            </a:r>
            <a:r>
              <a:rPr lang="el-GR" dirty="0" smtClean="0"/>
              <a:t>1749 –1832 </a:t>
            </a:r>
            <a:r>
              <a:rPr lang="el-GR" b="1" dirty="0" smtClean="0"/>
              <a:t>)</a:t>
            </a:r>
            <a:r>
              <a:rPr lang="el-GR" dirty="0" smtClean="0"/>
              <a:t> Ο </a:t>
            </a:r>
            <a:r>
              <a:rPr lang="el-GR" dirty="0" err="1" smtClean="0"/>
              <a:t>Γερµανικός</a:t>
            </a:r>
            <a:r>
              <a:rPr lang="el-GR" dirty="0" smtClean="0"/>
              <a:t> </a:t>
            </a:r>
            <a:r>
              <a:rPr lang="el-GR" dirty="0" err="1" smtClean="0"/>
              <a:t>Κλασικισµός</a:t>
            </a:r>
            <a:r>
              <a:rPr lang="el-GR" dirty="0" smtClean="0"/>
              <a:t/>
            </a:r>
            <a:br>
              <a:rPr lang="el-GR" dirty="0" smtClean="0"/>
            </a:br>
            <a:r>
              <a:rPr lang="el-GR" b="1" dirty="0" smtClean="0"/>
              <a:t> </a:t>
            </a:r>
            <a:endParaRPr lang="el-GR"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5857884" y="1500174"/>
            <a:ext cx="2357422" cy="2978210"/>
          </a:xfrm>
          <a:prstGeom prst="rect">
            <a:avLst/>
          </a:prstGeom>
          <a:noFill/>
          <a:ln w="9525">
            <a:noFill/>
            <a:miter lim="800000"/>
            <a:headEnd/>
            <a:tailEnd/>
          </a:ln>
          <a:effectLst/>
        </p:spPr>
      </p:pic>
      <p:pic>
        <p:nvPicPr>
          <p:cNvPr id="1028" name="Picture 4" descr="Stadtschloss Weimar "/>
          <p:cNvPicPr>
            <a:picLocks noChangeAspect="1" noChangeArrowheads="1"/>
          </p:cNvPicPr>
          <p:nvPr/>
        </p:nvPicPr>
        <p:blipFill>
          <a:blip r:embed="rId4"/>
          <a:srcRect/>
          <a:stretch>
            <a:fillRect/>
          </a:stretch>
        </p:blipFill>
        <p:spPr bwMode="auto">
          <a:xfrm>
            <a:off x="500034" y="1500173"/>
            <a:ext cx="5214974" cy="2897207"/>
          </a:xfrm>
          <a:prstGeom prst="rect">
            <a:avLst/>
          </a:prstGeom>
          <a:noFill/>
        </p:spPr>
      </p:pic>
      <p:sp>
        <p:nvSpPr>
          <p:cNvPr id="7" name="6 - Ορθογώνιο"/>
          <p:cNvSpPr/>
          <p:nvPr/>
        </p:nvSpPr>
        <p:spPr>
          <a:xfrm>
            <a:off x="285720" y="5143513"/>
            <a:ext cx="1785950" cy="369332"/>
          </a:xfrm>
          <a:prstGeom prst="rect">
            <a:avLst/>
          </a:prstGeom>
        </p:spPr>
        <p:txBody>
          <a:bodyPr wrap="square">
            <a:spAutoFit/>
          </a:bodyPr>
          <a:lstStyle/>
          <a:p>
            <a:r>
              <a:rPr lang="de-DE" b="1" dirty="0" smtClean="0"/>
              <a:t>Stadtschloss</a:t>
            </a:r>
          </a:p>
        </p:txBody>
      </p:sp>
      <p:sp>
        <p:nvSpPr>
          <p:cNvPr id="8" name="7 - Ορθογώνιο"/>
          <p:cNvSpPr/>
          <p:nvPr/>
        </p:nvSpPr>
        <p:spPr>
          <a:xfrm>
            <a:off x="2143108" y="4500570"/>
            <a:ext cx="6357950" cy="2031325"/>
          </a:xfrm>
          <a:prstGeom prst="rect">
            <a:avLst/>
          </a:prstGeom>
        </p:spPr>
        <p:txBody>
          <a:bodyPr wrap="square">
            <a:spAutoFit/>
          </a:bodyPr>
          <a:lstStyle/>
          <a:p>
            <a:r>
              <a:rPr lang="el-GR" dirty="0" smtClean="0"/>
              <a:t>Το Παλάτι της </a:t>
            </a:r>
            <a:r>
              <a:rPr lang="el-GR" dirty="0" err="1" smtClean="0"/>
              <a:t>Βαϊμάρης</a:t>
            </a:r>
            <a:r>
              <a:rPr lang="el-GR" dirty="0" smtClean="0"/>
              <a:t>, μετά την ανακατασκευή του από τον αρχιτέκτονα Χάινριχ </a:t>
            </a:r>
            <a:r>
              <a:rPr lang="el-GR" dirty="0" err="1" smtClean="0"/>
              <a:t>Γκέτσε</a:t>
            </a:r>
            <a:r>
              <a:rPr lang="el-GR" dirty="0" smtClean="0"/>
              <a:t> και υπό την επιρροή του Γκαίτε, απέκτησε πολλά στοιχεία του νεοκλασικισμού, ενός αρχιτεκτονικού στυλ εμπνευσμένου από την ελληνική και ρωμαϊκή αρχαιότητα. Το νεοκλασικό στυλ αποτύπωνε τον θαυμασμό της εποχής για την αρχαία Ελλάδα, θεωρούμενη σύμβολο πολιτισμού, συμμετρίας και φιλοσοφίας.</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Πύλη του Βρανδεμβούργου -Βερολίνο</a:t>
            </a:r>
            <a:endParaRPr lang="el-GR" dirty="0"/>
          </a:p>
        </p:txBody>
      </p:sp>
      <p:sp>
        <p:nvSpPr>
          <p:cNvPr id="4" name="3 - Ορθογώνιο"/>
          <p:cNvSpPr/>
          <p:nvPr/>
        </p:nvSpPr>
        <p:spPr>
          <a:xfrm>
            <a:off x="500034" y="1571612"/>
            <a:ext cx="2786082" cy="4524315"/>
          </a:xfrm>
          <a:prstGeom prst="rect">
            <a:avLst/>
          </a:prstGeom>
        </p:spPr>
        <p:txBody>
          <a:bodyPr wrap="square">
            <a:spAutoFit/>
          </a:bodyPr>
          <a:lstStyle/>
          <a:p>
            <a:r>
              <a:rPr lang="el-GR" sz="2400" dirty="0" smtClean="0"/>
              <a:t>Η Πύλη του Βρανδεμβούργου κατασκευάστηκε μεταξύ των ετών </a:t>
            </a:r>
            <a:r>
              <a:rPr lang="el-GR" sz="2400" b="1" dirty="0" smtClean="0">
                <a:hlinkClick r:id="rId3" tooltip="1788"/>
              </a:rPr>
              <a:t>1788</a:t>
            </a:r>
            <a:r>
              <a:rPr lang="el-GR" sz="2400" b="1" dirty="0" smtClean="0"/>
              <a:t> με </a:t>
            </a:r>
            <a:r>
              <a:rPr lang="el-GR" sz="2400" b="1" dirty="0" smtClean="0">
                <a:hlinkClick r:id="rId4" tooltip="1791"/>
              </a:rPr>
              <a:t>1791</a:t>
            </a:r>
            <a:r>
              <a:rPr lang="el-GR" sz="2400" b="1" dirty="0" smtClean="0"/>
              <a:t> </a:t>
            </a:r>
            <a:r>
              <a:rPr lang="el-GR" sz="2400" dirty="0" smtClean="0"/>
              <a:t>και κατά την διάρκεια της βασιλείας του Φρειδερίκου Γουλιέλμου του δεύτερου (</a:t>
            </a:r>
            <a:r>
              <a:rPr lang="el-GR" sz="2400" dirty="0" smtClean="0">
                <a:hlinkClick r:id="rId5" tooltip="Γερμανική γλώσσα"/>
              </a:rPr>
              <a:t>γερμ.</a:t>
            </a:r>
            <a:r>
              <a:rPr lang="el-GR" sz="2400" dirty="0" smtClean="0"/>
              <a:t> </a:t>
            </a:r>
            <a:r>
              <a:rPr lang="el-GR" sz="2400" i="1" dirty="0" err="1" smtClean="0"/>
              <a:t>Friedrich</a:t>
            </a:r>
            <a:r>
              <a:rPr lang="el-GR" sz="2400" i="1" dirty="0" smtClean="0"/>
              <a:t> </a:t>
            </a:r>
            <a:r>
              <a:rPr lang="el-GR" sz="2400" i="1" dirty="0" err="1" smtClean="0"/>
              <a:t>Wilhelm</a:t>
            </a:r>
            <a:r>
              <a:rPr lang="el-GR" sz="2400" i="1" dirty="0" smtClean="0"/>
              <a:t> II</a:t>
            </a:r>
            <a:r>
              <a:rPr lang="el-GR" sz="2400" dirty="0" smtClean="0"/>
              <a:t>) της </a:t>
            </a:r>
            <a:r>
              <a:rPr lang="el-GR" sz="2400" dirty="0" smtClean="0">
                <a:hlinkClick r:id="rId6"/>
              </a:rPr>
              <a:t>Πρωσίας</a:t>
            </a:r>
            <a:r>
              <a:rPr lang="el-GR" sz="2400" dirty="0" smtClean="0"/>
              <a:t>.</a:t>
            </a:r>
            <a:endParaRPr lang="el-GR" sz="2400" dirty="0"/>
          </a:p>
        </p:txBody>
      </p:sp>
      <p:pic>
        <p:nvPicPr>
          <p:cNvPr id="2050" name="Picture 2" descr="https://supergreeks.eu/wp-content/uploads/2023/05/brandenburg-gate-2021-08-26-18-34-26-utc-1-1024x683.jpg"/>
          <p:cNvPicPr>
            <a:picLocks noChangeAspect="1" noChangeArrowheads="1"/>
          </p:cNvPicPr>
          <p:nvPr/>
        </p:nvPicPr>
        <p:blipFill>
          <a:blip r:embed="rId7"/>
          <a:srcRect/>
          <a:stretch>
            <a:fillRect/>
          </a:stretch>
        </p:blipFill>
        <p:spPr bwMode="auto">
          <a:xfrm>
            <a:off x="3428992" y="2357430"/>
            <a:ext cx="5248130" cy="35004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u="sng" dirty="0" smtClean="0"/>
              <a:t>Μόναχο, η Αθήνα του </a:t>
            </a:r>
            <a:r>
              <a:rPr lang="el-GR" sz="3600" u="sng" dirty="0" err="1" smtClean="0"/>
              <a:t>Ίζαρ</a:t>
            </a:r>
            <a:endParaRPr lang="el-GR" dirty="0"/>
          </a:p>
        </p:txBody>
      </p:sp>
      <p:pic>
        <p:nvPicPr>
          <p:cNvPr id="5" name="4 - Θέση περιεχομένου" descr="koenigsplatz-75.jpg"/>
          <p:cNvPicPr>
            <a:picLocks noGrp="1" noChangeAspect="1"/>
          </p:cNvPicPr>
          <p:nvPr>
            <p:ph sz="quarter" idx="1"/>
          </p:nvPr>
        </p:nvPicPr>
        <p:blipFill>
          <a:blip r:embed="rId3"/>
          <a:stretch>
            <a:fillRect/>
          </a:stretch>
        </p:blipFill>
        <p:spPr>
          <a:xfrm>
            <a:off x="1928794" y="1142984"/>
            <a:ext cx="5530684" cy="2286016"/>
          </a:xfrm>
        </p:spPr>
      </p:pic>
      <p:sp>
        <p:nvSpPr>
          <p:cNvPr id="7" name="6 - Ορθογώνιο"/>
          <p:cNvSpPr/>
          <p:nvPr/>
        </p:nvSpPr>
        <p:spPr>
          <a:xfrm>
            <a:off x="357158" y="3441680"/>
            <a:ext cx="8429684" cy="3059154"/>
          </a:xfrm>
          <a:prstGeom prst="rect">
            <a:avLst/>
          </a:prstGeom>
        </p:spPr>
        <p:txBody>
          <a:bodyPr wrap="square">
            <a:spAutoFit/>
          </a:bodyPr>
          <a:lstStyle/>
          <a:p>
            <a:r>
              <a:rPr lang="el-GR" sz="2400" dirty="0" smtClean="0"/>
              <a:t>Παράλληλα, συντελείται στο Μόναχο, με επιθυμία του βασιλιά Λουδοβίκου Α’, η μετατροπή της πόλης σε «</a:t>
            </a:r>
            <a:r>
              <a:rPr lang="el-GR" sz="2400" b="1" dirty="0" smtClean="0"/>
              <a:t>Αθήνα του </a:t>
            </a:r>
            <a:r>
              <a:rPr lang="el-GR" sz="2400" b="1" dirty="0" err="1" smtClean="0"/>
              <a:t>Ίζαρ</a:t>
            </a:r>
            <a:r>
              <a:rPr lang="el-GR" sz="2400" dirty="0" smtClean="0"/>
              <a:t>». Στόχος του είναι να καταστήσει το Μόναχο πρωτεύουσα ευρωπαϊκής εμβέλειας, και για αυτόν το λόγο αναθέτει στον </a:t>
            </a:r>
            <a:r>
              <a:rPr lang="en-US" sz="2400" b="1" dirty="0" err="1" smtClean="0"/>
              <a:t>Klenze</a:t>
            </a:r>
            <a:r>
              <a:rPr lang="el-GR" sz="2400" dirty="0" smtClean="0"/>
              <a:t> τις εργασίες  για τον </a:t>
            </a:r>
            <a:r>
              <a:rPr lang="el-GR" sz="2400" b="1" dirty="0" smtClean="0"/>
              <a:t>πολεοδομικό του σχεδιασμό</a:t>
            </a:r>
            <a:r>
              <a:rPr lang="el-GR" sz="2400" dirty="0" smtClean="0"/>
              <a:t>. Τα κτήρια, όπως αυτά της </a:t>
            </a:r>
            <a:r>
              <a:rPr lang="el-GR" sz="2400" b="1" dirty="0" err="1" smtClean="0"/>
              <a:t>Königsplatz</a:t>
            </a:r>
            <a:r>
              <a:rPr lang="el-GR" sz="2400" b="1" dirty="0" smtClean="0"/>
              <a:t> (1816</a:t>
            </a:r>
            <a:r>
              <a:rPr lang="el-GR" sz="2400" dirty="0" smtClean="0"/>
              <a:t> ), που χτίζονται στο Μόναχο εκείνη την περίοδο έχουν ως πρότυπο την αρχαιοελληνική αρχιτεκτονική.</a:t>
            </a:r>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357166"/>
            <a:ext cx="8534400" cy="1000108"/>
          </a:xfrm>
        </p:spPr>
        <p:txBody>
          <a:bodyPr>
            <a:normAutofit fontScale="90000"/>
          </a:bodyPr>
          <a:lstStyle/>
          <a:p>
            <a:r>
              <a:rPr lang="el-GR" b="1" dirty="0" smtClean="0"/>
              <a:t>Προπύλαια του Μονάχου</a:t>
            </a:r>
            <a:br>
              <a:rPr lang="el-GR" b="1" dirty="0" smtClean="0"/>
            </a:br>
            <a:endParaRPr lang="el-GR" dirty="0"/>
          </a:p>
        </p:txBody>
      </p:sp>
      <p:pic>
        <p:nvPicPr>
          <p:cNvPr id="28674" name="Picture 2" descr="https://img.cnngreece.gr/img/960/max/80/2021/03/07/920610645.jpg?t=4gbO0yVQi_cxWDOwPCEy1A"/>
          <p:cNvPicPr>
            <a:picLocks noChangeAspect="1" noChangeArrowheads="1"/>
          </p:cNvPicPr>
          <p:nvPr/>
        </p:nvPicPr>
        <p:blipFill>
          <a:blip r:embed="rId2"/>
          <a:srcRect/>
          <a:stretch>
            <a:fillRect/>
          </a:stretch>
        </p:blipFill>
        <p:spPr bwMode="auto">
          <a:xfrm>
            <a:off x="1142976" y="1785926"/>
            <a:ext cx="6000792" cy="3440455"/>
          </a:xfrm>
          <a:prstGeom prst="rect">
            <a:avLst/>
          </a:prstGeom>
          <a:noFill/>
        </p:spPr>
      </p:pic>
      <p:sp>
        <p:nvSpPr>
          <p:cNvPr id="5" name="4 - Ορθογώνιο"/>
          <p:cNvSpPr/>
          <p:nvPr/>
        </p:nvSpPr>
        <p:spPr>
          <a:xfrm>
            <a:off x="1071538" y="5429264"/>
            <a:ext cx="6286544" cy="1200329"/>
          </a:xfrm>
          <a:prstGeom prst="rect">
            <a:avLst/>
          </a:prstGeom>
        </p:spPr>
        <p:txBody>
          <a:bodyPr wrap="square">
            <a:spAutoFit/>
          </a:bodyPr>
          <a:lstStyle/>
          <a:p>
            <a:r>
              <a:rPr lang="el-GR" sz="2400" dirty="0" smtClean="0"/>
              <a:t>Ανάγλυφες παραστάσεις με θέματα από την Ελληνική Επανάσταση στα Προπύλαια του Μονάχου. </a:t>
            </a:r>
            <a:r>
              <a:rPr lang="en-US" sz="2400" dirty="0" smtClean="0"/>
              <a:t>Leo von </a:t>
            </a:r>
            <a:r>
              <a:rPr lang="en-US" sz="2400" dirty="0" err="1" smtClean="0"/>
              <a:t>Klenze</a:t>
            </a:r>
            <a:r>
              <a:rPr lang="el-GR" sz="2400" dirty="0" smtClean="0"/>
              <a:t> 1846 </a:t>
            </a:r>
            <a:endParaRPr lang="el-G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Γλυπτοθήκη του Μονάχου</a:t>
            </a:r>
            <a:endParaRPr lang="el-GR" dirty="0"/>
          </a:p>
        </p:txBody>
      </p:sp>
      <p:sp>
        <p:nvSpPr>
          <p:cNvPr id="6" name="5 - Ορθογώνιο"/>
          <p:cNvSpPr/>
          <p:nvPr/>
        </p:nvSpPr>
        <p:spPr>
          <a:xfrm>
            <a:off x="285720" y="1428736"/>
            <a:ext cx="8286808" cy="2246769"/>
          </a:xfrm>
          <a:prstGeom prst="rect">
            <a:avLst/>
          </a:prstGeom>
        </p:spPr>
        <p:txBody>
          <a:bodyPr wrap="square">
            <a:spAutoFit/>
          </a:bodyPr>
          <a:lstStyle/>
          <a:p>
            <a:r>
              <a:rPr lang="el-GR" sz="2000" dirty="0" smtClean="0"/>
              <a:t>Η γλυπτοθήκη του Μονάχου είναι αρχαιολογικό μουσείο στο Μόναχο της Γερμανίας, το οποίο αρχικά δημιουργήθηκε από τον Βαυαρό βασιλιά Λουδοβίκο Α´ ώστε να στεγάσει τη συλλογή αρχαιοτήτων του με ελληνικά και ρωμαϊκά γλυπτά. Ο αρχιτέκτονας του κτηρίου ήταν ο </a:t>
            </a:r>
            <a:r>
              <a:rPr lang="el-GR" sz="2000" b="1" dirty="0" smtClean="0"/>
              <a:t>Λέο φον </a:t>
            </a:r>
            <a:r>
              <a:rPr lang="el-GR" sz="2000" b="1" dirty="0" err="1" smtClean="0"/>
              <a:t>Κλέντσε</a:t>
            </a:r>
            <a:r>
              <a:rPr lang="el-GR" sz="2000" b="1" dirty="0" smtClean="0"/>
              <a:t> </a:t>
            </a:r>
            <a:r>
              <a:rPr lang="el-GR" sz="2000" dirty="0" smtClean="0"/>
              <a:t>ο οποίος το σχεδίασε βάσει της νεοκλασικής τεχνοτροπίας. Η κατασκευή του οικοδομήματος ξεκίνησε το </a:t>
            </a:r>
            <a:r>
              <a:rPr lang="el-GR" sz="2000" b="1" dirty="0" smtClean="0"/>
              <a:t>1816</a:t>
            </a:r>
            <a:r>
              <a:rPr lang="el-GR" sz="2000" dirty="0" smtClean="0"/>
              <a:t> και ολοκληρώθηκε το </a:t>
            </a:r>
            <a:r>
              <a:rPr lang="el-GR" sz="2000" b="1" dirty="0" smtClean="0"/>
              <a:t>1830</a:t>
            </a:r>
            <a:r>
              <a:rPr lang="el-GR" sz="2000" dirty="0" smtClean="0"/>
              <a:t>.</a:t>
            </a:r>
            <a:endParaRPr lang="el-GR" sz="2000" dirty="0"/>
          </a:p>
        </p:txBody>
      </p:sp>
      <p:pic>
        <p:nvPicPr>
          <p:cNvPr id="31746" name="Picture 2" descr="undefined"/>
          <p:cNvPicPr>
            <a:picLocks noChangeAspect="1" noChangeArrowheads="1"/>
          </p:cNvPicPr>
          <p:nvPr/>
        </p:nvPicPr>
        <p:blipFill>
          <a:blip r:embed="rId2"/>
          <a:srcRect/>
          <a:stretch>
            <a:fillRect/>
          </a:stretch>
        </p:blipFill>
        <p:spPr bwMode="auto">
          <a:xfrm>
            <a:off x="857224" y="3714728"/>
            <a:ext cx="7085530" cy="314327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166</TotalTime>
  <Words>2286</Words>
  <Application>Microsoft Office PowerPoint</Application>
  <PresentationFormat>Προβολή στην οθόνη (4:3)</PresentationFormat>
  <Paragraphs>83</Paragraphs>
  <Slides>33</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Δημοτικός</vt:lpstr>
      <vt:lpstr>Ι. Η ΣΤΡΟΦΗ ΤΩΝ ΓΕΡΜΑΝΩΝ ΠΡΟΣ ΤΗΝ ΕΛΛΗΝΙΚΗ ΑΡΧΑΙΟΤΗΤΑ ΚΑΙ Η ΓΕΝΝΕΣΗ ΤΟΥ ΦΙΛΕΛΛΗΝΙΣΜΟΥ 18ο και 19ο αι.</vt:lpstr>
      <vt:lpstr>Διαφάνεια 2</vt:lpstr>
      <vt:lpstr>Διαφάνεια 3</vt:lpstr>
      <vt:lpstr>Επιρροή ελληνικού πολιτισμού στην Ευρώπη</vt:lpstr>
      <vt:lpstr>Γιόχαν Βόλφγκανγκ φον Γκαίτε Γιόχαν (1749 –1832 ) Ο Γερµανικός Κλασικισµός  </vt:lpstr>
      <vt:lpstr>Πύλη του Βρανδεμβούργου -Βερολίνο</vt:lpstr>
      <vt:lpstr>Μόναχο, η Αθήνα του Ίζαρ</vt:lpstr>
      <vt:lpstr>Προπύλαια του Μονάχου </vt:lpstr>
      <vt:lpstr>Γλυπτοθήκη του Μονάχου</vt:lpstr>
      <vt:lpstr>Διαφάνεια 10</vt:lpstr>
      <vt:lpstr>Διαφάνεια 11</vt:lpstr>
      <vt:lpstr>Όθωνας</vt:lpstr>
      <vt:lpstr>Το αρχιτεκτονικό σχέδιο των Κλεάνθη-Schaubert</vt:lpstr>
      <vt:lpstr>Το αρχιτεκτονικό σχέδιο των Κλεάνθη-Schaubert</vt:lpstr>
      <vt:lpstr>Τα ανάκτορα στην πλατεία Ομονοίας</vt:lpstr>
      <vt:lpstr>Διαφάνεια 16</vt:lpstr>
      <vt:lpstr>Διαφάνεια 17</vt:lpstr>
      <vt:lpstr>Karl Friedrich Schinkel</vt:lpstr>
      <vt:lpstr>Προβλήματα στην εφαρμογή  και αναθεώρηση Σχεδίου</vt:lpstr>
      <vt:lpstr>Λέο φον Κλέντσε</vt:lpstr>
      <vt:lpstr>Σχέδιο Λέο φον Κλέντσε </vt:lpstr>
      <vt:lpstr>Ο Leo von Klenze (1784 – 1864) και η συμβολή του στην ανοικοδόμηση των Αθηνών και στη διάδοση του φιλελληνισμού</vt:lpstr>
      <vt:lpstr>Διαφάνεια 23</vt:lpstr>
      <vt:lpstr>MONUMENTA https://www.monumenta.org/main</vt:lpstr>
      <vt:lpstr>Διαφάνεια 25</vt:lpstr>
      <vt:lpstr>Ερνέστος Τσίλλερ </vt:lpstr>
      <vt:lpstr>Ερνέστος Τσίλλερ </vt:lpstr>
      <vt:lpstr>Ερνέστος Τσίλλερ </vt:lpstr>
      <vt:lpstr>Κτίρια Τσίλλερ</vt:lpstr>
      <vt:lpstr>Διαφάνεια 30</vt:lpstr>
      <vt:lpstr>Δημιουργία ψηφιακού χάρτη City nomadi. Νεοκλασικά κτίρια της Αθήνας </vt:lpstr>
      <vt:lpstr>Διαφάνεια 32</vt:lpstr>
      <vt:lpstr>Διαφάνεια 33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pit bone</dc:creator>
  <cp:lastModifiedBy>pit bone</cp:lastModifiedBy>
  <cp:revision>68</cp:revision>
  <dcterms:created xsi:type="dcterms:W3CDTF">2024-11-12T23:48:01Z</dcterms:created>
  <dcterms:modified xsi:type="dcterms:W3CDTF">2024-11-13T12:06:35Z</dcterms:modified>
</cp:coreProperties>
</file>