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9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October 20,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October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5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https://de.pons.com/%C3%BCbersetzung/deutsch-griechis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7FAF15-BBFC-4DF6-8709-E26287853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 fontScale="90000"/>
          </a:bodyPr>
          <a:lstStyle/>
          <a:p>
            <a:r>
              <a:rPr lang="de-DE" sz="5900" dirty="0"/>
              <a:t>Konjugation von regelmäßigen Verben und das Hilfsverb „sein“</a:t>
            </a:r>
            <a:endParaRPr lang="el-GR" sz="59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1A8489-A488-4D89-BDAB-BD598B85D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5900" dirty="0"/>
              <a:t>A KLASSE</a:t>
            </a:r>
            <a:endParaRPr lang="el-GR" sz="5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rille auf einem Buch">
            <a:extLst>
              <a:ext uri="{FF2B5EF4-FFF2-40B4-BE49-F238E27FC236}">
                <a16:creationId xmlns:a16="http://schemas.microsoft.com/office/drawing/2014/main" id="{4EC49BFC-AD5E-415B-8FFA-75A3C0DA5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30" b="19301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  <p:pic>
        <p:nvPicPr>
          <p:cNvPr id="5" name="Ήχος 4">
            <a:hlinkClick r:id="" action="ppaction://media"/>
            <a:extLst>
              <a:ext uri="{FF2B5EF4-FFF2-40B4-BE49-F238E27FC236}">
                <a16:creationId xmlns:a16="http://schemas.microsoft.com/office/drawing/2014/main" id="{5593023B-40C3-45D6-8CB7-8CDE59AF0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70"/>
    </mc:Choice>
    <mc:Fallback>
      <p:transition spd="slow" advTm="2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62A846-1D83-4861-822D-E7AB9162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κλίνονται τα ομαλά ρήματα;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56FDE1-6522-45D4-BB9B-CB7900C6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26904"/>
            <a:ext cx="11293200" cy="3783013"/>
          </a:xfrm>
        </p:spPr>
        <p:txBody>
          <a:bodyPr/>
          <a:lstStyle/>
          <a:p>
            <a:pPr marL="1944" indent="0">
              <a:buNone/>
            </a:pPr>
            <a:r>
              <a:rPr lang="el-GR" dirty="0"/>
              <a:t>Αρχικά προσέξτε το εξής </a:t>
            </a:r>
            <a:r>
              <a:rPr lang="el-GR" dirty="0">
                <a:sym typeface="Wingdings" panose="05000000000000000000" pitchFamily="2" charset="2"/>
              </a:rPr>
              <a:t></a:t>
            </a:r>
          </a:p>
          <a:p>
            <a:pPr marL="1944" indent="0">
              <a:buNone/>
            </a:pPr>
            <a:r>
              <a:rPr lang="el-GR" dirty="0">
                <a:sym typeface="Wingdings" panose="05000000000000000000" pitchFamily="2" charset="2"/>
              </a:rPr>
              <a:t>	ο αρχικός τύπος του ρήματος – ΤΟ ΑΠΑΡΕΜΦΑΤΟ (είναι πάντα άκλιτο)</a:t>
            </a:r>
          </a:p>
          <a:p>
            <a:pPr marL="1944" indent="0">
              <a:buNone/>
            </a:pPr>
            <a:r>
              <a:rPr lang="el-GR" dirty="0">
                <a:sym typeface="Wingdings" panose="05000000000000000000" pitchFamily="2" charset="2"/>
              </a:rPr>
              <a:t>	αναλύεται ως εξής:</a:t>
            </a:r>
          </a:p>
          <a:p>
            <a:pPr marL="1944" indent="0">
              <a:buNone/>
            </a:pPr>
            <a:r>
              <a:rPr lang="el-GR" dirty="0">
                <a:sym typeface="Wingdings" panose="05000000000000000000" pitchFamily="2" charset="2"/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				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  <a:sym typeface="Wingdings" panose="05000000000000000000" pitchFamily="2" charset="2"/>
              </a:rPr>
              <a:t>komm</a:t>
            </a:r>
            <a:r>
              <a:rPr lang="en-US" dirty="0" err="1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en</a:t>
            </a:r>
            <a:endParaRPr lang="en-US" dirty="0">
              <a:solidFill>
                <a:srgbClr val="00B0F0">
                  <a:alpha val="55000"/>
                </a:srgbClr>
              </a:solidFill>
              <a:sym typeface="Wingdings" panose="05000000000000000000" pitchFamily="2" charset="2"/>
            </a:endParaRPr>
          </a:p>
          <a:p>
            <a:pPr marL="1944" indent="0">
              <a:buNone/>
            </a:pPr>
            <a:r>
              <a:rPr lang="en-US" dirty="0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				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  <a:sym typeface="Wingdings" panose="05000000000000000000" pitchFamily="2" charset="2"/>
              </a:rPr>
              <a:t>Verbstamm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Endung</a:t>
            </a:r>
            <a:endParaRPr lang="en-US" dirty="0">
              <a:solidFill>
                <a:srgbClr val="00B0F0">
                  <a:alpha val="55000"/>
                </a:srgbClr>
              </a:solidFill>
              <a:sym typeface="Wingdings" panose="05000000000000000000" pitchFamily="2" charset="2"/>
            </a:endParaRPr>
          </a:p>
          <a:p>
            <a:pPr marL="1944" indent="0">
              <a:buNone/>
            </a:pPr>
            <a:r>
              <a:rPr lang="en-US" dirty="0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			</a:t>
            </a:r>
            <a:r>
              <a:rPr lang="el-GR" dirty="0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         </a:t>
            </a:r>
            <a:r>
              <a:rPr lang="el-GR" dirty="0">
                <a:solidFill>
                  <a:srgbClr val="FFFF00">
                    <a:alpha val="55000"/>
                  </a:srgbClr>
                </a:solidFill>
                <a:sym typeface="Wingdings" panose="05000000000000000000" pitchFamily="2" charset="2"/>
              </a:rPr>
              <a:t>θέμα ρήματος       </a:t>
            </a:r>
            <a:r>
              <a:rPr lang="el-GR" dirty="0">
                <a:solidFill>
                  <a:srgbClr val="00B0F0">
                    <a:alpha val="55000"/>
                  </a:srgbClr>
                </a:solidFill>
                <a:sym typeface="Wingdings" panose="05000000000000000000" pitchFamily="2" charset="2"/>
              </a:rPr>
              <a:t>κατάληξη</a:t>
            </a:r>
            <a:endParaRPr lang="el-GR" dirty="0">
              <a:solidFill>
                <a:srgbClr val="00B0F0">
                  <a:alpha val="55000"/>
                </a:srgbClr>
              </a:solidFill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39739E57-1CF5-4523-AB12-3628789FAB65}"/>
              </a:ext>
            </a:extLst>
          </p:cNvPr>
          <p:cNvCxnSpPr/>
          <p:nvPr/>
        </p:nvCxnSpPr>
        <p:spPr>
          <a:xfrm flipH="1">
            <a:off x="4963886" y="3618411"/>
            <a:ext cx="431074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10A29C0A-B089-448D-A791-8860F5D45C7D}"/>
              </a:ext>
            </a:extLst>
          </p:cNvPr>
          <p:cNvCxnSpPr/>
          <p:nvPr/>
        </p:nvCxnSpPr>
        <p:spPr>
          <a:xfrm>
            <a:off x="5394960" y="363147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D8BD48EB-1624-4AA3-BB14-1C76D6C2D89A}"/>
              </a:ext>
            </a:extLst>
          </p:cNvPr>
          <p:cNvCxnSpPr>
            <a:cxnSpLocks/>
          </p:cNvCxnSpPr>
          <p:nvPr/>
        </p:nvCxnSpPr>
        <p:spPr>
          <a:xfrm>
            <a:off x="5926183" y="3618411"/>
            <a:ext cx="291737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Ήχος 10">
            <a:hlinkClick r:id="" action="ppaction://media"/>
            <a:extLst>
              <a:ext uri="{FF2B5EF4-FFF2-40B4-BE49-F238E27FC236}">
                <a16:creationId xmlns:a16="http://schemas.microsoft.com/office/drawing/2014/main" id="{CC2B1661-CFC6-4EA4-8331-6C6F72621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46"/>
    </mc:Choice>
    <mc:Fallback>
      <p:transition spd="slow" advTm="4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D3D55D-7E82-4C29-822C-73D6A4E5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Όταν θέλουμε λοιπόν να κλίνουμε το ρήμα</a:t>
            </a:r>
            <a:r>
              <a:rPr lang="en-US" dirty="0"/>
              <a:t>,</a:t>
            </a:r>
            <a:r>
              <a:rPr lang="el-GR" dirty="0"/>
              <a:t> χωρίζουμε το θέμα από την κατάληξη, παίρνουμε το θέμα και προσθέτουμε τις καταλήξεις που ταιριάζουν στο κάθε πρόσωπο!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4C803798-3144-462A-8555-173365303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17549"/>
              </p:ext>
            </p:extLst>
          </p:nvPr>
        </p:nvGraphicFramePr>
        <p:xfrm>
          <a:off x="1718491" y="2145886"/>
          <a:ext cx="988132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66">
                  <a:extLst>
                    <a:ext uri="{9D8B030D-6E8A-4147-A177-3AD203B41FA5}">
                      <a16:colId xmlns:a16="http://schemas.microsoft.com/office/drawing/2014/main" val="2672953411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315797522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27460184"/>
                    </a:ext>
                  </a:extLst>
                </a:gridCol>
                <a:gridCol w="1029064">
                  <a:extLst>
                    <a:ext uri="{9D8B030D-6E8A-4147-A177-3AD203B41FA5}">
                      <a16:colId xmlns:a16="http://schemas.microsoft.com/office/drawing/2014/main" val="1464087598"/>
                    </a:ext>
                  </a:extLst>
                </a:gridCol>
                <a:gridCol w="1235166">
                  <a:extLst>
                    <a:ext uri="{9D8B030D-6E8A-4147-A177-3AD203B41FA5}">
                      <a16:colId xmlns:a16="http://schemas.microsoft.com/office/drawing/2014/main" val="1078463439"/>
                    </a:ext>
                  </a:extLst>
                </a:gridCol>
                <a:gridCol w="1235166">
                  <a:extLst>
                    <a:ext uri="{9D8B030D-6E8A-4147-A177-3AD203B41FA5}">
                      <a16:colId xmlns:a16="http://schemas.microsoft.com/office/drawing/2014/main" val="1453936780"/>
                    </a:ext>
                  </a:extLst>
                </a:gridCol>
                <a:gridCol w="1235166">
                  <a:extLst>
                    <a:ext uri="{9D8B030D-6E8A-4147-A177-3AD203B41FA5}">
                      <a16:colId xmlns:a16="http://schemas.microsoft.com/office/drawing/2014/main" val="3914777174"/>
                    </a:ext>
                  </a:extLst>
                </a:gridCol>
                <a:gridCol w="1235166">
                  <a:extLst>
                    <a:ext uri="{9D8B030D-6E8A-4147-A177-3AD203B41FA5}">
                      <a16:colId xmlns:a16="http://schemas.microsoft.com/office/drawing/2014/main" val="4140717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buchstabieren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malen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kommen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gehen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lernen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wohnen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4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buchstabier-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6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buchstabier-</a:t>
                      </a:r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st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1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er,sie,es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buchstabier-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4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buchstabier-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ihr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buchstabier-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4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dirty="0"/>
                        <a:t>, Sie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spiel-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en-US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buchstabier-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1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162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5119A4-DC59-486C-8CF8-5A77C9F80A81}"/>
              </a:ext>
            </a:extLst>
          </p:cNvPr>
          <p:cNvSpPr txBox="1"/>
          <p:nvPr/>
        </p:nvSpPr>
        <p:spPr>
          <a:xfrm>
            <a:off x="1580606" y="5473336"/>
            <a:ext cx="10237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highlight>
                  <a:srgbClr val="808080"/>
                </a:highlight>
              </a:rPr>
              <a:t>ΑΣΚΗΣΗ</a:t>
            </a:r>
            <a:r>
              <a:rPr lang="el-GR" dirty="0"/>
              <a:t>: Κάντε το ίδιο τώρα και με τα υπόλοιπα ρήματα! Εάν δεν ξέρετε την έννοια κάποιου από τα </a:t>
            </a:r>
          </a:p>
          <a:p>
            <a:r>
              <a:rPr lang="el-GR" dirty="0"/>
              <a:t>παραπάνω ρήματα, μπορείτε να ανατρέξετε στο παρακάτω </a:t>
            </a:r>
            <a:r>
              <a:rPr lang="en-US" dirty="0"/>
              <a:t>online </a:t>
            </a:r>
            <a:r>
              <a:rPr lang="el-GR" dirty="0"/>
              <a:t>λεξικό: </a:t>
            </a:r>
            <a:endParaRPr lang="en-US" dirty="0"/>
          </a:p>
          <a:p>
            <a:r>
              <a:rPr lang="en-US" dirty="0">
                <a:hlinkClick r:id="rId4"/>
              </a:rPr>
              <a:t>https://de.pons.com/%C3%BCbersetzung/deutsch-griechisch</a:t>
            </a:r>
            <a:endParaRPr lang="el-GR" dirty="0"/>
          </a:p>
        </p:txBody>
      </p:sp>
      <p:pic>
        <p:nvPicPr>
          <p:cNvPr id="9" name="Ήχος 8">
            <a:hlinkClick r:id="" action="ppaction://media"/>
            <a:extLst>
              <a:ext uri="{FF2B5EF4-FFF2-40B4-BE49-F238E27FC236}">
                <a16:creationId xmlns:a16="http://schemas.microsoft.com/office/drawing/2014/main" id="{A87CC1F8-7D3D-4E08-BC28-025008F2E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69"/>
    </mc:Choice>
    <mc:Fallback>
      <p:transition spd="slow" advTm="120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FEB1CE-57FA-4DB9-A0ED-9BE5AA12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l-GR" dirty="0"/>
              <a:t>βοηθητικό ρήμα </a:t>
            </a:r>
            <a:r>
              <a:rPr lang="en-US" dirty="0"/>
              <a:t>sein (= </a:t>
            </a:r>
            <a:r>
              <a:rPr lang="el-GR" dirty="0"/>
              <a:t>είμαι)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1FE390-CBC9-434D-A392-F4681B19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4" indent="0">
              <a:buNone/>
            </a:pPr>
            <a:r>
              <a:rPr lang="en-US" dirty="0"/>
              <a:t> ich bin</a:t>
            </a:r>
          </a:p>
          <a:p>
            <a:pPr marL="1944" indent="0">
              <a:buNone/>
            </a:pPr>
            <a:r>
              <a:rPr lang="en-US" dirty="0"/>
              <a:t>du </a:t>
            </a:r>
            <a:r>
              <a:rPr lang="en-US" dirty="0" err="1"/>
              <a:t>bist</a:t>
            </a:r>
            <a:endParaRPr lang="en-US" dirty="0"/>
          </a:p>
          <a:p>
            <a:pPr marL="1944" indent="0">
              <a:buNone/>
            </a:pPr>
            <a:r>
              <a:rPr lang="en-US" dirty="0" err="1"/>
              <a:t>er,sie,es</a:t>
            </a:r>
            <a:r>
              <a:rPr lang="en-US" dirty="0"/>
              <a:t> </a:t>
            </a:r>
            <a:r>
              <a:rPr lang="en-US" dirty="0" err="1"/>
              <a:t>ist</a:t>
            </a:r>
            <a:endParaRPr lang="en-US" dirty="0"/>
          </a:p>
          <a:p>
            <a:pPr marL="1944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pPr marL="1944" indent="0">
              <a:buNone/>
            </a:pP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seid</a:t>
            </a:r>
            <a:endParaRPr lang="en-US" dirty="0"/>
          </a:p>
          <a:p>
            <a:pPr marL="1944" indent="0">
              <a:buNone/>
            </a:pPr>
            <a:r>
              <a:rPr lang="en-US" dirty="0" err="1"/>
              <a:t>sie</a:t>
            </a:r>
            <a:r>
              <a:rPr lang="en-US" dirty="0"/>
              <a:t>, Sie </a:t>
            </a:r>
            <a:r>
              <a:rPr lang="en-US" dirty="0" err="1"/>
              <a:t>sind</a:t>
            </a:r>
            <a:endParaRPr lang="el-GR" dirty="0"/>
          </a:p>
        </p:txBody>
      </p:sp>
      <p:pic>
        <p:nvPicPr>
          <p:cNvPr id="4" name="Ήχος 3">
            <a:hlinkClick r:id="" action="ppaction://media"/>
            <a:extLst>
              <a:ext uri="{FF2B5EF4-FFF2-40B4-BE49-F238E27FC236}">
                <a16:creationId xmlns:a16="http://schemas.microsoft.com/office/drawing/2014/main" id="{A1890B5A-D239-415F-B39C-20D9E287A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06"/>
    </mc:Choice>
    <mc:Fallback>
      <p:transition spd="slow" advTm="34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inLineVTI">
  <a:themeElements>
    <a:clrScheme name="AnalogousFromLightSeedLeftStep">
      <a:dk1>
        <a:srgbClr val="000000"/>
      </a:dk1>
      <a:lt1>
        <a:srgbClr val="FFFFFF"/>
      </a:lt1>
      <a:dk2>
        <a:srgbClr val="1F2D37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192</Words>
  <Application>Microsoft Office PowerPoint</Application>
  <PresentationFormat>Ευρεία οθόνη</PresentationFormat>
  <Paragraphs>45</Paragraphs>
  <Slides>4</Slides>
  <Notes>0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Bell MT</vt:lpstr>
      <vt:lpstr>Calibri Light</vt:lpstr>
      <vt:lpstr>ThinLineVTI</vt:lpstr>
      <vt:lpstr>Konjugation von regelmäßigen Verben und das Hilfsverb „sein“</vt:lpstr>
      <vt:lpstr>Πώς κλίνονται τα ομαλά ρήματα;</vt:lpstr>
      <vt:lpstr>Όταν θέλουμε λοιπόν να κλίνουμε το ρήμα, χωρίζουμε το θέμα από την κατάληξη, παίρνουμε το θέμα και προσθέτουμε τις καταλήξεις που ταιριάζουν στο κάθε πρόσωπο!</vt:lpstr>
      <vt:lpstr>To βοηθητικό ρήμα sein (= είμαι)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Konjugation von regelmäßigen Verben</dc:title>
  <dc:creator>Ilias Blekos</dc:creator>
  <cp:lastModifiedBy>Ilias Blekos</cp:lastModifiedBy>
  <cp:revision>3</cp:revision>
  <dcterms:created xsi:type="dcterms:W3CDTF">2021-10-20T14:11:50Z</dcterms:created>
  <dcterms:modified xsi:type="dcterms:W3CDTF">2021-10-20T16:37:41Z</dcterms:modified>
</cp:coreProperties>
</file>