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6" r:id="rId3"/>
    <p:sldId id="269" r:id="rId4"/>
    <p:sldId id="259" r:id="rId5"/>
    <p:sldId id="263" r:id="rId6"/>
    <p:sldId id="261" r:id="rId7"/>
    <p:sldId id="270" r:id="rId8"/>
    <p:sldId id="260" r:id="rId9"/>
    <p:sldId id="262" r:id="rId10"/>
    <p:sldId id="264" r:id="rId11"/>
    <p:sldId id="265" r:id="rId12"/>
    <p:sldId id="268" r:id="rId13"/>
    <p:sldId id="267" r:id="rId1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30"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F9D87-C0ED-47E8-B862-1D2F379F640A}" type="datetimeFigureOut">
              <a:rPr lang="el-GR" smtClean="0"/>
              <a:t>17/1/2018</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C61CD-191C-4FBF-809F-220CC6CDEDC8}" type="slidenum">
              <a:rPr lang="el-GR" smtClean="0"/>
              <a:t>‹#›</a:t>
            </a:fld>
            <a:endParaRPr lang="el-GR"/>
          </a:p>
        </p:txBody>
      </p:sp>
    </p:spTree>
    <p:extLst>
      <p:ext uri="{BB962C8B-B14F-4D97-AF65-F5344CB8AC3E}">
        <p14:creationId xmlns:p14="http://schemas.microsoft.com/office/powerpoint/2010/main" val="325656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17/1/2018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17/1/2018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photodentro.edu.gr/v/item/ds/8521/327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400" dirty="0" smtClean="0"/>
              <a:t>Τι  θα μάθουμε</a:t>
            </a:r>
            <a:r>
              <a:rPr lang="en-US" sz="2400" dirty="0" smtClean="0"/>
              <a:t>;</a:t>
            </a:r>
            <a:endParaRPr lang="el-GR" sz="2400" dirty="0"/>
          </a:p>
        </p:txBody>
      </p:sp>
      <p:sp>
        <p:nvSpPr>
          <p:cNvPr id="3" name="Θέση περιεχομένου 2"/>
          <p:cNvSpPr>
            <a:spLocks noGrp="1"/>
          </p:cNvSpPr>
          <p:nvPr>
            <p:ph idx="1"/>
          </p:nvPr>
        </p:nvSpPr>
        <p:spPr>
          <a:xfrm>
            <a:off x="457200" y="1600201"/>
            <a:ext cx="8229600" cy="2620888"/>
          </a:xfrm>
        </p:spPr>
        <p:txBody>
          <a:bodyPr/>
          <a:lstStyle/>
          <a:p>
            <a:pPr marL="514350" indent="-514350">
              <a:buFont typeface="+mj-lt"/>
              <a:buAutoNum type="arabicPeriod"/>
            </a:pPr>
            <a:r>
              <a:rPr lang="el-GR" i="1" dirty="0"/>
              <a:t>τι είναι η κλίμακα του </a:t>
            </a:r>
            <a:r>
              <a:rPr lang="el-GR" i="1" dirty="0" smtClean="0"/>
              <a:t>χάρτη</a:t>
            </a:r>
          </a:p>
          <a:p>
            <a:pPr marL="514350" indent="-514350">
              <a:buFont typeface="+mj-lt"/>
              <a:buAutoNum type="arabicPeriod"/>
            </a:pPr>
            <a:r>
              <a:rPr lang="el-GR" i="1" dirty="0" smtClean="0"/>
              <a:t>Πως γίνονται οι μετατροπές μονάδων μήκους</a:t>
            </a:r>
            <a:endParaRPr lang="el-GR" i="1" dirty="0"/>
          </a:p>
          <a:p>
            <a:pPr marL="514350" indent="-514350">
              <a:buFont typeface="+mj-lt"/>
              <a:buAutoNum type="arabicPeriod"/>
            </a:pPr>
            <a:r>
              <a:rPr lang="el-GR" i="1" dirty="0" smtClean="0"/>
              <a:t>πώς </a:t>
            </a:r>
            <a:r>
              <a:rPr lang="el-GR" i="1" dirty="0"/>
              <a:t>να υπολογίζετε αποστάσεις με τη βοήθεια της </a:t>
            </a:r>
            <a:r>
              <a:rPr lang="el-GR" i="1" dirty="0" smtClean="0"/>
              <a:t>κλίμακας</a:t>
            </a:r>
          </a:p>
          <a:p>
            <a:pPr marL="514350" indent="-514350">
              <a:buFont typeface="+mj-lt"/>
              <a:buAutoNum type="arabicPeriod"/>
            </a:pPr>
            <a:endParaRPr lang="el-GR" dirty="0"/>
          </a:p>
          <a:p>
            <a:endParaRPr lang="el-GR" dirty="0"/>
          </a:p>
        </p:txBody>
      </p:sp>
    </p:spTree>
    <p:extLst>
      <p:ext uri="{BB962C8B-B14F-4D97-AF65-F5344CB8AC3E}">
        <p14:creationId xmlns:p14="http://schemas.microsoft.com/office/powerpoint/2010/main" val="3206553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55576" y="692696"/>
            <a:ext cx="7848872" cy="646331"/>
          </a:xfrm>
          <a:prstGeom prst="rect">
            <a:avLst/>
          </a:prstGeom>
        </p:spPr>
        <p:txBody>
          <a:bodyPr wrap="square">
            <a:spAutoFit/>
          </a:bodyPr>
          <a:lstStyle/>
          <a:p>
            <a:r>
              <a:rPr lang="el-GR" b="1" dirty="0"/>
              <a:t>Κλίμακα δηλαδή ονομάζουμε το πηλίκο που δηλώνει τη σχέση της απόστασης στο σχέδιο προς την πραγματική απόσταση. Ή αλλιώς:</a:t>
            </a:r>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069" y="1772816"/>
            <a:ext cx="5296639" cy="342948"/>
          </a:xfrm>
          <a:prstGeom prst="rect">
            <a:avLst/>
          </a:prstGeom>
        </p:spPr>
      </p:pic>
      <p:sp>
        <p:nvSpPr>
          <p:cNvPr id="6" name="Ορθογώνιο 5"/>
          <p:cNvSpPr/>
          <p:nvPr/>
        </p:nvSpPr>
        <p:spPr>
          <a:xfrm>
            <a:off x="212513" y="2736502"/>
            <a:ext cx="8568952" cy="2585323"/>
          </a:xfrm>
          <a:prstGeom prst="rect">
            <a:avLst/>
          </a:prstGeom>
        </p:spPr>
        <p:txBody>
          <a:bodyPr wrap="square">
            <a:spAutoFit/>
          </a:bodyPr>
          <a:lstStyle/>
          <a:p>
            <a:r>
              <a:rPr lang="el-GR" b="1" dirty="0"/>
              <a:t>Η κλίμακα μας δείχνει πόσες φορές μικρότερο ή μεγαλύτερο είναι το μέγεθος ενός σχήματος ή μιας εικόνας από το πραγματικό.</a:t>
            </a:r>
            <a:endParaRPr lang="el-GR" dirty="0"/>
          </a:p>
          <a:p>
            <a:r>
              <a:rPr lang="el-GR" dirty="0"/>
              <a:t/>
            </a:r>
            <a:br>
              <a:rPr lang="el-GR" dirty="0"/>
            </a:br>
            <a:endParaRPr lang="el-GR" dirty="0"/>
          </a:p>
          <a:p>
            <a:pPr marL="285750" indent="-285750">
              <a:buFont typeface="Arial" pitchFamily="34" charset="0"/>
              <a:buChar char="•"/>
            </a:pPr>
            <a:r>
              <a:rPr lang="el-GR" b="1" dirty="0"/>
              <a:t>Δηλ. όταν λέμε κλίμακα 1/</a:t>
            </a:r>
            <a:r>
              <a:rPr lang="el-GR" b="1" dirty="0">
                <a:solidFill>
                  <a:srgbClr val="FF0000"/>
                </a:solidFill>
              </a:rPr>
              <a:t>2 </a:t>
            </a:r>
            <a:r>
              <a:rPr lang="el-GR" b="1" dirty="0"/>
              <a:t>ή 1:</a:t>
            </a:r>
            <a:r>
              <a:rPr lang="el-GR" b="1" dirty="0">
                <a:solidFill>
                  <a:srgbClr val="FF0000"/>
                </a:solidFill>
              </a:rPr>
              <a:t>2 </a:t>
            </a:r>
            <a:r>
              <a:rPr lang="el-GR" b="1" dirty="0"/>
              <a:t>σημαίνει πως το σχέδιό μας είναι </a:t>
            </a:r>
            <a:r>
              <a:rPr lang="el-GR" b="1" dirty="0">
                <a:solidFill>
                  <a:srgbClr val="FF0000"/>
                </a:solidFill>
              </a:rPr>
              <a:t>2</a:t>
            </a:r>
            <a:r>
              <a:rPr lang="el-GR" b="1" dirty="0"/>
              <a:t> φορές μικρότερο απ' </a:t>
            </a:r>
            <a:r>
              <a:rPr lang="el-GR" b="1" dirty="0" err="1"/>
              <a:t>ό,τι</a:t>
            </a:r>
            <a:r>
              <a:rPr lang="el-GR" b="1" dirty="0"/>
              <a:t> είναι στο πρωτότυπο. </a:t>
            </a:r>
            <a:endParaRPr lang="el-GR" b="1" dirty="0" smtClean="0"/>
          </a:p>
          <a:p>
            <a:endParaRPr lang="el-GR" b="1" dirty="0"/>
          </a:p>
          <a:p>
            <a:pPr marL="285750" indent="-285750">
              <a:buFont typeface="Arial" pitchFamily="34" charset="0"/>
              <a:buChar char="•"/>
            </a:pPr>
            <a:r>
              <a:rPr lang="el-GR" b="1" dirty="0" smtClean="0"/>
              <a:t>Αντίστροφα </a:t>
            </a:r>
            <a:r>
              <a:rPr lang="el-GR" b="1" dirty="0"/>
              <a:t>κλίμακα </a:t>
            </a:r>
            <a:r>
              <a:rPr lang="el-GR" b="1" dirty="0">
                <a:solidFill>
                  <a:srgbClr val="FF0000"/>
                </a:solidFill>
              </a:rPr>
              <a:t>2</a:t>
            </a:r>
            <a:r>
              <a:rPr lang="el-GR" b="1" dirty="0"/>
              <a:t>:1 ή </a:t>
            </a:r>
            <a:r>
              <a:rPr lang="el-GR" b="1" dirty="0">
                <a:solidFill>
                  <a:srgbClr val="FF0000"/>
                </a:solidFill>
              </a:rPr>
              <a:t>2</a:t>
            </a:r>
            <a:r>
              <a:rPr lang="el-GR" b="1" dirty="0"/>
              <a:t>/1 σημαίνει πως το σχέδιό μας είναι </a:t>
            </a:r>
            <a:r>
              <a:rPr lang="el-GR" b="1" dirty="0">
                <a:solidFill>
                  <a:srgbClr val="FF0000"/>
                </a:solidFill>
              </a:rPr>
              <a:t>2</a:t>
            </a:r>
            <a:r>
              <a:rPr lang="el-GR" b="1" dirty="0"/>
              <a:t> φορές μεγαλύτερο απ' </a:t>
            </a:r>
            <a:r>
              <a:rPr lang="el-GR" b="1" dirty="0" err="1"/>
              <a:t>ό,τι</a:t>
            </a:r>
            <a:r>
              <a:rPr lang="el-GR" b="1" dirty="0"/>
              <a:t> είναι στην πραγματικότητα (πρωτότυπο).</a:t>
            </a:r>
            <a:endParaRPr lang="el-GR" dirty="0"/>
          </a:p>
        </p:txBody>
      </p:sp>
      <p:sp>
        <p:nvSpPr>
          <p:cNvPr id="7" name="Ορθογώνιο 6"/>
          <p:cNvSpPr/>
          <p:nvPr/>
        </p:nvSpPr>
        <p:spPr>
          <a:xfrm>
            <a:off x="611560" y="5589240"/>
            <a:ext cx="7272808" cy="923330"/>
          </a:xfrm>
          <a:prstGeom prst="rect">
            <a:avLst/>
          </a:prstGeom>
        </p:spPr>
        <p:txBody>
          <a:bodyPr wrap="square">
            <a:spAutoFit/>
          </a:bodyPr>
          <a:lstStyle/>
          <a:p>
            <a:pPr algn="ctr"/>
            <a:r>
              <a:rPr lang="el-GR" b="1" dirty="0">
                <a:solidFill>
                  <a:srgbClr val="FF0000"/>
                </a:solidFill>
              </a:rPr>
              <a:t>Η κλίμακα, όπως περιγράφεται πιο </a:t>
            </a:r>
            <a:r>
              <a:rPr lang="el-GR" b="1" dirty="0" smtClean="0">
                <a:solidFill>
                  <a:srgbClr val="FF0000"/>
                </a:solidFill>
              </a:rPr>
              <a:t> πάνω</a:t>
            </a:r>
            <a:r>
              <a:rPr lang="el-GR" b="1" dirty="0">
                <a:solidFill>
                  <a:srgbClr val="FF0000"/>
                </a:solidFill>
              </a:rPr>
              <a:t>, ονομάζεται «</a:t>
            </a:r>
            <a:r>
              <a:rPr lang="el-GR" b="1" u="sng" dirty="0"/>
              <a:t>αριθμητική κλίμακα</a:t>
            </a:r>
            <a:r>
              <a:rPr lang="el-GR" b="1" dirty="0">
                <a:solidFill>
                  <a:srgbClr val="FF0000"/>
                </a:solidFill>
              </a:rPr>
              <a:t>» και είναι πάντοτε γραμμένη στο υπόμνημα, εάν υπάρχει, ή σε εμφανές μέρος του σχεδίου.</a:t>
            </a:r>
            <a:endParaRPr lang="el-GR" dirty="0">
              <a:solidFill>
                <a:srgbClr val="FF0000"/>
              </a:solidFill>
            </a:endParaRPr>
          </a:p>
        </p:txBody>
      </p:sp>
    </p:spTree>
    <p:extLst>
      <p:ext uri="{BB962C8B-B14F-4D97-AF65-F5344CB8AC3E}">
        <p14:creationId xmlns:p14="http://schemas.microsoft.com/office/powerpoint/2010/main" val="3238940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5536" y="889844"/>
            <a:ext cx="8352928" cy="3416320"/>
          </a:xfrm>
          <a:prstGeom prst="rect">
            <a:avLst/>
          </a:prstGeom>
        </p:spPr>
        <p:txBody>
          <a:bodyPr wrap="square">
            <a:spAutoFit/>
          </a:bodyPr>
          <a:lstStyle/>
          <a:p>
            <a:pPr marL="285750" indent="-285750">
              <a:buFont typeface="Arial" pitchFamily="34" charset="0"/>
              <a:buChar char="•"/>
            </a:pPr>
            <a:r>
              <a:rPr lang="el-GR" b="1" dirty="0"/>
              <a:t>Για πρακτικούς λόγους τα μεγέθη των χαρτιών σχεδίασης είναι ορισμένα και τυποποιημένα.</a:t>
            </a:r>
            <a:endParaRPr lang="el-GR" dirty="0"/>
          </a:p>
          <a:p>
            <a:r>
              <a:rPr lang="el-GR" dirty="0"/>
              <a:t/>
            </a:r>
            <a:br>
              <a:rPr lang="el-GR" dirty="0"/>
            </a:br>
            <a:endParaRPr lang="el-GR" dirty="0"/>
          </a:p>
          <a:p>
            <a:pPr marL="285750" indent="-285750">
              <a:buFont typeface="Arial" pitchFamily="34" charset="0"/>
              <a:buChar char="•"/>
            </a:pPr>
            <a:r>
              <a:rPr lang="el-GR" b="1" dirty="0"/>
              <a:t>Τα μεγέθη όμως των θεμάτων, ιδιαίτερα του τεχνικού σχεδίου, παρουσιάζουν μια τεράστια ποικιλία. Ας φανταστούμε τα σχέδια των εξαρτημάτων του μηχανισμού ενός ρολογιού χειρός και το σχέδιο της όψης μιας πολυώροφης οικοδομής.</a:t>
            </a:r>
            <a:endParaRPr lang="el-GR" dirty="0"/>
          </a:p>
          <a:p>
            <a:r>
              <a:rPr lang="el-GR" dirty="0"/>
              <a:t/>
            </a:r>
            <a:br>
              <a:rPr lang="el-GR" dirty="0"/>
            </a:br>
            <a:endParaRPr lang="el-GR" dirty="0"/>
          </a:p>
          <a:p>
            <a:pPr marL="285750" indent="-285750">
              <a:buFont typeface="Arial" pitchFamily="34" charset="0"/>
              <a:buChar char="•"/>
            </a:pPr>
            <a:r>
              <a:rPr lang="el-GR" b="1" dirty="0"/>
              <a:t>Γίνεται αμέσως φανερό ότι σε κάποιες περιπτώσεις επιβάλλεται ή εξυπηρετεί να είναι το σχέδιο μικρότερο από το φυσικό μέγεθος του θέματος και σε άλλες να είναι μεγαλύτερο.</a:t>
            </a:r>
            <a:endParaRPr lang="el-GR" dirty="0"/>
          </a:p>
        </p:txBody>
      </p:sp>
      <p:sp>
        <p:nvSpPr>
          <p:cNvPr id="5" name="Ορθογώνιο 4"/>
          <p:cNvSpPr/>
          <p:nvPr/>
        </p:nvSpPr>
        <p:spPr>
          <a:xfrm>
            <a:off x="395536" y="4653136"/>
            <a:ext cx="8352928" cy="923330"/>
          </a:xfrm>
          <a:prstGeom prst="rect">
            <a:avLst/>
          </a:prstGeom>
        </p:spPr>
        <p:txBody>
          <a:bodyPr wrap="square">
            <a:spAutoFit/>
          </a:bodyPr>
          <a:lstStyle/>
          <a:p>
            <a:pPr marL="285750" indent="-285750">
              <a:buFont typeface="Arial" pitchFamily="34" charset="0"/>
              <a:buChar char="•"/>
            </a:pPr>
            <a:r>
              <a:rPr lang="el-GR" b="1" dirty="0"/>
              <a:t>Είναι επίσης φανερό ότι πρέπει στο κάθε σχέδιο να δίδεται η πολύ σημαντική πληροφορία για το πόσο μεγαλύτερη ή μικρότερη είναι μια διάσταση του σχεδίου από την πραγματική τιμή της.</a:t>
            </a:r>
            <a:endParaRPr lang="el-GR" dirty="0"/>
          </a:p>
        </p:txBody>
      </p:sp>
      <p:sp>
        <p:nvSpPr>
          <p:cNvPr id="6" name="Ορθογώνιο 5"/>
          <p:cNvSpPr/>
          <p:nvPr/>
        </p:nvSpPr>
        <p:spPr>
          <a:xfrm>
            <a:off x="2411760" y="5805264"/>
            <a:ext cx="4572000" cy="646331"/>
          </a:xfrm>
          <a:prstGeom prst="rect">
            <a:avLst/>
          </a:prstGeom>
        </p:spPr>
        <p:txBody>
          <a:bodyPr>
            <a:spAutoFit/>
          </a:bodyPr>
          <a:lstStyle/>
          <a:p>
            <a:pPr algn="ctr"/>
            <a:r>
              <a:rPr lang="el-GR" b="1" u="sng" dirty="0">
                <a:solidFill>
                  <a:srgbClr val="FF0000"/>
                </a:solidFill>
              </a:rPr>
              <a:t>Αυτήν ακριβώς την πληροφορία δίνει η κλίμακα του σχεδίου.</a:t>
            </a:r>
            <a:endParaRPr lang="el-GR" u="sng" dirty="0">
              <a:solidFill>
                <a:srgbClr val="FF0000"/>
              </a:solidFill>
            </a:endParaRPr>
          </a:p>
        </p:txBody>
      </p:sp>
      <p:sp>
        <p:nvSpPr>
          <p:cNvPr id="2" name="TextBox 1"/>
          <p:cNvSpPr txBox="1"/>
          <p:nvPr/>
        </p:nvSpPr>
        <p:spPr>
          <a:xfrm>
            <a:off x="899592" y="332656"/>
            <a:ext cx="7056784" cy="369332"/>
          </a:xfrm>
          <a:prstGeom prst="rect">
            <a:avLst/>
          </a:prstGeom>
          <a:noFill/>
        </p:spPr>
        <p:txBody>
          <a:bodyPr wrap="square" rtlCol="0">
            <a:spAutoFit/>
          </a:bodyPr>
          <a:lstStyle/>
          <a:p>
            <a:pPr algn="ctr"/>
            <a:r>
              <a:rPr lang="el-GR" b="1" dirty="0" smtClean="0"/>
              <a:t>ΓΙΑ ΠΟΙΟΥΣ ΛΟΓΟΥΣ ΧΡΗΣΙΜΟΠΟΙΟΥΜΕ ΤΗΝ ΚΛΙΜΑΚΑ ΣΤΟ ΣΧΕΔΙΟ</a:t>
            </a:r>
            <a:endParaRPr lang="el-GR" b="1" dirty="0"/>
          </a:p>
        </p:txBody>
      </p:sp>
    </p:spTree>
    <p:extLst>
      <p:ext uri="{BB962C8B-B14F-4D97-AF65-F5344CB8AC3E}">
        <p14:creationId xmlns:p14="http://schemas.microsoft.com/office/powerpoint/2010/main" val="301862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9712" y="323364"/>
            <a:ext cx="4968552" cy="369332"/>
          </a:xfrm>
          <a:prstGeom prst="rect">
            <a:avLst/>
          </a:prstGeom>
          <a:noFill/>
        </p:spPr>
        <p:txBody>
          <a:bodyPr wrap="square" rtlCol="0">
            <a:spAutoFit/>
          </a:bodyPr>
          <a:lstStyle/>
          <a:p>
            <a:pPr algn="ctr"/>
            <a:r>
              <a:rPr lang="el-GR" b="1" u="sng" dirty="0" smtClean="0"/>
              <a:t>Η ΚΛΙΜΑΚΑ ΑΝΑΛΟΓΑ ΜΕ ΤΟ ΕΙΔΟΣ ΤΟΥ ΣΧΕΔΙΟΥ</a:t>
            </a:r>
            <a:endParaRPr lang="el-GR" b="1" u="sng" dirty="0"/>
          </a:p>
        </p:txBody>
      </p:sp>
      <p:sp>
        <p:nvSpPr>
          <p:cNvPr id="5" name="Ορθογώνιο 4"/>
          <p:cNvSpPr/>
          <p:nvPr/>
        </p:nvSpPr>
        <p:spPr>
          <a:xfrm>
            <a:off x="395536" y="836712"/>
            <a:ext cx="3744416" cy="1323439"/>
          </a:xfrm>
          <a:prstGeom prst="rect">
            <a:avLst/>
          </a:prstGeom>
          <a:ln w="31750">
            <a:solidFill>
              <a:schemeClr val="tx1"/>
            </a:solidFill>
          </a:ln>
        </p:spPr>
        <p:txBody>
          <a:bodyPr wrap="square">
            <a:spAutoFit/>
          </a:bodyPr>
          <a:lstStyle/>
          <a:p>
            <a:pPr marL="285750" indent="-285750">
              <a:buFont typeface="Arial" pitchFamily="34" charset="0"/>
              <a:buChar char="•"/>
            </a:pPr>
            <a:r>
              <a:rPr lang="el-GR" sz="1600" dirty="0">
                <a:latin typeface="Arial" pitchFamily="34" charset="0"/>
                <a:cs typeface="Arial" pitchFamily="34" charset="0"/>
              </a:rPr>
              <a:t>Για τοπογραφικά ή πολεοδομικά σχέδια που παρουσιάζουν μεγάλες εκτάσεις χρησιμοποιούνται οι κλίμακες 1:10.000 , 1:5000, 1:2000, 1:1000, 1:500 και 1:200.</a:t>
            </a:r>
          </a:p>
        </p:txBody>
      </p:sp>
      <p:sp>
        <p:nvSpPr>
          <p:cNvPr id="6" name="Ορθογώνιο 5"/>
          <p:cNvSpPr/>
          <p:nvPr/>
        </p:nvSpPr>
        <p:spPr>
          <a:xfrm>
            <a:off x="395536" y="2420888"/>
            <a:ext cx="3744416" cy="1077218"/>
          </a:xfrm>
          <a:prstGeom prst="rect">
            <a:avLst/>
          </a:prstGeom>
          <a:ln w="34925">
            <a:solidFill>
              <a:schemeClr val="tx1"/>
            </a:solidFill>
          </a:ln>
        </p:spPr>
        <p:txBody>
          <a:bodyPr wrap="square">
            <a:spAutoFit/>
          </a:bodyPr>
          <a:lstStyle/>
          <a:p>
            <a:pPr marL="285750" indent="-285750">
              <a:buFont typeface="Arial" pitchFamily="34" charset="0"/>
              <a:buChar char="•"/>
            </a:pPr>
            <a:r>
              <a:rPr lang="el-GR" sz="1600" dirty="0">
                <a:solidFill>
                  <a:srgbClr val="000000"/>
                </a:solidFill>
                <a:latin typeface="Arial" pitchFamily="34" charset="0"/>
                <a:cs typeface="Arial" pitchFamily="34" charset="0"/>
              </a:rPr>
              <a:t>Για κτιριακά έργα ή μεγάλα αντικείμενα (πλοία, γέφυρες </a:t>
            </a:r>
            <a:r>
              <a:rPr lang="el-GR" sz="1600" dirty="0" err="1">
                <a:solidFill>
                  <a:srgbClr val="000000"/>
                </a:solidFill>
                <a:latin typeface="Arial" pitchFamily="34" charset="0"/>
                <a:cs typeface="Arial" pitchFamily="34" charset="0"/>
              </a:rPr>
              <a:t>κ.λ.π</a:t>
            </a:r>
            <a:r>
              <a:rPr lang="el-GR" sz="1600" dirty="0">
                <a:solidFill>
                  <a:srgbClr val="000000"/>
                </a:solidFill>
                <a:latin typeface="Arial" pitchFamily="34" charset="0"/>
                <a:cs typeface="Arial" pitchFamily="34" charset="0"/>
              </a:rPr>
              <a:t>.) χρησιμοποιούνται οι κλίμακες 1:200, 1:100, 1:50 και 1:20.</a:t>
            </a:r>
            <a:endParaRPr lang="el-GR" sz="1600" dirty="0">
              <a:latin typeface="Arial" pitchFamily="34" charset="0"/>
              <a:cs typeface="Arial" pitchFamily="34" charset="0"/>
            </a:endParaRPr>
          </a:p>
        </p:txBody>
      </p:sp>
      <p:sp>
        <p:nvSpPr>
          <p:cNvPr id="7" name="Ορθογώνιο 6"/>
          <p:cNvSpPr/>
          <p:nvPr/>
        </p:nvSpPr>
        <p:spPr>
          <a:xfrm>
            <a:off x="398984" y="3856111"/>
            <a:ext cx="3744416" cy="1323439"/>
          </a:xfrm>
          <a:prstGeom prst="rect">
            <a:avLst/>
          </a:prstGeom>
          <a:ln w="31750">
            <a:solidFill>
              <a:schemeClr val="tx1"/>
            </a:solidFill>
          </a:ln>
        </p:spPr>
        <p:txBody>
          <a:bodyPr wrap="square">
            <a:spAutoFit/>
          </a:bodyPr>
          <a:lstStyle/>
          <a:p>
            <a:pPr marL="285750" indent="-285750">
              <a:buFont typeface="Arial" pitchFamily="34" charset="0"/>
              <a:buChar char="•"/>
            </a:pPr>
            <a:r>
              <a:rPr lang="el-GR" sz="1600" dirty="0">
                <a:latin typeface="Arial" pitchFamily="34" charset="0"/>
                <a:cs typeface="Arial" pitchFamily="34" charset="0"/>
              </a:rPr>
              <a:t>Για τις λεπτομέρειες όλων αυτών καθώς και για τα κατασκευαστικά σχέδια εξαρτημάτων χρησιμοποιούνται οι κλίμακες 1:20, 1:10, 1:5, 1:2 και 1:1.</a:t>
            </a:r>
          </a:p>
        </p:txBody>
      </p:sp>
      <p:sp>
        <p:nvSpPr>
          <p:cNvPr id="8" name="Ορθογώνιο 7"/>
          <p:cNvSpPr/>
          <p:nvPr/>
        </p:nvSpPr>
        <p:spPr>
          <a:xfrm>
            <a:off x="427762" y="5445224"/>
            <a:ext cx="3740968" cy="1323439"/>
          </a:xfrm>
          <a:prstGeom prst="rect">
            <a:avLst/>
          </a:prstGeom>
          <a:ln w="31750">
            <a:solidFill>
              <a:schemeClr val="tx1"/>
            </a:solidFill>
          </a:ln>
        </p:spPr>
        <p:txBody>
          <a:bodyPr wrap="square">
            <a:spAutoFit/>
          </a:bodyPr>
          <a:lstStyle/>
          <a:p>
            <a:pPr marL="285750" indent="-285750">
              <a:buFont typeface="Arial" pitchFamily="34" charset="0"/>
              <a:buChar char="•"/>
            </a:pPr>
            <a:r>
              <a:rPr lang="el-GR" sz="1600" dirty="0">
                <a:latin typeface="Arial" pitchFamily="34" charset="0"/>
                <a:cs typeface="Arial" pitchFamily="34" charset="0"/>
              </a:rPr>
              <a:t>Τέλος, αν το θέμα του σχεδίου έχει πολύ μικρές διαστάσεις ή πολλές λεπτομέρειες, χρησιμοποιούνται και οι κλίμακες μεγέθυνσης 2:1, 5:1, 10:1 </a:t>
            </a:r>
            <a:r>
              <a:rPr lang="el-GR" sz="1600" dirty="0" err="1">
                <a:latin typeface="Arial" pitchFamily="34" charset="0"/>
                <a:cs typeface="Arial" pitchFamily="34" charset="0"/>
              </a:rPr>
              <a:t>κ.λ.π</a:t>
            </a:r>
            <a:r>
              <a:rPr lang="el-GR" sz="1600" dirty="0">
                <a:latin typeface="Arial" pitchFamily="34" charset="0"/>
                <a:cs typeface="Arial" pitchFamily="34" charset="0"/>
              </a:rPr>
              <a:t>.</a:t>
            </a:r>
          </a:p>
        </p:txBody>
      </p:sp>
      <p:pic>
        <p:nvPicPr>
          <p:cNvPr id="9" name="Εικόνα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782" y="1174089"/>
            <a:ext cx="4048690" cy="3343742"/>
          </a:xfrm>
          <a:prstGeom prst="rect">
            <a:avLst/>
          </a:prstGeom>
        </p:spPr>
      </p:pic>
    </p:spTree>
    <p:extLst>
      <p:ext uri="{BB962C8B-B14F-4D97-AF65-F5344CB8AC3E}">
        <p14:creationId xmlns:p14="http://schemas.microsoft.com/office/powerpoint/2010/main" val="408216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10462"/>
            <a:ext cx="7704856" cy="369332"/>
          </a:xfrm>
          <a:prstGeom prst="rect">
            <a:avLst/>
          </a:prstGeom>
          <a:noFill/>
          <a:ln w="28575">
            <a:solidFill>
              <a:schemeClr val="tx1"/>
            </a:solidFill>
          </a:ln>
        </p:spPr>
        <p:txBody>
          <a:bodyPr wrap="square" rtlCol="0">
            <a:spAutoFit/>
          </a:bodyPr>
          <a:lstStyle/>
          <a:p>
            <a:pPr algn="ctr"/>
            <a:r>
              <a:rPr lang="el-GR" b="1" u="sng" dirty="0" smtClean="0"/>
              <a:t>ΚΑΙ ΈΝΑ ΠΑΡΑΔΕΙΓΜΑ :    ΒΡΕΙΤΕ ΤΗΝ ΚΛΙΜΑΚΑ ΤΟΥ ΣΧΕΔΙΟΥ</a:t>
            </a:r>
            <a:endParaRPr lang="el-GR" b="1" u="sng"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94" y="2852936"/>
            <a:ext cx="3929200" cy="2952328"/>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1980" y="2420888"/>
            <a:ext cx="4008511" cy="3240360"/>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771" y="1992873"/>
            <a:ext cx="3486637" cy="438211"/>
          </a:xfrm>
          <a:prstGeom prst="rect">
            <a:avLst/>
          </a:prstGeom>
        </p:spPr>
      </p:pic>
      <p:pic>
        <p:nvPicPr>
          <p:cNvPr id="9" name="Εικόνα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05777" y="4484291"/>
            <a:ext cx="3486637" cy="438211"/>
          </a:xfrm>
          <a:prstGeom prst="rect">
            <a:avLst/>
          </a:prstGeom>
        </p:spPr>
      </p:pic>
    </p:spTree>
    <p:extLst>
      <p:ext uri="{BB962C8B-B14F-4D97-AF65-F5344CB8AC3E}">
        <p14:creationId xmlns:p14="http://schemas.microsoft.com/office/powerpoint/2010/main" val="208506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38403" y="332655"/>
            <a:ext cx="8424936" cy="4585871"/>
          </a:xfrm>
          <a:prstGeom prst="rect">
            <a:avLst/>
          </a:prstGeom>
          <a:noFill/>
        </p:spPr>
        <p:txBody>
          <a:bodyPr wrap="square" rtlCol="0">
            <a:spAutoFit/>
          </a:bodyPr>
          <a:lstStyle/>
          <a:p>
            <a:r>
              <a:rPr lang="el-GR" sz="1600" b="1" dirty="0"/>
              <a:t>Υποδιαιρέσεις του μέτρου </a:t>
            </a:r>
            <a:r>
              <a:rPr lang="el-GR" sz="1600" dirty="0"/>
              <a:t>δηλαδή μικρότερες μονάδες είναι:</a:t>
            </a:r>
          </a:p>
          <a:p>
            <a:r>
              <a:rPr lang="el-GR" sz="1600" dirty="0"/>
              <a:t>το </a:t>
            </a:r>
            <a:r>
              <a:rPr lang="el-GR" sz="1600" b="1" dirty="0"/>
              <a:t>δεκατόμετρο </a:t>
            </a:r>
            <a:r>
              <a:rPr lang="el-GR" sz="1600" dirty="0"/>
              <a:t>ή παλάμη (</a:t>
            </a:r>
            <a:r>
              <a:rPr lang="el-GR" sz="1600" b="1" dirty="0" err="1"/>
              <a:t>δεκ</a:t>
            </a:r>
            <a:r>
              <a:rPr lang="el-GR" sz="1600" dirty="0"/>
              <a:t>.) ή (</a:t>
            </a:r>
            <a:r>
              <a:rPr lang="el-GR" sz="1600" b="1" dirty="0"/>
              <a:t>dm</a:t>
            </a:r>
            <a:r>
              <a:rPr lang="el-GR" sz="1600" dirty="0"/>
              <a:t>),</a:t>
            </a:r>
          </a:p>
          <a:p>
            <a:r>
              <a:rPr lang="el-GR" sz="1600" dirty="0"/>
              <a:t>το </a:t>
            </a:r>
            <a:r>
              <a:rPr lang="el-GR" sz="1600" b="1" dirty="0"/>
              <a:t>εκατοστόμετρο </a:t>
            </a:r>
            <a:r>
              <a:rPr lang="el-GR" sz="1600" dirty="0"/>
              <a:t>ή εκατοστό (</a:t>
            </a:r>
            <a:r>
              <a:rPr lang="el-GR" sz="1600" b="1" dirty="0"/>
              <a:t>εκ</a:t>
            </a:r>
            <a:r>
              <a:rPr lang="el-GR" sz="1600" dirty="0"/>
              <a:t>.) ή (</a:t>
            </a:r>
            <a:r>
              <a:rPr lang="el-GR" sz="1600" b="1" dirty="0"/>
              <a:t>cm</a:t>
            </a:r>
            <a:r>
              <a:rPr lang="el-GR" sz="1600" dirty="0"/>
              <a:t>)</a:t>
            </a:r>
          </a:p>
          <a:p>
            <a:r>
              <a:rPr lang="el-GR" sz="1600" dirty="0"/>
              <a:t>το </a:t>
            </a:r>
            <a:r>
              <a:rPr lang="el-GR" sz="1600" b="1" dirty="0"/>
              <a:t>χιλιοστόμετρο </a:t>
            </a:r>
            <a:r>
              <a:rPr lang="el-GR" sz="1600" dirty="0"/>
              <a:t>ή χιλιοστό (</a:t>
            </a:r>
            <a:r>
              <a:rPr lang="el-GR" sz="1600" b="1" dirty="0"/>
              <a:t>χιλ</a:t>
            </a:r>
            <a:r>
              <a:rPr lang="el-GR" sz="1600" dirty="0"/>
              <a:t>.) ή (</a:t>
            </a:r>
            <a:r>
              <a:rPr lang="el-GR" sz="1600" b="1" dirty="0"/>
              <a:t>mm</a:t>
            </a:r>
            <a:r>
              <a:rPr lang="el-GR" sz="1600" dirty="0" smtClean="0"/>
              <a:t>)</a:t>
            </a:r>
            <a:r>
              <a:rPr lang="el-GR" sz="1600" dirty="0"/>
              <a:t/>
            </a:r>
            <a:br>
              <a:rPr lang="el-GR" sz="1600" dirty="0"/>
            </a:br>
            <a:endParaRPr lang="el-GR" sz="1600" dirty="0"/>
          </a:p>
          <a:p>
            <a:r>
              <a:rPr lang="el-GR" sz="1600" dirty="0"/>
              <a:t>Μεγαλύτερη μονάδα μέτρησης είναι το </a:t>
            </a:r>
            <a:r>
              <a:rPr lang="el-GR" sz="1600" b="1" dirty="0"/>
              <a:t>χιλιόμετρο (χμ) ή (</a:t>
            </a:r>
            <a:r>
              <a:rPr lang="el-GR" sz="1600" b="1" dirty="0" err="1"/>
              <a:t>km</a:t>
            </a:r>
            <a:r>
              <a:rPr lang="el-GR" sz="1600" b="1" dirty="0"/>
              <a:t>), </a:t>
            </a:r>
            <a:r>
              <a:rPr lang="el-GR" sz="1600" dirty="0"/>
              <a:t>το οποίο ισούται με 1000 μέτρα, δηλαδή </a:t>
            </a:r>
            <a:r>
              <a:rPr lang="el-GR" sz="1600" b="1" dirty="0"/>
              <a:t>1 </a:t>
            </a:r>
            <a:r>
              <a:rPr lang="el-GR" sz="1600" b="1" dirty="0" err="1"/>
              <a:t>km</a:t>
            </a:r>
            <a:r>
              <a:rPr lang="el-GR" sz="1600" b="1" dirty="0"/>
              <a:t> = 1000 m. </a:t>
            </a:r>
            <a:r>
              <a:rPr lang="el-GR" sz="1600" dirty="0"/>
              <a:t>Για να δούμε όμως τις μετατροπές του</a:t>
            </a:r>
            <a:r>
              <a:rPr lang="el-GR" sz="1600" dirty="0" smtClean="0"/>
              <a:t>...</a:t>
            </a:r>
            <a:r>
              <a:rPr lang="el-GR" sz="1600" dirty="0"/>
              <a:t/>
            </a:r>
            <a:br>
              <a:rPr lang="el-GR" sz="1600" dirty="0"/>
            </a:br>
            <a:r>
              <a:rPr lang="el-GR" sz="1600" dirty="0"/>
              <a:t/>
            </a:r>
            <a:br>
              <a:rPr lang="el-GR" sz="1600" dirty="0"/>
            </a:br>
            <a:r>
              <a:rPr lang="el-GR" sz="1600" b="1" dirty="0"/>
              <a:t>Ανάλυση του μέτρου και των υποδιαιρέσεων του</a:t>
            </a:r>
            <a:r>
              <a:rPr lang="el-GR" sz="1600" dirty="0"/>
              <a:t/>
            </a:r>
            <a:br>
              <a:rPr lang="el-GR" sz="1600" dirty="0"/>
            </a:br>
            <a:r>
              <a:rPr lang="el-GR" sz="1600" dirty="0"/>
              <a:t>1m = 10 (dm)</a:t>
            </a:r>
          </a:p>
          <a:p>
            <a:r>
              <a:rPr lang="el-GR" sz="1600" dirty="0"/>
              <a:t>1m = 100 (cm)</a:t>
            </a:r>
          </a:p>
          <a:p>
            <a:r>
              <a:rPr lang="el-GR" sz="1600" dirty="0"/>
              <a:t>1m =1000 (mm)</a:t>
            </a:r>
          </a:p>
          <a:p>
            <a:r>
              <a:rPr lang="el-GR" dirty="0"/>
              <a:t/>
            </a:r>
            <a:br>
              <a:rPr lang="el-GR" dirty="0"/>
            </a:br>
            <a:endParaRPr lang="el-GR" dirty="0"/>
          </a:p>
          <a:p>
            <a:r>
              <a:rPr lang="el-GR" sz="1600" dirty="0"/>
              <a:t>1 dm = 10 cm</a:t>
            </a:r>
          </a:p>
          <a:p>
            <a:r>
              <a:rPr lang="el-GR" sz="1600" dirty="0"/>
              <a:t>1 dm = 100 mm</a:t>
            </a:r>
          </a:p>
          <a:p>
            <a:endParaRPr lang="el-GR" sz="1600" dirty="0"/>
          </a:p>
          <a:p>
            <a:r>
              <a:rPr lang="el-GR" sz="1600" dirty="0"/>
              <a:t>1 cm = 10 mm</a:t>
            </a:r>
          </a:p>
        </p:txBody>
      </p:sp>
    </p:spTree>
    <p:extLst>
      <p:ext uri="{BB962C8B-B14F-4D97-AF65-F5344CB8AC3E}">
        <p14:creationId xmlns:p14="http://schemas.microsoft.com/office/powerpoint/2010/main" val="3498521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5800" y="811610"/>
            <a:ext cx="6127349" cy="5900681"/>
          </a:xfrm>
          <a:prstGeom prst="rect">
            <a:avLst/>
          </a:prstGeom>
        </p:spPr>
      </p:pic>
      <p:sp>
        <p:nvSpPr>
          <p:cNvPr id="5" name="TextBox 4"/>
          <p:cNvSpPr txBox="1"/>
          <p:nvPr/>
        </p:nvSpPr>
        <p:spPr>
          <a:xfrm>
            <a:off x="3119315" y="270576"/>
            <a:ext cx="2880320" cy="369332"/>
          </a:xfrm>
          <a:prstGeom prst="rect">
            <a:avLst/>
          </a:prstGeom>
          <a:noFill/>
        </p:spPr>
        <p:txBody>
          <a:bodyPr wrap="square" rtlCol="0">
            <a:spAutoFit/>
          </a:bodyPr>
          <a:lstStyle/>
          <a:p>
            <a:pPr algn="ctr"/>
            <a:r>
              <a:rPr lang="el-GR" b="1" u="sng" dirty="0" smtClean="0"/>
              <a:t>Η ΕΝΝΟΙΑ ΤΗΣ ΚΛΙΜΑΚΑΣ</a:t>
            </a:r>
            <a:endParaRPr lang="el-GR" b="1" u="sng" dirty="0"/>
          </a:p>
        </p:txBody>
      </p:sp>
    </p:spTree>
    <p:extLst>
      <p:ext uri="{BB962C8B-B14F-4D97-AF65-F5344CB8AC3E}">
        <p14:creationId xmlns:p14="http://schemas.microsoft.com/office/powerpoint/2010/main" val="1204218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9512" y="548680"/>
            <a:ext cx="8496944" cy="1815882"/>
          </a:xfrm>
          <a:prstGeom prst="rect">
            <a:avLst/>
          </a:prstGeom>
        </p:spPr>
        <p:txBody>
          <a:bodyPr wrap="square">
            <a:spAutoFit/>
          </a:bodyPr>
          <a:lstStyle/>
          <a:p>
            <a:pPr marL="285750" indent="-285750">
              <a:buFont typeface="Arial" pitchFamily="34" charset="0"/>
              <a:buChar char="•"/>
            </a:pPr>
            <a:r>
              <a:rPr lang="el-GR" sz="1600" dirty="0">
                <a:latin typeface="Arial" pitchFamily="34" charset="0"/>
                <a:cs typeface="Arial" pitchFamily="34" charset="0"/>
              </a:rPr>
              <a:t>Στο χάρτη η απόσταση μεταξύ Σπάρτης και Αθήνας είναι μερικά εκατοστά, δηλαδή πολύ μικρότερη από την πραγματική απόσταση που έχουν οι δύο πόλεις στην επιφάνεια της Γης</a:t>
            </a:r>
            <a:r>
              <a:rPr lang="el-GR" sz="1600" dirty="0" smtClean="0">
                <a:latin typeface="Arial" pitchFamily="34" charset="0"/>
                <a:cs typeface="Arial" pitchFamily="34" charset="0"/>
              </a:rPr>
              <a:t>.</a:t>
            </a:r>
          </a:p>
          <a:p>
            <a:endParaRPr lang="el-GR" sz="1600" dirty="0">
              <a:latin typeface="Arial" pitchFamily="34" charset="0"/>
              <a:cs typeface="Arial" pitchFamily="34" charset="0"/>
            </a:endParaRPr>
          </a:p>
          <a:p>
            <a:pPr marL="285750" indent="-285750">
              <a:buFont typeface="Arial" pitchFamily="34" charset="0"/>
              <a:buChar char="•"/>
            </a:pPr>
            <a:r>
              <a:rPr lang="el-GR" sz="1600" dirty="0">
                <a:latin typeface="Arial" pitchFamily="34" charset="0"/>
                <a:cs typeface="Arial" pitchFamily="34" charset="0"/>
              </a:rPr>
              <a:t>Ο χαρτογράφος, για να μπορέσει να τοποθετήσει μια περιοχή της Γης πάνω σε ένα χάρτη, τη σχεδιάζει πολύ μικρότερη από το μέγεθος που έχει στην πραγματικότητα. Τη σχεδιάζει δηλαδή υπό κλίμακα.</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6" y="2996952"/>
            <a:ext cx="8892480" cy="2160240"/>
          </a:xfrm>
          <a:prstGeom prst="rect">
            <a:avLst/>
          </a:prstGeom>
        </p:spPr>
      </p:pic>
      <p:sp>
        <p:nvSpPr>
          <p:cNvPr id="6" name="Ορθογώνιο 5"/>
          <p:cNvSpPr/>
          <p:nvPr/>
        </p:nvSpPr>
        <p:spPr>
          <a:xfrm>
            <a:off x="359532" y="5445224"/>
            <a:ext cx="8136904" cy="1077218"/>
          </a:xfrm>
          <a:prstGeom prst="rect">
            <a:avLst/>
          </a:prstGeom>
        </p:spPr>
        <p:txBody>
          <a:bodyPr wrap="square">
            <a:spAutoFit/>
          </a:bodyPr>
          <a:lstStyle/>
          <a:p>
            <a:r>
              <a:rPr lang="el-GR" sz="1600" dirty="0" err="1">
                <a:latin typeface="Arial" pitchFamily="34" charset="0"/>
                <a:cs typeface="Arial" pitchFamily="34" charset="0"/>
              </a:rPr>
              <a:t>Kάθε</a:t>
            </a:r>
            <a:r>
              <a:rPr lang="el-GR" sz="1600" dirty="0">
                <a:latin typeface="Arial" pitchFamily="34" charset="0"/>
                <a:cs typeface="Arial" pitchFamily="34" charset="0"/>
              </a:rPr>
              <a:t> χάρτης μάς δίνει λιγότερες ή περισσότερες </a:t>
            </a:r>
            <a:r>
              <a:rPr lang="el-GR" sz="1600" dirty="0" smtClean="0">
                <a:latin typeface="Arial" pitchFamily="34" charset="0"/>
                <a:cs typeface="Arial" pitchFamily="34" charset="0"/>
              </a:rPr>
              <a:t>.</a:t>
            </a:r>
          </a:p>
          <a:p>
            <a:r>
              <a:rPr lang="el-GR" sz="1600" dirty="0" smtClean="0">
                <a:latin typeface="Arial" pitchFamily="34" charset="0"/>
                <a:cs typeface="Arial" pitchFamily="34" charset="0"/>
              </a:rPr>
              <a:t>Όταν </a:t>
            </a:r>
            <a:r>
              <a:rPr lang="el-GR" sz="1600" dirty="0">
                <a:latin typeface="Arial" pitchFamily="34" charset="0"/>
                <a:cs typeface="Arial" pitchFamily="34" charset="0"/>
              </a:rPr>
              <a:t>ο χάρτης δείχνει πολλές λεπτομέρειες, λέμε ότι η κλίμακά του είναι μεγάλη (ο παρανομαστής μικραίνει), ενώ όταν η κλίμακα μικραίνει (ο παρονομαστής μεγαλώνει), ο χάρτης μάς δείχνει λιγότερες λεπτομέρειες.</a:t>
            </a:r>
          </a:p>
        </p:txBody>
      </p:sp>
    </p:spTree>
    <p:extLst>
      <p:ext uri="{BB962C8B-B14F-4D97-AF65-F5344CB8AC3E}">
        <p14:creationId xmlns:p14="http://schemas.microsoft.com/office/powerpoint/2010/main" val="3787774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2411760" y="2492896"/>
            <a:ext cx="4572000" cy="646331"/>
          </a:xfrm>
          <a:prstGeom prst="rect">
            <a:avLst/>
          </a:prstGeom>
        </p:spPr>
        <p:txBody>
          <a:bodyPr>
            <a:spAutoFit/>
          </a:bodyPr>
          <a:lstStyle/>
          <a:p>
            <a:r>
              <a:rPr lang="el-GR" b="1" dirty="0"/>
              <a:t>Η κλίμακα στο χάρτη μπορεί να παρουσιαστεί με δύο τρόπους:</a:t>
            </a:r>
            <a:endParaRPr lang="el-GR" dirty="0"/>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3717032"/>
            <a:ext cx="3077004" cy="1762371"/>
          </a:xfrm>
          <a:prstGeom prst="rect">
            <a:avLst/>
          </a:prstGeom>
        </p:spPr>
      </p:pic>
    </p:spTree>
    <p:extLst>
      <p:ext uri="{BB962C8B-B14F-4D97-AF65-F5344CB8AC3E}">
        <p14:creationId xmlns:p14="http://schemas.microsoft.com/office/powerpoint/2010/main" val="4195019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71600" y="404664"/>
            <a:ext cx="7444274" cy="369332"/>
          </a:xfrm>
          <a:prstGeom prst="rect">
            <a:avLst/>
          </a:prstGeom>
          <a:noFill/>
        </p:spPr>
        <p:txBody>
          <a:bodyPr wrap="square" rtlCol="0">
            <a:spAutoFit/>
          </a:bodyPr>
          <a:lstStyle/>
          <a:p>
            <a:r>
              <a:rPr lang="el-GR" b="1" dirty="0" smtClean="0"/>
              <a:t>ΑΣΚΗΣΗ 1</a:t>
            </a:r>
            <a:r>
              <a:rPr lang="el-GR" b="1" baseline="30000" dirty="0" smtClean="0"/>
              <a:t>η</a:t>
            </a:r>
            <a:r>
              <a:rPr lang="el-GR" b="1" dirty="0" smtClean="0"/>
              <a:t> βρείτε την πραγματική απόσταση </a:t>
            </a:r>
            <a:r>
              <a:rPr lang="el-GR" b="1" dirty="0" smtClean="0"/>
              <a:t>Τύρναβου -Αμπελώνα</a:t>
            </a:r>
            <a:endParaRPr lang="el-GR" b="1"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756" y="1124744"/>
            <a:ext cx="7592485" cy="3915321"/>
          </a:xfrm>
          <a:prstGeom prst="rect">
            <a:avLst/>
          </a:prstGeom>
        </p:spPr>
      </p:pic>
    </p:spTree>
    <p:extLst>
      <p:ext uri="{BB962C8B-B14F-4D97-AF65-F5344CB8AC3E}">
        <p14:creationId xmlns:p14="http://schemas.microsoft.com/office/powerpoint/2010/main" val="972610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620923"/>
            <a:ext cx="4104456" cy="2585323"/>
          </a:xfrm>
          <a:prstGeom prst="rect">
            <a:avLst/>
          </a:prstGeom>
          <a:noFill/>
          <a:ln w="15875">
            <a:solidFill>
              <a:schemeClr val="tx1"/>
            </a:solidFill>
          </a:ln>
        </p:spPr>
        <p:txBody>
          <a:bodyPr wrap="square" rtlCol="0">
            <a:spAutoFit/>
          </a:bodyPr>
          <a:lstStyle/>
          <a:p>
            <a:r>
              <a:rPr lang="el-GR" dirty="0" smtClean="0"/>
              <a:t>Άρα τα 3</a:t>
            </a:r>
            <a:r>
              <a:rPr lang="en-US" dirty="0" smtClean="0"/>
              <a:t>cm </a:t>
            </a:r>
            <a:r>
              <a:rPr lang="el-GR" dirty="0" smtClean="0"/>
              <a:t>μεταξύ Τύρναβου και Αμπελώνα στην </a:t>
            </a:r>
            <a:r>
              <a:rPr lang="en-US" dirty="0" smtClean="0"/>
              <a:t> </a:t>
            </a:r>
            <a:r>
              <a:rPr lang="el-GR" dirty="0" smtClean="0"/>
              <a:t>πραγματικότητα είναι </a:t>
            </a:r>
          </a:p>
          <a:p>
            <a:r>
              <a:rPr lang="el-GR" dirty="0" smtClean="0"/>
              <a:t>3*200.000 =600.000</a:t>
            </a:r>
            <a:r>
              <a:rPr lang="en-US" b="1" dirty="0" smtClean="0"/>
              <a:t>cm</a:t>
            </a:r>
            <a:endParaRPr lang="el-GR" b="1" dirty="0" smtClean="0"/>
          </a:p>
          <a:p>
            <a:r>
              <a:rPr lang="el-GR" dirty="0" smtClean="0"/>
              <a:t>Τώρα τα 600.000</a:t>
            </a:r>
            <a:r>
              <a:rPr lang="en-US" b="1" dirty="0" smtClean="0"/>
              <a:t>cm</a:t>
            </a:r>
            <a:r>
              <a:rPr lang="el-GR" dirty="0" smtClean="0"/>
              <a:t> πρέπει να γίνουν </a:t>
            </a:r>
            <a:r>
              <a:rPr lang="en-US" b="1" dirty="0" smtClean="0"/>
              <a:t>km</a:t>
            </a:r>
            <a:endParaRPr lang="el-GR" b="1" dirty="0" smtClean="0"/>
          </a:p>
          <a:p>
            <a:r>
              <a:rPr lang="el-GR" b="1" u="sng" dirty="0" smtClean="0"/>
              <a:t>Άρα</a:t>
            </a:r>
            <a:r>
              <a:rPr lang="el-GR" u="sng" dirty="0" smtClean="0"/>
              <a:t> </a:t>
            </a:r>
            <a:r>
              <a:rPr lang="el-GR" b="1" dirty="0" smtClean="0"/>
              <a:t>600.000</a:t>
            </a:r>
            <a:r>
              <a:rPr lang="en-US" b="1" dirty="0" smtClean="0"/>
              <a:t>cm</a:t>
            </a:r>
            <a:r>
              <a:rPr lang="el-GR" b="1" dirty="0" smtClean="0"/>
              <a:t>/10=60.000δεκ=&gt;</a:t>
            </a:r>
          </a:p>
          <a:p>
            <a:r>
              <a:rPr lang="el-GR" b="1" dirty="0"/>
              <a:t> </a:t>
            </a:r>
            <a:r>
              <a:rPr lang="el-GR" b="1" dirty="0" smtClean="0"/>
              <a:t>          60.000δεκ/10=6000μέτρα=&gt;</a:t>
            </a:r>
          </a:p>
          <a:p>
            <a:r>
              <a:rPr lang="el-GR" b="1" dirty="0"/>
              <a:t> </a:t>
            </a:r>
            <a:r>
              <a:rPr lang="el-GR" b="1" dirty="0" smtClean="0"/>
              <a:t>           6.000μέτρα/1000=6</a:t>
            </a:r>
            <a:r>
              <a:rPr lang="en-US" b="1" dirty="0" smtClean="0"/>
              <a:t>km</a:t>
            </a:r>
            <a:endParaRPr lang="el-GR" b="1" dirty="0" smtClean="0"/>
          </a:p>
          <a:p>
            <a:endParaRPr lang="en-US" b="1" dirty="0" smtClean="0"/>
          </a:p>
          <a:p>
            <a:endParaRPr lang="el-GR" dirty="0"/>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30138"/>
            <a:ext cx="3672408" cy="4395739"/>
          </a:xfrm>
          <a:prstGeom prst="rect">
            <a:avLst/>
          </a:prstGeom>
          <a:ln w="19050">
            <a:solidFill>
              <a:schemeClr val="tx1"/>
            </a:solidFill>
          </a:ln>
        </p:spPr>
      </p:pic>
      <p:sp>
        <p:nvSpPr>
          <p:cNvPr id="6" name="TextBox 5"/>
          <p:cNvSpPr txBox="1"/>
          <p:nvPr/>
        </p:nvSpPr>
        <p:spPr>
          <a:xfrm>
            <a:off x="251520" y="548680"/>
            <a:ext cx="3096344" cy="923330"/>
          </a:xfrm>
          <a:prstGeom prst="rect">
            <a:avLst/>
          </a:prstGeom>
          <a:noFill/>
          <a:ln w="15875">
            <a:solidFill>
              <a:schemeClr val="tx1"/>
            </a:solidFill>
          </a:ln>
        </p:spPr>
        <p:txBody>
          <a:bodyPr wrap="square" rtlCol="0">
            <a:spAutoFit/>
          </a:bodyPr>
          <a:lstStyle/>
          <a:p>
            <a:r>
              <a:rPr lang="el-GR" dirty="0" smtClean="0"/>
              <a:t>Αν θέλω να πάω από μικρή μονάδα σε μεγαλύτερη διαιρώ με το 10</a:t>
            </a:r>
            <a:endParaRPr lang="el-GR" dirty="0"/>
          </a:p>
        </p:txBody>
      </p:sp>
      <p:sp>
        <p:nvSpPr>
          <p:cNvPr id="7" name="TextBox 6"/>
          <p:cNvSpPr txBox="1"/>
          <p:nvPr/>
        </p:nvSpPr>
        <p:spPr>
          <a:xfrm>
            <a:off x="277238" y="1844824"/>
            <a:ext cx="3096344" cy="1200329"/>
          </a:xfrm>
          <a:prstGeom prst="rect">
            <a:avLst/>
          </a:prstGeom>
          <a:noFill/>
          <a:ln w="15875">
            <a:solidFill>
              <a:schemeClr val="tx1"/>
            </a:solidFill>
          </a:ln>
        </p:spPr>
        <p:txBody>
          <a:bodyPr wrap="square" rtlCol="0">
            <a:spAutoFit/>
          </a:bodyPr>
          <a:lstStyle/>
          <a:p>
            <a:r>
              <a:rPr lang="el-GR" dirty="0" smtClean="0"/>
              <a:t>Αν θέλω να πάω από μεγαλύτερη μονάδα σε μικρότερη  πολλαπλασιάζω  με το 10</a:t>
            </a:r>
            <a:endParaRPr lang="el-GR" dirty="0"/>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933" y="5157192"/>
            <a:ext cx="3848637" cy="1476581"/>
          </a:xfrm>
          <a:prstGeom prst="rect">
            <a:avLst/>
          </a:prstGeom>
          <a:ln w="15875">
            <a:solidFill>
              <a:schemeClr val="tx1"/>
            </a:solidFill>
          </a:ln>
        </p:spPr>
      </p:pic>
    </p:spTree>
    <p:extLst>
      <p:ext uri="{BB962C8B-B14F-4D97-AF65-F5344CB8AC3E}">
        <p14:creationId xmlns:p14="http://schemas.microsoft.com/office/powerpoint/2010/main" val="518141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31940" y="404664"/>
            <a:ext cx="1080120" cy="369332"/>
          </a:xfrm>
          <a:prstGeom prst="rect">
            <a:avLst/>
          </a:prstGeom>
          <a:noFill/>
        </p:spPr>
        <p:txBody>
          <a:bodyPr wrap="square" rtlCol="0">
            <a:spAutoFit/>
          </a:bodyPr>
          <a:lstStyle/>
          <a:p>
            <a:r>
              <a:rPr lang="el-GR" dirty="0" smtClean="0"/>
              <a:t>ΑΣΚΗΣΗ:</a:t>
            </a:r>
            <a:endParaRPr lang="el-GR" dirty="0"/>
          </a:p>
        </p:txBody>
      </p:sp>
      <p:sp>
        <p:nvSpPr>
          <p:cNvPr id="6" name="TextBox 5"/>
          <p:cNvSpPr txBox="1"/>
          <p:nvPr/>
        </p:nvSpPr>
        <p:spPr>
          <a:xfrm>
            <a:off x="874975" y="1052736"/>
            <a:ext cx="7560840" cy="923330"/>
          </a:xfrm>
          <a:prstGeom prst="rect">
            <a:avLst/>
          </a:prstGeom>
          <a:noFill/>
        </p:spPr>
        <p:txBody>
          <a:bodyPr wrap="square" rtlCol="0">
            <a:spAutoFit/>
          </a:bodyPr>
          <a:lstStyle/>
          <a:p>
            <a:r>
              <a:rPr lang="el-GR" dirty="0" smtClean="0"/>
              <a:t>Στην παρακάτω διεύθυνση  </a:t>
            </a:r>
            <a:r>
              <a:rPr lang="en-US" dirty="0">
                <a:hlinkClick r:id="rId2"/>
              </a:rPr>
              <a:t>http://</a:t>
            </a:r>
            <a:r>
              <a:rPr lang="en-US" dirty="0" smtClean="0">
                <a:hlinkClick r:id="rId2"/>
              </a:rPr>
              <a:t>photodentro.edu.gr/v/item/ds/8521/3278</a:t>
            </a:r>
            <a:endParaRPr lang="el-GR" dirty="0" smtClean="0"/>
          </a:p>
          <a:p>
            <a:r>
              <a:rPr lang="el-GR" dirty="0" smtClean="0"/>
              <a:t>βρείτε την αληθινή απόσταση Τύρναβος-Αμπελώνας</a:t>
            </a:r>
            <a:endParaRPr lang="el-GR" dirty="0"/>
          </a:p>
          <a:p>
            <a:r>
              <a:rPr lang="el-GR" dirty="0" smtClean="0"/>
              <a:t> </a:t>
            </a:r>
            <a:endParaRPr lang="el-GR" dirty="0"/>
          </a:p>
        </p:txBody>
      </p:sp>
    </p:spTree>
    <p:extLst>
      <p:ext uri="{BB962C8B-B14F-4D97-AF65-F5344CB8AC3E}">
        <p14:creationId xmlns:p14="http://schemas.microsoft.com/office/powerpoint/2010/main" val="274741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59532" y="1755232"/>
            <a:ext cx="8424936" cy="1815882"/>
          </a:xfrm>
          <a:prstGeom prst="rect">
            <a:avLst/>
          </a:prstGeom>
        </p:spPr>
        <p:txBody>
          <a:bodyPr wrap="square">
            <a:spAutoFit/>
          </a:bodyPr>
          <a:lstStyle/>
          <a:p>
            <a:r>
              <a:rPr lang="el-GR" sz="1600" b="1" dirty="0">
                <a:latin typeface="Arial" pitchFamily="34" charset="0"/>
                <a:cs typeface="Arial" pitchFamily="34" charset="0"/>
              </a:rPr>
              <a:t>ΣΜΙΚΡΥΝΣΗ - ΜΕΓΕΘΥΝΣΗ</a:t>
            </a:r>
            <a:endParaRPr lang="el-GR" sz="1600" dirty="0">
              <a:latin typeface="Arial" pitchFamily="34" charset="0"/>
              <a:cs typeface="Arial" pitchFamily="34" charset="0"/>
            </a:endParaRPr>
          </a:p>
          <a:p>
            <a:endParaRPr lang="el-GR" sz="1600" dirty="0">
              <a:latin typeface="Arial" pitchFamily="34" charset="0"/>
              <a:cs typeface="Arial" pitchFamily="34" charset="0"/>
            </a:endParaRPr>
          </a:p>
          <a:p>
            <a:r>
              <a:rPr lang="el-GR" sz="1600" dirty="0">
                <a:latin typeface="Arial" pitchFamily="34" charset="0"/>
                <a:cs typeface="Arial" pitchFamily="34" charset="0"/>
              </a:rPr>
              <a:t>Όταν μεταφέρουμε ένα σχήμα σε ένα χαρτί και διατηρούμε τις πραγματικές του διαστάσεις, τότε λέμε ότι έχουμε </a:t>
            </a:r>
            <a:r>
              <a:rPr lang="el-GR" sz="1600" b="1" dirty="0">
                <a:latin typeface="Arial" pitchFamily="34" charset="0"/>
                <a:cs typeface="Arial" pitchFamily="34" charset="0"/>
              </a:rPr>
              <a:t>αναπαραγωγή του σχήματος</a:t>
            </a:r>
            <a:r>
              <a:rPr lang="el-GR" sz="1600" dirty="0" smtClean="0">
                <a:latin typeface="Arial" pitchFamily="34" charset="0"/>
                <a:cs typeface="Arial" pitchFamily="34" charset="0"/>
              </a:rPr>
              <a:t>.</a:t>
            </a:r>
          </a:p>
          <a:p>
            <a:endParaRPr lang="el-GR" sz="1600" dirty="0">
              <a:latin typeface="Arial" pitchFamily="34" charset="0"/>
              <a:cs typeface="Arial" pitchFamily="34" charset="0"/>
            </a:endParaRPr>
          </a:p>
          <a:p>
            <a:r>
              <a:rPr lang="el-GR" sz="1600" dirty="0">
                <a:latin typeface="Arial" pitchFamily="34" charset="0"/>
                <a:cs typeface="Arial" pitchFamily="34" charset="0"/>
              </a:rPr>
              <a:t>Όταν το σχεδιάζουμε μεγαλύτερο λέμε ότι </a:t>
            </a:r>
            <a:r>
              <a:rPr lang="el-GR" sz="1600" dirty="0" smtClean="0">
                <a:latin typeface="Arial" pitchFamily="34" charset="0"/>
                <a:cs typeface="Arial" pitchFamily="34" charset="0"/>
              </a:rPr>
              <a:t>έχουμε </a:t>
            </a:r>
            <a:r>
              <a:rPr lang="el-GR" sz="1600" b="1" dirty="0" smtClean="0">
                <a:latin typeface="Arial" pitchFamily="34" charset="0"/>
                <a:cs typeface="Arial" pitchFamily="34" charset="0"/>
              </a:rPr>
              <a:t>μεγέθυνση</a:t>
            </a:r>
            <a:r>
              <a:rPr lang="el-GR" sz="1600" dirty="0">
                <a:latin typeface="Arial" pitchFamily="34" charset="0"/>
                <a:cs typeface="Arial" pitchFamily="34" charset="0"/>
              </a:rPr>
              <a:t> και όταν το σχεδιάζουμε μικρότερο απ' </a:t>
            </a:r>
            <a:r>
              <a:rPr lang="el-GR" sz="1600" dirty="0" err="1">
                <a:latin typeface="Arial" pitchFamily="34" charset="0"/>
                <a:cs typeface="Arial" pitchFamily="34" charset="0"/>
              </a:rPr>
              <a:t>ό,τι</a:t>
            </a:r>
            <a:r>
              <a:rPr lang="el-GR" sz="1600" dirty="0">
                <a:latin typeface="Arial" pitchFamily="34" charset="0"/>
                <a:cs typeface="Arial" pitchFamily="34" charset="0"/>
              </a:rPr>
              <a:t> είναι, </a:t>
            </a:r>
            <a:r>
              <a:rPr lang="el-GR" sz="1600" b="1" dirty="0">
                <a:latin typeface="Arial" pitchFamily="34" charset="0"/>
                <a:cs typeface="Arial" pitchFamily="34" charset="0"/>
              </a:rPr>
              <a:t>σμίκρυνση</a:t>
            </a:r>
            <a:r>
              <a:rPr lang="el-GR" sz="1600" dirty="0">
                <a:latin typeface="Arial" pitchFamily="34" charset="0"/>
                <a:cs typeface="Arial" pitchFamily="34" charset="0"/>
              </a:rPr>
              <a:t>.</a:t>
            </a:r>
          </a:p>
        </p:txBody>
      </p:sp>
      <p:sp>
        <p:nvSpPr>
          <p:cNvPr id="5" name="TextBox 4"/>
          <p:cNvSpPr txBox="1"/>
          <p:nvPr/>
        </p:nvSpPr>
        <p:spPr>
          <a:xfrm>
            <a:off x="3114013" y="593094"/>
            <a:ext cx="3816424" cy="1200329"/>
          </a:xfrm>
          <a:prstGeom prst="rect">
            <a:avLst/>
          </a:prstGeom>
          <a:noFill/>
        </p:spPr>
        <p:txBody>
          <a:bodyPr wrap="square" rtlCol="0">
            <a:spAutoFit/>
          </a:bodyPr>
          <a:lstStyle/>
          <a:p>
            <a:pPr algn="ctr"/>
            <a:r>
              <a:rPr lang="el-GR" sz="3600" b="1" u="sng" dirty="0" smtClean="0"/>
              <a:t>Η κλίμακα στο σχέδιο</a:t>
            </a:r>
            <a:endParaRPr lang="el-GR" sz="3600" b="1" u="sng"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1458" y="4221088"/>
            <a:ext cx="4761083" cy="1512168"/>
          </a:xfrm>
          <a:prstGeom prst="rect">
            <a:avLst/>
          </a:prstGeom>
        </p:spPr>
      </p:pic>
    </p:spTree>
    <p:extLst>
      <p:ext uri="{BB962C8B-B14F-4D97-AF65-F5344CB8AC3E}">
        <p14:creationId xmlns:p14="http://schemas.microsoft.com/office/powerpoint/2010/main" val="9608349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492</Words>
  <Application>Microsoft Office PowerPoint</Application>
  <PresentationFormat>Προβολή στην οθόνη (4:3)</PresentationFormat>
  <Paragraphs>63</Paragraphs>
  <Slides>13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Θέμα του Office</vt:lpstr>
      <vt:lpstr>Τι  θα μάθουμε;</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c:creator>
  <cp:lastModifiedBy>A</cp:lastModifiedBy>
  <cp:revision>23</cp:revision>
  <dcterms:created xsi:type="dcterms:W3CDTF">2017-12-19T19:12:38Z</dcterms:created>
  <dcterms:modified xsi:type="dcterms:W3CDTF">2018-01-17T21:30:03Z</dcterms:modified>
</cp:coreProperties>
</file>