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3" r:id="rId3"/>
    <p:sldId id="264" r:id="rId4"/>
    <p:sldId id="270" r:id="rId5"/>
    <p:sldId id="271" r:id="rId6"/>
    <p:sldId id="272" r:id="rId7"/>
    <p:sldId id="273" r:id="rId8"/>
    <p:sldId id="274" r:id="rId9"/>
    <p:sldId id="275" r:id="rId10"/>
    <p:sldId id="276" r:id="rId11"/>
    <p:sldId id="277" r:id="rId12"/>
    <p:sldId id="278" r:id="rId13"/>
    <p:sldId id="279" r:id="rId14"/>
    <p:sldId id="280" r:id="rId15"/>
    <p:sldId id="268" r:id="rId16"/>
    <p:sldId id="267" r:id="rId17"/>
  </p:sldIdLst>
  <p:sldSz cx="9144000" cy="6858000" type="screen4x3"/>
  <p:notesSz cx="6858000" cy="9144000"/>
  <p:embeddedFontLst>
    <p:embeddedFont>
      <p:font typeface="Twinkl" pitchFamily="2" charset="0"/>
      <p:regular r:id="rId20"/>
      <p:bold r:id="rId21"/>
    </p:embeddedFont>
    <p:embeddedFont>
      <p:font typeface="Calibri" panose="020F0502020204030204" pitchFamily="34" charset="0"/>
      <p:regular r:id="rId22"/>
      <p:bold r:id="rId23"/>
      <p:italic r:id="rId24"/>
      <p:boldItalic r:id="rId25"/>
    </p:embeddedFont>
    <p:embeddedFont>
      <p:font typeface="Sassoon Infant Rg" panose="02000503030000020003" pitchFamily="50"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86"/>
    <a:srgbClr val="003A7B"/>
    <a:srgbClr val="007AC3"/>
    <a:srgbClr val="79D1D3"/>
    <a:srgbClr val="BCE8E9"/>
    <a:srgbClr val="32B8BD"/>
    <a:srgbClr val="37B9BE"/>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showGuides="1">
      <p:cViewPr varScale="1">
        <p:scale>
          <a:sx n="166" d="100"/>
          <a:sy n="166" d="100"/>
        </p:scale>
        <p:origin x="1566" y="13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24/08/2022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rgbClr val="37B9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rgbClr val="32B8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a:t>How Can You Stay Safe Using the Internet?</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892175" y="1548667"/>
            <a:ext cx="7359650" cy="3911356"/>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00000"/>
              <a:buFont typeface="Arial" panose="020B0604020202020204" pitchFamily="34" charset="0"/>
              <a:buChar char="•"/>
            </a:pPr>
            <a:r>
              <a:rPr lang="en-GB" altLang="en-US" sz="1600" dirty="0"/>
              <a:t>Don't give out your passwords to anyone else.</a:t>
            </a:r>
          </a:p>
          <a:p>
            <a:pPr marL="285750" indent="-285750">
              <a:lnSpc>
                <a:spcPct val="100000"/>
              </a:lnSpc>
              <a:buSzPct val="100000"/>
              <a:buFont typeface="Arial" panose="020B0604020202020204" pitchFamily="34" charset="0"/>
              <a:buChar char="•"/>
            </a:pPr>
            <a:r>
              <a:rPr lang="en-GB" altLang="en-US" sz="1600" dirty="0">
                <a:solidFill>
                  <a:srgbClr val="000000"/>
                </a:solidFill>
              </a:rPr>
              <a:t>Lots of social media sites have a 'Report It' button. This means that if you see something upsetting, or something you think should not be being posted, you can press this button to report it to the people who run the site and they can stop it.</a:t>
            </a:r>
          </a:p>
          <a:p>
            <a:pPr marL="285750" indent="-285750">
              <a:lnSpc>
                <a:spcPct val="100000"/>
              </a:lnSpc>
              <a:buSzPct val="100000"/>
              <a:buFont typeface="Arial" panose="020B0604020202020204" pitchFamily="34" charset="0"/>
              <a:buChar char="•"/>
            </a:pPr>
            <a:r>
              <a:rPr lang="en-GB" altLang="en-US" sz="1600" b="1" dirty="0">
                <a:solidFill>
                  <a:srgbClr val="000000"/>
                </a:solidFill>
              </a:rPr>
              <a:t>Never</a:t>
            </a:r>
            <a:r>
              <a:rPr lang="en-GB" altLang="en-US" sz="1600" dirty="0">
                <a:solidFill>
                  <a:srgbClr val="000000"/>
                </a:solidFill>
              </a:rPr>
              <a:t> make conversation online with somebody you don’t know.</a:t>
            </a:r>
          </a:p>
          <a:p>
            <a:pPr marL="285750" indent="-285750">
              <a:lnSpc>
                <a:spcPct val="100000"/>
              </a:lnSpc>
              <a:buSzPct val="100000"/>
              <a:buFont typeface="Arial" panose="020B0604020202020204" pitchFamily="34" charset="0"/>
              <a:buChar char="•"/>
            </a:pPr>
            <a:r>
              <a:rPr lang="en-GB" altLang="en-US" sz="1600" b="1" dirty="0">
                <a:solidFill>
                  <a:srgbClr val="000000"/>
                </a:solidFill>
              </a:rPr>
              <a:t>Never </a:t>
            </a:r>
            <a:r>
              <a:rPr lang="en-GB" altLang="en-US" sz="1600" dirty="0"/>
              <a:t>meet up with someone you don't know, they might not be who they say they are.</a:t>
            </a:r>
          </a:p>
          <a:p>
            <a:pPr marL="285750" indent="-285750">
              <a:lnSpc>
                <a:spcPct val="100000"/>
              </a:lnSpc>
              <a:buSzPct val="100000"/>
              <a:buFont typeface="Arial" panose="020B0604020202020204" pitchFamily="34" charset="0"/>
              <a:buChar char="•"/>
            </a:pPr>
            <a:r>
              <a:rPr lang="en-GB" altLang="en-US" sz="1600" dirty="0"/>
              <a:t>Check your privacy settings and make sure only people you know can see your posts. </a:t>
            </a:r>
          </a:p>
          <a:p>
            <a:pPr marL="285750" indent="-285750">
              <a:lnSpc>
                <a:spcPct val="100000"/>
              </a:lnSpc>
              <a:buSzPct val="100000"/>
              <a:buFont typeface="Arial" panose="020B0604020202020204" pitchFamily="34" charset="0"/>
              <a:buChar char="•"/>
            </a:pPr>
            <a:r>
              <a:rPr lang="en-GB" altLang="en-US" sz="1600" dirty="0"/>
              <a:t>Make sure that whoever looks after you knows that you use the Internet, so they can be vigilant too.</a:t>
            </a:r>
          </a:p>
          <a:p>
            <a:pPr>
              <a:lnSpc>
                <a:spcPct val="100000"/>
              </a:lnSpc>
              <a:buSzPct val="100000"/>
            </a:pPr>
            <a:endParaRPr lang="en-GB" altLang="en-US" sz="1600" dirty="0"/>
          </a:p>
          <a:p>
            <a:pPr marL="285750" indent="-285750">
              <a:lnSpc>
                <a:spcPct val="100000"/>
              </a:lnSpc>
              <a:buSzPct val="100000"/>
              <a:buFont typeface="Arial" panose="020B0604020202020204" pitchFamily="34" charset="0"/>
              <a:buChar char="•"/>
            </a:pPr>
            <a:endParaRPr lang="en-GB" altLang="en-US" sz="1600" dirty="0"/>
          </a:p>
        </p:txBody>
      </p:sp>
    </p:spTree>
    <p:extLst>
      <p:ext uri="{BB962C8B-B14F-4D97-AF65-F5344CB8AC3E}">
        <p14:creationId xmlns:p14="http://schemas.microsoft.com/office/powerpoint/2010/main" val="426807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858959"/>
            <a:ext cx="7632700" cy="816465"/>
          </a:xfrm>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000" dirty="0"/>
              <a:t>Look at these scenarios. In your groups can you come up with a solution to the problem?</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654782" y="2116666"/>
            <a:ext cx="4374417" cy="1441328"/>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100000"/>
            </a:pPr>
            <a:r>
              <a:rPr lang="en-GB" altLang="en-US" sz="3200" b="1" dirty="0">
                <a:solidFill>
                  <a:srgbClr val="009386"/>
                </a:solidFill>
              </a:rPr>
              <a:t>Scenario 1</a:t>
            </a:r>
          </a:p>
          <a:p>
            <a:pPr algn="ctr">
              <a:lnSpc>
                <a:spcPct val="100000"/>
              </a:lnSpc>
              <a:buSzPct val="100000"/>
            </a:pPr>
            <a:r>
              <a:rPr lang="en-GB" altLang="en-US" sz="1600" dirty="0"/>
              <a:t>You are in a chatroom chatting with your friends. Someone tries to enter the conversation, but you don't know them. What should you do?</a:t>
            </a:r>
          </a:p>
        </p:txBody>
      </p:sp>
      <p:pic>
        <p:nvPicPr>
          <p:cNvPr id="3" name="Picture 2">
            <a:extLst>
              <a:ext uri="{FF2B5EF4-FFF2-40B4-BE49-F238E27FC236}">
                <a16:creationId xmlns="" xmlns:a16="http://schemas.microsoft.com/office/drawing/2014/main" id="{A280B7AD-FFD1-42DF-B949-FCC53E020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20" y="2708336"/>
            <a:ext cx="4450598" cy="3458387"/>
          </a:xfrm>
          <a:prstGeom prst="rect">
            <a:avLst/>
          </a:prstGeom>
        </p:spPr>
      </p:pic>
    </p:spTree>
    <p:extLst>
      <p:ext uri="{BB962C8B-B14F-4D97-AF65-F5344CB8AC3E}">
        <p14:creationId xmlns:p14="http://schemas.microsoft.com/office/powerpoint/2010/main" val="197072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858959"/>
            <a:ext cx="7632700" cy="816465"/>
          </a:xfrm>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000" dirty="0"/>
              <a:t>Look at these scenarios. In your groups can you come up with a solution to the problem?</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654782" y="2708336"/>
            <a:ext cx="4374417" cy="1441328"/>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100000"/>
            </a:pPr>
            <a:r>
              <a:rPr lang="en-GB" altLang="en-US" sz="3200" b="1" dirty="0">
                <a:solidFill>
                  <a:srgbClr val="009386"/>
                </a:solidFill>
              </a:rPr>
              <a:t>Scenario 2</a:t>
            </a:r>
          </a:p>
          <a:p>
            <a:pPr algn="ctr">
              <a:lnSpc>
                <a:spcPct val="100000"/>
              </a:lnSpc>
              <a:buSzPct val="100000"/>
            </a:pPr>
            <a:r>
              <a:rPr lang="en-GB" altLang="en-US" sz="1600" dirty="0"/>
              <a:t>You have received a nasty text message from someone in your class. What could you do to keep yourself safe and get help?</a:t>
            </a:r>
          </a:p>
        </p:txBody>
      </p:sp>
      <p:pic>
        <p:nvPicPr>
          <p:cNvPr id="3" name="Picture 2">
            <a:extLst>
              <a:ext uri="{FF2B5EF4-FFF2-40B4-BE49-F238E27FC236}">
                <a16:creationId xmlns="" xmlns:a16="http://schemas.microsoft.com/office/drawing/2014/main" id="{AFB7D774-75B7-4071-8989-1FF3EC705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6310" y="2299447"/>
            <a:ext cx="2193325" cy="3429001"/>
          </a:xfrm>
          <a:prstGeom prst="rect">
            <a:avLst/>
          </a:prstGeom>
        </p:spPr>
      </p:pic>
    </p:spTree>
    <p:extLst>
      <p:ext uri="{BB962C8B-B14F-4D97-AF65-F5344CB8AC3E}">
        <p14:creationId xmlns:p14="http://schemas.microsoft.com/office/powerpoint/2010/main" val="174340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858959"/>
            <a:ext cx="7632700" cy="816465"/>
          </a:xfrm>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000" dirty="0"/>
              <a:t>Look at these scenarios. In your groups can you come up with a solution to the problem?</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654782" y="2708336"/>
            <a:ext cx="4374417" cy="1740572"/>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100000"/>
            </a:pPr>
            <a:r>
              <a:rPr lang="en-GB" altLang="en-US" sz="3200" b="1" dirty="0">
                <a:solidFill>
                  <a:srgbClr val="009386"/>
                </a:solidFill>
              </a:rPr>
              <a:t>Scenario 3</a:t>
            </a:r>
          </a:p>
          <a:p>
            <a:pPr algn="ctr">
              <a:lnSpc>
                <a:spcPct val="100000"/>
              </a:lnSpc>
              <a:buSzPct val="100000"/>
            </a:pPr>
            <a:r>
              <a:rPr lang="en-GB" altLang="en-US" sz="1600" dirty="0"/>
              <a:t>You have heard nasty rumours about someone in your class and have found out who is spreading them. Is this direct or indirect bullying, and what could you do about it?</a:t>
            </a:r>
          </a:p>
        </p:txBody>
      </p:sp>
      <p:pic>
        <p:nvPicPr>
          <p:cNvPr id="3" name="Picture 2">
            <a:extLst>
              <a:ext uri="{FF2B5EF4-FFF2-40B4-BE49-F238E27FC236}">
                <a16:creationId xmlns="" xmlns:a16="http://schemas.microsoft.com/office/drawing/2014/main" id="{3B20F716-0681-4087-AA21-560A8EEEA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187" y="2268747"/>
            <a:ext cx="3619603" cy="3730294"/>
          </a:xfrm>
          <a:prstGeom prst="rect">
            <a:avLst/>
          </a:prstGeom>
        </p:spPr>
      </p:pic>
    </p:spTree>
    <p:extLst>
      <p:ext uri="{BB962C8B-B14F-4D97-AF65-F5344CB8AC3E}">
        <p14:creationId xmlns:p14="http://schemas.microsoft.com/office/powerpoint/2010/main" val="417445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 xmlns:a16="http://schemas.microsoft.com/office/drawing/2014/main" id="{28241AC0-9194-4FEF-A8AF-BDC2B6B384AC}"/>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t>Reflection</a:t>
            </a:r>
          </a:p>
        </p:txBody>
      </p:sp>
      <p:sp>
        <p:nvSpPr>
          <p:cNvPr id="8" name="Rectangle 2">
            <a:extLst>
              <a:ext uri="{FF2B5EF4-FFF2-40B4-BE49-F238E27FC236}">
                <a16:creationId xmlns="" xmlns:a16="http://schemas.microsoft.com/office/drawing/2014/main" id="{EE910C8D-A478-41CD-AA5A-4E39066236F2}"/>
              </a:ext>
            </a:extLst>
          </p:cNvPr>
          <p:cNvSpPr txBox="1">
            <a:spLocks noChangeArrowheads="1"/>
          </p:cNvSpPr>
          <p:nvPr/>
        </p:nvSpPr>
        <p:spPr>
          <a:xfrm>
            <a:off x="892175" y="1548667"/>
            <a:ext cx="7359650" cy="965933"/>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00000"/>
              <a:buFont typeface="Arial" panose="020B0604020202020204" pitchFamily="34" charset="0"/>
              <a:buChar char="•"/>
            </a:pPr>
            <a:r>
              <a:rPr lang="en-GB" altLang="en-US" sz="1600" dirty="0"/>
              <a:t>What have you learned today that will help you to keep safe from bullying?</a:t>
            </a:r>
          </a:p>
          <a:p>
            <a:pPr marL="285750" indent="-285750">
              <a:lnSpc>
                <a:spcPct val="100000"/>
              </a:lnSpc>
              <a:buSzPct val="100000"/>
              <a:buFont typeface="Arial" panose="020B0604020202020204" pitchFamily="34" charset="0"/>
              <a:buChar char="•"/>
            </a:pPr>
            <a:r>
              <a:rPr lang="en-GB" altLang="en-US" sz="1600" dirty="0"/>
              <a:t>Do you think you would know what to do and who to talk to if you or someone you know is being bullied in any way?</a:t>
            </a:r>
          </a:p>
        </p:txBody>
      </p:sp>
      <p:pic>
        <p:nvPicPr>
          <p:cNvPr id="5" name="Picture 4">
            <a:extLst>
              <a:ext uri="{FF2B5EF4-FFF2-40B4-BE49-F238E27FC236}">
                <a16:creationId xmlns="" xmlns:a16="http://schemas.microsoft.com/office/drawing/2014/main" id="{4C011099-2517-441A-9BDA-AE8D292DE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1962" y="2602006"/>
            <a:ext cx="3440075" cy="3563471"/>
          </a:xfrm>
          <a:prstGeom prst="rect">
            <a:avLst/>
          </a:prstGeom>
        </p:spPr>
      </p:pic>
    </p:spTree>
    <p:extLst>
      <p:ext uri="{BB962C8B-B14F-4D97-AF65-F5344CB8AC3E}">
        <p14:creationId xmlns:p14="http://schemas.microsoft.com/office/powerpoint/2010/main" val="55532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dirty="0"/>
              <a:t>To think about what bullying is and how to help yourself or others who are being bullied.</a:t>
            </a:r>
          </a:p>
          <a:p>
            <a:r>
              <a:rPr lang="en-GB" dirty="0"/>
              <a:t>To understand what Anti-Bullying Week is and its aims and outcomes.</a:t>
            </a:r>
          </a:p>
        </p:txBody>
      </p:sp>
    </p:spTree>
    <p:extLst>
      <p:ext uri="{BB962C8B-B14F-4D97-AF65-F5344CB8AC3E}">
        <p14:creationId xmlns:p14="http://schemas.microsoft.com/office/powerpoint/2010/main" val="82554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dirty="0"/>
              <a:t>To think about what bullying is and how to help yourself or others who are being bullied.</a:t>
            </a:r>
          </a:p>
          <a:p>
            <a:r>
              <a:rPr lang="en-GB" dirty="0"/>
              <a:t>To understand what Anti-Bullying Week is and its aims and outcomes.</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latin typeface="Twinkl" pitchFamily="2" charset="0"/>
              </a:rPr>
              <a:t>Anti-Bullying Week</a:t>
            </a:r>
          </a:p>
        </p:txBody>
      </p:sp>
      <p:sp>
        <p:nvSpPr>
          <p:cNvPr id="7" name="Rectangle 2">
            <a:extLst>
              <a:ext uri="{FF2B5EF4-FFF2-40B4-BE49-F238E27FC236}">
                <a16:creationId xmlns="" xmlns:a16="http://schemas.microsoft.com/office/drawing/2014/main" id="{ECA883F3-9043-433C-92A3-FA85EE969353}"/>
              </a:ext>
            </a:extLst>
          </p:cNvPr>
          <p:cNvSpPr>
            <a:spLocks noChangeArrowheads="1"/>
          </p:cNvSpPr>
          <p:nvPr/>
        </p:nvSpPr>
        <p:spPr bwMode="auto">
          <a:xfrm>
            <a:off x="703262" y="1270979"/>
            <a:ext cx="7737475" cy="138191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431800" indent="-323850">
              <a:lnSpc>
                <a:spcPct val="90000"/>
              </a:lnSpc>
              <a:spcBef>
                <a:spcPts val="1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buSzPct val="45000"/>
              <a:buFont typeface="Wingdings" panose="05000000000000000000" pitchFamily="2" charset="2"/>
              <a:buChar char=""/>
            </a:pPr>
            <a:r>
              <a:rPr lang="en-GB" altLang="en-US" sz="1600" dirty="0"/>
              <a:t>Anti-Bullying Week highlights and focuses on bullying and encourages all children, teachers and parents to take action against bullying, not just this week but throughout the year.</a:t>
            </a:r>
          </a:p>
          <a:p>
            <a:pPr>
              <a:lnSpc>
                <a:spcPct val="100000"/>
              </a:lnSpc>
              <a:buSzPct val="45000"/>
              <a:buFont typeface="Wingdings" panose="05000000000000000000" pitchFamily="2" charset="2"/>
              <a:buChar char=""/>
            </a:pPr>
            <a:r>
              <a:rPr lang="en-US" sz="1600" dirty="0"/>
              <a:t>The theme of Anti-Bullying Week this year is 'Reach Out' because it starts by reaching out</a:t>
            </a:r>
            <a:r>
              <a:rPr lang="en-US" sz="1600" dirty="0" smtClean="0"/>
              <a:t>.</a:t>
            </a:r>
            <a:endParaRPr lang="en-GB" altLang="en-US" sz="1400" dirty="0"/>
          </a:p>
        </p:txBody>
      </p:sp>
      <p:sp>
        <p:nvSpPr>
          <p:cNvPr id="8" name="Rectangle 7">
            <a:extLst>
              <a:ext uri="{FF2B5EF4-FFF2-40B4-BE49-F238E27FC236}">
                <a16:creationId xmlns="" xmlns:a16="http://schemas.microsoft.com/office/drawing/2014/main" id="{536F5073-E2DB-4307-A442-A7E1A1176851}"/>
              </a:ext>
            </a:extLst>
          </p:cNvPr>
          <p:cNvSpPr/>
          <p:nvPr/>
        </p:nvSpPr>
        <p:spPr>
          <a:xfrm>
            <a:off x="755650" y="2744584"/>
            <a:ext cx="7632700" cy="459757"/>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795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schemeClr val="tx1"/>
                </a:solidFill>
              </a:rPr>
              <a:t>1. </a:t>
            </a:r>
            <a:r>
              <a:rPr lang="en-US" sz="1600" dirty="0">
                <a:solidFill>
                  <a:schemeClr val="tx1"/>
                </a:solidFill>
              </a:rPr>
              <a:t>Ask if someone’s OK. Say you’re sorry. Just say hey.</a:t>
            </a:r>
            <a:endParaRPr lang="en-GB" altLang="en-US" sz="1600" dirty="0">
              <a:solidFill>
                <a:schemeClr val="tx1"/>
              </a:solidFill>
            </a:endParaRPr>
          </a:p>
        </p:txBody>
      </p:sp>
      <p:sp>
        <p:nvSpPr>
          <p:cNvPr id="9" name="Rectangle 8">
            <a:extLst>
              <a:ext uri="{FF2B5EF4-FFF2-40B4-BE49-F238E27FC236}">
                <a16:creationId xmlns="" xmlns:a16="http://schemas.microsoft.com/office/drawing/2014/main" id="{1B1C7776-25E0-44D7-86FB-9B2FD367201A}"/>
              </a:ext>
            </a:extLst>
          </p:cNvPr>
          <p:cNvSpPr/>
          <p:nvPr/>
        </p:nvSpPr>
        <p:spPr>
          <a:xfrm>
            <a:off x="755650" y="3333609"/>
            <a:ext cx="7632700" cy="582296"/>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solidFill>
                  <a:schemeClr val="tx1"/>
                </a:solidFill>
              </a:rPr>
              <a:t>2. </a:t>
            </a:r>
            <a:r>
              <a:rPr lang="en-US" sz="1600" dirty="0">
                <a:solidFill>
                  <a:schemeClr val="tx1"/>
                </a:solidFill>
              </a:rPr>
              <a:t>In a world that can sometimes feel like it’s filled with negativity, reach out </a:t>
            </a:r>
            <a:r>
              <a:rPr lang="en-US" sz="1600" dirty="0" smtClean="0">
                <a:solidFill>
                  <a:schemeClr val="tx1"/>
                </a:solidFill>
              </a:rPr>
              <a:t>to provide </a:t>
            </a:r>
            <a:r>
              <a:rPr lang="en-US" sz="1600" dirty="0">
                <a:solidFill>
                  <a:schemeClr val="tx1"/>
                </a:solidFill>
              </a:rPr>
              <a:t>a moment of hope. </a:t>
            </a:r>
            <a:endParaRPr lang="en-GB" altLang="en-US" sz="1600" dirty="0">
              <a:solidFill>
                <a:schemeClr val="tx1"/>
              </a:solidFill>
            </a:endParaRPr>
          </a:p>
        </p:txBody>
      </p:sp>
      <p:sp>
        <p:nvSpPr>
          <p:cNvPr id="10" name="Rectangle 9">
            <a:extLst>
              <a:ext uri="{FF2B5EF4-FFF2-40B4-BE49-F238E27FC236}">
                <a16:creationId xmlns="" xmlns:a16="http://schemas.microsoft.com/office/drawing/2014/main" id="{F383641C-7E11-45B6-8385-43DA2D8C001B}"/>
              </a:ext>
            </a:extLst>
          </p:cNvPr>
          <p:cNvSpPr/>
          <p:nvPr/>
        </p:nvSpPr>
        <p:spPr>
          <a:xfrm>
            <a:off x="755650" y="4045173"/>
            <a:ext cx="7632700" cy="633730"/>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solidFill>
                  <a:schemeClr val="tx1"/>
                </a:solidFill>
              </a:rPr>
              <a:t>3. </a:t>
            </a:r>
            <a:r>
              <a:rPr lang="en-US" sz="1600" dirty="0">
                <a:solidFill>
                  <a:schemeClr val="tx1"/>
                </a:solidFill>
              </a:rPr>
              <a:t>Whether it’s in school, at home, in the community or online, let’s reach out and show each other the support we need.</a:t>
            </a:r>
            <a:endParaRPr lang="en-GB" altLang="en-US" sz="1600" dirty="0">
              <a:solidFill>
                <a:schemeClr val="tx1"/>
              </a:solidFill>
            </a:endParaRPr>
          </a:p>
        </p:txBody>
      </p:sp>
      <p:sp>
        <p:nvSpPr>
          <p:cNvPr id="11" name="Rectangle 10">
            <a:extLst>
              <a:ext uri="{FF2B5EF4-FFF2-40B4-BE49-F238E27FC236}">
                <a16:creationId xmlns="" xmlns:a16="http://schemas.microsoft.com/office/drawing/2014/main" id="{254314A6-3CA1-9642-8BE9-C8B90F1BFA69}"/>
              </a:ext>
            </a:extLst>
          </p:cNvPr>
          <p:cNvSpPr/>
          <p:nvPr/>
        </p:nvSpPr>
        <p:spPr>
          <a:xfrm>
            <a:off x="755650" y="4808171"/>
            <a:ext cx="7632700" cy="652120"/>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a:solidFill>
                  <a:schemeClr val="tx1"/>
                </a:solidFill>
              </a:rPr>
              <a:t>4. </a:t>
            </a:r>
            <a:r>
              <a:rPr lang="en-US" sz="1600" dirty="0">
                <a:solidFill>
                  <a:schemeClr val="tx1"/>
                </a:solidFill>
              </a:rPr>
              <a:t>Reach out to someone you trust if you need to talk. Reach out to someone you know is being bullied. Reach out and consider a new approach.</a:t>
            </a:r>
            <a:endParaRPr lang="en-GB" altLang="en-US" sz="1400" dirty="0">
              <a:solidFill>
                <a:schemeClr val="tx1"/>
              </a:solidFill>
            </a:endParaRPr>
          </a:p>
        </p:txBody>
      </p:sp>
      <p:sp>
        <p:nvSpPr>
          <p:cNvPr id="12" name="Rectangle 11">
            <a:extLst>
              <a:ext uri="{FF2B5EF4-FFF2-40B4-BE49-F238E27FC236}">
                <a16:creationId xmlns="" xmlns:a16="http://schemas.microsoft.com/office/drawing/2014/main" id="{254314A6-3CA1-9642-8BE9-C8B90F1BFA69}"/>
              </a:ext>
            </a:extLst>
          </p:cNvPr>
          <p:cNvSpPr/>
          <p:nvPr/>
        </p:nvSpPr>
        <p:spPr>
          <a:xfrm>
            <a:off x="755650" y="5589559"/>
            <a:ext cx="7632700" cy="652120"/>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1600" dirty="0" smtClean="0">
                <a:solidFill>
                  <a:schemeClr val="tx1"/>
                </a:solidFill>
              </a:rPr>
              <a:t>5. </a:t>
            </a:r>
            <a:r>
              <a:rPr lang="en-US" sz="1600" dirty="0">
                <a:solidFill>
                  <a:schemeClr val="tx1"/>
                </a:solidFill>
              </a:rPr>
              <a:t>It takes courage, but it can change lives. So, this Anti-Bullying Week, let’s come together and reach out to stop bullying.</a:t>
            </a:r>
            <a:endParaRPr lang="en-GB" altLang="en-US" sz="1400" dirty="0">
              <a:solidFill>
                <a:schemeClr val="tx1"/>
              </a:solidFill>
            </a:endParaRPr>
          </a:p>
        </p:txBody>
      </p:sp>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t>What Is Bullying?</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755650" y="1270978"/>
            <a:ext cx="7632700" cy="2785940"/>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285750" fontAlgn="auto">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Physical bullying can range from shoving and pushing someone to more severe issues, such as hitting and kicking.</a:t>
            </a:r>
          </a:p>
          <a:p>
            <a:pPr marL="393700" indent="-285750" fontAlgn="auto">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It is often more obvious to other people as it may leave bruises or visible damage and people may see it happening.</a:t>
            </a:r>
          </a:p>
          <a:p>
            <a:pPr marL="393700" indent="-285750" fontAlgn="auto">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Verbal bullying means calling someone names, saying nasty things to someone or threatening them.</a:t>
            </a:r>
          </a:p>
          <a:p>
            <a:pPr marL="393700" indent="-285750" fontAlgn="auto">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Verbal bullying is not always as clear to see as it can be done more secretly and doesn't leave visible marks. However, it damages people’s feelings and emotions and is very harmful. </a:t>
            </a:r>
          </a:p>
          <a:p>
            <a:pPr marL="393700" indent="-285750" fontAlgn="auto">
              <a:lnSpc>
                <a:spcPct val="100000"/>
              </a:lnSpc>
              <a:spcAft>
                <a:spcPts val="0"/>
              </a:spcAft>
              <a:buSzPct val="45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en-US" sz="1600" dirty="0">
              <a:latin typeface="Twinkl" pitchFamily="2" charset="0"/>
            </a:endParaRPr>
          </a:p>
        </p:txBody>
      </p:sp>
      <p:pic>
        <p:nvPicPr>
          <p:cNvPr id="3" name="Picture 2">
            <a:extLst>
              <a:ext uri="{FF2B5EF4-FFF2-40B4-BE49-F238E27FC236}">
                <a16:creationId xmlns="" xmlns:a16="http://schemas.microsoft.com/office/drawing/2014/main" id="{8BE18474-C8C9-4320-9D0A-D0B40ACDF5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9440" y="3785092"/>
            <a:ext cx="3496389" cy="2600811"/>
          </a:xfrm>
          <a:prstGeom prst="rect">
            <a:avLst/>
          </a:prstGeom>
        </p:spPr>
      </p:pic>
    </p:spTree>
    <p:extLst>
      <p:ext uri="{BB962C8B-B14F-4D97-AF65-F5344CB8AC3E}">
        <p14:creationId xmlns:p14="http://schemas.microsoft.com/office/powerpoint/2010/main" val="255736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t>Indirect Bullying</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755650" y="1548667"/>
            <a:ext cx="7632700" cy="4342180"/>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Physical bullying (like hitting or kicking) and verbal abuse (like calling names or making fun of someone) are often more obvious to see.</a:t>
            </a:r>
          </a:p>
          <a:p>
            <a:pPr marL="107950">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en-US" sz="1600" dirty="0">
              <a:latin typeface="Twinkl" pitchFamily="2" charset="0"/>
            </a:endParaRPr>
          </a:p>
          <a:p>
            <a:pPr marL="107950">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What do you think indirect bullying is?</a:t>
            </a:r>
          </a:p>
          <a:p>
            <a:pPr marL="393700" indent="-285750">
              <a:lnSpc>
                <a:spcPct val="100000"/>
              </a:lnSpc>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Leaving people out of groups or games</a:t>
            </a:r>
          </a:p>
          <a:p>
            <a:pPr marL="393700" indent="-285750">
              <a:lnSpc>
                <a:spcPct val="100000"/>
              </a:lnSpc>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Gossiping about people</a:t>
            </a:r>
          </a:p>
          <a:p>
            <a:pPr marL="393700" indent="-285750">
              <a:lnSpc>
                <a:spcPct val="100000"/>
              </a:lnSpc>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Talking about someone behind their backs</a:t>
            </a:r>
          </a:p>
          <a:p>
            <a:pPr marL="393700" indent="-285750">
              <a:lnSpc>
                <a:spcPct val="100000"/>
              </a:lnSpc>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altLang="en-US" sz="1600" dirty="0">
                <a:latin typeface="Twinkl" pitchFamily="2" charset="0"/>
              </a:rPr>
              <a:t>Standing by and watching</a:t>
            </a:r>
          </a:p>
          <a:p>
            <a:pPr>
              <a:lnSpc>
                <a:spcPct val="100000"/>
              </a:lnSpc>
              <a:buSzPct val="45000"/>
            </a:pPr>
            <a:endParaRPr lang="en-GB" altLang="en-US" sz="1600" dirty="0"/>
          </a:p>
          <a:p>
            <a:pPr>
              <a:lnSpc>
                <a:spcPct val="100000"/>
              </a:lnSpc>
              <a:buSzPct val="45000"/>
            </a:pPr>
            <a:r>
              <a:rPr lang="en-GB" altLang="en-US" sz="1600" dirty="0"/>
              <a:t>Remember, these are only bullying if they happen often and repetitively.</a:t>
            </a:r>
          </a:p>
          <a:p>
            <a:pPr>
              <a:lnSpc>
                <a:spcPct val="100000"/>
              </a:lnSpc>
              <a:buSzPct val="45000"/>
            </a:pPr>
            <a:r>
              <a:rPr lang="en-GB" altLang="en-US" sz="1600" dirty="0"/>
              <a:t>You may not be the one doing the bullying, but if you know it is happening to someone what can you do?</a:t>
            </a:r>
          </a:p>
          <a:p>
            <a:pPr marL="107950">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en-US" sz="1600" dirty="0">
              <a:latin typeface="Twinkl" pitchFamily="2" charset="0"/>
            </a:endParaRPr>
          </a:p>
          <a:p>
            <a:pPr marL="107950">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en-US" sz="1600" dirty="0">
              <a:latin typeface="Twinkl" pitchFamily="2" charset="0"/>
            </a:endParaRPr>
          </a:p>
          <a:p>
            <a:pPr marL="107950">
              <a:lnSpc>
                <a:spcPct val="100000"/>
              </a:lnSpc>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altLang="en-US" sz="1600" dirty="0">
              <a:latin typeface="Twinkl" pitchFamily="2" charset="0"/>
            </a:endParaRPr>
          </a:p>
        </p:txBody>
      </p:sp>
      <p:pic>
        <p:nvPicPr>
          <p:cNvPr id="5" name="Picture 4">
            <a:extLst>
              <a:ext uri="{FF2B5EF4-FFF2-40B4-BE49-F238E27FC236}">
                <a16:creationId xmlns="" xmlns:a16="http://schemas.microsoft.com/office/drawing/2014/main" id="{88BED84B-8A75-4FB7-B0DA-B683E155C1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399" y="2140831"/>
            <a:ext cx="2679733" cy="2283251"/>
          </a:xfrm>
          <a:prstGeom prst="rect">
            <a:avLst/>
          </a:prstGeom>
        </p:spPr>
      </p:pic>
    </p:spTree>
    <p:extLst>
      <p:ext uri="{BB962C8B-B14F-4D97-AF65-F5344CB8AC3E}">
        <p14:creationId xmlns:p14="http://schemas.microsoft.com/office/powerpoint/2010/main" val="27919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t>What Can You Do?</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892175" y="1548667"/>
            <a:ext cx="7359650" cy="2372702"/>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45000"/>
            </a:pPr>
            <a:r>
              <a:rPr lang="en-GB" altLang="en-US" sz="1600" dirty="0"/>
              <a:t>It is sometimes really hard to intervene if you know someone is being bullied. Why do you think that is?</a:t>
            </a:r>
          </a:p>
          <a:p>
            <a:pPr marL="285750" indent="-285750">
              <a:lnSpc>
                <a:spcPct val="100000"/>
              </a:lnSpc>
              <a:buFont typeface="Arial" panose="020B0604020202020204" pitchFamily="34" charset="0"/>
              <a:buChar char="•"/>
            </a:pPr>
            <a:r>
              <a:rPr lang="en-GB" altLang="en-US" sz="1600" dirty="0"/>
              <a:t>Fear of being bullied yourself</a:t>
            </a:r>
          </a:p>
          <a:p>
            <a:pPr marL="285750" indent="-285750">
              <a:lnSpc>
                <a:spcPct val="100000"/>
              </a:lnSpc>
              <a:buFont typeface="Arial" panose="020B0604020202020204" pitchFamily="34" charset="0"/>
              <a:buChar char="•"/>
            </a:pPr>
            <a:r>
              <a:rPr lang="en-GB" altLang="en-US" sz="1600" dirty="0"/>
              <a:t>Fear that you will get into trouble</a:t>
            </a:r>
          </a:p>
          <a:p>
            <a:pPr marL="285750" indent="-285750">
              <a:lnSpc>
                <a:spcPct val="100000"/>
              </a:lnSpc>
              <a:buFont typeface="Arial" panose="020B0604020202020204" pitchFamily="34" charset="0"/>
              <a:buChar char="•"/>
            </a:pPr>
            <a:r>
              <a:rPr lang="en-GB" altLang="en-US" sz="1600" dirty="0"/>
              <a:t>Fear of physical injuries</a:t>
            </a:r>
          </a:p>
          <a:p>
            <a:pPr marL="285750" indent="-285750">
              <a:lnSpc>
                <a:spcPct val="100000"/>
              </a:lnSpc>
              <a:buFont typeface="Arial" panose="020B0604020202020204" pitchFamily="34" charset="0"/>
              <a:buChar char="•"/>
            </a:pPr>
            <a:r>
              <a:rPr lang="en-GB" altLang="en-US" sz="1600" dirty="0"/>
              <a:t>Fear that you are getting someone you are</a:t>
            </a:r>
            <a:br>
              <a:rPr lang="en-GB" altLang="en-US" sz="1600" dirty="0"/>
            </a:br>
            <a:r>
              <a:rPr lang="en-GB" altLang="en-US" sz="1600" dirty="0"/>
              <a:t>friends with into trouble</a:t>
            </a:r>
          </a:p>
        </p:txBody>
      </p:sp>
      <p:pic>
        <p:nvPicPr>
          <p:cNvPr id="3" name="Picture 2">
            <a:extLst>
              <a:ext uri="{FF2B5EF4-FFF2-40B4-BE49-F238E27FC236}">
                <a16:creationId xmlns="" xmlns:a16="http://schemas.microsoft.com/office/drawing/2014/main" id="{726447C0-3195-4020-8FA9-73149F3E2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203" y="2484557"/>
            <a:ext cx="2714539" cy="3429001"/>
          </a:xfrm>
          <a:prstGeom prst="rect">
            <a:avLst/>
          </a:prstGeom>
        </p:spPr>
      </p:pic>
    </p:spTree>
    <p:extLst>
      <p:ext uri="{BB962C8B-B14F-4D97-AF65-F5344CB8AC3E}">
        <p14:creationId xmlns:p14="http://schemas.microsoft.com/office/powerpoint/2010/main" val="196543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t>What Can You Do?</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892175" y="1548667"/>
            <a:ext cx="7359650" cy="1581395"/>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00000"/>
              <a:buFont typeface="Arial" panose="020B0604020202020204" pitchFamily="34" charset="0"/>
              <a:buChar char="•"/>
            </a:pPr>
            <a:r>
              <a:rPr lang="en-GB" altLang="en-US" sz="1600" dirty="0"/>
              <a:t>Tell someone you trust – a parent, teacher, older relative. If you make sure someone knows what you have seen, they can make sure it is dealt with.</a:t>
            </a:r>
          </a:p>
          <a:p>
            <a:pPr marL="285750" indent="-285750">
              <a:lnSpc>
                <a:spcPct val="100000"/>
              </a:lnSpc>
              <a:buSzPct val="100000"/>
              <a:buFont typeface="Arial" panose="020B0604020202020204" pitchFamily="34" charset="0"/>
              <a:buChar char="•"/>
            </a:pPr>
            <a:r>
              <a:rPr lang="en-GB" altLang="en-US" sz="1600" dirty="0"/>
              <a:t>Often, someone who is being bullied feels very alone, sad and scared.  Smiling to them, talking to them or including them in something you are doing can mean the world to them!</a:t>
            </a:r>
          </a:p>
        </p:txBody>
      </p:sp>
      <p:pic>
        <p:nvPicPr>
          <p:cNvPr id="3" name="Picture 2">
            <a:extLst>
              <a:ext uri="{FF2B5EF4-FFF2-40B4-BE49-F238E27FC236}">
                <a16:creationId xmlns="" xmlns:a16="http://schemas.microsoft.com/office/drawing/2014/main" id="{059D4BD2-6EC5-42BA-A9FB-8E2051E0F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581" y="3039613"/>
            <a:ext cx="4584837" cy="3021702"/>
          </a:xfrm>
          <a:prstGeom prst="rect">
            <a:avLst/>
          </a:prstGeom>
        </p:spPr>
      </p:pic>
    </p:spTree>
    <p:extLst>
      <p:ext uri="{BB962C8B-B14F-4D97-AF65-F5344CB8AC3E}">
        <p14:creationId xmlns:p14="http://schemas.microsoft.com/office/powerpoint/2010/main" val="400998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dirty="0"/>
              <a:t>Cyberbullying</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892175" y="1548668"/>
            <a:ext cx="7359650" cy="719748"/>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pPr>
            <a:r>
              <a:rPr lang="en-GB" altLang="en-US" sz="1600" dirty="0"/>
              <a:t>What is cyberbullying?</a:t>
            </a:r>
          </a:p>
          <a:p>
            <a:pPr>
              <a:lnSpc>
                <a:spcPct val="100000"/>
              </a:lnSpc>
              <a:buSzPct val="100000"/>
            </a:pPr>
            <a:r>
              <a:rPr lang="en-GB" altLang="en-US" sz="1600" dirty="0"/>
              <a:t>In what ways do you think cyberbullying can happen? </a:t>
            </a:r>
          </a:p>
        </p:txBody>
      </p:sp>
      <p:sp>
        <p:nvSpPr>
          <p:cNvPr id="4" name="Oval 3">
            <a:extLst>
              <a:ext uri="{FF2B5EF4-FFF2-40B4-BE49-F238E27FC236}">
                <a16:creationId xmlns="" xmlns:a16="http://schemas.microsoft.com/office/drawing/2014/main" id="{61A9355D-9127-41A1-80F0-91B3E43A2D03}"/>
              </a:ext>
            </a:extLst>
          </p:cNvPr>
          <p:cNvSpPr/>
          <p:nvPr/>
        </p:nvSpPr>
        <p:spPr>
          <a:xfrm>
            <a:off x="682625" y="4100513"/>
            <a:ext cx="1992313" cy="1992312"/>
          </a:xfrm>
          <a:prstGeom prst="ellipse">
            <a:avLst/>
          </a:prstGeom>
          <a:solidFill>
            <a:srgbClr val="003A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chemeClr val="bg1"/>
                </a:solidFill>
              </a:rPr>
              <a:t>Someone you don't know online asks to meet you</a:t>
            </a:r>
          </a:p>
        </p:txBody>
      </p:sp>
      <p:sp>
        <p:nvSpPr>
          <p:cNvPr id="5" name="Oval 4">
            <a:extLst>
              <a:ext uri="{FF2B5EF4-FFF2-40B4-BE49-F238E27FC236}">
                <a16:creationId xmlns="" xmlns:a16="http://schemas.microsoft.com/office/drawing/2014/main" id="{134B8899-3631-49E5-8DDA-1FC0D0DAFE7A}"/>
              </a:ext>
            </a:extLst>
          </p:cNvPr>
          <p:cNvSpPr/>
          <p:nvPr/>
        </p:nvSpPr>
        <p:spPr>
          <a:xfrm>
            <a:off x="3581400" y="4100513"/>
            <a:ext cx="1992313" cy="1992312"/>
          </a:xfrm>
          <a:prstGeom prst="ellips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chemeClr val="bg1"/>
                </a:solidFill>
              </a:rPr>
              <a:t>Prank phone calls</a:t>
            </a:r>
          </a:p>
        </p:txBody>
      </p:sp>
      <p:sp>
        <p:nvSpPr>
          <p:cNvPr id="7" name="Oval 6">
            <a:extLst>
              <a:ext uri="{FF2B5EF4-FFF2-40B4-BE49-F238E27FC236}">
                <a16:creationId xmlns="" xmlns:a16="http://schemas.microsoft.com/office/drawing/2014/main" id="{3714968E-6B00-43BA-8A63-FFB29C783366}"/>
              </a:ext>
            </a:extLst>
          </p:cNvPr>
          <p:cNvSpPr/>
          <p:nvPr/>
        </p:nvSpPr>
        <p:spPr>
          <a:xfrm>
            <a:off x="5029200" y="2490788"/>
            <a:ext cx="1992313" cy="1993900"/>
          </a:xfrm>
          <a:prstGeom prst="ellipse">
            <a:avLst/>
          </a:prstGeom>
          <a:solidFill>
            <a:srgbClr val="003A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chemeClr val="bg1"/>
                </a:solidFill>
              </a:rPr>
              <a:t>Nasty comments on social media</a:t>
            </a:r>
          </a:p>
        </p:txBody>
      </p:sp>
      <p:grpSp>
        <p:nvGrpSpPr>
          <p:cNvPr id="8" name="Group 7">
            <a:extLst>
              <a:ext uri="{FF2B5EF4-FFF2-40B4-BE49-F238E27FC236}">
                <a16:creationId xmlns="" xmlns:a16="http://schemas.microsoft.com/office/drawing/2014/main" id="{595CAC6C-DA76-4390-9A19-8B09F9D07372}"/>
              </a:ext>
            </a:extLst>
          </p:cNvPr>
          <p:cNvGrpSpPr>
            <a:grpSpLocks/>
          </p:cNvGrpSpPr>
          <p:nvPr/>
        </p:nvGrpSpPr>
        <p:grpSpPr bwMode="auto">
          <a:xfrm>
            <a:off x="2132013" y="2490788"/>
            <a:ext cx="1992312" cy="1993900"/>
            <a:chOff x="2131883" y="2491431"/>
            <a:chExt cx="1992484" cy="1992484"/>
          </a:xfrm>
          <a:solidFill>
            <a:srgbClr val="009386"/>
          </a:solidFill>
        </p:grpSpPr>
        <p:sp>
          <p:nvSpPr>
            <p:cNvPr id="10" name="Oval 9">
              <a:extLst>
                <a:ext uri="{FF2B5EF4-FFF2-40B4-BE49-F238E27FC236}">
                  <a16:creationId xmlns="" xmlns:a16="http://schemas.microsoft.com/office/drawing/2014/main" id="{833EEA89-7849-46FE-8614-A169612215A6}"/>
                </a:ext>
              </a:extLst>
            </p:cNvPr>
            <p:cNvSpPr/>
            <p:nvPr/>
          </p:nvSpPr>
          <p:spPr>
            <a:xfrm>
              <a:off x="2131883" y="2491431"/>
              <a:ext cx="1992484" cy="1992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tLang="en-US" dirty="0">
                <a:solidFill>
                  <a:schemeClr val="bg1"/>
                </a:solidFill>
              </a:endParaRPr>
            </a:p>
          </p:txBody>
        </p:sp>
        <p:sp>
          <p:nvSpPr>
            <p:cNvPr id="11" name="Rectangle 2">
              <a:extLst>
                <a:ext uri="{FF2B5EF4-FFF2-40B4-BE49-F238E27FC236}">
                  <a16:creationId xmlns="" xmlns:a16="http://schemas.microsoft.com/office/drawing/2014/main" id="{0B54EB53-FC64-43D6-94C1-02F287A9DF93}"/>
                </a:ext>
              </a:extLst>
            </p:cNvPr>
            <p:cNvSpPr>
              <a:spLocks noChangeArrowheads="1"/>
            </p:cNvSpPr>
            <p:nvPr/>
          </p:nvSpPr>
          <p:spPr bwMode="auto">
            <a:xfrm>
              <a:off x="2328553" y="2962960"/>
              <a:ext cx="1599143" cy="12003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bg1"/>
                  </a:solidFill>
                </a:rPr>
                <a:t>Receiving nasty or inappropriate emails</a:t>
              </a:r>
            </a:p>
          </p:txBody>
        </p:sp>
      </p:grpSp>
      <p:grpSp>
        <p:nvGrpSpPr>
          <p:cNvPr id="12" name="Group 11">
            <a:extLst>
              <a:ext uri="{FF2B5EF4-FFF2-40B4-BE49-F238E27FC236}">
                <a16:creationId xmlns="" xmlns:a16="http://schemas.microsoft.com/office/drawing/2014/main" id="{20E36306-17D8-4F89-8202-B814DC81A6DC}"/>
              </a:ext>
            </a:extLst>
          </p:cNvPr>
          <p:cNvGrpSpPr>
            <a:grpSpLocks/>
          </p:cNvGrpSpPr>
          <p:nvPr/>
        </p:nvGrpSpPr>
        <p:grpSpPr bwMode="auto">
          <a:xfrm>
            <a:off x="6478588" y="4100513"/>
            <a:ext cx="1992312" cy="1992312"/>
            <a:chOff x="6478244" y="4100341"/>
            <a:chExt cx="1992484" cy="1992484"/>
          </a:xfrm>
          <a:solidFill>
            <a:srgbClr val="009386"/>
          </a:solidFill>
        </p:grpSpPr>
        <p:sp>
          <p:nvSpPr>
            <p:cNvPr id="13" name="Oval 12">
              <a:extLst>
                <a:ext uri="{FF2B5EF4-FFF2-40B4-BE49-F238E27FC236}">
                  <a16:creationId xmlns="" xmlns:a16="http://schemas.microsoft.com/office/drawing/2014/main" id="{C603679B-5252-4EAB-94D4-62B6D3073F4C}"/>
                </a:ext>
              </a:extLst>
            </p:cNvPr>
            <p:cNvSpPr/>
            <p:nvPr/>
          </p:nvSpPr>
          <p:spPr>
            <a:xfrm>
              <a:off x="6478244" y="4100341"/>
              <a:ext cx="1992484" cy="1992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tLang="en-US" dirty="0">
                <a:solidFill>
                  <a:schemeClr val="bg1"/>
                </a:solidFill>
              </a:endParaRPr>
            </a:p>
          </p:txBody>
        </p:sp>
        <p:sp>
          <p:nvSpPr>
            <p:cNvPr id="14" name="Rectangle 9">
              <a:extLst>
                <a:ext uri="{FF2B5EF4-FFF2-40B4-BE49-F238E27FC236}">
                  <a16:creationId xmlns="" xmlns:a16="http://schemas.microsoft.com/office/drawing/2014/main" id="{AABD2806-D855-453B-B068-3072E0A2ED89}"/>
                </a:ext>
              </a:extLst>
            </p:cNvPr>
            <p:cNvSpPr>
              <a:spLocks noChangeArrowheads="1"/>
            </p:cNvSpPr>
            <p:nvPr/>
          </p:nvSpPr>
          <p:spPr bwMode="auto">
            <a:xfrm>
              <a:off x="6605110" y="4496418"/>
              <a:ext cx="1738751" cy="120032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bg1"/>
                  </a:solidFill>
                </a:rPr>
                <a:t>Getting </a:t>
              </a:r>
              <a:br>
                <a:rPr lang="en-GB" altLang="en-US" dirty="0">
                  <a:solidFill>
                    <a:schemeClr val="bg1"/>
                  </a:solidFill>
                </a:rPr>
              </a:br>
              <a:r>
                <a:rPr lang="en-GB" altLang="en-US" dirty="0">
                  <a:solidFill>
                    <a:schemeClr val="bg1"/>
                  </a:solidFill>
                </a:rPr>
                <a:t>nasty or inappropriate text messages</a:t>
              </a:r>
            </a:p>
          </p:txBody>
        </p:sp>
      </p:grpSp>
    </p:spTree>
    <p:extLst>
      <p:ext uri="{BB962C8B-B14F-4D97-AF65-F5344CB8AC3E}">
        <p14:creationId xmlns:p14="http://schemas.microsoft.com/office/powerpoint/2010/main" val="254054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 xmlns:a16="http://schemas.microsoft.com/office/drawing/2014/main" id="{C9728200-336F-4E56-9498-C561726B510B}"/>
              </a:ext>
            </a:extLst>
          </p:cNvPr>
          <p:cNvSpPr>
            <a:spLocks noGrp="1" noChangeArrowheads="1"/>
          </p:cNvSpPr>
          <p:nvPr>
            <p:ph type="title"/>
          </p:nvPr>
        </p:nvSpPr>
        <p:spPr>
          <a:xfrm>
            <a:off x="755650" y="454513"/>
            <a:ext cx="7632700" cy="81646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800" dirty="0"/>
              <a:t>How Can You Stay Safe Using the Internet?</a:t>
            </a:r>
          </a:p>
        </p:txBody>
      </p:sp>
      <p:sp>
        <p:nvSpPr>
          <p:cNvPr id="9" name="Rectangle 2">
            <a:extLst>
              <a:ext uri="{FF2B5EF4-FFF2-40B4-BE49-F238E27FC236}">
                <a16:creationId xmlns="" xmlns:a16="http://schemas.microsoft.com/office/drawing/2014/main" id="{53AF9F9C-4F4C-4C38-9B55-8F0C08E48C8F}"/>
              </a:ext>
            </a:extLst>
          </p:cNvPr>
          <p:cNvSpPr txBox="1">
            <a:spLocks noChangeArrowheads="1"/>
          </p:cNvSpPr>
          <p:nvPr/>
        </p:nvSpPr>
        <p:spPr>
          <a:xfrm>
            <a:off x="892175" y="1548667"/>
            <a:ext cx="7359650" cy="3172802"/>
          </a:xfrm>
          <a:prstGeom prst="roundRect">
            <a:avLst>
              <a:gd name="adj" fmla="val 2585"/>
            </a:avLst>
          </a:prstGeom>
          <a:noFill/>
          <a:ln w="25400">
            <a:noFill/>
          </a:ln>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pPr>
            <a:r>
              <a:rPr lang="en-GB" altLang="en-US" sz="1600" dirty="0"/>
              <a:t>What do you think the dangers could be of being online, using </a:t>
            </a:r>
            <a:br>
              <a:rPr lang="en-GB" altLang="en-US" sz="1600" dirty="0"/>
            </a:br>
            <a:r>
              <a:rPr lang="en-GB" altLang="en-US" sz="1600" dirty="0"/>
              <a:t>chatrooms and social media and how this could lead to cyberbullying?</a:t>
            </a:r>
          </a:p>
          <a:p>
            <a:pPr>
              <a:lnSpc>
                <a:spcPct val="100000"/>
              </a:lnSpc>
              <a:buSzPct val="100000"/>
            </a:pPr>
            <a:endParaRPr lang="en-GB" altLang="en-US" sz="1600" dirty="0"/>
          </a:p>
          <a:p>
            <a:pPr>
              <a:lnSpc>
                <a:spcPct val="100000"/>
              </a:lnSpc>
              <a:buSzPct val="100000"/>
            </a:pPr>
            <a:r>
              <a:rPr lang="en-GB" altLang="en-US" sz="1600" b="1" dirty="0"/>
              <a:t>It is important to stay safe online.</a:t>
            </a:r>
          </a:p>
          <a:p>
            <a:pPr marL="285750" indent="-285750">
              <a:lnSpc>
                <a:spcPct val="100000"/>
              </a:lnSpc>
              <a:buSzPct val="100000"/>
              <a:buFont typeface="Arial" panose="020B0604020202020204" pitchFamily="34" charset="0"/>
              <a:buChar char="•"/>
            </a:pPr>
            <a:r>
              <a:rPr lang="en-GB" altLang="en-US" sz="1600" dirty="0"/>
              <a:t>Never post personal details about yourself online, e.g. address, date of birth, phone numbers or pictures.</a:t>
            </a:r>
          </a:p>
          <a:p>
            <a:pPr marL="285750" indent="-285750">
              <a:lnSpc>
                <a:spcPct val="100000"/>
              </a:lnSpc>
              <a:buSzPct val="100000"/>
              <a:buFont typeface="Arial" panose="020B0604020202020204" pitchFamily="34" charset="0"/>
              <a:buChar char="•"/>
            </a:pPr>
            <a:r>
              <a:rPr lang="en-GB" altLang="en-US" sz="1600" dirty="0"/>
              <a:t>Don't post your full name, use a nickname.</a:t>
            </a:r>
          </a:p>
          <a:p>
            <a:pPr marL="285750" indent="-285750">
              <a:lnSpc>
                <a:spcPct val="100000"/>
              </a:lnSpc>
              <a:buSzPct val="100000"/>
              <a:buFont typeface="Arial" panose="020B0604020202020204" pitchFamily="34" charset="0"/>
              <a:buChar char="•"/>
            </a:pPr>
            <a:r>
              <a:rPr lang="en-GB" altLang="en-US" sz="1600" dirty="0"/>
              <a:t>Don't post a picture of yourself.</a:t>
            </a:r>
          </a:p>
          <a:p>
            <a:pPr>
              <a:lnSpc>
                <a:spcPct val="100000"/>
              </a:lnSpc>
              <a:buSzPct val="100000"/>
            </a:pPr>
            <a:endParaRPr lang="en-GB" altLang="en-US" sz="1600" dirty="0"/>
          </a:p>
          <a:p>
            <a:pPr>
              <a:lnSpc>
                <a:spcPct val="100000"/>
              </a:lnSpc>
              <a:buSzPct val="100000"/>
            </a:pPr>
            <a:endParaRPr lang="en-GB" altLang="en-US" sz="1600" dirty="0"/>
          </a:p>
        </p:txBody>
      </p:sp>
      <p:pic>
        <p:nvPicPr>
          <p:cNvPr id="3" name="Picture 2">
            <a:extLst>
              <a:ext uri="{FF2B5EF4-FFF2-40B4-BE49-F238E27FC236}">
                <a16:creationId xmlns="" xmlns:a16="http://schemas.microsoft.com/office/drawing/2014/main" id="{672C3049-CA1E-4122-AEA2-8DE49A74F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8045" y="3301926"/>
            <a:ext cx="3106402" cy="2839085"/>
          </a:xfrm>
          <a:prstGeom prst="rect">
            <a:avLst/>
          </a:prstGeom>
        </p:spPr>
      </p:pic>
    </p:spTree>
    <p:extLst>
      <p:ext uri="{BB962C8B-B14F-4D97-AF65-F5344CB8AC3E}">
        <p14:creationId xmlns:p14="http://schemas.microsoft.com/office/powerpoint/2010/main" val="169043935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126</TotalTime>
  <Words>949</Words>
  <Application>Microsoft Office PowerPoint</Application>
  <PresentationFormat>On-screen Show (4:3)</PresentationFormat>
  <Paragraphs>76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Wingdings</vt:lpstr>
      <vt:lpstr>Twinkl</vt:lpstr>
      <vt:lpstr>Calibri</vt:lpstr>
      <vt:lpstr>Arial</vt:lpstr>
      <vt:lpstr>Sassoon Infant Rg</vt:lpstr>
      <vt:lpstr>Office Theme</vt:lpstr>
      <vt:lpstr>PowerPoint Presentation</vt:lpstr>
      <vt:lpstr>PowerPoint Presentation</vt:lpstr>
      <vt:lpstr>Anti-Bullying Week</vt:lpstr>
      <vt:lpstr>What Is Bullying?</vt:lpstr>
      <vt:lpstr>Indirect Bullying</vt:lpstr>
      <vt:lpstr>What Can You Do?</vt:lpstr>
      <vt:lpstr>What Can You Do?</vt:lpstr>
      <vt:lpstr>Cyberbullying</vt:lpstr>
      <vt:lpstr>How Can You Stay Safe Using the Internet?</vt:lpstr>
      <vt:lpstr>How Can You Stay Safe Using the Internet?</vt:lpstr>
      <vt:lpstr>Look at these scenarios. In your groups can you come up with a solution to the problem?</vt:lpstr>
      <vt:lpstr>Look at these scenarios. In your groups can you come up with a solution to the problem?</vt:lpstr>
      <vt:lpstr>Look at these scenarios. In your groups can you come up with a solution to the problem?</vt:lpstr>
      <vt:lpstr>Reflection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Brooks</dc:creator>
  <cp:lastModifiedBy>Zac Mason</cp:lastModifiedBy>
  <cp:revision>13</cp:revision>
  <dcterms:created xsi:type="dcterms:W3CDTF">2021-11-16T12:22:33Z</dcterms:created>
  <dcterms:modified xsi:type="dcterms:W3CDTF">2022-08-24T08:52:57Z</dcterms:modified>
</cp:coreProperties>
</file>