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90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3BD1F-A925-4A03-87AA-BB62A06317AE}" type="datetimeFigureOut">
              <a:rPr lang="el-GR" smtClean="0"/>
              <a:t>25/09/2016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7E35D-97F9-41FE-94E2-A7A80D4D533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986314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3BD1F-A925-4A03-87AA-BB62A06317AE}" type="datetimeFigureOut">
              <a:rPr lang="el-GR" smtClean="0"/>
              <a:t>25/09/2016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7E35D-97F9-41FE-94E2-A7A80D4D533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340432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3BD1F-A925-4A03-87AA-BB62A06317AE}" type="datetimeFigureOut">
              <a:rPr lang="el-GR" smtClean="0"/>
              <a:t>25/09/2016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7E35D-97F9-41FE-94E2-A7A80D4D533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145438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3BD1F-A925-4A03-87AA-BB62A06317AE}" type="datetimeFigureOut">
              <a:rPr lang="el-GR" smtClean="0"/>
              <a:t>25/09/2016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7E35D-97F9-41FE-94E2-A7A80D4D533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588910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3BD1F-A925-4A03-87AA-BB62A06317AE}" type="datetimeFigureOut">
              <a:rPr lang="el-GR" smtClean="0"/>
              <a:t>25/09/2016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7E35D-97F9-41FE-94E2-A7A80D4D533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492325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3BD1F-A925-4A03-87AA-BB62A06317AE}" type="datetimeFigureOut">
              <a:rPr lang="el-GR" smtClean="0"/>
              <a:t>25/09/2016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7E35D-97F9-41FE-94E2-A7A80D4D533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574858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3BD1F-A925-4A03-87AA-BB62A06317AE}" type="datetimeFigureOut">
              <a:rPr lang="el-GR" smtClean="0"/>
              <a:t>25/09/2016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7E35D-97F9-41FE-94E2-A7A80D4D533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4237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3BD1F-A925-4A03-87AA-BB62A06317AE}" type="datetimeFigureOut">
              <a:rPr lang="el-GR" smtClean="0"/>
              <a:t>25/09/2016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7E35D-97F9-41FE-94E2-A7A80D4D533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46540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3BD1F-A925-4A03-87AA-BB62A06317AE}" type="datetimeFigureOut">
              <a:rPr lang="el-GR" smtClean="0"/>
              <a:t>25/09/2016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7E35D-97F9-41FE-94E2-A7A80D4D533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89509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3BD1F-A925-4A03-87AA-BB62A06317AE}" type="datetimeFigureOut">
              <a:rPr lang="el-GR" smtClean="0"/>
              <a:t>25/09/2016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7E35D-97F9-41FE-94E2-A7A80D4D533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669063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3BD1F-A925-4A03-87AA-BB62A06317AE}" type="datetimeFigureOut">
              <a:rPr lang="el-GR" smtClean="0"/>
              <a:t>25/09/2016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07E35D-97F9-41FE-94E2-A7A80D4D533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55336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C3BD1F-A925-4A03-87AA-BB62A06317AE}" type="datetimeFigureOut">
              <a:rPr lang="el-GR" smtClean="0"/>
              <a:t>25/09/2016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07E35D-97F9-41FE-94E2-A7A80D4D533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921484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974361" y="509665"/>
            <a:ext cx="9848537" cy="2713219"/>
          </a:xfrm>
        </p:spPr>
        <p:txBody>
          <a:bodyPr>
            <a:normAutofit/>
          </a:bodyPr>
          <a:lstStyle/>
          <a:p>
            <a:pPr algn="ctr"/>
            <a:r>
              <a:rPr lang="el-GR" b="1" dirty="0" smtClean="0"/>
              <a:t>ΘΕΤΙΚΕΣ ΕΠΙΠΤΩΣΕΙΣ ΤΕΧΝΟΛΟΓΙΑΣ ΣΤΗΝ ΚΑΘΗΜΕΡΙΝΗ ΖΩΗ</a:t>
            </a:r>
            <a:endParaRPr lang="el-GR" b="1" dirty="0"/>
          </a:p>
        </p:txBody>
      </p:sp>
    </p:spTree>
    <p:extLst>
      <p:ext uri="{BB962C8B-B14F-4D97-AF65-F5344CB8AC3E}">
        <p14:creationId xmlns:p14="http://schemas.microsoft.com/office/powerpoint/2010/main" val="33686352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0"/>
            <a:ext cx="9144000" cy="1417638"/>
          </a:xfrm>
        </p:spPr>
        <p:txBody>
          <a:bodyPr/>
          <a:lstStyle/>
          <a:p>
            <a:pPr eaLnBrk="1" hangingPunct="1"/>
            <a:r>
              <a:rPr lang="el-GR" sz="2800" b="1" dirty="0"/>
              <a:t>Στην προσπάθεια του για τεχνολογική ανάπτυξη </a:t>
            </a:r>
            <a:r>
              <a:rPr lang="el-GR" sz="2800" b="1" dirty="0">
                <a:solidFill>
                  <a:srgbClr val="FF0000"/>
                </a:solidFill>
              </a:rPr>
              <a:t>το φυσικό περιβάλλον</a:t>
            </a:r>
            <a:r>
              <a:rPr lang="el-GR" sz="2800" b="1" dirty="0"/>
              <a:t> έχει δεχτεί την </a:t>
            </a:r>
            <a:r>
              <a:rPr lang="el-GR" sz="2800" b="1" dirty="0">
                <a:solidFill>
                  <a:srgbClr val="0033CC"/>
                </a:solidFill>
              </a:rPr>
              <a:t>ανθρώπινη επέμβαση</a:t>
            </a:r>
            <a:r>
              <a:rPr lang="el-GR" sz="2800" b="1" dirty="0"/>
              <a:t> σε </a:t>
            </a:r>
            <a:r>
              <a:rPr lang="el-GR" sz="2800" b="1" dirty="0">
                <a:solidFill>
                  <a:srgbClr val="006600"/>
                </a:solidFill>
              </a:rPr>
              <a:t>μεγάλο βαθμό</a:t>
            </a:r>
          </a:p>
        </p:txBody>
      </p:sp>
      <p:pic>
        <p:nvPicPr>
          <p:cNvPr id="9219" name="Picture 10" descr="wahweap018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95551" y="1341438"/>
            <a:ext cx="7058025" cy="52943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777847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1"/>
            <a:ext cx="9144000" cy="1052513"/>
          </a:xfrm>
        </p:spPr>
        <p:txBody>
          <a:bodyPr/>
          <a:lstStyle/>
          <a:p>
            <a:pPr eaLnBrk="1" hangingPunct="1"/>
            <a:r>
              <a:rPr lang="el-GR" sz="2800" b="1"/>
              <a:t>Λίμνες </a:t>
            </a:r>
            <a:r>
              <a:rPr lang="el-GR" sz="2800" b="1">
                <a:solidFill>
                  <a:srgbClr val="FF0000"/>
                </a:solidFill>
              </a:rPr>
              <a:t>έχουν αποξηρανθεί</a:t>
            </a:r>
            <a:r>
              <a:rPr lang="el-GR" sz="2800" b="1"/>
              <a:t> και στην θέση τους έχουν δημιουργηθεί </a:t>
            </a:r>
            <a:r>
              <a:rPr lang="el-GR" sz="2800" b="1">
                <a:solidFill>
                  <a:srgbClr val="0033CC"/>
                </a:solidFill>
              </a:rPr>
              <a:t>καλλιεργήσιμες εκτάσεις</a:t>
            </a:r>
          </a:p>
        </p:txBody>
      </p:sp>
      <p:pic>
        <p:nvPicPr>
          <p:cNvPr id="10243" name="Picture 6" descr="old%2520lake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95551" y="1196975"/>
            <a:ext cx="6913563" cy="54229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41301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1"/>
            <a:ext cx="9144000" cy="981075"/>
          </a:xfrm>
        </p:spPr>
        <p:txBody>
          <a:bodyPr/>
          <a:lstStyle/>
          <a:p>
            <a:pPr eaLnBrk="1" hangingPunct="1"/>
            <a:r>
              <a:rPr lang="el-GR" sz="2800" b="1">
                <a:solidFill>
                  <a:srgbClr val="006600"/>
                </a:solidFill>
              </a:rPr>
              <a:t>Νερά ποταμών</a:t>
            </a:r>
            <a:r>
              <a:rPr lang="el-GR" sz="2800" b="1"/>
              <a:t> έχουν </a:t>
            </a:r>
            <a:r>
              <a:rPr lang="el-GR" sz="2800" b="1">
                <a:solidFill>
                  <a:srgbClr val="FF0000"/>
                </a:solidFill>
              </a:rPr>
              <a:t>διοχετευθεί</a:t>
            </a:r>
            <a:r>
              <a:rPr lang="el-GR" sz="2800" b="1"/>
              <a:t> σε άλλες </a:t>
            </a:r>
            <a:r>
              <a:rPr lang="el-GR" sz="2800" b="1">
                <a:solidFill>
                  <a:srgbClr val="0033CC"/>
                </a:solidFill>
              </a:rPr>
              <a:t>άνυδρες περιοχές</a:t>
            </a:r>
            <a:r>
              <a:rPr lang="el-GR" sz="2800" b="1"/>
              <a:t>,</a:t>
            </a:r>
          </a:p>
        </p:txBody>
      </p:sp>
      <p:pic>
        <p:nvPicPr>
          <p:cNvPr id="11267" name="Picture 6" descr="canal_05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51088" y="1052514"/>
            <a:ext cx="7416800" cy="55641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33797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1"/>
            <a:ext cx="9144000" cy="981075"/>
          </a:xfrm>
        </p:spPr>
        <p:txBody>
          <a:bodyPr/>
          <a:lstStyle/>
          <a:p>
            <a:pPr eaLnBrk="1" hangingPunct="1"/>
            <a:r>
              <a:rPr lang="el-GR" sz="2800" b="1">
                <a:solidFill>
                  <a:srgbClr val="FF0000"/>
                </a:solidFill>
              </a:rPr>
              <a:t>Τεχνητά φράγματα</a:t>
            </a:r>
            <a:r>
              <a:rPr lang="el-GR" sz="2800" b="1"/>
              <a:t> έχουν δημιουργήσει </a:t>
            </a:r>
            <a:r>
              <a:rPr lang="el-GR" sz="2800" b="1">
                <a:solidFill>
                  <a:srgbClr val="0033CC"/>
                </a:solidFill>
              </a:rPr>
              <a:t>τεχνητές λίμνες</a:t>
            </a:r>
            <a:r>
              <a:rPr lang="el-GR" sz="2800" b="1"/>
              <a:t>,</a:t>
            </a:r>
          </a:p>
        </p:txBody>
      </p:sp>
      <p:pic>
        <p:nvPicPr>
          <p:cNvPr id="12291" name="Picture 6" descr="anyox%2520dam%2520bi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74825" y="981076"/>
            <a:ext cx="8642350" cy="56753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43470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1"/>
            <a:ext cx="9144000" cy="1052513"/>
          </a:xfrm>
        </p:spPr>
        <p:txBody>
          <a:bodyPr/>
          <a:lstStyle/>
          <a:p>
            <a:pPr eaLnBrk="1" hangingPunct="1"/>
            <a:r>
              <a:rPr lang="el-GR" sz="2800" b="1" dirty="0"/>
              <a:t>Απόβλητα έχουν μολύνει υδάτινους ορίζοντες (</a:t>
            </a:r>
            <a:r>
              <a:rPr lang="el-GR" sz="2800" b="1" dirty="0" err="1"/>
              <a:t>λίμνες,ποτάμια,θάλασσες</a:t>
            </a:r>
            <a:r>
              <a:rPr lang="el-GR" sz="2800" b="1" dirty="0"/>
              <a:t>)</a:t>
            </a:r>
          </a:p>
        </p:txBody>
      </p:sp>
      <p:pic>
        <p:nvPicPr>
          <p:cNvPr id="31747" name="Picture 6" descr="pic00015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24113" y="1052514"/>
            <a:ext cx="7632700" cy="57245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152167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1"/>
            <a:ext cx="9144000" cy="620713"/>
          </a:xfrm>
        </p:spPr>
        <p:txBody>
          <a:bodyPr/>
          <a:lstStyle/>
          <a:p>
            <a:pPr eaLnBrk="1" hangingPunct="1"/>
            <a:r>
              <a:rPr lang="el-GR" sz="2800" b="1">
                <a:solidFill>
                  <a:srgbClr val="0033CC"/>
                </a:solidFill>
              </a:rPr>
              <a:t>Δημιουργώντας</a:t>
            </a:r>
            <a:r>
              <a:rPr lang="el-GR" sz="2800" b="1"/>
              <a:t> ίσως </a:t>
            </a:r>
            <a:r>
              <a:rPr lang="el-GR" sz="2800" b="1">
                <a:solidFill>
                  <a:srgbClr val="FF0000"/>
                </a:solidFill>
              </a:rPr>
              <a:t>νέα προβλήματα</a:t>
            </a:r>
          </a:p>
        </p:txBody>
      </p:sp>
      <p:pic>
        <p:nvPicPr>
          <p:cNvPr id="32771" name="Picture 6" descr="91803-polution-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19289" y="765175"/>
            <a:ext cx="8497887" cy="5842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88715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1550988" y="620713"/>
            <a:ext cx="9144000" cy="105251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l-GR" sz="2800" b="1"/>
              <a:t>Ο </a:t>
            </a:r>
            <a:r>
              <a:rPr lang="el-GR" sz="2800" b="1">
                <a:solidFill>
                  <a:srgbClr val="FF0000"/>
                </a:solidFill>
              </a:rPr>
              <a:t>σημερινός πολίτης</a:t>
            </a:r>
            <a:r>
              <a:rPr lang="el-GR" sz="2800" b="1"/>
              <a:t> είναι απαραίτητο να </a:t>
            </a:r>
            <a:r>
              <a:rPr lang="el-GR" sz="2800" b="1">
                <a:solidFill>
                  <a:srgbClr val="0033CC"/>
                </a:solidFill>
              </a:rPr>
              <a:t>ενημερωθεί</a:t>
            </a:r>
            <a:r>
              <a:rPr lang="el-GR" sz="2800" b="1"/>
              <a:t> και να εξοικειωθεί </a:t>
            </a:r>
            <a:r>
              <a:rPr lang="el-GR" sz="2800" b="1">
                <a:solidFill>
                  <a:srgbClr val="006600"/>
                </a:solidFill>
              </a:rPr>
              <a:t>με την τεχνολογία </a:t>
            </a:r>
            <a:br>
              <a:rPr lang="el-GR" sz="2800" b="1">
                <a:solidFill>
                  <a:srgbClr val="006600"/>
                </a:solidFill>
              </a:rPr>
            </a:br>
            <a:r>
              <a:rPr lang="el-GR" sz="2800" b="1"/>
              <a:t>Οι </a:t>
            </a:r>
            <a:r>
              <a:rPr lang="el-GR" sz="2800" b="1">
                <a:solidFill>
                  <a:srgbClr val="FF0000"/>
                </a:solidFill>
              </a:rPr>
              <a:t>τεχνολογικές δεξιότητες</a:t>
            </a:r>
            <a:r>
              <a:rPr lang="el-GR" sz="2800" b="1"/>
              <a:t> είναι </a:t>
            </a:r>
            <a:r>
              <a:rPr lang="el-GR" sz="2800" b="1">
                <a:solidFill>
                  <a:srgbClr val="0033CC"/>
                </a:solidFill>
              </a:rPr>
              <a:t>πολύτιμες</a:t>
            </a:r>
            <a:endParaRPr lang="el-GR" sz="2800"/>
          </a:p>
        </p:txBody>
      </p:sp>
      <p:pic>
        <p:nvPicPr>
          <p:cNvPr id="29699" name="Picture 6" descr="mom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55914" y="2132013"/>
            <a:ext cx="6696075" cy="4699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139657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200026"/>
            <a:ext cx="9144000" cy="1844675"/>
          </a:xfrm>
        </p:spPr>
        <p:txBody>
          <a:bodyPr/>
          <a:lstStyle/>
          <a:p>
            <a:pPr eaLnBrk="1" hangingPunct="1"/>
            <a:r>
              <a:rPr lang="el-GR" sz="2800" b="1"/>
              <a:t>Γιατί μια κοινωνία που στο σύνολο της </a:t>
            </a:r>
            <a:r>
              <a:rPr lang="el-GR" sz="2800" b="1">
                <a:solidFill>
                  <a:srgbClr val="FF0000"/>
                </a:solidFill>
              </a:rPr>
              <a:t>κατέχει την τεχνολογία</a:t>
            </a:r>
            <a:r>
              <a:rPr lang="el-GR" sz="2800" b="1"/>
              <a:t> μπορεί να συμβάλλει στην </a:t>
            </a:r>
            <a:r>
              <a:rPr lang="el-GR" sz="2800" b="1">
                <a:solidFill>
                  <a:srgbClr val="0033CC"/>
                </a:solidFill>
              </a:rPr>
              <a:t>οικονομική</a:t>
            </a:r>
            <a:r>
              <a:rPr lang="el-GR" sz="2800" b="1"/>
              <a:t> </a:t>
            </a:r>
            <a:r>
              <a:rPr lang="el-GR" sz="2800" b="1">
                <a:solidFill>
                  <a:srgbClr val="006600"/>
                </a:solidFill>
              </a:rPr>
              <a:t>ανάπτυξη της χώρας της</a:t>
            </a:r>
            <a:br>
              <a:rPr lang="el-GR" sz="2800" b="1">
                <a:solidFill>
                  <a:srgbClr val="006600"/>
                </a:solidFill>
              </a:rPr>
            </a:br>
            <a:r>
              <a:rPr lang="el-GR" sz="2800" b="1"/>
              <a:t>Και να δώσει πιο </a:t>
            </a:r>
            <a:r>
              <a:rPr lang="el-GR" sz="2800" b="1">
                <a:solidFill>
                  <a:srgbClr val="0033CC"/>
                </a:solidFill>
              </a:rPr>
              <a:t>αποτελεσματικές</a:t>
            </a:r>
            <a:r>
              <a:rPr lang="el-GR" sz="2800" b="1"/>
              <a:t> λύσεις σε προβλήματα </a:t>
            </a:r>
            <a:r>
              <a:rPr lang="el-GR" sz="2800" b="1">
                <a:solidFill>
                  <a:srgbClr val="FF0000"/>
                </a:solidFill>
              </a:rPr>
              <a:t>που αντιμετωπίζει</a:t>
            </a:r>
            <a:endParaRPr lang="el-GR" sz="2800" b="1">
              <a:solidFill>
                <a:srgbClr val="006600"/>
              </a:solidFill>
            </a:endParaRPr>
          </a:p>
        </p:txBody>
      </p:sp>
      <p:pic>
        <p:nvPicPr>
          <p:cNvPr id="30723" name="Picture 10" descr="cattl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0" y="2168526"/>
            <a:ext cx="9144000" cy="16605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0724" name="Picture 12" descr="sriimg20021223_1533003_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26" y="3954463"/>
            <a:ext cx="3744913" cy="268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5" name="Picture 14" descr="starvati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5638" y="3954463"/>
            <a:ext cx="4356100" cy="248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681440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1"/>
            <a:ext cx="9144000" cy="1052513"/>
          </a:xfrm>
        </p:spPr>
        <p:txBody>
          <a:bodyPr/>
          <a:lstStyle/>
          <a:p>
            <a:pPr eaLnBrk="1" hangingPunct="1"/>
            <a:r>
              <a:rPr lang="el-GR" sz="2800" b="1"/>
              <a:t>Οι </a:t>
            </a:r>
            <a:r>
              <a:rPr lang="el-GR" sz="2800" b="1">
                <a:solidFill>
                  <a:srgbClr val="0033CC"/>
                </a:solidFill>
              </a:rPr>
              <a:t>σύγχρονοι άνθρωποι</a:t>
            </a:r>
            <a:r>
              <a:rPr lang="el-GR" sz="2800" b="1"/>
              <a:t> πρέπει να έχουν την απαραίτητη </a:t>
            </a:r>
            <a:r>
              <a:rPr lang="el-GR" sz="2800" b="1">
                <a:solidFill>
                  <a:srgbClr val="FF0000"/>
                </a:solidFill>
              </a:rPr>
              <a:t>τεχνολογική παιδεία</a:t>
            </a:r>
            <a:r>
              <a:rPr lang="el-GR" sz="2800" b="1"/>
              <a:t>…</a:t>
            </a:r>
          </a:p>
        </p:txBody>
      </p:sp>
      <p:pic>
        <p:nvPicPr>
          <p:cNvPr id="34819" name="Picture 6" descr="studio-in-use-small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51089" y="981075"/>
            <a:ext cx="7559675" cy="56705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983414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1"/>
            <a:ext cx="9144000" cy="1052513"/>
          </a:xfrm>
        </p:spPr>
        <p:txBody>
          <a:bodyPr/>
          <a:lstStyle/>
          <a:p>
            <a:pPr eaLnBrk="1" hangingPunct="1"/>
            <a:r>
              <a:rPr lang="el-GR" sz="2800" b="1"/>
              <a:t>Και να θεωρούν </a:t>
            </a:r>
            <a:r>
              <a:rPr lang="el-GR" sz="2800" b="1">
                <a:solidFill>
                  <a:srgbClr val="FF0000"/>
                </a:solidFill>
              </a:rPr>
              <a:t>την τεχνολογία</a:t>
            </a:r>
            <a:r>
              <a:rPr lang="el-GR" sz="2800" b="1"/>
              <a:t> σαν ένα μέσο που </a:t>
            </a:r>
            <a:r>
              <a:rPr lang="el-GR" sz="2800" b="1">
                <a:solidFill>
                  <a:srgbClr val="006600"/>
                </a:solidFill>
              </a:rPr>
              <a:t>ούτε κακό</a:t>
            </a:r>
            <a:r>
              <a:rPr lang="el-GR" sz="2800" b="1"/>
              <a:t> είναι ούτε </a:t>
            </a:r>
            <a:r>
              <a:rPr lang="el-GR" sz="2800" b="1">
                <a:solidFill>
                  <a:srgbClr val="0033CC"/>
                </a:solidFill>
              </a:rPr>
              <a:t>καλό από μόνο του</a:t>
            </a:r>
            <a:r>
              <a:rPr lang="el-GR" sz="2800" b="1"/>
              <a:t>…</a:t>
            </a:r>
          </a:p>
        </p:txBody>
      </p:sp>
      <p:pic>
        <p:nvPicPr>
          <p:cNvPr id="35843" name="Picture 6" descr="technopob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32176" y="1196975"/>
            <a:ext cx="5243513" cy="53292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577188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1"/>
            <a:ext cx="9144000" cy="981075"/>
          </a:xfrm>
        </p:spPr>
        <p:txBody>
          <a:bodyPr/>
          <a:lstStyle/>
          <a:p>
            <a:pPr eaLnBrk="1" hangingPunct="1"/>
            <a:r>
              <a:rPr lang="el-GR" sz="2800" b="1"/>
              <a:t>Η τεχνολογία σαν εργαλείο αποτελεί </a:t>
            </a:r>
            <a:r>
              <a:rPr lang="el-GR" sz="2800" b="1">
                <a:solidFill>
                  <a:srgbClr val="FF0000"/>
                </a:solidFill>
              </a:rPr>
              <a:t>μια δύναμη</a:t>
            </a:r>
            <a:r>
              <a:rPr lang="el-GR" sz="2800" b="1"/>
              <a:t> για </a:t>
            </a:r>
            <a:r>
              <a:rPr lang="el-GR" sz="2800" b="1">
                <a:solidFill>
                  <a:srgbClr val="006600"/>
                </a:solidFill>
              </a:rPr>
              <a:t>το άτομο</a:t>
            </a:r>
            <a:r>
              <a:rPr lang="el-GR" sz="2800" b="1"/>
              <a:t> ή </a:t>
            </a:r>
            <a:r>
              <a:rPr lang="el-GR" sz="2800" b="1">
                <a:solidFill>
                  <a:srgbClr val="0033CC"/>
                </a:solidFill>
              </a:rPr>
              <a:t>την ομάδα</a:t>
            </a:r>
            <a:r>
              <a:rPr lang="el-GR" sz="2800" b="1"/>
              <a:t> που την κατέχει…</a:t>
            </a:r>
          </a:p>
        </p:txBody>
      </p:sp>
      <p:pic>
        <p:nvPicPr>
          <p:cNvPr id="22531" name="Picture 6" descr="Ginna,%2520Moody,%2520Jammo%2520%26%2520Tank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47851" y="1125538"/>
            <a:ext cx="8569325" cy="54038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678901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1"/>
            <a:ext cx="9144000" cy="1052513"/>
          </a:xfrm>
        </p:spPr>
        <p:txBody>
          <a:bodyPr/>
          <a:lstStyle/>
          <a:p>
            <a:pPr eaLnBrk="1" hangingPunct="1"/>
            <a:r>
              <a:rPr lang="el-GR" sz="2800" b="1"/>
              <a:t>Πάντα εξαρτάται από </a:t>
            </a:r>
            <a:r>
              <a:rPr lang="el-GR" sz="2800" b="1">
                <a:solidFill>
                  <a:srgbClr val="FF0000"/>
                </a:solidFill>
              </a:rPr>
              <a:t>τον άνθρωπο</a:t>
            </a:r>
            <a:r>
              <a:rPr lang="el-GR" sz="2800" b="1"/>
              <a:t> η καλή </a:t>
            </a:r>
            <a:r>
              <a:rPr lang="el-GR" sz="2800" b="1">
                <a:solidFill>
                  <a:srgbClr val="006600"/>
                </a:solidFill>
              </a:rPr>
              <a:t>ή κακή</a:t>
            </a:r>
            <a:r>
              <a:rPr lang="el-GR" sz="2800" b="1"/>
              <a:t> </a:t>
            </a:r>
            <a:r>
              <a:rPr lang="el-GR" sz="2800" b="1">
                <a:solidFill>
                  <a:srgbClr val="0033CC"/>
                </a:solidFill>
              </a:rPr>
              <a:t>εφαρμογή της</a:t>
            </a:r>
          </a:p>
        </p:txBody>
      </p:sp>
      <p:pic>
        <p:nvPicPr>
          <p:cNvPr id="36867" name="Picture 6" descr="leop8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03389" y="1484314"/>
            <a:ext cx="8785225" cy="36845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753239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1"/>
            <a:ext cx="9144000" cy="836613"/>
          </a:xfrm>
        </p:spPr>
        <p:txBody>
          <a:bodyPr/>
          <a:lstStyle/>
          <a:p>
            <a:pPr eaLnBrk="1" hangingPunct="1"/>
            <a:r>
              <a:rPr lang="el-GR" sz="2800" b="1"/>
              <a:t>Με το </a:t>
            </a:r>
            <a:r>
              <a:rPr lang="el-GR" sz="2800" b="1">
                <a:solidFill>
                  <a:srgbClr val="0033CC"/>
                </a:solidFill>
              </a:rPr>
              <a:t>μαχαίρι</a:t>
            </a:r>
            <a:r>
              <a:rPr lang="el-GR" sz="2800" b="1"/>
              <a:t> μπορούμε να </a:t>
            </a:r>
            <a:r>
              <a:rPr lang="el-GR" sz="2800" b="1">
                <a:solidFill>
                  <a:srgbClr val="FF0000"/>
                </a:solidFill>
              </a:rPr>
              <a:t>κόψουμε ψωμί</a:t>
            </a:r>
            <a:r>
              <a:rPr lang="el-GR" sz="2800" b="1"/>
              <a:t>…</a:t>
            </a:r>
          </a:p>
        </p:txBody>
      </p:sp>
      <p:pic>
        <p:nvPicPr>
          <p:cNvPr id="37891" name="Picture 6" descr="bread_cutti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95550" y="836613"/>
            <a:ext cx="6769100" cy="59229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78339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1"/>
            <a:ext cx="9144000" cy="620713"/>
          </a:xfrm>
        </p:spPr>
        <p:txBody>
          <a:bodyPr/>
          <a:lstStyle/>
          <a:p>
            <a:pPr eaLnBrk="1" hangingPunct="1"/>
            <a:r>
              <a:rPr lang="el-GR" sz="2800" b="1"/>
              <a:t>Αλλά και να </a:t>
            </a:r>
            <a:r>
              <a:rPr lang="el-GR" sz="2800" b="1">
                <a:solidFill>
                  <a:srgbClr val="FF0000"/>
                </a:solidFill>
              </a:rPr>
              <a:t>σφάξει κάποιος</a:t>
            </a:r>
            <a:r>
              <a:rPr lang="el-GR" sz="2800" b="1"/>
              <a:t> </a:t>
            </a:r>
            <a:r>
              <a:rPr lang="el-GR" sz="2800" b="1">
                <a:solidFill>
                  <a:srgbClr val="0033CC"/>
                </a:solidFill>
              </a:rPr>
              <a:t>έναν άνθρωπο</a:t>
            </a:r>
            <a:r>
              <a:rPr lang="el-GR" sz="2800" b="1"/>
              <a:t>…</a:t>
            </a:r>
          </a:p>
        </p:txBody>
      </p:sp>
      <p:pic>
        <p:nvPicPr>
          <p:cNvPr id="38915" name="Picture 6" descr="gordon%2520knife%2520killer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79650" y="765176"/>
            <a:ext cx="7632700" cy="59150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635808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0"/>
            <a:ext cx="9036496" cy="119675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l-GR" sz="2800" b="1" dirty="0"/>
              <a:t/>
            </a:r>
            <a:br>
              <a:rPr lang="el-GR" sz="2800" b="1" dirty="0"/>
            </a:br>
            <a:r>
              <a:rPr lang="el-GR" sz="2800" b="1" dirty="0"/>
              <a:t/>
            </a:r>
            <a:br>
              <a:rPr lang="el-GR" sz="2800" b="1" dirty="0"/>
            </a:br>
            <a:r>
              <a:rPr lang="el-GR" sz="2800" b="1" dirty="0"/>
              <a:t/>
            </a:r>
            <a:br>
              <a:rPr lang="el-GR" sz="2800" b="1" dirty="0"/>
            </a:br>
            <a:r>
              <a:rPr lang="el-GR" sz="2800" b="1" dirty="0"/>
              <a:t/>
            </a:r>
            <a:br>
              <a:rPr lang="el-GR" sz="2800" b="1" dirty="0"/>
            </a:br>
            <a:r>
              <a:rPr lang="el-GR" sz="2800" b="1" dirty="0"/>
              <a:t>Η Τεχνολογία Έγινε από ανθρώπους και ΠΡΕΠΕΙ να απευθύνεται σε ανθρώπους…</a:t>
            </a:r>
            <a:br>
              <a:rPr lang="el-GR" sz="2800" b="1" dirty="0"/>
            </a:br>
            <a:r>
              <a:rPr lang="el-GR" sz="2800" b="1" dirty="0"/>
              <a:t>Απλά στους ανθρώπους…</a:t>
            </a:r>
            <a:r>
              <a:rPr lang="el-GR" sz="2800" dirty="0"/>
              <a:t/>
            </a:r>
            <a:br>
              <a:rPr lang="el-GR" sz="2800" dirty="0"/>
            </a:br>
            <a:endParaRPr lang="el-GR" sz="2800" b="1" dirty="0"/>
          </a:p>
        </p:txBody>
      </p:sp>
      <p:pic>
        <p:nvPicPr>
          <p:cNvPr id="31747" name="Picture 6" descr="7-12-people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91745" y="2143066"/>
            <a:ext cx="6452493" cy="43325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642469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2650306"/>
          </a:xfrm>
        </p:spPr>
        <p:txBody>
          <a:bodyPr>
            <a:normAutofit fontScale="90000"/>
          </a:bodyPr>
          <a:lstStyle/>
          <a:p>
            <a:r>
              <a:rPr lang="el-GR" sz="3200" b="1" dirty="0"/>
              <a:t/>
            </a:r>
            <a:br>
              <a:rPr lang="el-GR" sz="3200" b="1" dirty="0"/>
            </a:br>
            <a:r>
              <a:rPr lang="el-GR" sz="3200" b="1" dirty="0"/>
              <a:t/>
            </a:r>
            <a:br>
              <a:rPr lang="el-GR" sz="3200" b="1" dirty="0"/>
            </a:br>
            <a:r>
              <a:rPr lang="el-GR" sz="3200" b="1" dirty="0"/>
              <a:t/>
            </a:r>
            <a:br>
              <a:rPr lang="el-GR" sz="3200" b="1" dirty="0"/>
            </a:br>
            <a:r>
              <a:rPr lang="el-GR" sz="3200" b="1" dirty="0"/>
              <a:t>Ανθρώπους σαν εσάς τους σημερινούς μαθητές που θα κληθείτε στο μέλλον να συμμετάσχετε στην διαμόρφωση της Τεχνολογίας   </a:t>
            </a:r>
            <a:r>
              <a:rPr lang="el-GR" b="1" dirty="0" smtClean="0"/>
              <a:t/>
            </a:r>
            <a:br>
              <a:rPr lang="el-GR" b="1" dirty="0" smtClean="0"/>
            </a:br>
            <a:r>
              <a:rPr lang="el-GR" b="1" dirty="0" smtClean="0"/>
              <a:t/>
            </a:r>
            <a:br>
              <a:rPr lang="el-GR" b="1" dirty="0" smtClean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775520" y="2924945"/>
            <a:ext cx="8229600" cy="3517851"/>
          </a:xfrm>
        </p:spPr>
        <p:txBody>
          <a:bodyPr/>
          <a:lstStyle/>
          <a:p>
            <a:r>
              <a:rPr lang="el-GR" dirty="0" smtClean="0"/>
              <a:t>Εσείς θα επινοήσετε</a:t>
            </a:r>
          </a:p>
          <a:p>
            <a:r>
              <a:rPr lang="el-GR" dirty="0" smtClean="0"/>
              <a:t>Εσείς θα κατασκευάσετε</a:t>
            </a:r>
          </a:p>
          <a:p>
            <a:r>
              <a:rPr lang="el-GR" dirty="0" smtClean="0"/>
              <a:t>Και εσείς θα αποφασίσετε για την χρήση της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036260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1"/>
            <a:ext cx="9144000" cy="981075"/>
          </a:xfrm>
        </p:spPr>
        <p:txBody>
          <a:bodyPr/>
          <a:lstStyle/>
          <a:p>
            <a:pPr eaLnBrk="1" hangingPunct="1"/>
            <a:r>
              <a:rPr lang="el-GR" sz="2800" b="1"/>
              <a:t>Γιατί δίνει ένα </a:t>
            </a:r>
            <a:r>
              <a:rPr lang="el-GR" sz="2800" b="1">
                <a:solidFill>
                  <a:srgbClr val="FF0000"/>
                </a:solidFill>
              </a:rPr>
              <a:t>προβάδισμα</a:t>
            </a:r>
            <a:r>
              <a:rPr lang="el-GR" sz="2800" b="1"/>
              <a:t> σε σχέση με εκείνους που δεν </a:t>
            </a:r>
            <a:r>
              <a:rPr lang="el-GR" sz="2800" b="1">
                <a:solidFill>
                  <a:srgbClr val="0033CC"/>
                </a:solidFill>
              </a:rPr>
              <a:t>την κατέχουν…</a:t>
            </a:r>
          </a:p>
        </p:txBody>
      </p:sp>
      <p:pic>
        <p:nvPicPr>
          <p:cNvPr id="23555" name="Picture 6" descr="poor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40013" y="1052513"/>
            <a:ext cx="6769100" cy="55356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68500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0"/>
            <a:ext cx="9144000" cy="1417638"/>
          </a:xfrm>
        </p:spPr>
        <p:txBody>
          <a:bodyPr/>
          <a:lstStyle/>
          <a:p>
            <a:pPr eaLnBrk="1" hangingPunct="1"/>
            <a:r>
              <a:rPr lang="el-GR" sz="2800" b="1" dirty="0"/>
              <a:t>Και τα κράτη που διαθέτουν την </a:t>
            </a:r>
            <a:r>
              <a:rPr lang="el-GR" sz="2800" b="1" dirty="0">
                <a:solidFill>
                  <a:srgbClr val="FF0000"/>
                </a:solidFill>
              </a:rPr>
              <a:t>κατάλληλη τεχνολογία</a:t>
            </a:r>
            <a:r>
              <a:rPr lang="el-GR" sz="2800" b="1" dirty="0"/>
              <a:t> και τις </a:t>
            </a:r>
            <a:r>
              <a:rPr lang="el-GR" sz="2800" b="1" dirty="0">
                <a:solidFill>
                  <a:srgbClr val="0033CC"/>
                </a:solidFill>
              </a:rPr>
              <a:t>εφαρμογές της</a:t>
            </a:r>
            <a:r>
              <a:rPr lang="el-GR" sz="2800" b="1" dirty="0"/>
              <a:t> βρίσκονται σε </a:t>
            </a:r>
            <a:r>
              <a:rPr lang="el-GR" sz="2800" b="1" dirty="0">
                <a:solidFill>
                  <a:srgbClr val="006600"/>
                </a:solidFill>
              </a:rPr>
              <a:t>πλεονεκτικότερη θέση</a:t>
            </a:r>
          </a:p>
        </p:txBody>
      </p:sp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Ο άνθρωπος γενικά κατάφερε μέσω της Τεχνολογίας να:</a:t>
            </a:r>
          </a:p>
          <a:p>
            <a:r>
              <a:rPr lang="el-GR" dirty="0" smtClean="0"/>
              <a:t>Ζει περισσότερα χρόνια</a:t>
            </a:r>
          </a:p>
          <a:p>
            <a:r>
              <a:rPr lang="el-GR" dirty="0" smtClean="0"/>
              <a:t>Να ζει πιο άνετα </a:t>
            </a:r>
          </a:p>
          <a:p>
            <a:r>
              <a:rPr lang="el-GR" dirty="0" smtClean="0"/>
              <a:t>Να προάγει τον πολιτισμό</a:t>
            </a:r>
          </a:p>
          <a:p>
            <a:r>
              <a:rPr lang="el-GR" dirty="0" smtClean="0"/>
              <a:t>Την εκπαίδευση</a:t>
            </a:r>
          </a:p>
          <a:p>
            <a:r>
              <a:rPr lang="el-GR" dirty="0" smtClean="0"/>
              <a:t>Κοινωνική οργάνωση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292931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1"/>
            <a:ext cx="9144000" cy="1052513"/>
          </a:xfrm>
        </p:spPr>
        <p:txBody>
          <a:bodyPr/>
          <a:lstStyle/>
          <a:p>
            <a:pPr eaLnBrk="1" hangingPunct="1"/>
            <a:r>
              <a:rPr lang="el-GR" sz="2800" b="1" dirty="0"/>
              <a:t>Πχ Ο γιατρός ή </a:t>
            </a:r>
            <a:r>
              <a:rPr lang="el-GR" sz="2800" b="1" dirty="0">
                <a:solidFill>
                  <a:srgbClr val="FF0000"/>
                </a:solidFill>
              </a:rPr>
              <a:t>το νοσοκομείο</a:t>
            </a:r>
            <a:r>
              <a:rPr lang="el-GR" sz="2800" b="1" dirty="0"/>
              <a:t> με τα </a:t>
            </a:r>
            <a:r>
              <a:rPr lang="el-GR" sz="2800" b="1" dirty="0">
                <a:solidFill>
                  <a:srgbClr val="0033CC"/>
                </a:solidFill>
              </a:rPr>
              <a:t>σύγχρονα μηχανήματα</a:t>
            </a:r>
          </a:p>
        </p:txBody>
      </p:sp>
      <p:pic>
        <p:nvPicPr>
          <p:cNvPr id="24579" name="Picture 6" descr="hospital_icu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79650" y="1125538"/>
            <a:ext cx="7416800" cy="5562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95231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1"/>
            <a:ext cx="9144000" cy="620713"/>
          </a:xfrm>
        </p:spPr>
        <p:txBody>
          <a:bodyPr/>
          <a:lstStyle/>
          <a:p>
            <a:pPr eaLnBrk="1" hangingPunct="1"/>
            <a:r>
              <a:rPr lang="el-GR" sz="2800" b="1">
                <a:solidFill>
                  <a:srgbClr val="0033CC"/>
                </a:solidFill>
              </a:rPr>
              <a:t>Η νοικοκυρά</a:t>
            </a:r>
            <a:r>
              <a:rPr lang="el-GR" sz="2800" b="1"/>
              <a:t> με τις </a:t>
            </a:r>
            <a:r>
              <a:rPr lang="el-GR" sz="2800" b="1">
                <a:solidFill>
                  <a:srgbClr val="FF0000"/>
                </a:solidFill>
              </a:rPr>
              <a:t>σύγχρονες συσκευές</a:t>
            </a:r>
          </a:p>
        </p:txBody>
      </p:sp>
      <p:pic>
        <p:nvPicPr>
          <p:cNvPr id="25603" name="Picture 6" descr="kitchen_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03464" y="836613"/>
            <a:ext cx="7583487" cy="56880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35484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1"/>
            <a:ext cx="9144000" cy="765175"/>
          </a:xfrm>
        </p:spPr>
        <p:txBody>
          <a:bodyPr/>
          <a:lstStyle/>
          <a:p>
            <a:pPr eaLnBrk="1" hangingPunct="1"/>
            <a:r>
              <a:rPr lang="el-GR" sz="2800" b="1"/>
              <a:t>Οι επιχειρήσεις με τους Η/Υ</a:t>
            </a:r>
          </a:p>
        </p:txBody>
      </p:sp>
      <p:pic>
        <p:nvPicPr>
          <p:cNvPr id="26627" name="Picture 6" descr="view_from_tcj_offic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35188" y="692150"/>
            <a:ext cx="7848600" cy="58864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99086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0"/>
            <a:ext cx="9144000" cy="908050"/>
          </a:xfrm>
        </p:spPr>
        <p:txBody>
          <a:bodyPr/>
          <a:lstStyle/>
          <a:p>
            <a:pPr eaLnBrk="1" hangingPunct="1"/>
            <a:r>
              <a:rPr lang="el-GR" sz="2800" b="1">
                <a:solidFill>
                  <a:srgbClr val="FF0000"/>
                </a:solidFill>
              </a:rPr>
              <a:t>Τα εργοστάσια</a:t>
            </a:r>
            <a:r>
              <a:rPr lang="el-GR" sz="2800" b="1"/>
              <a:t> με τον σύγχρονο </a:t>
            </a:r>
            <a:r>
              <a:rPr lang="el-GR" sz="2800" b="1">
                <a:solidFill>
                  <a:srgbClr val="0033CC"/>
                </a:solidFill>
              </a:rPr>
              <a:t>μηχανολογικό εξοπλισμό</a:t>
            </a:r>
          </a:p>
        </p:txBody>
      </p:sp>
      <p:pic>
        <p:nvPicPr>
          <p:cNvPr id="27651" name="Picture 10" descr="industry-hollan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19289" y="981075"/>
            <a:ext cx="8497887" cy="55514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31803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991544" y="234888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ΑΡΝΗΤΙΚΕΣ ΕΠΙΠΤΩΣΕΙΣ ΣΤΟ ΠΕΡΙΒΑΛΛΟΝ ΚΑΙ ΣΤΟΝ ΑΝΘΡΩΠΟ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85834818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269</Words>
  <Application>Microsoft Office PowerPoint</Application>
  <PresentationFormat>Ευρεία οθόνη</PresentationFormat>
  <Paragraphs>33</Paragraphs>
  <Slides>24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24</vt:i4>
      </vt:variant>
    </vt:vector>
  </HeadingPairs>
  <TitlesOfParts>
    <vt:vector size="28" baseType="lpstr">
      <vt:lpstr>Arial</vt:lpstr>
      <vt:lpstr>Calibri</vt:lpstr>
      <vt:lpstr>Calibri Light</vt:lpstr>
      <vt:lpstr>Θέμα του Office</vt:lpstr>
      <vt:lpstr>ΘΕΤΙΚΕΣ ΕΠΙΠΤΩΣΕΙΣ ΤΕΧΝΟΛΟΓΙΑΣ ΣΤΗΝ ΚΑΘΗΜΕΡΙΝΗ ΖΩΗ</vt:lpstr>
      <vt:lpstr>Η τεχνολογία σαν εργαλείο αποτελεί μια δύναμη για το άτομο ή την ομάδα που την κατέχει…</vt:lpstr>
      <vt:lpstr>Γιατί δίνει ένα προβάδισμα σε σχέση με εκείνους που δεν την κατέχουν…</vt:lpstr>
      <vt:lpstr>Και τα κράτη που διαθέτουν την κατάλληλη τεχνολογία και τις εφαρμογές της βρίσκονται σε πλεονεκτικότερη θέση</vt:lpstr>
      <vt:lpstr>Πχ Ο γιατρός ή το νοσοκομείο με τα σύγχρονα μηχανήματα</vt:lpstr>
      <vt:lpstr>Η νοικοκυρά με τις σύγχρονες συσκευές</vt:lpstr>
      <vt:lpstr>Οι επιχειρήσεις με τους Η/Υ</vt:lpstr>
      <vt:lpstr>Τα εργοστάσια με τον σύγχρονο μηχανολογικό εξοπλισμό</vt:lpstr>
      <vt:lpstr>ΑΡΝΗΤΙΚΕΣ ΕΠΙΠΤΩΣΕΙΣ ΣΤΟ ΠΕΡΙΒΑΛΛΟΝ ΚΑΙ ΣΤΟΝ ΑΝΘΡΩΠΟ</vt:lpstr>
      <vt:lpstr>Στην προσπάθεια του για τεχνολογική ανάπτυξη το φυσικό περιβάλλον έχει δεχτεί την ανθρώπινη επέμβαση σε μεγάλο βαθμό</vt:lpstr>
      <vt:lpstr>Λίμνες έχουν αποξηρανθεί και στην θέση τους έχουν δημιουργηθεί καλλιεργήσιμες εκτάσεις</vt:lpstr>
      <vt:lpstr>Νερά ποταμών έχουν διοχετευθεί σε άλλες άνυδρες περιοχές,</vt:lpstr>
      <vt:lpstr>Τεχνητά φράγματα έχουν δημιουργήσει τεχνητές λίμνες,</vt:lpstr>
      <vt:lpstr>Απόβλητα έχουν μολύνει υδάτινους ορίζοντες (λίμνες,ποτάμια,θάλασσες)</vt:lpstr>
      <vt:lpstr>Δημιουργώντας ίσως νέα προβλήματα</vt:lpstr>
      <vt:lpstr>Ο σημερινός πολίτης είναι απαραίτητο να ενημερωθεί και να εξοικειωθεί με την τεχνολογία  Οι τεχνολογικές δεξιότητες είναι πολύτιμες</vt:lpstr>
      <vt:lpstr>Γιατί μια κοινωνία που στο σύνολο της κατέχει την τεχνολογία μπορεί να συμβάλλει στην οικονομική ανάπτυξη της χώρας της Και να δώσει πιο αποτελεσματικές λύσεις σε προβλήματα που αντιμετωπίζει</vt:lpstr>
      <vt:lpstr>Οι σύγχρονοι άνθρωποι πρέπει να έχουν την απαραίτητη τεχνολογική παιδεία…</vt:lpstr>
      <vt:lpstr>Και να θεωρούν την τεχνολογία σαν ένα μέσο που ούτε κακό είναι ούτε καλό από μόνο του…</vt:lpstr>
      <vt:lpstr>Πάντα εξαρτάται από τον άνθρωπο η καλή ή κακή εφαρμογή της</vt:lpstr>
      <vt:lpstr>Με το μαχαίρι μπορούμε να κόψουμε ψωμί…</vt:lpstr>
      <vt:lpstr>Αλλά και να σφάξει κάποιος έναν άνθρωπο…</vt:lpstr>
      <vt:lpstr>    Η Τεχνολογία Έγινε από ανθρώπους και ΠΡΕΠΕΙ να απευθύνεται σε ανθρώπους… Απλά στους ανθρώπους… </vt:lpstr>
      <vt:lpstr>   Ανθρώπους σαν εσάς τους σημερινούς μαθητές που θα κληθείτε στο μέλλον να συμμετάσχετε στην διαμόρφωση της Τεχνολογίας    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ΘΕΤΙΚΕΣ ΕΠΙΠΤΩΣΕΙΣ ΤΕΧΝΟΛΟΓΙΑΣ ΣΤΗΝ ΚΑΘΗΜΕΡΙΝΗ ΖΩΗ</dc:title>
  <dc:creator>A</dc:creator>
  <cp:lastModifiedBy>A</cp:lastModifiedBy>
  <cp:revision>2</cp:revision>
  <dcterms:created xsi:type="dcterms:W3CDTF">2016-09-18T22:55:07Z</dcterms:created>
  <dcterms:modified xsi:type="dcterms:W3CDTF">2016-09-25T20:33:16Z</dcterms:modified>
</cp:coreProperties>
</file>