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6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04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5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89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23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48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2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54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5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9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3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BD1F-A925-4A03-87AA-BB62A06317AE}" type="datetimeFigureOut">
              <a:rPr lang="el-GR" smtClean="0"/>
              <a:t>25/09/2016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E35D-97F9-41FE-94E2-A7A80D4D5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14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4361" y="509665"/>
            <a:ext cx="9848537" cy="2713219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ΘΕΤΙΚΕΣ ΕΠΙΠΤΩΣΕΙΣ ΤΕΧΝΟΛΟΓΙΑΣ ΣΤΗΝ ΚΑΘΗΜΕΡΙΝΗ ΖΩΗ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6863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pPr eaLnBrk="1" hangingPunct="1"/>
            <a:r>
              <a:rPr lang="el-GR" sz="2800" b="1" dirty="0"/>
              <a:t>Στην προσπάθεια του για τεχνολογική ανάπτυξη </a:t>
            </a:r>
            <a:r>
              <a:rPr lang="el-GR" sz="2800" b="1" dirty="0">
                <a:solidFill>
                  <a:srgbClr val="FF0000"/>
                </a:solidFill>
              </a:rPr>
              <a:t>το φυσικό περιβάλλον</a:t>
            </a:r>
            <a:r>
              <a:rPr lang="el-GR" sz="2800" b="1" dirty="0"/>
              <a:t> έχει δεχτεί την </a:t>
            </a:r>
            <a:r>
              <a:rPr lang="el-GR" sz="2800" b="1" dirty="0">
                <a:solidFill>
                  <a:srgbClr val="0033CC"/>
                </a:solidFill>
              </a:rPr>
              <a:t>ανθρώπινη επέμβαση</a:t>
            </a:r>
            <a:r>
              <a:rPr lang="el-GR" sz="2800" b="1" dirty="0"/>
              <a:t> σε </a:t>
            </a:r>
            <a:r>
              <a:rPr lang="el-GR" sz="2800" b="1" dirty="0">
                <a:solidFill>
                  <a:srgbClr val="006600"/>
                </a:solidFill>
              </a:rPr>
              <a:t>μεγάλο βαθμό</a:t>
            </a:r>
          </a:p>
        </p:txBody>
      </p:sp>
      <p:pic>
        <p:nvPicPr>
          <p:cNvPr id="9219" name="Picture 10" descr="wahweap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341438"/>
            <a:ext cx="7058025" cy="529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8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/>
              <a:t>Λίμνες </a:t>
            </a:r>
            <a:r>
              <a:rPr lang="el-GR" sz="2800" b="1">
                <a:solidFill>
                  <a:srgbClr val="FF0000"/>
                </a:solidFill>
              </a:rPr>
              <a:t>έχουν αποξηρανθεί</a:t>
            </a:r>
            <a:r>
              <a:rPr lang="el-GR" sz="2800" b="1"/>
              <a:t> και στην θέση τους έχουν δημιουργηθεί </a:t>
            </a:r>
            <a:r>
              <a:rPr lang="el-GR" sz="2800" b="1">
                <a:solidFill>
                  <a:srgbClr val="0033CC"/>
                </a:solidFill>
              </a:rPr>
              <a:t>καλλιεργήσιμες εκτάσεις</a:t>
            </a:r>
          </a:p>
        </p:txBody>
      </p:sp>
      <p:pic>
        <p:nvPicPr>
          <p:cNvPr id="10243" name="Picture 6" descr="old%2520lak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196975"/>
            <a:ext cx="6913563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>
                <a:solidFill>
                  <a:srgbClr val="006600"/>
                </a:solidFill>
              </a:rPr>
              <a:t>Νερά ποταμών</a:t>
            </a:r>
            <a:r>
              <a:rPr lang="el-GR" sz="2800" b="1"/>
              <a:t> έχουν </a:t>
            </a:r>
            <a:r>
              <a:rPr lang="el-GR" sz="2800" b="1">
                <a:solidFill>
                  <a:srgbClr val="FF0000"/>
                </a:solidFill>
              </a:rPr>
              <a:t>διοχετευθεί</a:t>
            </a:r>
            <a:r>
              <a:rPr lang="el-GR" sz="2800" b="1"/>
              <a:t> σε άλλες </a:t>
            </a:r>
            <a:r>
              <a:rPr lang="el-GR" sz="2800" b="1">
                <a:solidFill>
                  <a:srgbClr val="0033CC"/>
                </a:solidFill>
              </a:rPr>
              <a:t>άνυδρες περιοχές</a:t>
            </a:r>
            <a:r>
              <a:rPr lang="el-GR" sz="2800" b="1"/>
              <a:t>,</a:t>
            </a:r>
          </a:p>
        </p:txBody>
      </p:sp>
      <p:pic>
        <p:nvPicPr>
          <p:cNvPr id="11267" name="Picture 6" descr="canal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052514"/>
            <a:ext cx="7416800" cy="556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7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>
                <a:solidFill>
                  <a:srgbClr val="FF0000"/>
                </a:solidFill>
              </a:rPr>
              <a:t>Τεχνητά φράγματα</a:t>
            </a:r>
            <a:r>
              <a:rPr lang="el-GR" sz="2800" b="1"/>
              <a:t> έχουν δημιουργήσει </a:t>
            </a:r>
            <a:r>
              <a:rPr lang="el-GR" sz="2800" b="1">
                <a:solidFill>
                  <a:srgbClr val="0033CC"/>
                </a:solidFill>
              </a:rPr>
              <a:t>τεχνητές λίμνες</a:t>
            </a:r>
            <a:r>
              <a:rPr lang="el-GR" sz="2800" b="1"/>
              <a:t>,</a:t>
            </a:r>
          </a:p>
        </p:txBody>
      </p:sp>
      <p:pic>
        <p:nvPicPr>
          <p:cNvPr id="12291" name="Picture 6" descr="anyox%2520dam%2520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981076"/>
            <a:ext cx="8642350" cy="567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dirty="0"/>
              <a:t>Απόβλητα έχουν μολύνει υδάτινους ορίζοντες (</a:t>
            </a:r>
            <a:r>
              <a:rPr lang="el-GR" sz="2800" b="1" dirty="0" err="1"/>
              <a:t>λίμνες,ποτάμια,θάλασσες</a:t>
            </a:r>
            <a:r>
              <a:rPr lang="el-GR" sz="2800" b="1" dirty="0"/>
              <a:t>)</a:t>
            </a:r>
          </a:p>
        </p:txBody>
      </p:sp>
      <p:pic>
        <p:nvPicPr>
          <p:cNvPr id="31747" name="Picture 6" descr="pic00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052514"/>
            <a:ext cx="7632700" cy="572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1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>
                <a:solidFill>
                  <a:srgbClr val="0033CC"/>
                </a:solidFill>
              </a:rPr>
              <a:t>Δημιουργώντας</a:t>
            </a:r>
            <a:r>
              <a:rPr lang="el-GR" sz="2800" b="1"/>
              <a:t> ίσως </a:t>
            </a:r>
            <a:r>
              <a:rPr lang="el-GR" sz="2800" b="1">
                <a:solidFill>
                  <a:srgbClr val="FF0000"/>
                </a:solidFill>
              </a:rPr>
              <a:t>νέα προβλήματα</a:t>
            </a:r>
          </a:p>
        </p:txBody>
      </p:sp>
      <p:pic>
        <p:nvPicPr>
          <p:cNvPr id="32771" name="Picture 6" descr="91803-polution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765175"/>
            <a:ext cx="8497887" cy="584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988" y="620713"/>
            <a:ext cx="9144000" cy="1052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b="1"/>
              <a:t>Ο </a:t>
            </a:r>
            <a:r>
              <a:rPr lang="el-GR" sz="2800" b="1">
                <a:solidFill>
                  <a:srgbClr val="FF0000"/>
                </a:solidFill>
              </a:rPr>
              <a:t>σημερινός πολίτης</a:t>
            </a:r>
            <a:r>
              <a:rPr lang="el-GR" sz="2800" b="1"/>
              <a:t> είναι απαραίτητο να </a:t>
            </a:r>
            <a:r>
              <a:rPr lang="el-GR" sz="2800" b="1">
                <a:solidFill>
                  <a:srgbClr val="0033CC"/>
                </a:solidFill>
              </a:rPr>
              <a:t>ενημερωθεί</a:t>
            </a:r>
            <a:r>
              <a:rPr lang="el-GR" sz="2800" b="1"/>
              <a:t> και να εξοικειωθεί </a:t>
            </a:r>
            <a:r>
              <a:rPr lang="el-GR" sz="2800" b="1">
                <a:solidFill>
                  <a:srgbClr val="006600"/>
                </a:solidFill>
              </a:rPr>
              <a:t>με την τεχνολογία </a:t>
            </a:r>
            <a:br>
              <a:rPr lang="el-GR" sz="2800" b="1">
                <a:solidFill>
                  <a:srgbClr val="006600"/>
                </a:solidFill>
              </a:rPr>
            </a:br>
            <a:r>
              <a:rPr lang="el-GR" sz="2800" b="1"/>
              <a:t>Οι </a:t>
            </a:r>
            <a:r>
              <a:rPr lang="el-GR" sz="2800" b="1">
                <a:solidFill>
                  <a:srgbClr val="FF0000"/>
                </a:solidFill>
              </a:rPr>
              <a:t>τεχνολογικές δεξιότητες</a:t>
            </a:r>
            <a:r>
              <a:rPr lang="el-GR" sz="2800" b="1"/>
              <a:t> είναι </a:t>
            </a:r>
            <a:r>
              <a:rPr lang="el-GR" sz="2800" b="1">
                <a:solidFill>
                  <a:srgbClr val="0033CC"/>
                </a:solidFill>
              </a:rPr>
              <a:t>πολύτιμες</a:t>
            </a:r>
            <a:endParaRPr lang="el-GR" sz="2800"/>
          </a:p>
        </p:txBody>
      </p:sp>
      <p:pic>
        <p:nvPicPr>
          <p:cNvPr id="29699" name="Picture 6" descr="mom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2132013"/>
            <a:ext cx="6696075" cy="469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6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0026"/>
            <a:ext cx="9144000" cy="1844675"/>
          </a:xfrm>
        </p:spPr>
        <p:txBody>
          <a:bodyPr/>
          <a:lstStyle/>
          <a:p>
            <a:pPr eaLnBrk="1" hangingPunct="1"/>
            <a:r>
              <a:rPr lang="el-GR" sz="2800" b="1"/>
              <a:t>Γιατί μια κοινωνία που στο σύνολο της </a:t>
            </a:r>
            <a:r>
              <a:rPr lang="el-GR" sz="2800" b="1">
                <a:solidFill>
                  <a:srgbClr val="FF0000"/>
                </a:solidFill>
              </a:rPr>
              <a:t>κατέχει την τεχνολογία</a:t>
            </a:r>
            <a:r>
              <a:rPr lang="el-GR" sz="2800" b="1"/>
              <a:t> μπορεί να συμβάλλει στην </a:t>
            </a:r>
            <a:r>
              <a:rPr lang="el-GR" sz="2800" b="1">
                <a:solidFill>
                  <a:srgbClr val="0033CC"/>
                </a:solidFill>
              </a:rPr>
              <a:t>οικονομική</a:t>
            </a:r>
            <a:r>
              <a:rPr lang="el-GR" sz="2800" b="1"/>
              <a:t> </a:t>
            </a:r>
            <a:r>
              <a:rPr lang="el-GR" sz="2800" b="1">
                <a:solidFill>
                  <a:srgbClr val="006600"/>
                </a:solidFill>
              </a:rPr>
              <a:t>ανάπτυξη της χώρας της</a:t>
            </a:r>
            <a:br>
              <a:rPr lang="el-GR" sz="2800" b="1">
                <a:solidFill>
                  <a:srgbClr val="006600"/>
                </a:solidFill>
              </a:rPr>
            </a:br>
            <a:r>
              <a:rPr lang="el-GR" sz="2800" b="1"/>
              <a:t>Και να δώσει πιο </a:t>
            </a:r>
            <a:r>
              <a:rPr lang="el-GR" sz="2800" b="1">
                <a:solidFill>
                  <a:srgbClr val="0033CC"/>
                </a:solidFill>
              </a:rPr>
              <a:t>αποτελεσματικές</a:t>
            </a:r>
            <a:r>
              <a:rPr lang="el-GR" sz="2800" b="1"/>
              <a:t> λύσεις σε προβλήματα </a:t>
            </a:r>
            <a:r>
              <a:rPr lang="el-GR" sz="2800" b="1">
                <a:solidFill>
                  <a:srgbClr val="FF0000"/>
                </a:solidFill>
              </a:rPr>
              <a:t>που αντιμετωπίζει</a:t>
            </a:r>
            <a:endParaRPr lang="el-GR" sz="2800" b="1">
              <a:solidFill>
                <a:srgbClr val="006600"/>
              </a:solidFill>
            </a:endParaRPr>
          </a:p>
        </p:txBody>
      </p:sp>
      <p:pic>
        <p:nvPicPr>
          <p:cNvPr id="30723" name="Picture 10" descr="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68526"/>
            <a:ext cx="9144000" cy="166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12" descr="sriimg20021223_1533003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954463"/>
            <a:ext cx="37449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sta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954463"/>
            <a:ext cx="43561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14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/>
              <a:t>Οι </a:t>
            </a:r>
            <a:r>
              <a:rPr lang="el-GR" sz="2800" b="1">
                <a:solidFill>
                  <a:srgbClr val="0033CC"/>
                </a:solidFill>
              </a:rPr>
              <a:t>σύγχρονοι άνθρωποι</a:t>
            </a:r>
            <a:r>
              <a:rPr lang="el-GR" sz="2800" b="1"/>
              <a:t> πρέπει να έχουν την απαραίτητη </a:t>
            </a:r>
            <a:r>
              <a:rPr lang="el-GR" sz="2800" b="1">
                <a:solidFill>
                  <a:srgbClr val="FF0000"/>
                </a:solidFill>
              </a:rPr>
              <a:t>τεχνολογική παιδεία</a:t>
            </a:r>
            <a:r>
              <a:rPr lang="el-GR" sz="2800" b="1"/>
              <a:t>…</a:t>
            </a:r>
          </a:p>
        </p:txBody>
      </p:sp>
      <p:pic>
        <p:nvPicPr>
          <p:cNvPr id="34819" name="Picture 6" descr="studio-in-use-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981075"/>
            <a:ext cx="7559675" cy="567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4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/>
              <a:t>Και να θεωρούν </a:t>
            </a:r>
            <a:r>
              <a:rPr lang="el-GR" sz="2800" b="1">
                <a:solidFill>
                  <a:srgbClr val="FF0000"/>
                </a:solidFill>
              </a:rPr>
              <a:t>την τεχνολογία</a:t>
            </a:r>
            <a:r>
              <a:rPr lang="el-GR" sz="2800" b="1"/>
              <a:t> σαν ένα μέσο που </a:t>
            </a:r>
            <a:r>
              <a:rPr lang="el-GR" sz="2800" b="1">
                <a:solidFill>
                  <a:srgbClr val="006600"/>
                </a:solidFill>
              </a:rPr>
              <a:t>ούτε κακό</a:t>
            </a:r>
            <a:r>
              <a:rPr lang="el-GR" sz="2800" b="1"/>
              <a:t> είναι ούτε </a:t>
            </a:r>
            <a:r>
              <a:rPr lang="el-GR" sz="2800" b="1">
                <a:solidFill>
                  <a:srgbClr val="0033CC"/>
                </a:solidFill>
              </a:rPr>
              <a:t>καλό από μόνο του</a:t>
            </a:r>
            <a:r>
              <a:rPr lang="el-GR" sz="2800" b="1"/>
              <a:t>…</a:t>
            </a:r>
          </a:p>
        </p:txBody>
      </p:sp>
      <p:pic>
        <p:nvPicPr>
          <p:cNvPr id="35843" name="Picture 6" descr="technopo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6" y="1196975"/>
            <a:ext cx="524351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1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/>
              <a:t>Η τεχνολογία σαν εργαλείο αποτελεί </a:t>
            </a:r>
            <a:r>
              <a:rPr lang="el-GR" sz="2800" b="1">
                <a:solidFill>
                  <a:srgbClr val="FF0000"/>
                </a:solidFill>
              </a:rPr>
              <a:t>μια δύναμη</a:t>
            </a:r>
            <a:r>
              <a:rPr lang="el-GR" sz="2800" b="1"/>
              <a:t> για </a:t>
            </a:r>
            <a:r>
              <a:rPr lang="el-GR" sz="2800" b="1">
                <a:solidFill>
                  <a:srgbClr val="006600"/>
                </a:solidFill>
              </a:rPr>
              <a:t>το άτομο</a:t>
            </a:r>
            <a:r>
              <a:rPr lang="el-GR" sz="2800" b="1"/>
              <a:t> ή </a:t>
            </a:r>
            <a:r>
              <a:rPr lang="el-GR" sz="2800" b="1">
                <a:solidFill>
                  <a:srgbClr val="0033CC"/>
                </a:solidFill>
              </a:rPr>
              <a:t>την ομάδα</a:t>
            </a:r>
            <a:r>
              <a:rPr lang="el-GR" sz="2800" b="1"/>
              <a:t> που την κατέχει…</a:t>
            </a:r>
          </a:p>
        </p:txBody>
      </p:sp>
      <p:pic>
        <p:nvPicPr>
          <p:cNvPr id="22531" name="Picture 6" descr="Ginna,%2520Moody,%2520Jammo%2520%26%2520Ta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125538"/>
            <a:ext cx="8569325" cy="540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90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/>
              <a:t>Πάντα εξαρτάται από </a:t>
            </a:r>
            <a:r>
              <a:rPr lang="el-GR" sz="2800" b="1">
                <a:solidFill>
                  <a:srgbClr val="FF0000"/>
                </a:solidFill>
              </a:rPr>
              <a:t>τον άνθρωπο</a:t>
            </a:r>
            <a:r>
              <a:rPr lang="el-GR" sz="2800" b="1"/>
              <a:t> η καλή </a:t>
            </a:r>
            <a:r>
              <a:rPr lang="el-GR" sz="2800" b="1">
                <a:solidFill>
                  <a:srgbClr val="006600"/>
                </a:solidFill>
              </a:rPr>
              <a:t>ή κακή</a:t>
            </a:r>
            <a:r>
              <a:rPr lang="el-GR" sz="2800" b="1"/>
              <a:t> </a:t>
            </a:r>
            <a:r>
              <a:rPr lang="el-GR" sz="2800" b="1">
                <a:solidFill>
                  <a:srgbClr val="0033CC"/>
                </a:solidFill>
              </a:rPr>
              <a:t>εφαρμογή της</a:t>
            </a:r>
          </a:p>
        </p:txBody>
      </p:sp>
      <p:pic>
        <p:nvPicPr>
          <p:cNvPr id="36867" name="Picture 6" descr="leop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484314"/>
            <a:ext cx="8785225" cy="368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2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6613"/>
          </a:xfrm>
        </p:spPr>
        <p:txBody>
          <a:bodyPr/>
          <a:lstStyle/>
          <a:p>
            <a:pPr eaLnBrk="1" hangingPunct="1"/>
            <a:r>
              <a:rPr lang="el-GR" sz="2800" b="1"/>
              <a:t>Με το </a:t>
            </a:r>
            <a:r>
              <a:rPr lang="el-GR" sz="2800" b="1">
                <a:solidFill>
                  <a:srgbClr val="0033CC"/>
                </a:solidFill>
              </a:rPr>
              <a:t>μαχαίρι</a:t>
            </a:r>
            <a:r>
              <a:rPr lang="el-GR" sz="2800" b="1"/>
              <a:t> μπορούμε να </a:t>
            </a:r>
            <a:r>
              <a:rPr lang="el-GR" sz="2800" b="1">
                <a:solidFill>
                  <a:srgbClr val="FF0000"/>
                </a:solidFill>
              </a:rPr>
              <a:t>κόψουμε ψωμί</a:t>
            </a:r>
            <a:r>
              <a:rPr lang="el-GR" sz="2800" b="1"/>
              <a:t>…</a:t>
            </a:r>
          </a:p>
        </p:txBody>
      </p:sp>
      <p:pic>
        <p:nvPicPr>
          <p:cNvPr id="37891" name="Picture 6" descr="bread_cut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836613"/>
            <a:ext cx="6769100" cy="592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3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/>
              <a:t>Αλλά και να </a:t>
            </a:r>
            <a:r>
              <a:rPr lang="el-GR" sz="2800" b="1">
                <a:solidFill>
                  <a:srgbClr val="FF0000"/>
                </a:solidFill>
              </a:rPr>
              <a:t>σφάξει κάποιος</a:t>
            </a:r>
            <a:r>
              <a:rPr lang="el-GR" sz="2800" b="1"/>
              <a:t> </a:t>
            </a:r>
            <a:r>
              <a:rPr lang="el-GR" sz="2800" b="1">
                <a:solidFill>
                  <a:srgbClr val="0033CC"/>
                </a:solidFill>
              </a:rPr>
              <a:t>έναν άνθρωπο</a:t>
            </a:r>
            <a:r>
              <a:rPr lang="el-GR" sz="2800" b="1"/>
              <a:t>…</a:t>
            </a:r>
          </a:p>
        </p:txBody>
      </p:sp>
      <p:pic>
        <p:nvPicPr>
          <p:cNvPr id="38915" name="Picture 6" descr="gordon%2520knife%2520kil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765176"/>
            <a:ext cx="7632700" cy="591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80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036496" cy="1196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>Η Τεχνολογία Έγινε από ανθρώπους και ΠΡΕΠΕΙ να απευθύνεται σε ανθρώπους…</a:t>
            </a:r>
            <a:br>
              <a:rPr lang="el-GR" sz="2800" b="1" dirty="0"/>
            </a:br>
            <a:r>
              <a:rPr lang="el-GR" sz="2800" b="1" dirty="0"/>
              <a:t>Απλά στους ανθρώπους…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b="1" dirty="0"/>
          </a:p>
        </p:txBody>
      </p:sp>
      <p:pic>
        <p:nvPicPr>
          <p:cNvPr id="31747" name="Picture 6" descr="7-12-peop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745" y="2143066"/>
            <a:ext cx="6452493" cy="433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46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>Ανθρώπους σαν εσάς τους σημερινούς μαθητές που θα κληθείτε στο μέλλον να συμμετάσχετε στην διαμόρφωση της Τεχνολογίας  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75520" y="2924945"/>
            <a:ext cx="8229600" cy="3517851"/>
          </a:xfrm>
        </p:spPr>
        <p:txBody>
          <a:bodyPr/>
          <a:lstStyle/>
          <a:p>
            <a:r>
              <a:rPr lang="el-GR" dirty="0" smtClean="0"/>
              <a:t>Εσείς θα επινοήσετε</a:t>
            </a:r>
          </a:p>
          <a:p>
            <a:r>
              <a:rPr lang="el-GR" dirty="0" smtClean="0"/>
              <a:t>Εσείς θα κατασκευάσετε</a:t>
            </a:r>
          </a:p>
          <a:p>
            <a:r>
              <a:rPr lang="el-GR" dirty="0" smtClean="0"/>
              <a:t>Και εσείς θα αποφασίσετε για την χρήση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6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/>
              <a:t>Γιατί δίνει ένα </a:t>
            </a:r>
            <a:r>
              <a:rPr lang="el-GR" sz="2800" b="1">
                <a:solidFill>
                  <a:srgbClr val="FF0000"/>
                </a:solidFill>
              </a:rPr>
              <a:t>προβάδισμα</a:t>
            </a:r>
            <a:r>
              <a:rPr lang="el-GR" sz="2800" b="1"/>
              <a:t> σε σχέση με εκείνους που δεν </a:t>
            </a:r>
            <a:r>
              <a:rPr lang="el-GR" sz="2800" b="1">
                <a:solidFill>
                  <a:srgbClr val="0033CC"/>
                </a:solidFill>
              </a:rPr>
              <a:t>την κατέχουν…</a:t>
            </a:r>
          </a:p>
        </p:txBody>
      </p:sp>
      <p:pic>
        <p:nvPicPr>
          <p:cNvPr id="23555" name="Picture 6" descr="p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052513"/>
            <a:ext cx="6769100" cy="553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5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pPr eaLnBrk="1" hangingPunct="1"/>
            <a:r>
              <a:rPr lang="el-GR" sz="2800" b="1" dirty="0"/>
              <a:t>Και τα κράτη που διαθέτουν την </a:t>
            </a:r>
            <a:r>
              <a:rPr lang="el-GR" sz="2800" b="1" dirty="0">
                <a:solidFill>
                  <a:srgbClr val="FF0000"/>
                </a:solidFill>
              </a:rPr>
              <a:t>κατάλληλη τεχνολογία</a:t>
            </a:r>
            <a:r>
              <a:rPr lang="el-GR" sz="2800" b="1" dirty="0"/>
              <a:t> και τις </a:t>
            </a:r>
            <a:r>
              <a:rPr lang="el-GR" sz="2800" b="1" dirty="0">
                <a:solidFill>
                  <a:srgbClr val="0033CC"/>
                </a:solidFill>
              </a:rPr>
              <a:t>εφαρμογές της</a:t>
            </a:r>
            <a:r>
              <a:rPr lang="el-GR" sz="2800" b="1" dirty="0"/>
              <a:t> βρίσκονται σε </a:t>
            </a:r>
            <a:r>
              <a:rPr lang="el-GR" sz="2800" b="1" dirty="0">
                <a:solidFill>
                  <a:srgbClr val="006600"/>
                </a:solidFill>
              </a:rPr>
              <a:t>πλεονεκτικότερη θέση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άνθρωπος γενικά κατάφερε μέσω της Τεχνολογίας να:</a:t>
            </a:r>
          </a:p>
          <a:p>
            <a:r>
              <a:rPr lang="el-GR" dirty="0" smtClean="0"/>
              <a:t>Ζει περισσότερα χρόνια</a:t>
            </a:r>
          </a:p>
          <a:p>
            <a:r>
              <a:rPr lang="el-GR" dirty="0" smtClean="0"/>
              <a:t>Να ζει πιο άνετα </a:t>
            </a:r>
          </a:p>
          <a:p>
            <a:r>
              <a:rPr lang="el-GR" dirty="0" smtClean="0"/>
              <a:t>Να προάγει τον πολιτισμό</a:t>
            </a:r>
          </a:p>
          <a:p>
            <a:r>
              <a:rPr lang="el-GR" dirty="0" smtClean="0"/>
              <a:t>Την εκπαίδευση</a:t>
            </a:r>
          </a:p>
          <a:p>
            <a:r>
              <a:rPr lang="el-GR" dirty="0" smtClean="0"/>
              <a:t>Κοινωνική οργάνωση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92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dirty="0"/>
              <a:t>Πχ Ο γιατρός ή </a:t>
            </a:r>
            <a:r>
              <a:rPr lang="el-GR" sz="2800" b="1" dirty="0">
                <a:solidFill>
                  <a:srgbClr val="FF0000"/>
                </a:solidFill>
              </a:rPr>
              <a:t>το νοσοκομείο</a:t>
            </a:r>
            <a:r>
              <a:rPr lang="el-GR" sz="2800" b="1" dirty="0"/>
              <a:t> με τα </a:t>
            </a:r>
            <a:r>
              <a:rPr lang="el-GR" sz="2800" b="1" dirty="0">
                <a:solidFill>
                  <a:srgbClr val="0033CC"/>
                </a:solidFill>
              </a:rPr>
              <a:t>σύγχρονα μηχανήματα</a:t>
            </a:r>
          </a:p>
        </p:txBody>
      </p:sp>
      <p:pic>
        <p:nvPicPr>
          <p:cNvPr id="24579" name="Picture 6" descr="hospital_i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125538"/>
            <a:ext cx="741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2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>
                <a:solidFill>
                  <a:srgbClr val="0033CC"/>
                </a:solidFill>
              </a:rPr>
              <a:t>Η νοικοκυρά</a:t>
            </a:r>
            <a:r>
              <a:rPr lang="el-GR" sz="2800" b="1"/>
              <a:t> με τις </a:t>
            </a:r>
            <a:r>
              <a:rPr lang="el-GR" sz="2800" b="1">
                <a:solidFill>
                  <a:srgbClr val="FF0000"/>
                </a:solidFill>
              </a:rPr>
              <a:t>σύγχρονες συσκευές</a:t>
            </a:r>
          </a:p>
        </p:txBody>
      </p:sp>
      <p:pic>
        <p:nvPicPr>
          <p:cNvPr id="25603" name="Picture 6" descr="kitchen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4" y="836613"/>
            <a:ext cx="7583487" cy="568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4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pPr eaLnBrk="1" hangingPunct="1"/>
            <a:r>
              <a:rPr lang="el-GR" sz="2800" b="1"/>
              <a:t>Οι επιχειρήσεις με τους Η/Υ</a:t>
            </a:r>
          </a:p>
        </p:txBody>
      </p:sp>
      <p:pic>
        <p:nvPicPr>
          <p:cNvPr id="26627" name="Picture 6" descr="view_from_tcj_off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692150"/>
            <a:ext cx="7848600" cy="588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0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08050"/>
          </a:xfrm>
        </p:spPr>
        <p:txBody>
          <a:bodyPr/>
          <a:lstStyle/>
          <a:p>
            <a:pPr eaLnBrk="1" hangingPunct="1"/>
            <a:r>
              <a:rPr lang="el-GR" sz="2800" b="1">
                <a:solidFill>
                  <a:srgbClr val="FF0000"/>
                </a:solidFill>
              </a:rPr>
              <a:t>Τα εργοστάσια</a:t>
            </a:r>
            <a:r>
              <a:rPr lang="el-GR" sz="2800" b="1"/>
              <a:t> με τον σύγχρονο </a:t>
            </a:r>
            <a:r>
              <a:rPr lang="el-GR" sz="2800" b="1">
                <a:solidFill>
                  <a:srgbClr val="0033CC"/>
                </a:solidFill>
              </a:rPr>
              <a:t>μηχανολογικό εξοπλισμό</a:t>
            </a:r>
          </a:p>
        </p:txBody>
      </p:sp>
      <p:pic>
        <p:nvPicPr>
          <p:cNvPr id="27651" name="Picture 10" descr="industry-hol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981075"/>
            <a:ext cx="8497887" cy="5551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8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1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ΑΡΝΗΤΙΚΕΣ ΕΠΙΠΤΩΣΕΙΣ ΣΤΟ ΠΕΡΙΒΑΛΛΟΝ ΚΑΙ ΣΤΟΝ ΑΝΘΡΩΠΟ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58348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Ευρεία οθόνη</PresentationFormat>
  <Paragraphs>33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Θέμα του Office</vt:lpstr>
      <vt:lpstr>ΘΕΤΙΚΕΣ ΕΠΙΠΤΩΣΕΙΣ ΤΕΧΝΟΛΟΓΙΑΣ ΣΤΗΝ ΚΑΘΗΜΕΡΙΝΗ ΖΩΗ</vt:lpstr>
      <vt:lpstr>Η τεχνολογία σαν εργαλείο αποτελεί μια δύναμη για το άτομο ή την ομάδα που την κατέχει…</vt:lpstr>
      <vt:lpstr>Γιατί δίνει ένα προβάδισμα σε σχέση με εκείνους που δεν την κατέχουν…</vt:lpstr>
      <vt:lpstr>Και τα κράτη που διαθέτουν την κατάλληλη τεχνολογία και τις εφαρμογές της βρίσκονται σε πλεονεκτικότερη θέση</vt:lpstr>
      <vt:lpstr>Πχ Ο γιατρός ή το νοσοκομείο με τα σύγχρονα μηχανήματα</vt:lpstr>
      <vt:lpstr>Η νοικοκυρά με τις σύγχρονες συσκευές</vt:lpstr>
      <vt:lpstr>Οι επιχειρήσεις με τους Η/Υ</vt:lpstr>
      <vt:lpstr>Τα εργοστάσια με τον σύγχρονο μηχανολογικό εξοπλισμό</vt:lpstr>
      <vt:lpstr>ΑΡΝΗΤΙΚΕΣ ΕΠΙΠΤΩΣΕΙΣ ΣΤΟ ΠΕΡΙΒΑΛΛΟΝ ΚΑΙ ΣΤΟΝ ΑΝΘΡΩΠΟ</vt:lpstr>
      <vt:lpstr>Στην προσπάθεια του για τεχνολογική ανάπτυξη το φυσικό περιβάλλον έχει δεχτεί την ανθρώπινη επέμβαση σε μεγάλο βαθμό</vt:lpstr>
      <vt:lpstr>Λίμνες έχουν αποξηρανθεί και στην θέση τους έχουν δημιουργηθεί καλλιεργήσιμες εκτάσεις</vt:lpstr>
      <vt:lpstr>Νερά ποταμών έχουν διοχετευθεί σε άλλες άνυδρες περιοχές,</vt:lpstr>
      <vt:lpstr>Τεχνητά φράγματα έχουν δημιουργήσει τεχνητές λίμνες,</vt:lpstr>
      <vt:lpstr>Απόβλητα έχουν μολύνει υδάτινους ορίζοντες (λίμνες,ποτάμια,θάλασσες)</vt:lpstr>
      <vt:lpstr>Δημιουργώντας ίσως νέα προβλήματα</vt:lpstr>
      <vt:lpstr>Ο σημερινός πολίτης είναι απαραίτητο να ενημερωθεί και να εξοικειωθεί με την τεχνολογία  Οι τεχνολογικές δεξιότητες είναι πολύτιμες</vt:lpstr>
      <vt:lpstr>Γιατί μια κοινωνία που στο σύνολο της κατέχει την τεχνολογία μπορεί να συμβάλλει στην οικονομική ανάπτυξη της χώρας της Και να δώσει πιο αποτελεσματικές λύσεις σε προβλήματα που αντιμετωπίζει</vt:lpstr>
      <vt:lpstr>Οι σύγχρονοι άνθρωποι πρέπει να έχουν την απαραίτητη τεχνολογική παιδεία…</vt:lpstr>
      <vt:lpstr>Και να θεωρούν την τεχνολογία σαν ένα μέσο που ούτε κακό είναι ούτε καλό από μόνο του…</vt:lpstr>
      <vt:lpstr>Πάντα εξαρτάται από τον άνθρωπο η καλή ή κακή εφαρμογή της</vt:lpstr>
      <vt:lpstr>Με το μαχαίρι μπορούμε να κόψουμε ψωμί…</vt:lpstr>
      <vt:lpstr>Αλλά και να σφάξει κάποιος έναν άνθρωπο…</vt:lpstr>
      <vt:lpstr>    Η Τεχνολογία Έγινε από ανθρώπους και ΠΡΕΠΕΙ να απευθύνεται σε ανθρώπους… Απλά στους ανθρώπους… </vt:lpstr>
      <vt:lpstr>   Ανθρώπους σαν εσάς τους σημερινούς μαθητές που θα κληθείτε στο μέλλον να συμμετάσχετε στην διαμόρφωση της Τεχνολογίας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ΘΕΤΙΚΕΣ ΕΠΙΠΤΩΣΕΙΣ ΤΕΧΝΟΛΟΓΙΑΣ ΣΤΗΝ ΚΑΘΗΜΕΡΙΝΗ ΖΩΗ</dc:title>
  <dc:creator>A</dc:creator>
  <cp:lastModifiedBy>A</cp:lastModifiedBy>
  <cp:revision>2</cp:revision>
  <dcterms:created xsi:type="dcterms:W3CDTF">2016-09-18T22:55:07Z</dcterms:created>
  <dcterms:modified xsi:type="dcterms:W3CDTF">2016-09-25T20:33:16Z</dcterms:modified>
</cp:coreProperties>
</file>