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67" r:id="rId2"/>
    <p:sldId id="268" r:id="rId3"/>
    <p:sldId id="256" r:id="rId4"/>
    <p:sldId id="265" r:id="rId5"/>
    <p:sldId id="266" r:id="rId6"/>
    <p:sldId id="269" r:id="rId7"/>
    <p:sldId id="258" r:id="rId8"/>
    <p:sldId id="295" r:id="rId9"/>
    <p:sldId id="312" r:id="rId10"/>
    <p:sldId id="310" r:id="rId11"/>
    <p:sldId id="314" r:id="rId12"/>
    <p:sldId id="311" r:id="rId13"/>
    <p:sldId id="270" r:id="rId14"/>
    <p:sldId id="271" r:id="rId15"/>
    <p:sldId id="272" r:id="rId16"/>
    <p:sldId id="296" r:id="rId17"/>
    <p:sldId id="273" r:id="rId18"/>
    <p:sldId id="297" r:id="rId19"/>
    <p:sldId id="299" r:id="rId20"/>
    <p:sldId id="300" r:id="rId21"/>
    <p:sldId id="298" r:id="rId22"/>
    <p:sldId id="305" r:id="rId23"/>
    <p:sldId id="306" r:id="rId24"/>
    <p:sldId id="307" r:id="rId25"/>
    <p:sldId id="308" r:id="rId26"/>
    <p:sldId id="309" r:id="rId27"/>
    <p:sldId id="259" r:id="rId28"/>
    <p:sldId id="316" r:id="rId29"/>
    <p:sldId id="318" r:id="rId30"/>
    <p:sldId id="320" r:id="rId31"/>
    <p:sldId id="262" r:id="rId32"/>
    <p:sldId id="263" r:id="rId33"/>
    <p:sldId id="261" r:id="rId34"/>
    <p:sldId id="264" r:id="rId35"/>
    <p:sldId id="277" r:id="rId36"/>
    <p:sldId id="322" r:id="rId37"/>
    <p:sldId id="278" r:id="rId38"/>
    <p:sldId id="294" r:id="rId39"/>
    <p:sldId id="279" r:id="rId40"/>
    <p:sldId id="323" r:id="rId41"/>
    <p:sldId id="324" r:id="rId42"/>
    <p:sldId id="326" r:id="rId43"/>
    <p:sldId id="280" r:id="rId44"/>
    <p:sldId id="281" r:id="rId45"/>
    <p:sldId id="282" r:id="rId46"/>
    <p:sldId id="283" r:id="rId47"/>
    <p:sldId id="290" r:id="rId48"/>
    <p:sldId id="291" r:id="rId49"/>
    <p:sldId id="292" r:id="rId50"/>
    <p:sldId id="293" r:id="rId51"/>
    <p:sldId id="328" r:id="rId52"/>
    <p:sldId id="327" r:id="rId53"/>
    <p:sldId id="284" r:id="rId54"/>
    <p:sldId id="285" r:id="rId55"/>
    <p:sldId id="286" r:id="rId56"/>
    <p:sldId id="287" r:id="rId57"/>
    <p:sldId id="288" r:id="rId58"/>
    <p:sldId id="289"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3B"/>
    <a:srgbClr val="FF6600"/>
    <a:srgbClr val="CC0066"/>
    <a:srgbClr val="669900"/>
    <a:srgbClr val="CC0000"/>
    <a:srgbClr val="FFFF00"/>
    <a:srgbClr val="00CC66"/>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156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9512A-C742-4075-B2E5-FB141878E347}" type="datetimeFigureOut">
              <a:rPr lang="el-GR" smtClean="0"/>
              <a:pPr/>
              <a:t>27/5/2021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3139E-8D12-483E-8D76-84BCE959E52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CA3139E-8D12-483E-8D76-84BCE959E524}" type="slidenum">
              <a:rPr lang="el-GR" smtClean="0"/>
              <a:pPr/>
              <a:t>35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CA3139E-8D12-483E-8D76-84BCE959E524}" type="slidenum">
              <a:rPr lang="el-GR" smtClean="0"/>
              <a:pPr/>
              <a:t>39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CA3139E-8D12-483E-8D76-84BCE959E524}" type="slidenum">
              <a:rPr lang="el-GR" smtClean="0"/>
              <a:pPr/>
              <a:t>42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2342CEA3-3058-4D43-AE35-B3DA76CB4003}" type="datetimeFigureOut">
              <a:rPr lang="el-GR" smtClean="0"/>
              <a:pPr/>
              <a:t>27/5/2021</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27/5/2021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27/5/2021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27/5/2021</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2342CEA3-3058-4D43-AE35-B3DA76CB4003}" type="datetimeFigureOut">
              <a:rPr lang="el-GR" smtClean="0"/>
              <a:pPr/>
              <a:t>27/5/2021</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2342CEA3-3058-4D43-AE35-B3DA76CB4003}" type="datetimeFigureOut">
              <a:rPr lang="el-GR" smtClean="0"/>
              <a:pPr/>
              <a:t>27/5/2021</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2342CEA3-3058-4D43-AE35-B3DA76CB4003}" type="datetimeFigureOut">
              <a:rPr lang="el-GR" smtClean="0"/>
              <a:pPr/>
              <a:t>27/5/2021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D3F1D1C4-C2D9-4231-9FB2-B2D9D97AA41D}"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42CEA3-3058-4D43-AE35-B3DA76CB4003}" type="datetimeFigureOut">
              <a:rPr lang="el-GR" smtClean="0"/>
              <a:pPr/>
              <a:t>27/5/2021</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27/5/2021</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27/5/2021</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27/5/2021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342CEA3-3058-4D43-AE35-B3DA76CB4003}" type="datetimeFigureOut">
              <a:rPr lang="el-GR" smtClean="0"/>
              <a:pPr/>
              <a:t>27/5/2021</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3F1D1C4-C2D9-4231-9FB2-B2D9D97AA41D}"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image.slidesharecdn.com/mesaivnikheyrvphkarlomagnos-170320173852/95/2-3-638.jpg?cb=1490031558"/>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lick to display the dependent states"/>
          <p:cNvPicPr>
            <a:picLocks noChangeAspect="1" noChangeArrowheads="1"/>
          </p:cNvPicPr>
          <p:nvPr/>
        </p:nvPicPr>
        <p:blipFill>
          <a:blip r:embed="rId2"/>
          <a:srcRect/>
          <a:stretch>
            <a:fillRect/>
          </a:stretch>
        </p:blipFill>
        <p:spPr bwMode="auto">
          <a:xfrm>
            <a:off x="0" y="0"/>
            <a:ext cx="9144000" cy="6943427"/>
          </a:xfrm>
          <a:prstGeom prst="rect">
            <a:avLst/>
          </a:prstGeom>
          <a:noFill/>
        </p:spPr>
      </p:pic>
      <p:sp>
        <p:nvSpPr>
          <p:cNvPr id="3" name="2 - TextBox"/>
          <p:cNvSpPr txBox="1"/>
          <p:nvPr/>
        </p:nvSpPr>
        <p:spPr>
          <a:xfrm>
            <a:off x="1571604" y="6429396"/>
            <a:ext cx="1571264" cy="369332"/>
          </a:xfrm>
          <a:prstGeom prst="rect">
            <a:avLst/>
          </a:prstGeom>
          <a:noFill/>
        </p:spPr>
        <p:txBody>
          <a:bodyPr wrap="none" rtlCol="0">
            <a:spAutoFit/>
          </a:bodyPr>
          <a:lstStyle/>
          <a:p>
            <a:r>
              <a:rPr lang="el-GR" b="1" dirty="0" smtClean="0">
                <a:ln>
                  <a:solidFill>
                    <a:srgbClr val="CC0000"/>
                  </a:solidFill>
                </a:ln>
                <a:solidFill>
                  <a:srgbClr val="CC0000"/>
                </a:solidFill>
                <a:latin typeface="Arial" pitchFamily="34" charset="0"/>
                <a:cs typeface="Arial" pitchFamily="34" charset="0"/>
              </a:rPr>
              <a:t>Ευρώπη 800</a:t>
            </a:r>
            <a:endParaRPr lang="el-GR" b="1" dirty="0">
              <a:ln>
                <a:solidFill>
                  <a:srgbClr val="CC0000"/>
                </a:solidFill>
              </a:ln>
              <a:solidFill>
                <a:srgbClr val="CC0000"/>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lick to display the dependent states"/>
          <p:cNvPicPr>
            <a:picLocks noChangeAspect="1" noChangeArrowheads="1"/>
          </p:cNvPicPr>
          <p:nvPr/>
        </p:nvPicPr>
        <p:blipFill>
          <a:blip r:embed="rId2"/>
          <a:srcRect/>
          <a:stretch>
            <a:fillRect/>
          </a:stretch>
        </p:blipFill>
        <p:spPr bwMode="auto">
          <a:xfrm>
            <a:off x="0" y="0"/>
            <a:ext cx="9144000" cy="6924677"/>
          </a:xfrm>
          <a:prstGeom prst="rect">
            <a:avLst/>
          </a:prstGeom>
          <a:noFill/>
        </p:spPr>
      </p:pic>
      <p:sp>
        <p:nvSpPr>
          <p:cNvPr id="7" name="6 - TextBox"/>
          <p:cNvSpPr txBox="1"/>
          <p:nvPr/>
        </p:nvSpPr>
        <p:spPr>
          <a:xfrm>
            <a:off x="1357290" y="5643578"/>
            <a:ext cx="1699504" cy="646331"/>
          </a:xfrm>
          <a:prstGeom prst="rect">
            <a:avLst/>
          </a:prstGeom>
          <a:noFill/>
        </p:spPr>
        <p:txBody>
          <a:bodyPr wrap="none" rtlCol="0">
            <a:spAutoFit/>
          </a:bodyPr>
          <a:lstStyle/>
          <a:p>
            <a:r>
              <a:rPr lang="el-GR" b="1" dirty="0" smtClean="0">
                <a:ln>
                  <a:solidFill>
                    <a:srgbClr val="CC0000"/>
                  </a:solidFill>
                </a:ln>
                <a:solidFill>
                  <a:srgbClr val="CC0000"/>
                </a:solidFill>
                <a:latin typeface="Arial" pitchFamily="34" charset="0"/>
                <a:cs typeface="Arial" pitchFamily="34" charset="0"/>
              </a:rPr>
              <a:t>Ευρώπη 1000</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lick to display the dependent states"/>
          <p:cNvPicPr>
            <a:picLocks noChangeAspect="1" noChangeArrowheads="1"/>
          </p:cNvPicPr>
          <p:nvPr/>
        </p:nvPicPr>
        <p:blipFill>
          <a:blip r:embed="rId2"/>
          <a:srcRect/>
          <a:stretch>
            <a:fillRect/>
          </a:stretch>
        </p:blipFill>
        <p:spPr bwMode="auto">
          <a:xfrm>
            <a:off x="0" y="0"/>
            <a:ext cx="9144000" cy="6963009"/>
          </a:xfrm>
          <a:prstGeom prst="rect">
            <a:avLst/>
          </a:prstGeom>
          <a:noFill/>
        </p:spPr>
      </p:pic>
      <p:sp>
        <p:nvSpPr>
          <p:cNvPr id="3" name="2 - TextBox"/>
          <p:cNvSpPr txBox="1"/>
          <p:nvPr/>
        </p:nvSpPr>
        <p:spPr>
          <a:xfrm>
            <a:off x="1928794" y="6500834"/>
            <a:ext cx="1699504" cy="646331"/>
          </a:xfrm>
          <a:prstGeom prst="rect">
            <a:avLst/>
          </a:prstGeom>
          <a:noFill/>
        </p:spPr>
        <p:txBody>
          <a:bodyPr wrap="none" rtlCol="0">
            <a:spAutoFit/>
          </a:bodyPr>
          <a:lstStyle/>
          <a:p>
            <a:r>
              <a:rPr lang="el-GR" b="1" dirty="0" smtClean="0">
                <a:ln>
                  <a:solidFill>
                    <a:srgbClr val="CC0000"/>
                  </a:solidFill>
                </a:ln>
                <a:solidFill>
                  <a:srgbClr val="CC0000"/>
                </a:solidFill>
                <a:latin typeface="Arial" pitchFamily="34" charset="0"/>
                <a:cs typeface="Arial" pitchFamily="34" charset="0"/>
              </a:rPr>
              <a:t>Ευρώπη 1500</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2571744"/>
            <a:ext cx="400049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262F13"/>
                </a:solidFill>
                <a:effectLst/>
                <a:latin typeface="Arial" pitchFamily="34" charset="0"/>
                <a:ea typeface="Times New Roman" pitchFamily="18" charset="0"/>
                <a:cs typeface="Arial" pitchFamily="34" charset="0"/>
              </a:rPr>
              <a:t>. </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 TextBox"/>
          <p:cNvSpPr txBox="1"/>
          <p:nvPr/>
        </p:nvSpPr>
        <p:spPr>
          <a:xfrm>
            <a:off x="4857752" y="2714621"/>
            <a:ext cx="4286248" cy="646331"/>
          </a:xfrm>
          <a:prstGeom prst="rect">
            <a:avLst/>
          </a:prstGeom>
          <a:noFill/>
        </p:spPr>
        <p:txBody>
          <a:bodyPr wrap="square" rtlCol="0">
            <a:spAutoFit/>
          </a:bodyPr>
          <a:lstStyle/>
          <a:p>
            <a:pPr lvl="0"/>
            <a:endParaRPr lang="el-GR" dirty="0" smtClean="0">
              <a:solidFill>
                <a:srgbClr val="262F13"/>
              </a:solidFill>
              <a:latin typeface="Calibri" pitchFamily="34" charset="0"/>
              <a:ea typeface="Times New Roman" pitchFamily="18" charset="0"/>
              <a:cs typeface="Calibri" pitchFamily="34" charset="0"/>
            </a:endParaRPr>
          </a:p>
          <a:p>
            <a:endParaRPr lang="el-GR" dirty="0"/>
          </a:p>
        </p:txBody>
      </p:sp>
      <p:sp>
        <p:nvSpPr>
          <p:cNvPr id="4" name="3 - TextBox"/>
          <p:cNvSpPr txBox="1"/>
          <p:nvPr/>
        </p:nvSpPr>
        <p:spPr>
          <a:xfrm>
            <a:off x="1500166" y="357166"/>
            <a:ext cx="6072230" cy="461665"/>
          </a:xfrm>
          <a:prstGeom prst="rect">
            <a:avLst/>
          </a:prstGeom>
          <a:noFill/>
        </p:spPr>
        <p:txBody>
          <a:bodyPr wrap="square" rtlCol="0">
            <a:spAutoFit/>
          </a:bodyPr>
          <a:lstStyle/>
          <a:p>
            <a:pPr algn="ctr"/>
            <a:r>
              <a:rPr lang="el-GR" sz="2400" b="1" spc="200" dirty="0" smtClean="0">
                <a:ln w="18000">
                  <a:solidFill>
                    <a:schemeClr val="accent6">
                      <a:lumMod val="50000"/>
                    </a:schemeClr>
                  </a:solidFill>
                  <a:prstDash val="solid"/>
                  <a:miter lim="800000"/>
                </a:ln>
                <a:solidFill>
                  <a:schemeClr val="accent6">
                    <a:lumMod val="50000"/>
                  </a:schemeClr>
                </a:solidFill>
                <a:effectLst>
                  <a:outerShdw blurRad="25500" dist="23000" dir="7020000" algn="tl">
                    <a:srgbClr val="000000">
                      <a:alpha val="50000"/>
                    </a:srgbClr>
                  </a:outerShdw>
                </a:effectLst>
                <a:latin typeface="Arial" pitchFamily="34" charset="0"/>
                <a:cs typeface="Arial" pitchFamily="34" charset="0"/>
              </a:rPr>
              <a:t>Η διαμόρφωση της φεουδαρχίας</a:t>
            </a:r>
            <a:endParaRPr lang="el-GR" sz="2400" b="1" spc="200" dirty="0">
              <a:ln w="18000">
                <a:solidFill>
                  <a:schemeClr val="accent6">
                    <a:lumMod val="50000"/>
                  </a:schemeClr>
                </a:solidFill>
                <a:prstDash val="solid"/>
                <a:miter lim="800000"/>
              </a:ln>
              <a:solidFill>
                <a:schemeClr val="accent6">
                  <a:lumMod val="50000"/>
                </a:schemeClr>
              </a:solidFill>
              <a:effectLst>
                <a:outerShdw blurRad="25500" dist="23000" dir="7020000" algn="tl">
                  <a:srgbClr val="000000">
                    <a:alpha val="50000"/>
                  </a:srgbClr>
                </a:outerShdw>
              </a:effectLst>
              <a:latin typeface="Arial" pitchFamily="34" charset="0"/>
              <a:cs typeface="Arial" pitchFamily="34" charset="0"/>
            </a:endParaRPr>
          </a:p>
        </p:txBody>
      </p:sp>
      <p:pic>
        <p:nvPicPr>
          <p:cNvPr id="7" name="6 - Εικόνα" descr="https://upload.wikimedia.org/wikipedia/commons/e/e5/Hommage_au_Moyen_Age_-_miniature.jpg"/>
          <p:cNvPicPr/>
          <p:nvPr/>
        </p:nvPicPr>
        <p:blipFill>
          <a:blip r:embed="rId2" cstate="print"/>
          <a:srcRect/>
          <a:stretch>
            <a:fillRect/>
          </a:stretch>
        </p:blipFill>
        <p:spPr bwMode="auto">
          <a:xfrm>
            <a:off x="0" y="1000108"/>
            <a:ext cx="5643570" cy="5857892"/>
          </a:xfrm>
          <a:prstGeom prst="rect">
            <a:avLst/>
          </a:prstGeom>
          <a:noFill/>
          <a:ln w="9525">
            <a:noFill/>
            <a:miter lim="800000"/>
            <a:headEnd/>
            <a:tailEnd/>
          </a:ln>
        </p:spPr>
      </p:pic>
      <p:sp>
        <p:nvSpPr>
          <p:cNvPr id="8" name="7 - TextBox"/>
          <p:cNvSpPr txBox="1"/>
          <p:nvPr/>
        </p:nvSpPr>
        <p:spPr>
          <a:xfrm>
            <a:off x="6000760" y="1071546"/>
            <a:ext cx="2857488"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l-GR" b="1" dirty="0" smtClean="0">
                <a:solidFill>
                  <a:srgbClr val="262F13"/>
                </a:solidFill>
                <a:latin typeface="Arial" pitchFamily="34" charset="0"/>
                <a:ea typeface="Times New Roman" pitchFamily="18" charset="0"/>
                <a:cs typeface="Arial" pitchFamily="34" charset="0"/>
              </a:rPr>
              <a:t>Οι ιεραρχικά ανώτεροι άρχοντες (φεουδάρχες), παραχωρούσαν σε ευνοούμενους υποτελείς (</a:t>
            </a:r>
            <a:r>
              <a:rPr lang="el-GR" b="1" dirty="0" err="1" smtClean="0">
                <a:solidFill>
                  <a:srgbClr val="262F13"/>
                </a:solidFill>
                <a:latin typeface="Arial" pitchFamily="34" charset="0"/>
                <a:ea typeface="Times New Roman" pitchFamily="18" charset="0"/>
                <a:cs typeface="Arial" pitchFamily="34" charset="0"/>
              </a:rPr>
              <a:t>βασάλους</a:t>
            </a:r>
            <a:r>
              <a:rPr lang="el-GR" b="1" dirty="0" smtClean="0">
                <a:solidFill>
                  <a:srgbClr val="262F13"/>
                </a:solidFill>
                <a:latin typeface="Arial" pitchFamily="34" charset="0"/>
                <a:ea typeface="Times New Roman" pitchFamily="18" charset="0"/>
                <a:cs typeface="Arial" pitchFamily="34" charset="0"/>
              </a:rPr>
              <a:t>) γαίες, δηλ. εκτάσεις γης (φέουδα) με αντάλλαγμα πίστη, υποταγή και παροχή ορισμένων υπηρεσιών</a:t>
            </a:r>
            <a:endParaRPr lang="el-GR" dirty="0"/>
          </a:p>
        </p:txBody>
      </p:sp>
      <p:sp>
        <p:nvSpPr>
          <p:cNvPr id="9" name="8 - TextBox"/>
          <p:cNvSpPr txBox="1"/>
          <p:nvPr/>
        </p:nvSpPr>
        <p:spPr>
          <a:xfrm>
            <a:off x="5929322" y="4929198"/>
            <a:ext cx="2928958"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l-GR" b="1" dirty="0" smtClean="0">
                <a:solidFill>
                  <a:schemeClr val="accent6">
                    <a:lumMod val="50000"/>
                  </a:schemeClr>
                </a:solidFill>
                <a:latin typeface="Arial" pitchFamily="34" charset="0"/>
                <a:cs typeface="Arial" pitchFamily="34" charset="0"/>
              </a:rPr>
              <a:t>Οι άρχοντες ζητούσαν ως αντάλλαγμα από τους πρώτους διάφορες υπηρεσίες  και την αφοσίωσή τους</a:t>
            </a:r>
            <a:endParaRPr lang="el-GR" b="1" dirty="0">
              <a:solidFill>
                <a:schemeClr val="accent6">
                  <a:lumMod val="50000"/>
                </a:schemeClr>
              </a:solidFill>
              <a:latin typeface="Arial" pitchFamily="34" charset="0"/>
              <a:cs typeface="Arial" pitchFamily="34" charset="0"/>
            </a:endParaRPr>
          </a:p>
        </p:txBody>
      </p:sp>
      <p:sp>
        <p:nvSpPr>
          <p:cNvPr id="10" name="9 - Δεξιό βέλος"/>
          <p:cNvSpPr/>
          <p:nvPr/>
        </p:nvSpPr>
        <p:spPr>
          <a:xfrm rot="5400000">
            <a:off x="7036611" y="4036223"/>
            <a:ext cx="785818" cy="428628"/>
          </a:xfrm>
          <a:prstGeom prst="rightArrow">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85720" y="785794"/>
            <a:ext cx="3429024"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l-GR" dirty="0" smtClean="0">
                <a:latin typeface="Arial" pitchFamily="34" charset="0"/>
                <a:cs typeface="Arial" pitchFamily="34" charset="0"/>
              </a:rPr>
              <a:t>Οι </a:t>
            </a:r>
            <a:r>
              <a:rPr lang="el-GR" b="1" spc="200" dirty="0" smtClean="0">
                <a:latin typeface="Arial" pitchFamily="34" charset="0"/>
                <a:cs typeface="Arial" pitchFamily="34" charset="0"/>
              </a:rPr>
              <a:t>μικροϊδιοκτήτες </a:t>
            </a:r>
            <a:r>
              <a:rPr lang="el-GR" dirty="0" smtClean="0">
                <a:latin typeface="Arial" pitchFamily="34" charset="0"/>
                <a:cs typeface="Arial" pitchFamily="34" charset="0"/>
              </a:rPr>
              <a:t>παραχωρούσαν  τη γη τους στον άρχοντα,  διατηρώντας το δικαίωμα να την  καλλιεργούν καταβάλλοντας του </a:t>
            </a:r>
          </a:p>
          <a:p>
            <a:r>
              <a:rPr lang="el-GR" dirty="0" smtClean="0">
                <a:latin typeface="Arial" pitchFamily="34" charset="0"/>
                <a:cs typeface="Arial" pitchFamily="34" charset="0"/>
              </a:rPr>
              <a:t>ορισμένα τέλη.</a:t>
            </a:r>
          </a:p>
          <a:p>
            <a:endParaRPr lang="el-GR" dirty="0">
              <a:latin typeface="Calibri" pitchFamily="34" charset="0"/>
              <a:cs typeface="Calibri" pitchFamily="34" charset="0"/>
            </a:endParaRPr>
          </a:p>
        </p:txBody>
      </p:sp>
      <p:sp>
        <p:nvSpPr>
          <p:cNvPr id="6" name="5 - TextBox"/>
          <p:cNvSpPr txBox="1"/>
          <p:nvPr/>
        </p:nvSpPr>
        <p:spPr>
          <a:xfrm>
            <a:off x="5143504" y="1071546"/>
            <a:ext cx="3831305" cy="92333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l-GR" dirty="0" smtClean="0">
                <a:latin typeface="Arial" pitchFamily="34" charset="0"/>
                <a:cs typeface="Arial" pitchFamily="34" charset="0"/>
              </a:rPr>
              <a:t>Ο </a:t>
            </a:r>
            <a:r>
              <a:rPr lang="el-GR" b="1" spc="200" dirty="0" smtClean="0">
                <a:latin typeface="Arial" pitchFamily="34" charset="0"/>
                <a:cs typeface="Arial" pitchFamily="34" charset="0"/>
              </a:rPr>
              <a:t>άρχοντας</a:t>
            </a:r>
            <a:r>
              <a:rPr lang="el-GR" dirty="0" smtClean="0">
                <a:latin typeface="Arial" pitchFamily="34" charset="0"/>
                <a:cs typeface="Arial" pitchFamily="34" charset="0"/>
              </a:rPr>
              <a:t> τους εξασφαλίζει την</a:t>
            </a:r>
          </a:p>
          <a:p>
            <a:r>
              <a:rPr lang="el-GR" dirty="0" smtClean="0">
                <a:latin typeface="Arial" pitchFamily="34" charset="0"/>
                <a:cs typeface="Arial" pitchFamily="34" charset="0"/>
              </a:rPr>
              <a:t>παραγωγή τους από σκόπιμη </a:t>
            </a:r>
          </a:p>
          <a:p>
            <a:r>
              <a:rPr lang="el-GR" dirty="0" smtClean="0">
                <a:latin typeface="Arial" pitchFamily="34" charset="0"/>
                <a:cs typeface="Arial" pitchFamily="34" charset="0"/>
              </a:rPr>
              <a:t>καταστροφή, αρπαγή ή λεηλασία. </a:t>
            </a:r>
            <a:endParaRPr lang="el-GR" dirty="0">
              <a:latin typeface="Arial" pitchFamily="34" charset="0"/>
              <a:cs typeface="Arial" pitchFamily="34" charset="0"/>
            </a:endParaRPr>
          </a:p>
        </p:txBody>
      </p:sp>
      <p:sp>
        <p:nvSpPr>
          <p:cNvPr id="12" name="11 - Καμπύλο βέλος προς τα κάτω"/>
          <p:cNvSpPr/>
          <p:nvPr/>
        </p:nvSpPr>
        <p:spPr>
          <a:xfrm>
            <a:off x="2786050" y="285728"/>
            <a:ext cx="2857520" cy="785818"/>
          </a:xfrm>
          <a:prstGeom prst="curvedDownArrow">
            <a:avLst>
              <a:gd name="adj1" fmla="val 25000"/>
              <a:gd name="adj2" fmla="val 8584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3" name="12 - Καμπύλο βέλος προς τα επάνω"/>
          <p:cNvSpPr/>
          <p:nvPr/>
        </p:nvSpPr>
        <p:spPr>
          <a:xfrm flipH="1">
            <a:off x="3143240" y="2000240"/>
            <a:ext cx="4000528" cy="1000132"/>
          </a:xfrm>
          <a:prstGeom prst="curvedUpArrow">
            <a:avLst>
              <a:gd name="adj1" fmla="val 27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4" name="13 - TextBox"/>
          <p:cNvSpPr txBox="1"/>
          <p:nvPr/>
        </p:nvSpPr>
        <p:spPr>
          <a:xfrm>
            <a:off x="285720" y="3857628"/>
            <a:ext cx="3786214"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l-GR" b="1" spc="200" dirty="0" smtClean="0">
                <a:latin typeface="Arial" pitchFamily="34" charset="0"/>
                <a:cs typeface="Arial" pitchFamily="34" charset="0"/>
              </a:rPr>
              <a:t>Άρχοντες</a:t>
            </a:r>
            <a:r>
              <a:rPr lang="el-GR" dirty="0" smtClean="0">
                <a:latin typeface="Arial" pitchFamily="34" charset="0"/>
                <a:cs typeface="Arial" pitchFamily="34" charset="0"/>
              </a:rPr>
              <a:t> και </a:t>
            </a:r>
            <a:r>
              <a:rPr lang="el-GR" b="1" spc="200" dirty="0" smtClean="0">
                <a:latin typeface="Arial" pitchFamily="34" charset="0"/>
                <a:cs typeface="Arial" pitchFamily="34" charset="0"/>
              </a:rPr>
              <a:t>άλλες ομάδες πιστών και ελεύθερων ανθρώπων </a:t>
            </a:r>
            <a:r>
              <a:rPr lang="el-GR" dirty="0" smtClean="0">
                <a:latin typeface="Arial" pitchFamily="34" charset="0"/>
                <a:cs typeface="Arial" pitchFamily="34" charset="0"/>
              </a:rPr>
              <a:t>δήλωναν υποταγή</a:t>
            </a:r>
          </a:p>
          <a:p>
            <a:r>
              <a:rPr lang="el-GR" dirty="0" smtClean="0">
                <a:latin typeface="Arial" pitchFamily="34" charset="0"/>
                <a:cs typeface="Arial" pitchFamily="34" charset="0"/>
              </a:rPr>
              <a:t>και αφοσίωση στον βασιλιά και σε ανώτερους άρχοντες             </a:t>
            </a:r>
          </a:p>
          <a:p>
            <a:r>
              <a:rPr lang="el-GR" b="1" spc="200" dirty="0" smtClean="0">
                <a:latin typeface="Arial" pitchFamily="34" charset="0"/>
                <a:cs typeface="Arial" pitchFamily="34" charset="0"/>
              </a:rPr>
              <a:t>υποτελείς</a:t>
            </a:r>
          </a:p>
        </p:txBody>
      </p:sp>
      <p:sp>
        <p:nvSpPr>
          <p:cNvPr id="15" name="14 - Δεξιό βέλος"/>
          <p:cNvSpPr/>
          <p:nvPr/>
        </p:nvSpPr>
        <p:spPr>
          <a:xfrm>
            <a:off x="2428860" y="5000636"/>
            <a:ext cx="500066" cy="142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TextBox"/>
          <p:cNvSpPr txBox="1"/>
          <p:nvPr/>
        </p:nvSpPr>
        <p:spPr>
          <a:xfrm>
            <a:off x="4786314" y="4000504"/>
            <a:ext cx="4143404"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l-GR" dirty="0" smtClean="0">
                <a:solidFill>
                  <a:schemeClr val="tx1">
                    <a:lumMod val="95000"/>
                    <a:lumOff val="5000"/>
                  </a:schemeClr>
                </a:solidFill>
                <a:latin typeface="Arial" pitchFamily="34" charset="0"/>
                <a:cs typeface="Arial" pitchFamily="34" charset="0"/>
              </a:rPr>
              <a:t>Ο </a:t>
            </a:r>
            <a:r>
              <a:rPr lang="el-GR" b="1" spc="200" dirty="0" smtClean="0">
                <a:solidFill>
                  <a:schemeClr val="tx1">
                    <a:lumMod val="95000"/>
                    <a:lumOff val="5000"/>
                  </a:schemeClr>
                </a:solidFill>
                <a:latin typeface="Arial" pitchFamily="34" charset="0"/>
                <a:cs typeface="Arial" pitchFamily="34" charset="0"/>
              </a:rPr>
              <a:t>βασιλιάς</a:t>
            </a:r>
            <a:r>
              <a:rPr lang="el-GR" dirty="0" smtClean="0">
                <a:solidFill>
                  <a:schemeClr val="tx1">
                    <a:lumMod val="95000"/>
                    <a:lumOff val="5000"/>
                  </a:schemeClr>
                </a:solidFill>
                <a:latin typeface="Arial" pitchFamily="34" charset="0"/>
                <a:cs typeface="Arial" pitchFamily="34" charset="0"/>
              </a:rPr>
              <a:t> και </a:t>
            </a:r>
            <a:r>
              <a:rPr lang="el-GR" b="1" spc="200" dirty="0" smtClean="0">
                <a:solidFill>
                  <a:schemeClr val="tx1">
                    <a:lumMod val="95000"/>
                    <a:lumOff val="5000"/>
                  </a:schemeClr>
                </a:solidFill>
                <a:latin typeface="Arial" pitchFamily="34" charset="0"/>
                <a:cs typeface="Arial" pitchFamily="34" charset="0"/>
              </a:rPr>
              <a:t>άλλοι ισχυροί άνδρες</a:t>
            </a:r>
            <a:r>
              <a:rPr lang="el-GR" dirty="0" smtClean="0">
                <a:solidFill>
                  <a:schemeClr val="tx1">
                    <a:lumMod val="95000"/>
                    <a:lumOff val="5000"/>
                  </a:schemeClr>
                </a:solidFill>
                <a:latin typeface="Arial" pitchFamily="34" charset="0"/>
                <a:cs typeface="Arial" pitchFamily="34" charset="0"/>
              </a:rPr>
              <a:t>, κάτοχοι μεγάλων εκτάσεων γης τους  αντάμειβαν  για τις υπηρεσίες τους με παραχωρήσεις  γης και άλλα προνόμια</a:t>
            </a:r>
            <a:r>
              <a:rPr lang="el-GR" dirty="0" smtClean="0">
                <a:solidFill>
                  <a:schemeClr val="tx1">
                    <a:lumMod val="95000"/>
                    <a:lumOff val="5000"/>
                  </a:schemeClr>
                </a:solidFill>
                <a:latin typeface="Calibri" pitchFamily="34" charset="0"/>
                <a:cs typeface="Calibri" pitchFamily="34" charset="0"/>
              </a:rPr>
              <a:t>.</a:t>
            </a:r>
            <a:endParaRPr lang="el-GR" dirty="0">
              <a:solidFill>
                <a:schemeClr val="tx1">
                  <a:lumMod val="95000"/>
                  <a:lumOff val="5000"/>
                </a:schemeClr>
              </a:solidFill>
              <a:latin typeface="Calibri" pitchFamily="34" charset="0"/>
              <a:cs typeface="Calibri" pitchFamily="34" charset="0"/>
            </a:endParaRPr>
          </a:p>
        </p:txBody>
      </p:sp>
      <p:sp>
        <p:nvSpPr>
          <p:cNvPr id="18" name="17 - Καμπύλο βέλος προς τα επάνω"/>
          <p:cNvSpPr/>
          <p:nvPr/>
        </p:nvSpPr>
        <p:spPr>
          <a:xfrm>
            <a:off x="3428992" y="5286388"/>
            <a:ext cx="2786082" cy="7143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9" name="18 - Καμπύλο βέλος προς τα κάτω"/>
          <p:cNvSpPr/>
          <p:nvPr/>
        </p:nvSpPr>
        <p:spPr>
          <a:xfrm>
            <a:off x="2571736" y="3357562"/>
            <a:ext cx="2928958" cy="5715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1" name="20 - TextBox"/>
          <p:cNvSpPr txBox="1"/>
          <p:nvPr/>
        </p:nvSpPr>
        <p:spPr>
          <a:xfrm>
            <a:off x="928662" y="6143644"/>
            <a:ext cx="7320915"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l-GR" b="1" dirty="0" smtClean="0">
                <a:solidFill>
                  <a:schemeClr val="accent6">
                    <a:lumMod val="50000"/>
                  </a:schemeClr>
                </a:solidFill>
                <a:latin typeface="Arial" pitchFamily="34" charset="0"/>
                <a:cs typeface="Arial" pitchFamily="34" charset="0"/>
              </a:rPr>
              <a:t>Σύστημα υποτέλειας: ελεύθεροι αγρότες → άρχοντες →  βασιλιάς</a:t>
            </a:r>
            <a:endParaRPr lang="el-GR" b="1" dirty="0">
              <a:solidFill>
                <a:schemeClr val="accent6">
                  <a:lumMod val="50000"/>
                </a:schemeClr>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0"/>
            <a:ext cx="9144000" cy="7017306"/>
          </a:xfrm>
          <a:prstGeom prst="rect">
            <a:avLst/>
          </a:prstGeom>
          <a:ln w="38100">
            <a:solidFill>
              <a:srgbClr val="66990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endParaRPr lang="el-GR" sz="2000" b="1" spc="200" dirty="0" smtClean="0">
              <a:latin typeface="Arial" pitchFamily="34" charset="0"/>
              <a:cs typeface="Arial" pitchFamily="34" charset="0"/>
            </a:endParaRPr>
          </a:p>
          <a:p>
            <a:pPr algn="ctr"/>
            <a:r>
              <a:rPr lang="el-GR" sz="2000" b="1" spc="200" dirty="0" smtClean="0">
                <a:latin typeface="Arial" pitchFamily="34" charset="0"/>
                <a:cs typeface="Arial" pitchFamily="34" charset="0"/>
              </a:rPr>
              <a:t>Η τελετή της περιβολής</a:t>
            </a:r>
          </a:p>
          <a:p>
            <a:pPr algn="just"/>
            <a:endParaRPr lang="el-GR" b="1" spc="100" dirty="0" smtClean="0">
              <a:latin typeface="Arial" pitchFamily="34" charset="0"/>
              <a:cs typeface="Arial" pitchFamily="34" charset="0"/>
            </a:endParaRPr>
          </a:p>
          <a:p>
            <a:pPr algn="just"/>
            <a:r>
              <a:rPr lang="el-GR" spc="100" dirty="0" smtClean="0">
                <a:latin typeface="Arial" pitchFamily="34" charset="0"/>
                <a:cs typeface="Arial" pitchFamily="34" charset="0"/>
              </a:rPr>
              <a:t>Στα μέσα Απριλίου, μία Πέμπτη (του έτους 1127) δόθηκε όρκος υποταγής στον κόμη της Φλάνδρας, ως έκφραση σεβασμού και πίστης, με την τάξη που θα ιστορήσουμε στη συνέχεια. </a:t>
            </a:r>
          </a:p>
          <a:p>
            <a:pPr algn="just"/>
            <a:r>
              <a:rPr lang="el-GR" b="1" spc="100" dirty="0" smtClean="0">
                <a:latin typeface="Arial" pitchFamily="34" charset="0"/>
                <a:cs typeface="Arial" pitchFamily="34" charset="0"/>
              </a:rPr>
              <a:t>Πρώτα έκαναν όρκο </a:t>
            </a:r>
            <a:r>
              <a:rPr lang="el-GR" spc="100" dirty="0" smtClean="0">
                <a:latin typeface="Arial" pitchFamily="34" charset="0"/>
                <a:cs typeface="Arial" pitchFamily="34" charset="0"/>
              </a:rPr>
              <a:t>έτσι: ο κόμης ρωτούσε τον μέλλοντα υποτελή αν θέλει ανεπιφύλακτα να γίνει ακόλουθος του και εκείνος απαντούσε «θέλω». </a:t>
            </a:r>
            <a:r>
              <a:rPr lang="el-GR" b="1" spc="100" dirty="0" smtClean="0">
                <a:latin typeface="Arial" pitchFamily="34" charset="0"/>
                <a:cs typeface="Arial" pitchFamily="34" charset="0"/>
              </a:rPr>
              <a:t>Ύστερα αδελφώνονταν μ' έναν ασπασμό</a:t>
            </a:r>
            <a:r>
              <a:rPr lang="el-GR" spc="100" dirty="0" smtClean="0">
                <a:latin typeface="Arial" pitchFamily="34" charset="0"/>
                <a:cs typeface="Arial" pitchFamily="34" charset="0"/>
              </a:rPr>
              <a:t>, </a:t>
            </a:r>
            <a:r>
              <a:rPr lang="el-GR" b="1" spc="100" dirty="0" smtClean="0">
                <a:latin typeface="Arial" pitchFamily="34" charset="0"/>
                <a:cs typeface="Arial" pitchFamily="34" charset="0"/>
              </a:rPr>
              <a:t>ενώ ο υποτελής είχε βάλει τα χέρια το στα χέρια του κόμη</a:t>
            </a:r>
            <a:r>
              <a:rPr lang="el-GR" spc="100" dirty="0" smtClean="0">
                <a:latin typeface="Arial" pitchFamily="34" charset="0"/>
                <a:cs typeface="Arial" pitchFamily="34" charset="0"/>
              </a:rPr>
              <a:t>. </a:t>
            </a:r>
          </a:p>
          <a:p>
            <a:pPr algn="just"/>
            <a:r>
              <a:rPr lang="el-GR" spc="100" dirty="0" smtClean="0">
                <a:latin typeface="Arial" pitchFamily="34" charset="0"/>
                <a:cs typeface="Arial" pitchFamily="34" charset="0"/>
              </a:rPr>
              <a:t>Σ' ένα δεύτερο στάδιο </a:t>
            </a:r>
            <a:r>
              <a:rPr lang="el-GR" b="1" spc="100" dirty="0" smtClean="0">
                <a:latin typeface="Arial" pitchFamily="34" charset="0"/>
                <a:cs typeface="Arial" pitchFamily="34" charset="0"/>
              </a:rPr>
              <a:t>ο</a:t>
            </a:r>
            <a:r>
              <a:rPr lang="el-GR" spc="100" dirty="0" smtClean="0">
                <a:latin typeface="Arial" pitchFamily="34" charset="0"/>
                <a:cs typeface="Arial" pitchFamily="34" charset="0"/>
              </a:rPr>
              <a:t> </a:t>
            </a:r>
            <a:r>
              <a:rPr lang="el-GR" b="1" spc="100" dirty="0" smtClean="0">
                <a:latin typeface="Arial" pitchFamily="34" charset="0"/>
                <a:cs typeface="Arial" pitchFamily="34" charset="0"/>
              </a:rPr>
              <a:t>υποτελής έταζε αφοσίωση στον τελετάρχη του κόμη </a:t>
            </a:r>
            <a:r>
              <a:rPr lang="el-GR" spc="100" dirty="0" smtClean="0">
                <a:latin typeface="Arial" pitchFamily="34" charset="0"/>
                <a:cs typeface="Arial" pitchFamily="34" charset="0"/>
              </a:rPr>
              <a:t>μ' αυτά τα λόγια: «Ορκίζομαι στην πίστη μου ότι από αυτή τη στιγμή θα είμαι πιστός στον κόμη Γουλιέλμο και θα κρατήσω τον όρκο μου σε κάθε περίσταση, με καλή πίστη και χωρίς δόλο». </a:t>
            </a:r>
          </a:p>
          <a:p>
            <a:pPr algn="just"/>
            <a:r>
              <a:rPr lang="el-GR" spc="100" dirty="0" smtClean="0">
                <a:latin typeface="Arial" pitchFamily="34" charset="0"/>
                <a:cs typeface="Arial" pitchFamily="34" charset="0"/>
              </a:rPr>
              <a:t>Σ' ένα τρίτο στάδιο </a:t>
            </a:r>
            <a:r>
              <a:rPr lang="el-GR" b="1" spc="100" dirty="0" smtClean="0">
                <a:latin typeface="Arial" pitchFamily="34" charset="0"/>
                <a:cs typeface="Arial" pitchFamily="34" charset="0"/>
              </a:rPr>
              <a:t>ο υποτελής ορκιζόταν το ίδιο στα ιερά λείψανα των αγίων</a:t>
            </a:r>
            <a:r>
              <a:rPr lang="el-GR" spc="100" dirty="0" smtClean="0">
                <a:latin typeface="Arial" pitchFamily="34" charset="0"/>
                <a:cs typeface="Arial" pitchFamily="34" charset="0"/>
              </a:rPr>
              <a:t>. </a:t>
            </a:r>
          </a:p>
          <a:p>
            <a:pPr algn="just"/>
            <a:r>
              <a:rPr lang="el-GR" spc="100" dirty="0" smtClean="0">
                <a:latin typeface="Arial" pitchFamily="34" charset="0"/>
                <a:cs typeface="Arial" pitchFamily="34" charset="0"/>
              </a:rPr>
              <a:t>Μετά το πέρας αυτό της τελετής ο κόμης με τη ράβδο, που κρατούσε στα χέρια του, έκανε τη βεβαίωση της περιβολής του αξιώματος σε όλους εκείνους που έταξαν σ' αυτόν πίστη και σεβασμό και πήραν όρκο, με τον τρόπο του ιστορήσαμε.</a:t>
            </a:r>
          </a:p>
          <a:p>
            <a:pPr algn="just"/>
            <a:endParaRPr lang="el-GR" spc="100" dirty="0" smtClean="0">
              <a:latin typeface="Arial" pitchFamily="34" charset="0"/>
              <a:cs typeface="Arial" pitchFamily="34" charset="0"/>
            </a:endParaRPr>
          </a:p>
          <a:p>
            <a:pPr algn="just"/>
            <a:endParaRPr lang="el-GR" spc="100" dirty="0" smtClean="0">
              <a:latin typeface="Arial" pitchFamily="34" charset="0"/>
              <a:cs typeface="Arial" pitchFamily="34" charset="0"/>
            </a:endParaRPr>
          </a:p>
          <a:p>
            <a:pPr algn="just"/>
            <a:endParaRPr lang="el-GR" b="1" dirty="0" smtClean="0">
              <a:latin typeface="Arial" pitchFamily="34" charset="0"/>
              <a:cs typeface="Arial" pitchFamily="34" charset="0"/>
            </a:endParaRPr>
          </a:p>
          <a:p>
            <a:pPr algn="just"/>
            <a:r>
              <a:rPr lang="el-GR" sz="1400" b="1" dirty="0" smtClean="0">
                <a:latin typeface="Arial" pitchFamily="34" charset="0"/>
                <a:cs typeface="Arial" pitchFamily="34" charset="0"/>
              </a:rPr>
              <a:t>Απόσπασμα από το έργο του χρονογράφου </a:t>
            </a:r>
            <a:r>
              <a:rPr lang="el-GR" sz="1400" b="1" dirty="0" err="1" smtClean="0">
                <a:latin typeface="Arial" pitchFamily="34" charset="0"/>
                <a:cs typeface="Arial" pitchFamily="34" charset="0"/>
              </a:rPr>
              <a:t>Galbertde</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Bruges</a:t>
            </a:r>
            <a:r>
              <a:rPr lang="el-GR" sz="1400" b="1" dirty="0" smtClean="0">
                <a:latin typeface="Arial" pitchFamily="34" charset="0"/>
                <a:cs typeface="Arial" pitchFamily="34" charset="0"/>
              </a:rPr>
              <a:t>, Ιστορία του φόνου του Καρόλου του Καλού, κόμη της Φλάνδρας, στο: R. </a:t>
            </a:r>
            <a:r>
              <a:rPr lang="el-GR" sz="1400" b="1" dirty="0" err="1" smtClean="0">
                <a:latin typeface="Arial" pitchFamily="34" charset="0"/>
                <a:cs typeface="Arial" pitchFamily="34" charset="0"/>
              </a:rPr>
              <a:t>Boutriche</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Seignerie</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et</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feodalite</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Aubier</a:t>
            </a:r>
            <a:r>
              <a:rPr lang="el-GR" sz="1400" b="1" dirty="0" smtClean="0">
                <a:latin typeface="Arial" pitchFamily="34" charset="0"/>
                <a:cs typeface="Arial" pitchFamily="34" charset="0"/>
              </a:rPr>
              <a:t>, 1959</a:t>
            </a:r>
            <a:r>
              <a:rPr lang="el-GR" b="1" dirty="0" smtClean="0">
                <a:latin typeface="Arial" pitchFamily="34" charset="0"/>
                <a:cs typeface="Arial" pitchFamily="34" charset="0"/>
              </a:rPr>
              <a:t>.</a:t>
            </a:r>
            <a:endParaRPr lang="el-GR" b="1"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 Εικόνα" descr="https://4.bp.blogspot.com/-nSIbY66TYes/XJ9E8yox10I/AAAAAAAABmo/505bk_pwV107JwlRUEmggTAb--8qjZt7gCLcBGAs/s320/pyramide-vassalique3.jpg"/>
          <p:cNvPicPr/>
          <p:nvPr/>
        </p:nvPicPr>
        <p:blipFill>
          <a:blip r:embed="rId2"/>
          <a:srcRect/>
          <a:stretch>
            <a:fillRect/>
          </a:stretch>
        </p:blipFill>
        <p:spPr bwMode="auto">
          <a:xfrm>
            <a:off x="0" y="714356"/>
            <a:ext cx="5857884" cy="6143644"/>
          </a:xfrm>
          <a:prstGeom prst="rect">
            <a:avLst/>
          </a:prstGeom>
          <a:noFill/>
          <a:ln w="9525">
            <a:noFill/>
            <a:miter lim="800000"/>
            <a:headEnd/>
            <a:tailEnd/>
          </a:ln>
        </p:spPr>
      </p:pic>
      <p:sp>
        <p:nvSpPr>
          <p:cNvPr id="17" name="16 - TextBox"/>
          <p:cNvSpPr txBox="1"/>
          <p:nvPr/>
        </p:nvSpPr>
        <p:spPr>
          <a:xfrm>
            <a:off x="928662" y="285728"/>
            <a:ext cx="3766865" cy="400110"/>
          </a:xfrm>
          <a:prstGeom prst="rect">
            <a:avLst/>
          </a:prstGeom>
          <a:noFill/>
        </p:spPr>
        <p:txBody>
          <a:bodyPr wrap="none" rtlCol="0">
            <a:spAutoFit/>
          </a:bodyPr>
          <a:lstStyle/>
          <a:p>
            <a:r>
              <a:rPr lang="el-GR" sz="2000" b="1" spc="200" dirty="0" smtClean="0">
                <a:ln>
                  <a:solidFill>
                    <a:srgbClr val="669900"/>
                  </a:solidFill>
                </a:ln>
                <a:solidFill>
                  <a:schemeClr val="accent6">
                    <a:lumMod val="50000"/>
                  </a:schemeClr>
                </a:solidFill>
                <a:latin typeface="Arial" pitchFamily="34" charset="0"/>
                <a:cs typeface="Arial" pitchFamily="34" charset="0"/>
              </a:rPr>
              <a:t>Η φεουδαρχική κοινωνία</a:t>
            </a:r>
            <a:endParaRPr lang="el-GR" sz="2000" b="1" spc="200" dirty="0">
              <a:ln>
                <a:solidFill>
                  <a:srgbClr val="669900"/>
                </a:solidFill>
              </a:ln>
              <a:solidFill>
                <a:schemeClr val="accent6">
                  <a:lumMod val="50000"/>
                </a:schemeClr>
              </a:solidFill>
              <a:latin typeface="Arial" pitchFamily="34" charset="0"/>
              <a:cs typeface="Arial" pitchFamily="34" charset="0"/>
            </a:endParaRPr>
          </a:p>
        </p:txBody>
      </p:sp>
      <p:sp>
        <p:nvSpPr>
          <p:cNvPr id="18" name="17 - TextBox"/>
          <p:cNvSpPr txBox="1"/>
          <p:nvPr/>
        </p:nvSpPr>
        <p:spPr>
          <a:xfrm>
            <a:off x="6572264" y="1000108"/>
            <a:ext cx="135732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l-GR" b="1" spc="100" dirty="0" smtClean="0">
                <a:latin typeface="Arial" pitchFamily="34" charset="0"/>
                <a:cs typeface="Arial" pitchFamily="34" charset="0"/>
              </a:rPr>
              <a:t>Βασιλιάς</a:t>
            </a:r>
            <a:endParaRPr lang="el-GR" b="1" spc="100" dirty="0">
              <a:latin typeface="Arial" pitchFamily="34" charset="0"/>
              <a:cs typeface="Arial" pitchFamily="34" charset="0"/>
            </a:endParaRPr>
          </a:p>
        </p:txBody>
      </p:sp>
      <p:sp>
        <p:nvSpPr>
          <p:cNvPr id="19" name="18 - TextBox"/>
          <p:cNvSpPr txBox="1"/>
          <p:nvPr/>
        </p:nvSpPr>
        <p:spPr>
          <a:xfrm>
            <a:off x="4357686" y="1643050"/>
            <a:ext cx="4786314" cy="1815882"/>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l-GR" sz="1600" b="1" dirty="0" smtClean="0">
                <a:latin typeface="Arial" pitchFamily="34" charset="0"/>
                <a:cs typeface="Arial" pitchFamily="34" charset="0"/>
              </a:rPr>
              <a:t>Άρχοντες: Ανώτεροι αριστοκράτες</a:t>
            </a:r>
            <a:endParaRPr lang="el-GR" sz="1600" dirty="0" smtClean="0">
              <a:latin typeface="Arial" pitchFamily="34" charset="0"/>
              <a:cs typeface="Arial" pitchFamily="34" charset="0"/>
            </a:endParaRPr>
          </a:p>
          <a:p>
            <a:pPr algn="just"/>
            <a:r>
              <a:rPr lang="el-GR" sz="1600" b="1" dirty="0" smtClean="0">
                <a:latin typeface="Arial" pitchFamily="34" charset="0"/>
                <a:cs typeface="Arial" pitchFamily="34" charset="0"/>
              </a:rPr>
              <a:t>Οι άμεσοι υποτελείς</a:t>
            </a:r>
            <a:r>
              <a:rPr lang="el-GR" sz="1600" dirty="0" smtClean="0">
                <a:latin typeface="Arial" pitchFamily="34" charset="0"/>
                <a:cs typeface="Arial" pitchFamily="34" charset="0"/>
              </a:rPr>
              <a:t> (φεουδάρχες) από τους οποίους εξαρτιόνταν οι </a:t>
            </a:r>
            <a:r>
              <a:rPr lang="el-GR" sz="1600" b="1" dirty="0" smtClean="0">
                <a:latin typeface="Arial" pitchFamily="34" charset="0"/>
                <a:cs typeface="Arial" pitchFamily="34" charset="0"/>
              </a:rPr>
              <a:t>κατώτεροι υποτελείς</a:t>
            </a:r>
            <a:r>
              <a:rPr lang="el-GR" sz="1600" dirty="0" smtClean="0">
                <a:latin typeface="Arial" pitchFamily="34" charset="0"/>
                <a:cs typeface="Arial" pitchFamily="34" charset="0"/>
              </a:rPr>
              <a:t>. </a:t>
            </a:r>
          </a:p>
          <a:p>
            <a:pPr algn="just"/>
            <a:r>
              <a:rPr lang="el-GR" sz="1600" dirty="0" smtClean="0">
                <a:latin typeface="Arial" pitchFamily="34" charset="0"/>
                <a:cs typeface="Arial" pitchFamily="34" charset="0"/>
              </a:rPr>
              <a:t>• Ανώτεροι άρχοντες (δούκες, </a:t>
            </a:r>
            <a:r>
              <a:rPr lang="el-GR" sz="1600" dirty="0" err="1" smtClean="0">
                <a:latin typeface="Arial" pitchFamily="34" charset="0"/>
                <a:cs typeface="Arial" pitchFamily="34" charset="0"/>
              </a:rPr>
              <a:t>κόμητες</a:t>
            </a:r>
            <a:r>
              <a:rPr lang="el-GR" sz="1600" dirty="0" smtClean="0">
                <a:latin typeface="Arial" pitchFamily="34" charset="0"/>
                <a:cs typeface="Arial" pitchFamily="34" charset="0"/>
              </a:rPr>
              <a:t>, μαρκήσιοι, βαρόνοι κ. ά.)</a:t>
            </a:r>
          </a:p>
          <a:p>
            <a:pPr algn="just"/>
            <a:r>
              <a:rPr lang="el-GR" sz="1600" dirty="0" smtClean="0">
                <a:latin typeface="Arial" pitchFamily="34" charset="0"/>
                <a:cs typeface="Arial" pitchFamily="34" charset="0"/>
              </a:rPr>
              <a:t>•  Αξιωματούχοι του βασιλιά</a:t>
            </a:r>
          </a:p>
          <a:p>
            <a:pPr algn="just"/>
            <a:r>
              <a:rPr lang="el-GR" sz="1600" dirty="0" smtClean="0">
                <a:latin typeface="Arial" pitchFamily="34" charset="0"/>
                <a:cs typeface="Arial" pitchFamily="34" charset="0"/>
              </a:rPr>
              <a:t>•  Εκκλησιαστικοί άρχοντες</a:t>
            </a:r>
            <a:endParaRPr lang="el-GR" sz="1600" dirty="0">
              <a:latin typeface="Arial" pitchFamily="34" charset="0"/>
              <a:cs typeface="Arial" pitchFamily="34" charset="0"/>
            </a:endParaRPr>
          </a:p>
        </p:txBody>
      </p:sp>
      <p:sp>
        <p:nvSpPr>
          <p:cNvPr id="20" name="19 - TextBox"/>
          <p:cNvSpPr txBox="1"/>
          <p:nvPr/>
        </p:nvSpPr>
        <p:spPr>
          <a:xfrm>
            <a:off x="5143504" y="3714752"/>
            <a:ext cx="4000496" cy="1260000"/>
          </a:xfrm>
          <a:prstGeom prst="rect">
            <a:avLst/>
          </a:prstGeom>
          <a:solidFill>
            <a:srgbClr val="FFC000"/>
          </a:solidFill>
        </p:spPr>
        <p:txBody>
          <a:bodyPr wrap="square" rtlCol="0">
            <a:spAutoFit/>
          </a:bodyPr>
          <a:lstStyle/>
          <a:p>
            <a:r>
              <a:rPr lang="el-GR" sz="1600" b="1" dirty="0" smtClean="0">
                <a:latin typeface="Arial" pitchFamily="34" charset="0"/>
                <a:cs typeface="Arial" pitchFamily="34" charset="0"/>
              </a:rPr>
              <a:t>Κατώτεροι υποτελείς</a:t>
            </a:r>
            <a:r>
              <a:rPr lang="el-GR" sz="1600" dirty="0" smtClean="0">
                <a:latin typeface="Arial" pitchFamily="34" charset="0"/>
                <a:cs typeface="Arial" pitchFamily="34" charset="0"/>
              </a:rPr>
              <a:t> κατώτεροι αριστοκράτες (</a:t>
            </a:r>
            <a:r>
              <a:rPr lang="el-GR" sz="1600" dirty="0" err="1" smtClean="0">
                <a:latin typeface="Arial" pitchFamily="34" charset="0"/>
                <a:cs typeface="Arial" pitchFamily="34" charset="0"/>
              </a:rPr>
              <a:t>Βασάλοι</a:t>
            </a:r>
            <a:r>
              <a:rPr lang="el-GR" sz="1600" dirty="0" smtClean="0">
                <a:latin typeface="Arial" pitchFamily="34" charset="0"/>
                <a:cs typeface="Arial" pitchFamily="34" charset="0"/>
              </a:rPr>
              <a:t> – υποτελείς). </a:t>
            </a:r>
          </a:p>
          <a:p>
            <a:r>
              <a:rPr lang="el-GR" sz="1600" dirty="0" smtClean="0">
                <a:latin typeface="Arial" pitchFamily="34" charset="0"/>
                <a:cs typeface="Arial" pitchFamily="34" charset="0"/>
              </a:rPr>
              <a:t>•  Έφιπποι μαχητές, που ονομάζονταν ιππότες </a:t>
            </a:r>
          </a:p>
          <a:p>
            <a:r>
              <a:rPr lang="el-GR" sz="1600" dirty="0" smtClean="0">
                <a:latin typeface="Arial" pitchFamily="34" charset="0"/>
                <a:cs typeface="Arial" pitchFamily="34" charset="0"/>
              </a:rPr>
              <a:t>•  Κατώτεροι άρχοντες</a:t>
            </a:r>
          </a:p>
          <a:p>
            <a:endParaRPr lang="el-GR" dirty="0"/>
          </a:p>
        </p:txBody>
      </p:sp>
      <p:sp>
        <p:nvSpPr>
          <p:cNvPr id="21" name="20 - TextBox"/>
          <p:cNvSpPr txBox="1"/>
          <p:nvPr/>
        </p:nvSpPr>
        <p:spPr>
          <a:xfrm>
            <a:off x="6429388" y="5572140"/>
            <a:ext cx="2093843" cy="830997"/>
          </a:xfrm>
          <a:prstGeom prst="rect">
            <a:avLst/>
          </a:prstGeom>
          <a:solidFill>
            <a:srgbClr val="669900"/>
          </a:solidFill>
        </p:spPr>
        <p:txBody>
          <a:bodyPr wrap="none" rtlCol="0">
            <a:spAutoFit/>
          </a:bodyPr>
          <a:lstStyle/>
          <a:p>
            <a:r>
              <a:rPr lang="el-GR" sz="1600" b="1" dirty="0" smtClean="0">
                <a:latin typeface="Arial" pitchFamily="34" charset="0"/>
                <a:cs typeface="Arial" pitchFamily="34" charset="0"/>
              </a:rPr>
              <a:t>Ελεύθεροι γεωργοί </a:t>
            </a:r>
          </a:p>
          <a:p>
            <a:r>
              <a:rPr lang="el-GR" sz="1600" b="1" dirty="0" smtClean="0">
                <a:latin typeface="Arial" pitchFamily="34" charset="0"/>
                <a:cs typeface="Arial" pitchFamily="34" charset="0"/>
              </a:rPr>
              <a:t>Πάροικοι</a:t>
            </a:r>
          </a:p>
          <a:p>
            <a:r>
              <a:rPr lang="el-GR" sz="1600" b="1" dirty="0" smtClean="0">
                <a:latin typeface="Arial" pitchFamily="34" charset="0"/>
                <a:cs typeface="Arial" pitchFamily="34" charset="0"/>
              </a:rPr>
              <a:t>Δούλοι</a:t>
            </a:r>
            <a:endParaRPr lang="el-GR" sz="1600" b="1"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upload.wikimedia.org/wikipedia/commons/c/cd/Cleric-Knight-Workma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 TextBox"/>
          <p:cNvSpPr txBox="1"/>
          <p:nvPr/>
        </p:nvSpPr>
        <p:spPr>
          <a:xfrm>
            <a:off x="285720" y="2857496"/>
            <a:ext cx="2000232" cy="646331"/>
          </a:xfrm>
          <a:prstGeom prst="rect">
            <a:avLst/>
          </a:prstGeom>
          <a:noFill/>
        </p:spPr>
        <p:txBody>
          <a:bodyPr wrap="square" rtlCol="0">
            <a:spAutoFit/>
          </a:bodyPr>
          <a:lstStyle/>
          <a:p>
            <a:r>
              <a:rPr lang="el-GR" b="1" spc="100" dirty="0" smtClean="0">
                <a:ln>
                  <a:solidFill>
                    <a:srgbClr val="FFFF00"/>
                  </a:solidFill>
                </a:ln>
                <a:solidFill>
                  <a:srgbClr val="FFFF00"/>
                </a:solidFill>
              </a:rPr>
              <a:t>Οι άνθρωποι της προσευχής </a:t>
            </a:r>
            <a:endParaRPr lang="el-GR" b="1" spc="100" dirty="0">
              <a:ln>
                <a:solidFill>
                  <a:srgbClr val="FFFF00"/>
                </a:solidFill>
              </a:ln>
              <a:solidFill>
                <a:srgbClr val="FFFF00"/>
              </a:solidFill>
            </a:endParaRPr>
          </a:p>
        </p:txBody>
      </p:sp>
      <p:sp>
        <p:nvSpPr>
          <p:cNvPr id="5" name="4 - TextBox"/>
          <p:cNvSpPr txBox="1"/>
          <p:nvPr/>
        </p:nvSpPr>
        <p:spPr>
          <a:xfrm>
            <a:off x="3571868" y="4429132"/>
            <a:ext cx="1952779" cy="923330"/>
          </a:xfrm>
          <a:prstGeom prst="rect">
            <a:avLst/>
          </a:prstGeom>
          <a:noFill/>
        </p:spPr>
        <p:txBody>
          <a:bodyPr wrap="none" rtlCol="0">
            <a:spAutoFit/>
          </a:bodyPr>
          <a:lstStyle/>
          <a:p>
            <a:r>
              <a:rPr lang="el-GR" b="1" spc="100" dirty="0" smtClean="0">
                <a:ln>
                  <a:solidFill>
                    <a:srgbClr val="FFFF00"/>
                  </a:solidFill>
                </a:ln>
                <a:solidFill>
                  <a:srgbClr val="FFFF00"/>
                </a:solidFill>
              </a:rPr>
              <a:t>Οι άνθρωποι του</a:t>
            </a:r>
          </a:p>
          <a:p>
            <a:r>
              <a:rPr lang="el-GR" b="1" spc="100" dirty="0" smtClean="0">
                <a:ln>
                  <a:solidFill>
                    <a:srgbClr val="FFFF00"/>
                  </a:solidFill>
                </a:ln>
                <a:solidFill>
                  <a:srgbClr val="FFFF00"/>
                </a:solidFill>
              </a:rPr>
              <a:t>πολέμου</a:t>
            </a:r>
          </a:p>
          <a:p>
            <a:endParaRPr lang="el-GR" dirty="0"/>
          </a:p>
        </p:txBody>
      </p:sp>
      <p:sp>
        <p:nvSpPr>
          <p:cNvPr id="6" name="5 - TextBox"/>
          <p:cNvSpPr txBox="1"/>
          <p:nvPr/>
        </p:nvSpPr>
        <p:spPr>
          <a:xfrm>
            <a:off x="6858016" y="1928802"/>
            <a:ext cx="2084225" cy="923330"/>
          </a:xfrm>
          <a:prstGeom prst="rect">
            <a:avLst/>
          </a:prstGeom>
          <a:noFill/>
        </p:spPr>
        <p:txBody>
          <a:bodyPr wrap="none" rtlCol="0">
            <a:spAutoFit/>
          </a:bodyPr>
          <a:lstStyle/>
          <a:p>
            <a:r>
              <a:rPr lang="el-GR" b="1" spc="100" dirty="0" smtClean="0">
                <a:ln>
                  <a:solidFill>
                    <a:srgbClr val="FFFF00"/>
                  </a:solidFill>
                </a:ln>
                <a:solidFill>
                  <a:srgbClr val="FFFF00"/>
                </a:solidFill>
              </a:rPr>
              <a:t>Οι άνθρωποι  της </a:t>
            </a:r>
          </a:p>
          <a:p>
            <a:r>
              <a:rPr lang="el-GR" b="1" spc="100" dirty="0" smtClean="0">
                <a:ln>
                  <a:solidFill>
                    <a:srgbClr val="FFFF00"/>
                  </a:solidFill>
                </a:ln>
                <a:solidFill>
                  <a:srgbClr val="FFFF00"/>
                </a:solidFill>
              </a:rPr>
              <a:t>εργασίας</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s://1.bp.blogspot.com/-ohTkcz3Cako/YGxE8ODNaBI/AAAAAAAAuZ0/CICAkCzp1jQLUwyTW6ecr8TnkED10ueSQCLcBGAsYHQ/w640-h302/manor%2Blife%2Bin%2Bmiddle%2Bages.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s://3.bp.blogspot.com/-AFQxrAvn774/XKDSOB8lV4I/AAAAAAAABpo/jammQRvcm90ZNRm9uzsmb9Cp72bnVRs_gCLcBGAs/s1600/10a.jpe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image.slidesharecdn.com/mesaivnikheyrvphkarlomagnos-170320173852/95/2-4-638.jpg?cb=1490031558"/>
          <p:cNvPicPr>
            <a:picLocks noChangeAspect="1" noChangeArrowheads="1"/>
          </p:cNvPicPr>
          <p:nvPr/>
        </p:nvPicPr>
        <p:blipFill>
          <a:blip r:embed="rId2"/>
          <a:srcRect/>
          <a:stretch>
            <a:fillRect/>
          </a:stretch>
        </p:blipFill>
        <p:spPr bwMode="auto">
          <a:xfrm>
            <a:off x="0" y="16684"/>
            <a:ext cx="9112232" cy="684131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58371" name="Rectangle 3"/>
          <p:cNvSpPr>
            <a:spLocks noChangeArrowheads="1"/>
          </p:cNvSpPr>
          <p:nvPr/>
        </p:nvSpPr>
        <p:spPr bwMode="auto">
          <a:xfrm>
            <a:off x="1" y="-214338"/>
            <a:ext cx="9143999" cy="2862322"/>
          </a:xfrm>
          <a:prstGeom prst="rect">
            <a:avLst/>
          </a:prstGeom>
          <a:solidFill>
            <a:srgbClr val="FFD03B"/>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l-GR" b="1" dirty="0" smtClean="0">
                <a:ln>
                  <a:solidFill>
                    <a:srgbClr val="92D050"/>
                  </a:solidFill>
                </a:ln>
                <a:solidFill>
                  <a:schemeClr val="accent6">
                    <a:lumMod val="50000"/>
                  </a:schemeClr>
                </a:solidFill>
                <a:latin typeface="Arial" pitchFamily="34" charset="0"/>
                <a:cs typeface="Arial" pitchFamily="34" charset="0"/>
              </a:rPr>
              <a:t>Τι έπρεπε να δίνουν οι αγρότες  στον  χωροδεσπότη</a:t>
            </a:r>
            <a:endParaRPr lang="el-GR" dirty="0" smtClean="0">
              <a:ln>
                <a:solidFill>
                  <a:srgbClr val="92D050"/>
                </a:solidFill>
              </a:ln>
              <a:solidFill>
                <a:schemeClr val="accent6">
                  <a:lumMod val="50000"/>
                </a:schemeClr>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l-GR" b="0" i="0" u="none" strike="noStrike" cap="none" normalizeH="0" dirty="0" smtClean="0">
                <a:ln>
                  <a:noFill/>
                </a:ln>
                <a:solidFill>
                  <a:schemeClr val="accent6">
                    <a:lumMod val="50000"/>
                  </a:schemeClr>
                </a:solidFill>
                <a:effectLst/>
                <a:latin typeface="Arial" pitchFamily="34" charset="0"/>
                <a:ea typeface="Arial" pitchFamily="34" charset="0"/>
                <a:cs typeface="Arial" pitchFamily="34" charset="0"/>
              </a:rPr>
              <a:t> </a:t>
            </a:r>
            <a:r>
              <a:rPr kumimoji="0" lang="el-GR" b="0" i="0" u="none" strike="noStrike" cap="none" normalizeH="0" baseline="0" dirty="0" smtClean="0">
                <a:ln>
                  <a:noFill/>
                </a:ln>
                <a:solidFill>
                  <a:schemeClr val="accent6">
                    <a:lumMod val="50000"/>
                  </a:schemeClr>
                </a:solidFill>
                <a:effectLst/>
                <a:latin typeface="Arial" pitchFamily="34" charset="0"/>
                <a:ea typeface="Arial" pitchFamily="34" charset="0"/>
                <a:cs typeface="Arial" pitchFamily="34" charset="0"/>
              </a:rPr>
              <a:t>Νοίκι για τη γη που καλλιεργούσαν</a:t>
            </a:r>
            <a:endParaRPr lang="el-GR" dirty="0" smtClean="0">
              <a:solidFill>
                <a:schemeClr val="accent6">
                  <a:lumMod val="50000"/>
                </a:schemeClr>
              </a:solidFill>
              <a:latin typeface="Arial" pitchFamily="34"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l-GR" b="0" i="0" u="none" strike="noStrike" cap="none" normalizeH="0" dirty="0" smtClean="0">
                <a:ln>
                  <a:noFill/>
                </a:ln>
                <a:solidFill>
                  <a:schemeClr val="accent6">
                    <a:lumMod val="50000"/>
                  </a:schemeClr>
                </a:solidFill>
                <a:effectLst/>
                <a:latin typeface="Arial" pitchFamily="34" charset="0"/>
                <a:ea typeface="Arial" pitchFamily="34" charset="0"/>
                <a:cs typeface="Arial" pitchFamily="34" charset="0"/>
              </a:rPr>
              <a:t> </a:t>
            </a:r>
            <a:r>
              <a:rPr kumimoji="0" lang="el-GR" b="0" i="0" u="none" strike="noStrike" cap="none" normalizeH="0" baseline="0" dirty="0" smtClean="0">
                <a:ln>
                  <a:noFill/>
                </a:ln>
                <a:solidFill>
                  <a:schemeClr val="accent6">
                    <a:lumMod val="50000"/>
                  </a:schemeClr>
                </a:solidFill>
                <a:effectLst/>
                <a:latin typeface="Arial" pitchFamily="34" charset="0"/>
                <a:ea typeface="Arial" pitchFamily="34" charset="0"/>
                <a:cs typeface="Arial" pitchFamily="34" charset="0"/>
              </a:rPr>
              <a:t>Φόρους επειδή οι άρχοντες τους προστάτευαν στους πολέμους </a:t>
            </a:r>
            <a:endParaRPr kumimoji="0" lang="el-GR" b="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accent6">
                    <a:lumMod val="50000"/>
                  </a:schemeClr>
                </a:solidFill>
                <a:effectLst/>
                <a:latin typeface="Arial" pitchFamily="34" charset="0"/>
                <a:ea typeface="Arial" pitchFamily="34" charset="0"/>
                <a:cs typeface="Arial" pitchFamily="34" charset="0"/>
              </a:rPr>
              <a:t>(τους πλήρωναν σε είδος, είτε ξεχωριστά κάθε νοικοκυριό είτε όλο το χωριό</a:t>
            </a:r>
            <a:endParaRPr lang="el-GR" dirty="0" smtClean="0">
              <a:solidFill>
                <a:schemeClr val="accent6">
                  <a:lumMod val="50000"/>
                </a:schemeClr>
              </a:solidFill>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l-GR" b="0" i="0" u="none" strike="noStrike" cap="none" normalizeH="0" dirty="0" smtClean="0">
                <a:ln>
                  <a:noFill/>
                </a:ln>
                <a:solidFill>
                  <a:schemeClr val="accent6">
                    <a:lumMod val="50000"/>
                  </a:schemeClr>
                </a:solidFill>
                <a:effectLst/>
                <a:latin typeface="Arial" pitchFamily="34" charset="0"/>
                <a:ea typeface="Arial" pitchFamily="34" charset="0"/>
                <a:cs typeface="Arial" pitchFamily="34" charset="0"/>
              </a:rPr>
              <a:t> </a:t>
            </a:r>
            <a:r>
              <a:rPr kumimoji="0" lang="el-GR" b="0" i="0" u="none" strike="noStrike" cap="none" normalizeH="0" baseline="0" dirty="0" smtClean="0">
                <a:ln>
                  <a:noFill/>
                </a:ln>
                <a:solidFill>
                  <a:schemeClr val="accent6">
                    <a:lumMod val="50000"/>
                  </a:schemeClr>
                </a:solidFill>
                <a:effectLst/>
                <a:latin typeface="Arial" pitchFamily="34" charset="0"/>
                <a:ea typeface="Arial" pitchFamily="34" charset="0"/>
                <a:cs typeface="Arial" pitchFamily="34" charset="0"/>
              </a:rPr>
              <a:t>Ένα μέρος από την παραγωγή τους κάθε φορά που χρησιμοποιούσαν τον μύλο, το πατητήρι ή τον  φούρνο του άρχοντα.</a:t>
            </a:r>
            <a:endParaRPr lang="el-GR" dirty="0" smtClean="0">
              <a:solidFill>
                <a:schemeClr val="accent6">
                  <a:lumMod val="50000"/>
                </a:schemeClr>
              </a:solidFill>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l-GR" b="0" i="0" u="none" strike="noStrike" cap="none" normalizeH="0" dirty="0" smtClean="0">
                <a:ln>
                  <a:noFill/>
                </a:ln>
                <a:solidFill>
                  <a:schemeClr val="accent6">
                    <a:lumMod val="50000"/>
                  </a:schemeClr>
                </a:solidFill>
                <a:effectLst/>
                <a:latin typeface="Arial" pitchFamily="34" charset="0"/>
                <a:ea typeface="Arial" pitchFamily="34" charset="0"/>
                <a:cs typeface="Arial" pitchFamily="34" charset="0"/>
              </a:rPr>
              <a:t> </a:t>
            </a:r>
            <a:r>
              <a:rPr kumimoji="0" lang="el-GR" b="0" i="0" u="none" strike="noStrike" cap="none" normalizeH="0" baseline="0" dirty="0" smtClean="0">
                <a:ln>
                  <a:noFill/>
                </a:ln>
                <a:solidFill>
                  <a:schemeClr val="accent6">
                    <a:lumMod val="50000"/>
                  </a:schemeClr>
                </a:solidFill>
                <a:effectLst/>
                <a:latin typeface="Arial" pitchFamily="34" charset="0"/>
                <a:ea typeface="Arial" pitchFamily="34" charset="0"/>
                <a:cs typeface="Arial" pitchFamily="34" charset="0"/>
              </a:rPr>
              <a:t>Πρόστιμα και φόρους που όριζε το δικαστήριο, σχετικούς με κάθε ανθρώπινη δραστηριότητα: τις κληρονομιές, τον γάμο, το  εμπόριο κτλ. </a:t>
            </a:r>
            <a:endParaRPr lang="el-GR" dirty="0" smtClean="0">
              <a:solidFill>
                <a:schemeClr val="accent6">
                  <a:lumMod val="50000"/>
                </a:schemeClr>
              </a:solidFill>
              <a:latin typeface="Arial" pitchFamily="34" charset="0"/>
              <a:ea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l-GR" b="0" i="0" u="none" strike="noStrike" cap="none" normalizeH="0" dirty="0" smtClean="0">
                <a:ln>
                  <a:noFill/>
                </a:ln>
                <a:solidFill>
                  <a:schemeClr val="accent6">
                    <a:lumMod val="50000"/>
                  </a:schemeClr>
                </a:solidFill>
                <a:effectLst/>
                <a:latin typeface="Arial" pitchFamily="34" charset="0"/>
                <a:ea typeface="Arial" pitchFamily="34" charset="0"/>
                <a:cs typeface="Arial" pitchFamily="34" charset="0"/>
              </a:rPr>
              <a:t> </a:t>
            </a:r>
            <a:r>
              <a:rPr kumimoji="0" lang="el-GR" b="0" i="0" u="none" strike="noStrike" cap="none" normalizeH="0" baseline="0" dirty="0" smtClean="0">
                <a:ln>
                  <a:noFill/>
                </a:ln>
                <a:solidFill>
                  <a:schemeClr val="accent6">
                    <a:lumMod val="50000"/>
                  </a:schemeClr>
                </a:solidFill>
                <a:effectLst/>
                <a:latin typeface="Arial" pitchFamily="34" charset="0"/>
                <a:ea typeface="Arial" pitchFamily="34" charset="0"/>
                <a:cs typeface="Arial" pitchFamily="34" charset="0"/>
              </a:rPr>
              <a:t>Τη  δεκάτη, το 1/10 περίπου από τη σοδειά τους, για την εκκλησία </a:t>
            </a:r>
          </a:p>
          <a:p>
            <a:pPr marL="0" marR="0" lvl="0" indent="0" algn="l" defTabSz="914400" rtl="0" eaLnBrk="0" fontAlgn="base" latinLnBrk="0" hangingPunct="0">
              <a:lnSpc>
                <a:spcPct val="100000"/>
              </a:lnSpc>
              <a:spcBef>
                <a:spcPct val="0"/>
              </a:spcBef>
              <a:spcAft>
                <a:spcPct val="0"/>
              </a:spcAft>
              <a:buClrTx/>
              <a:buSzTx/>
              <a:buFontTx/>
              <a:buNone/>
              <a:tabLst/>
            </a:pPr>
            <a:endParaRPr lang="el-GR" dirty="0" smtClean="0">
              <a:solidFill>
                <a:schemeClr val="accent6">
                  <a:lumMod val="50000"/>
                </a:schemeClr>
              </a:solidFill>
              <a:latin typeface="Arial" pitchFamily="34" charset="0"/>
              <a:cs typeface="Arial" pitchFamily="34" charset="0"/>
            </a:endParaRPr>
          </a:p>
        </p:txBody>
      </p:sp>
      <p:sp>
        <p:nvSpPr>
          <p:cNvPr id="5" name="4 - TextBox"/>
          <p:cNvSpPr txBox="1"/>
          <p:nvPr/>
        </p:nvSpPr>
        <p:spPr>
          <a:xfrm flipH="1">
            <a:off x="4214810" y="2610683"/>
            <a:ext cx="4929190" cy="4216539"/>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a:ln w="28575">
            <a:solidFill>
              <a:srgbClr val="FF6600"/>
            </a:solidFill>
          </a:ln>
        </p:spPr>
        <p:txBody>
          <a:bodyPr wrap="square" rtlCol="0">
            <a:spAutoFit/>
          </a:bodyPr>
          <a:lstStyle/>
          <a:p>
            <a:pPr lvl="0" algn="just"/>
            <a:endParaRPr lang="el-GR" sz="1600" spc="100" dirty="0" smtClean="0">
              <a:latin typeface="Arial" pitchFamily="34" charset="0"/>
              <a:cs typeface="Arial" pitchFamily="34" charset="0"/>
            </a:endParaRPr>
          </a:p>
          <a:p>
            <a:pPr lvl="0" algn="just"/>
            <a:r>
              <a:rPr lang="el-GR" sz="1600" spc="100" dirty="0" smtClean="0">
                <a:latin typeface="Arial" pitchFamily="34" charset="0"/>
                <a:cs typeface="Arial" pitchFamily="34" charset="0"/>
              </a:rPr>
              <a:t>Αυτός που ορκίζεται πίστη στον κύριό του θα πρέπει να έχει πάντοτε στο νου του αυτές τις λέξεις: </a:t>
            </a:r>
            <a:r>
              <a:rPr lang="el-GR" sz="1600" b="1" spc="100" dirty="0" smtClean="0">
                <a:latin typeface="Arial" pitchFamily="34" charset="0"/>
                <a:cs typeface="Arial" pitchFamily="34" charset="0"/>
              </a:rPr>
              <a:t>απείραχτος και υγιής, ασφαλής, έντιμος, χρήσιμος </a:t>
            </a:r>
            <a:r>
              <a:rPr lang="el-GR" sz="1600" spc="100" dirty="0" smtClean="0">
                <a:latin typeface="Arial" pitchFamily="34" charset="0"/>
                <a:cs typeface="Arial" pitchFamily="34" charset="0"/>
              </a:rPr>
              <a:t>[…]. Απείραχτος και υγιής, διότι θα πρέπει να προστατεύει το σώμα του κυρίου του από τις πληγές. Ασφαλής, για να μην καταστρέφει το μέρος που κατοικεί [ο κύριος] και τους πύργους που τον προστατεύουν. Έντιμος, για να μη βλάπτει τη δικαιοσύνη και κάθε υπόθεση που φανερά έχει σχέση με την τιμή του κυρίου του. Χρήσιμος, για να μην πειράζει την περιουσία του. </a:t>
            </a:r>
          </a:p>
          <a:p>
            <a:pPr lvl="0" algn="just"/>
            <a:endParaRPr lang="el-GR" sz="1400" dirty="0" smtClean="0">
              <a:latin typeface="Arial" pitchFamily="34" charset="0"/>
              <a:cs typeface="Arial" pitchFamily="34" charset="0"/>
            </a:endParaRPr>
          </a:p>
          <a:p>
            <a:pPr lvl="0" algn="just"/>
            <a:r>
              <a:rPr lang="el-GR" sz="1400" dirty="0" smtClean="0">
                <a:latin typeface="Arial" pitchFamily="34" charset="0"/>
                <a:cs typeface="Arial" pitchFamily="34" charset="0"/>
              </a:rPr>
              <a:t>Γράμμα του </a:t>
            </a:r>
            <a:r>
              <a:rPr lang="el-GR" sz="1400" dirty="0" err="1" smtClean="0">
                <a:latin typeface="Arial" pitchFamily="34" charset="0"/>
                <a:cs typeface="Arial" pitchFamily="34" charset="0"/>
              </a:rPr>
              <a:t>Φουλβέρτου</a:t>
            </a:r>
            <a:r>
              <a:rPr lang="el-GR" sz="1400" dirty="0" smtClean="0">
                <a:latin typeface="Arial" pitchFamily="34" charset="0"/>
                <a:cs typeface="Arial" pitchFamily="34" charset="0"/>
              </a:rPr>
              <a:t>, επισκόπου της Σαρτρ, στον κόμη του Πουατιέ, έτος 1020</a:t>
            </a:r>
            <a:endParaRPr lang="el-GR" sz="1400" dirty="0" smtClean="0">
              <a:solidFill>
                <a:schemeClr val="accent6">
                  <a:lumMod val="50000"/>
                </a:schemeClr>
              </a:solidFill>
              <a:latin typeface="Arial" pitchFamily="34" charset="0"/>
              <a:cs typeface="Arial" pitchFamily="34" charset="0"/>
            </a:endParaRPr>
          </a:p>
          <a:p>
            <a:endParaRPr lang="el-GR" dirty="0"/>
          </a:p>
        </p:txBody>
      </p:sp>
      <p:pic>
        <p:nvPicPr>
          <p:cNvPr id="6" name="Picture 2" descr="https://upload.wikimedia.org/wikipedia/commons/7/7a/Les_Tr%C3%A8s_Riches_Heures_du_duc_de_Berry_mars.jpg"/>
          <p:cNvPicPr>
            <a:picLocks noChangeAspect="1" noChangeArrowheads="1"/>
          </p:cNvPicPr>
          <p:nvPr/>
        </p:nvPicPr>
        <p:blipFill>
          <a:blip r:embed="rId2"/>
          <a:srcRect t="32727"/>
          <a:stretch>
            <a:fillRect/>
          </a:stretch>
        </p:blipFill>
        <p:spPr bwMode="auto">
          <a:xfrm>
            <a:off x="0" y="2428868"/>
            <a:ext cx="4235828" cy="442913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Η χρήση των πυροβόλων όπλων από το 14ο αι. άλλαξε σημαντικά την πολεμική τακτική. Στην εικόνα, το πυροβολικό σε δράση κατά την πολιορκία της Ορλεάνης. Μικρογραφία από χειρόγραφο του 15ου αι. Παρίσι, Εθνική Βιβλιοθήκη."/>
          <p:cNvPicPr>
            <a:picLocks noChangeAspect="1" noChangeArrowheads="1"/>
          </p:cNvPicPr>
          <p:nvPr/>
        </p:nvPicPr>
        <p:blipFill>
          <a:blip r:embed="rId2"/>
          <a:srcRect/>
          <a:stretch>
            <a:fillRect/>
          </a:stretch>
        </p:blipFill>
        <p:spPr bwMode="auto">
          <a:xfrm>
            <a:off x="0" y="-19475"/>
            <a:ext cx="9144000" cy="6877475"/>
          </a:xfrm>
          <a:prstGeom prst="rect">
            <a:avLst/>
          </a:prstGeom>
          <a:noFill/>
        </p:spPr>
      </p:pic>
      <p:sp>
        <p:nvSpPr>
          <p:cNvPr id="3" name="2 - TextBox"/>
          <p:cNvSpPr txBox="1"/>
          <p:nvPr/>
        </p:nvSpPr>
        <p:spPr>
          <a:xfrm>
            <a:off x="357158" y="5214950"/>
            <a:ext cx="7429552" cy="1077218"/>
          </a:xfrm>
          <a:prstGeom prst="rect">
            <a:avLst/>
          </a:prstGeom>
          <a:noFill/>
        </p:spPr>
        <p:txBody>
          <a:bodyPr wrap="square" rtlCol="0">
            <a:spAutoFit/>
          </a:bodyPr>
          <a:lstStyle/>
          <a:p>
            <a:r>
              <a:rPr lang="el-GR" sz="1600" b="1" dirty="0" smtClean="0">
                <a:solidFill>
                  <a:srgbClr val="FFFF00"/>
                </a:solidFill>
                <a:latin typeface="Arial" pitchFamily="34" charset="0"/>
                <a:cs typeface="Arial" pitchFamily="34" charset="0"/>
              </a:rPr>
              <a:t>Η χρήση των πυροβόλων όπλων από το 14ο αι. άλλαξε σημαντικά την πολεμική τακτική. Στην εικόνα, το πυροβολικό σε δράση κατά την πολιορκία της Ορλεάνης. Μικρογραφία από χειρόγραφο του 15ου αι. Παρίσι, Εθνική Βιβλιοθήκη.</a:t>
            </a:r>
            <a:endParaRPr lang="el-GR" sz="1600" b="1" dirty="0">
              <a:solidFill>
                <a:srgbClr val="FFFF00"/>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Κάστρα του Λουξεμβούργου: Ένα μαγικό roadtrip • White Dandel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Κάστρο Bourscheid από μακριά"/>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4" name="Picture 8" descr="Εδιμβούργο Φωτογραφίες Αρχείου, Royalty Free Εδιμβούργο Εικόνες |  Depositphotos®"/>
          <p:cNvPicPr>
            <a:picLocks noChangeAspect="1" noChangeArrowheads="1"/>
          </p:cNvPicPr>
          <p:nvPr/>
        </p:nvPicPr>
        <p:blipFill>
          <a:blip r:embed="rId2"/>
          <a:srcRect/>
          <a:stretch>
            <a:fillRect/>
          </a:stretch>
        </p:blipFill>
        <p:spPr bwMode="auto">
          <a:xfrm>
            <a:off x="-79009" y="-541053"/>
            <a:ext cx="9223009" cy="739905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hateau-Azay-le-Rudeau-1.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upload.wikimedia.org/wikipedia/commons/thumb/e/eb/Chambord1.jpg/800px-Chambord1.jpg"/>
          <p:cNvPicPr>
            <a:picLocks noChangeAspect="1" noChangeArrowheads="1"/>
          </p:cNvPicPr>
          <p:nvPr/>
        </p:nvPicPr>
        <p:blipFill>
          <a:blip r:embed="rId2"/>
          <a:srcRect/>
          <a:stretch>
            <a:fillRect/>
          </a:stretch>
        </p:blipFill>
        <p:spPr bwMode="auto">
          <a:xfrm>
            <a:off x="0" y="-14109"/>
            <a:ext cx="9144000" cy="687210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cs typeface="Arial" pitchFamily="34" charset="0"/>
              </a:rPr>
              <a:t/>
            </a:r>
            <a:br>
              <a:rPr kumimoji="0" lang="el-GR" sz="1800" b="0" i="0" u="none" strike="noStrike" cap="none" normalizeH="0" baseline="0" smtClean="0">
                <a:ln>
                  <a:noFill/>
                </a:ln>
                <a:solidFill>
                  <a:schemeClr val="tx1"/>
                </a:solidFill>
                <a:effectLst/>
                <a:latin typeface="Arial" pitchFamily="34" charset="0"/>
                <a:cs typeface="Arial" pitchFamily="34" charset="0"/>
              </a:rPr>
            </a:b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3 - Ορθογώνιο"/>
          <p:cNvSpPr/>
          <p:nvPr/>
        </p:nvSpPr>
        <p:spPr>
          <a:xfrm>
            <a:off x="0" y="0"/>
            <a:ext cx="9144000" cy="683264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l-GR" sz="2400" b="1" dirty="0" smtClean="0">
                <a:ln w="18000">
                  <a:solidFill>
                    <a:srgbClr val="CC0066"/>
                  </a:solidFill>
                  <a:prstDash val="solid"/>
                  <a:miter lim="800000"/>
                </a:ln>
                <a:solidFill>
                  <a:schemeClr val="accent2">
                    <a:lumMod val="50000"/>
                  </a:schemeClr>
                </a:solidFill>
                <a:effectLst>
                  <a:outerShdw blurRad="25500" dist="23000" dir="7020000" algn="tl">
                    <a:srgbClr val="000000">
                      <a:alpha val="50000"/>
                    </a:srgbClr>
                  </a:outerShdw>
                </a:effectLst>
                <a:latin typeface="Arial" pitchFamily="34" charset="0"/>
                <a:cs typeface="Arial" pitchFamily="34" charset="0"/>
              </a:rPr>
              <a:t>Η κρίση της φεουδαρχίας</a:t>
            </a:r>
            <a:endParaRPr lang="el-GR" dirty="0" smtClean="0">
              <a:ln w="18000">
                <a:solidFill>
                  <a:srgbClr val="CC0066"/>
                </a:solidFill>
                <a:prstDash val="solid"/>
                <a:miter lim="800000"/>
              </a:ln>
              <a:latin typeface="Arial" pitchFamily="34" charset="0"/>
              <a:cs typeface="Arial" pitchFamily="34" charset="0"/>
            </a:endParaRPr>
          </a:p>
          <a:p>
            <a:pPr algn="just"/>
            <a:r>
              <a:rPr lang="el-GR" b="1" spc="200" dirty="0" smtClean="0">
                <a:ln>
                  <a:solidFill>
                    <a:srgbClr val="FFC000"/>
                  </a:solidFill>
                </a:ln>
                <a:latin typeface="Arial" pitchFamily="34" charset="0"/>
                <a:cs typeface="Arial" pitchFamily="34" charset="0"/>
              </a:rPr>
              <a:t>Η περίοδος από το 1270 περίπου ως το 1330 ήταν περίοδος κρίσης. </a:t>
            </a:r>
          </a:p>
          <a:p>
            <a:pPr algn="just"/>
            <a:endParaRPr lang="el-GR" dirty="0" smtClean="0">
              <a:latin typeface="Arial" pitchFamily="34" charset="0"/>
              <a:cs typeface="Arial" pitchFamily="34" charset="0"/>
            </a:endParaRPr>
          </a:p>
          <a:p>
            <a:pPr algn="just">
              <a:buFont typeface="Wingdings" pitchFamily="2" charset="2"/>
              <a:buChar char="q"/>
            </a:pPr>
            <a:r>
              <a:rPr lang="el-GR" dirty="0" smtClean="0">
                <a:latin typeface="Arial" pitchFamily="34" charset="0"/>
                <a:cs typeface="Arial" pitchFamily="34" charset="0"/>
              </a:rPr>
              <a:t> Η αύξηση του πληθυσμού ξεπέρασε το ρυθμό ανάπτυξης της αγροτικής παραγωγής και παρουσιάστηκε </a:t>
            </a:r>
            <a:r>
              <a:rPr lang="el-GR" b="1" dirty="0" smtClean="0">
                <a:latin typeface="Arial" pitchFamily="34" charset="0"/>
                <a:cs typeface="Arial" pitchFamily="34" charset="0"/>
              </a:rPr>
              <a:t>σοβαρό πρόβλημα επισιτισμού. </a:t>
            </a:r>
          </a:p>
          <a:p>
            <a:pPr algn="just"/>
            <a:endParaRPr lang="el-GR" dirty="0" smtClean="0">
              <a:latin typeface="Arial" pitchFamily="34" charset="0"/>
              <a:cs typeface="Arial" pitchFamily="34" charset="0"/>
            </a:endParaRPr>
          </a:p>
          <a:p>
            <a:pPr algn="just">
              <a:buFont typeface="Wingdings" pitchFamily="2" charset="2"/>
              <a:buChar char="q"/>
            </a:pPr>
            <a:r>
              <a:rPr lang="el-GR" dirty="0" smtClean="0">
                <a:latin typeface="Arial" pitchFamily="34" charset="0"/>
                <a:cs typeface="Arial" pitchFamily="34" charset="0"/>
              </a:rPr>
              <a:t> Επί πλέον, οι αγρότες παρήγαν τώρα κατά προτίμηση προϊόντα που προορίζονταν για το διεθνές εμπόριο (π.χ. κρασί, λινάρι κ.λπ.) αντί των δημητριακών.</a:t>
            </a:r>
          </a:p>
          <a:p>
            <a:pPr algn="just"/>
            <a:r>
              <a:rPr lang="el-GR" dirty="0" smtClean="0">
                <a:latin typeface="Arial" pitchFamily="34" charset="0"/>
                <a:cs typeface="Arial" pitchFamily="34" charset="0"/>
              </a:rPr>
              <a:t> Έτσι η οικονομία εξαρτήθηκε από την εμπορική συγκυρία και το πρόβλημα επισιτισμού εντάθηκε. </a:t>
            </a:r>
          </a:p>
          <a:p>
            <a:pPr algn="just"/>
            <a:endParaRPr lang="el-GR" dirty="0" smtClean="0">
              <a:latin typeface="Arial" pitchFamily="34" charset="0"/>
              <a:cs typeface="Arial" pitchFamily="34" charset="0"/>
            </a:endParaRPr>
          </a:p>
          <a:p>
            <a:pPr algn="just">
              <a:buFont typeface="Wingdings" pitchFamily="2" charset="2"/>
              <a:buChar char="q"/>
            </a:pPr>
            <a:r>
              <a:rPr lang="el-GR" dirty="0" smtClean="0">
                <a:latin typeface="Arial" pitchFamily="34" charset="0"/>
                <a:cs typeface="Arial" pitchFamily="34" charset="0"/>
              </a:rPr>
              <a:t> Μια σειρά, εξάλλου, από </a:t>
            </a:r>
            <a:r>
              <a:rPr lang="el-GR" b="1" dirty="0" smtClean="0">
                <a:latin typeface="Arial" pitchFamily="34" charset="0"/>
                <a:cs typeface="Arial" pitchFamily="34" charset="0"/>
              </a:rPr>
              <a:t>φυσικές καταστροφές</a:t>
            </a:r>
            <a:r>
              <a:rPr lang="el-GR" dirty="0" smtClean="0">
                <a:latin typeface="Arial" pitchFamily="34" charset="0"/>
                <a:cs typeface="Arial" pitchFamily="34" charset="0"/>
              </a:rPr>
              <a:t>, όπως π.χ. πλημμύρες, προκάλεσαν μεγάλες ζημιές τόσο στην αγροτική οικονομία όσο και στο εμπόριο και τη βιοτεχνία, ενώ και οι γεννήσεις μειώθηκαν σημαντικά.</a:t>
            </a:r>
          </a:p>
          <a:p>
            <a:pPr algn="just">
              <a:buFont typeface="Wingdings" pitchFamily="2" charset="2"/>
              <a:buChar char="q"/>
            </a:pPr>
            <a:endParaRPr lang="el-GR" dirty="0" smtClean="0">
              <a:latin typeface="Arial" pitchFamily="34" charset="0"/>
              <a:cs typeface="Arial" pitchFamily="34" charset="0"/>
            </a:endParaRPr>
          </a:p>
          <a:p>
            <a:pPr algn="just">
              <a:buFont typeface="Wingdings" pitchFamily="2" charset="2"/>
              <a:buChar char="q"/>
            </a:pPr>
            <a:r>
              <a:rPr lang="el-GR" dirty="0" smtClean="0">
                <a:latin typeface="Arial" pitchFamily="34" charset="0"/>
                <a:cs typeface="Arial" pitchFamily="34" charset="0"/>
              </a:rPr>
              <a:t> Το μεγαλύτερο πλήγμα για την ευρωπαϊκή κοινωνία του 14ου αι. ήταν ο Μαύρος Θάνατος, </a:t>
            </a:r>
            <a:r>
              <a:rPr lang="el-GR" b="1" dirty="0" smtClean="0">
                <a:latin typeface="Arial" pitchFamily="34" charset="0"/>
                <a:cs typeface="Arial" pitchFamily="34" charset="0"/>
              </a:rPr>
              <a:t>επιδημία βουβωνικής πανώλης</a:t>
            </a:r>
            <a:r>
              <a:rPr lang="el-GR" dirty="0" smtClean="0">
                <a:latin typeface="Arial" pitchFamily="34" charset="0"/>
                <a:cs typeface="Arial" pitchFamily="34" charset="0"/>
              </a:rPr>
              <a:t> που από το 1347 ως το τέλος του αιώνα διαδόθηκε σε όλη την Ευρώπη και εξόντωσε περίπου τα δύο πέμπτα του ευρωπαϊκού πληθυσμού.</a:t>
            </a:r>
          </a:p>
          <a:p>
            <a:pPr algn="just"/>
            <a:endParaRPr lang="el-GR" dirty="0" smtClean="0">
              <a:latin typeface="Arial" pitchFamily="34" charset="0"/>
              <a:cs typeface="Arial" pitchFamily="34" charset="0"/>
            </a:endParaRPr>
          </a:p>
          <a:p>
            <a:pPr algn="just">
              <a:buFont typeface="Wingdings" pitchFamily="2" charset="2"/>
              <a:buChar char="q"/>
            </a:pPr>
            <a:r>
              <a:rPr lang="el-GR" dirty="0" smtClean="0">
                <a:latin typeface="Arial" pitchFamily="34" charset="0"/>
                <a:cs typeface="Arial" pitchFamily="34" charset="0"/>
              </a:rPr>
              <a:t> Τη δημογραφική και οικονομική φθορά που προκάλεσαν η πείνα και οι επιδημίες, συμπλήρωσε ο καταστροφικός και μακροχρόνιος </a:t>
            </a:r>
            <a:r>
              <a:rPr lang="el-GR" b="1" dirty="0" smtClean="0">
                <a:latin typeface="Arial" pitchFamily="34" charset="0"/>
                <a:cs typeface="Arial" pitchFamily="34" charset="0"/>
              </a:rPr>
              <a:t>Εκατονταετής Πόλεμος </a:t>
            </a:r>
            <a:r>
              <a:rPr lang="el-GR" dirty="0" smtClean="0">
                <a:latin typeface="Arial" pitchFamily="34" charset="0"/>
                <a:cs typeface="Arial" pitchFamily="34" charset="0"/>
              </a:rPr>
              <a:t>(1339-1453) ανάμεσα στη Γαλλία και την Αγγλία</a:t>
            </a:r>
            <a:endParaRPr lang="el-GR"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upload.wikimedia.org/wikipedia/commons/thumb/0/0b/Bubonic_plague_map_gr.png/270px-Bubonic_plague_map_gr.png"/>
          <p:cNvPicPr>
            <a:picLocks noChangeAspect="1" noChangeArrowheads="1"/>
          </p:cNvPicPr>
          <p:nvPr/>
        </p:nvPicPr>
        <p:blipFill>
          <a:blip r:embed="rId2"/>
          <a:srcRect/>
          <a:stretch>
            <a:fillRect/>
          </a:stretch>
        </p:blipFill>
        <p:spPr bwMode="auto">
          <a:xfrm>
            <a:off x="1" y="1"/>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rot="10800000" flipV="1">
            <a:off x="0" y="0"/>
            <a:ext cx="5429256" cy="677108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el-GR" b="1" dirty="0" smtClean="0">
              <a:solidFill>
                <a:schemeClr val="accent4">
                  <a:lumMod val="50000"/>
                </a:schemeClr>
              </a:solidFill>
              <a:latin typeface="Calibri" pitchFamily="34" charset="0"/>
              <a:ea typeface="Times New Roman" pitchFamily="18" charset="0"/>
              <a:cs typeface="Calibri" pitchFamily="34" charset="0"/>
            </a:endParaRPr>
          </a:p>
          <a:p>
            <a:pPr lvl="0" algn="ctr" fontAlgn="base">
              <a:spcBef>
                <a:spcPct val="0"/>
              </a:spcBef>
              <a:spcAft>
                <a:spcPct val="0"/>
              </a:spcAft>
            </a:pPr>
            <a:endParaRPr lang="el-GR" b="1" dirty="0" smtClean="0">
              <a:solidFill>
                <a:schemeClr val="accent4">
                  <a:lumMod val="50000"/>
                </a:schemeClr>
              </a:solidFill>
              <a:latin typeface="Calibri" pitchFamily="34" charset="0"/>
              <a:ea typeface="Times New Roman" pitchFamily="18" charset="0"/>
              <a:cs typeface="Calibri" pitchFamily="34" charset="0"/>
            </a:endParaRPr>
          </a:p>
          <a:p>
            <a:pPr lvl="0" algn="ctr" fontAlgn="base">
              <a:spcBef>
                <a:spcPct val="0"/>
              </a:spcBef>
              <a:spcAft>
                <a:spcPct val="0"/>
              </a:spcAft>
            </a:pPr>
            <a:r>
              <a:rPr lang="el-GR" sz="2000" b="1" dirty="0" smtClean="0">
                <a:ln>
                  <a:solidFill>
                    <a:srgbClr val="CC0000"/>
                  </a:solidFill>
                </a:ln>
                <a:solidFill>
                  <a:schemeClr val="accent4">
                    <a:lumMod val="50000"/>
                  </a:schemeClr>
                </a:solidFill>
                <a:latin typeface="Arial" pitchFamily="34" charset="0"/>
                <a:ea typeface="Times New Roman" pitchFamily="18" charset="0"/>
                <a:cs typeface="Arial" pitchFamily="34" charset="0"/>
              </a:rPr>
              <a:t>Μαύρη πανώλη</a:t>
            </a:r>
            <a:r>
              <a:rPr lang="el-GR" sz="2000" dirty="0" smtClean="0">
                <a:ln>
                  <a:solidFill>
                    <a:srgbClr val="CC0000"/>
                  </a:solidFill>
                </a:ln>
                <a:solidFill>
                  <a:schemeClr val="accent4">
                    <a:lumMod val="50000"/>
                  </a:schemeClr>
                </a:solidFill>
                <a:latin typeface="Arial" pitchFamily="34" charset="0"/>
                <a:ea typeface="Times New Roman" pitchFamily="18" charset="0"/>
                <a:cs typeface="Arial" pitchFamily="34" charset="0"/>
              </a:rPr>
              <a:t> ή </a:t>
            </a:r>
            <a:r>
              <a:rPr lang="el-GR" sz="2000" b="1" dirty="0" smtClean="0">
                <a:ln>
                  <a:solidFill>
                    <a:srgbClr val="CC0000"/>
                  </a:solidFill>
                </a:ln>
                <a:solidFill>
                  <a:schemeClr val="accent4">
                    <a:lumMod val="50000"/>
                  </a:schemeClr>
                </a:solidFill>
                <a:latin typeface="Arial" pitchFamily="34" charset="0"/>
                <a:ea typeface="Times New Roman" pitchFamily="18" charset="0"/>
                <a:cs typeface="Arial" pitchFamily="34" charset="0"/>
              </a:rPr>
              <a:t>Μαύρος θάνατος </a:t>
            </a:r>
          </a:p>
          <a:p>
            <a:pPr lvl="0" algn="just" fontAlgn="base">
              <a:spcBef>
                <a:spcPct val="0"/>
              </a:spcBef>
              <a:spcAft>
                <a:spcPct val="0"/>
              </a:spcAft>
            </a:pPr>
            <a:endParaRPr kumimoji="0" lang="el-GR" b="0"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endParaRPr>
          </a:p>
          <a:p>
            <a:pPr lvl="0" algn="just" fontAlgn="base">
              <a:spcBef>
                <a:spcPct val="0"/>
              </a:spcBef>
              <a:spcAft>
                <a:spcPct val="0"/>
              </a:spcAft>
            </a:pPr>
            <a:r>
              <a:rPr kumimoji="0" lang="el-GR" b="0"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Με τον όρο </a:t>
            </a:r>
            <a:r>
              <a:rPr kumimoji="0" lang="el-GR"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µ</a:t>
            </a:r>
            <a:r>
              <a:rPr kumimoji="0" lang="el-GR" b="1"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αύρη</a:t>
            </a:r>
            <a:r>
              <a:rPr kumimoji="0" lang="el-GR"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πανώλη</a:t>
            </a:r>
            <a:r>
              <a:rPr kumimoji="0" lang="el-GR" b="0"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ή </a:t>
            </a:r>
            <a:r>
              <a:rPr kumimoji="0" lang="el-GR"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µ</a:t>
            </a:r>
            <a:r>
              <a:rPr kumimoji="0" lang="el-GR" b="1" i="0"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αύρος</a:t>
            </a:r>
            <a:r>
              <a:rPr kumimoji="0" lang="el-GR"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θάνατος</a:t>
            </a:r>
            <a:r>
              <a:rPr kumimoji="0" lang="el-GR" b="0"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αναφέρεται η </a:t>
            </a:r>
            <a:r>
              <a:rPr kumimoji="0" lang="el-GR" b="1" i="0"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πανδημ</a:t>
            </a:r>
            <a:r>
              <a:rPr lang="el-GR" b="1" dirty="0" smtClean="0">
                <a:solidFill>
                  <a:schemeClr val="accent4">
                    <a:lumMod val="50000"/>
                  </a:schemeClr>
                </a:solidFill>
                <a:latin typeface="Arial" pitchFamily="34" charset="0"/>
                <a:ea typeface="Times New Roman" pitchFamily="18" charset="0"/>
                <a:cs typeface="Arial" pitchFamily="34" charset="0"/>
              </a:rPr>
              <a:t>ία</a:t>
            </a:r>
            <a:r>
              <a:rPr kumimoji="0" lang="el-GR" b="0"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που από το </a:t>
            </a:r>
            <a:r>
              <a:rPr kumimoji="0" lang="el-GR"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1347</a:t>
            </a:r>
            <a:r>
              <a:rPr kumimoji="0" lang="el-GR" b="0"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a:t>
            </a:r>
            <a:r>
              <a:rPr kumimoji="0" lang="el-GR"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1353 και  ως το τέλος του αιώνα </a:t>
            </a:r>
            <a:r>
              <a:rPr kumimoji="0" lang="el-GR" b="0"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διαδόθηκε σε όλη την Ευρώπη και εξόντωσε περίπου τα δύο πέμπτα του ευρωπαϊκού πληθυσμού.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Υπολογίζεται πώς είχε 100 έως 200 εκατομμύρια νεκρούς στην </a:t>
            </a:r>
            <a:r>
              <a:rPr kumimoji="0" lang="el-GR" b="1" i="0"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Ευρώπη</a:t>
            </a:r>
            <a:r>
              <a:rPr kumimoji="0" lang="el-GR"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στην Ασία και στη βόρεια Αφρική. </a:t>
            </a:r>
            <a:endParaRPr lang="el-GR" b="1" dirty="0" smtClean="0">
              <a:solidFill>
                <a:schemeClr val="accent4">
                  <a:lumMod val="50000"/>
                </a:schemeClr>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Πολλοί άνθρωποι έβλεπαν την πανώλη ως την υπέρτατη τιμωρία του  αναζήτησαν παρηγοριά στη θρησκεία.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Η εκκλησιαστική και κοσμική εξουσία έριξε την ευθύνη για τον όλεθρο στους Εβραίους, έτσι ξεπήδησε ξαφνικά μια θεωρία ότι δήθεν οι Εβραίοι είχαν δηλητηριάσει τα πηγάδια για να εξοντώσουν τους χριστιανούς, η οποία  πυροδότησε ένα γενικότερο </a:t>
            </a:r>
            <a:r>
              <a:rPr kumimoji="0" lang="el-GR"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κύμα διωγμών εναντίον των Εβραίων σε ολόκληρη την Ευρώπη</a:t>
            </a:r>
            <a:r>
              <a:rPr kumimoji="0" lang="el-GR" b="0"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9395" name="Picture 3" descr="https://upload.wikimedia.org/wikipedia/commons/7/7d/Burying_Plague_Victims_of_Tournai.jpg"/>
          <p:cNvPicPr>
            <a:picLocks noChangeAspect="1" noChangeArrowheads="1"/>
          </p:cNvPicPr>
          <p:nvPr/>
        </p:nvPicPr>
        <p:blipFill>
          <a:blip r:embed="rId2"/>
          <a:srcRect/>
          <a:stretch>
            <a:fillRect/>
          </a:stretch>
        </p:blipFill>
        <p:spPr bwMode="auto">
          <a:xfrm>
            <a:off x="5429256" y="0"/>
            <a:ext cx="3714744"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mage.slidesharecdn.com/8-151021132321-lva1-app6892/95/8-3-638.jpg?cb=1445434480"/>
          <p:cNvPicPr>
            <a:picLocks noChangeAspect="1" noChangeArrowheads="1"/>
          </p:cNvPicPr>
          <p:nvPr/>
        </p:nvPicPr>
        <p:blipFill>
          <a:blip r:embed="rId2"/>
          <a:srcRect l="7614" t="6314" r="11055" b="7445"/>
          <a:stretch>
            <a:fillRect/>
          </a:stretch>
        </p:blipFill>
        <p:spPr bwMode="auto">
          <a:xfrm>
            <a:off x="0" y="30518"/>
            <a:ext cx="9144000" cy="682748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Η Ισπανία δίνει υπηκοότητα στους Σεφαραδίτες Εβραίους"/>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2 - TextBox"/>
          <p:cNvSpPr txBox="1"/>
          <p:nvPr/>
        </p:nvSpPr>
        <p:spPr>
          <a:xfrm>
            <a:off x="5929322" y="1571612"/>
            <a:ext cx="3214678" cy="1600438"/>
          </a:xfrm>
          <a:prstGeom prst="rect">
            <a:avLst/>
          </a:prstGeom>
          <a:noFill/>
        </p:spPr>
        <p:txBody>
          <a:bodyPr wrap="square" rtlCol="0">
            <a:spAutoFit/>
          </a:bodyPr>
          <a:lstStyle/>
          <a:p>
            <a:endParaRPr lang="el-GR" sz="1600" b="1" dirty="0" smtClean="0">
              <a:solidFill>
                <a:schemeClr val="tx2">
                  <a:lumMod val="50000"/>
                </a:schemeClr>
              </a:solidFill>
              <a:latin typeface="Calibri" pitchFamily="34" charset="0"/>
              <a:cs typeface="Calibri" pitchFamily="34" charset="0"/>
            </a:endParaRPr>
          </a:p>
          <a:p>
            <a:endParaRPr lang="el-GR" sz="1600" b="1" dirty="0" smtClean="0">
              <a:solidFill>
                <a:schemeClr val="tx2">
                  <a:lumMod val="50000"/>
                </a:schemeClr>
              </a:solidFill>
              <a:latin typeface="Calibri" pitchFamily="34" charset="0"/>
              <a:cs typeface="Calibri" pitchFamily="34" charset="0"/>
            </a:endParaRPr>
          </a:p>
          <a:p>
            <a:r>
              <a:rPr lang="el-GR" sz="1600" b="1" dirty="0" smtClean="0">
                <a:ln>
                  <a:solidFill>
                    <a:srgbClr val="FF6600"/>
                  </a:solidFill>
                </a:ln>
                <a:solidFill>
                  <a:schemeClr val="tx2">
                    <a:lumMod val="50000"/>
                  </a:schemeClr>
                </a:solidFill>
                <a:latin typeface="Arial" pitchFamily="34" charset="0"/>
                <a:cs typeface="Arial" pitchFamily="34" charset="0"/>
              </a:rPr>
              <a:t>Οι διώξεις των Εβραίων από την Ισπανία (1492) και οι τόποι εγκατάστασης τους</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738663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el-GR" sz="2400" b="1" spc="200" dirty="0" smtClean="0"/>
          </a:p>
          <a:p>
            <a:pPr algn="ctr"/>
            <a:r>
              <a:rPr lang="el-GR" sz="2400" b="1" spc="200" dirty="0" smtClean="0">
                <a:latin typeface="Arial" pitchFamily="34" charset="0"/>
                <a:cs typeface="Arial" pitchFamily="34" charset="0"/>
              </a:rPr>
              <a:t>Ο Τριακονταετής Πόλεμος (1618-1648)</a:t>
            </a:r>
          </a:p>
          <a:p>
            <a:endParaRPr lang="el-GR" sz="2400" b="1" spc="200" dirty="0" smtClean="0">
              <a:latin typeface="Arial" pitchFamily="34" charset="0"/>
              <a:cs typeface="Arial" pitchFamily="34" charset="0"/>
            </a:endParaRPr>
          </a:p>
          <a:p>
            <a:r>
              <a:rPr lang="el-GR" sz="2400" b="1" spc="200" dirty="0" smtClean="0">
                <a:latin typeface="Arial" pitchFamily="34" charset="0"/>
                <a:cs typeface="Arial" pitchFamily="34" charset="0"/>
              </a:rPr>
              <a:t> </a:t>
            </a:r>
          </a:p>
          <a:p>
            <a:pPr>
              <a:buFont typeface="Wingdings" pitchFamily="2" charset="2"/>
              <a:buChar char="q"/>
            </a:pPr>
            <a:r>
              <a:rPr lang="el-GR" dirty="0" smtClean="0">
                <a:latin typeface="Arial" pitchFamily="34" charset="0"/>
                <a:cs typeface="Arial" pitchFamily="34" charset="0"/>
              </a:rPr>
              <a:t> Η πολεμική αυτή αναμέτρηση αποτέλεσε το αποκορύφωμα των θρησκευτικών συγκρούσεων στην Ευρώπη και προσέλαβε πανευρωπαϊκό χαρακτήρα, αφού ελάχιστες χώρες απέφυγαν την εμπλοκή τους σ' αυτόν.</a:t>
            </a:r>
          </a:p>
          <a:p>
            <a:r>
              <a:rPr lang="el-GR" dirty="0" smtClean="0">
                <a:latin typeface="Arial" pitchFamily="34" charset="0"/>
                <a:cs typeface="Arial" pitchFamily="34" charset="0"/>
              </a:rPr>
              <a:t> </a:t>
            </a:r>
          </a:p>
          <a:p>
            <a:pPr>
              <a:buFont typeface="Wingdings" pitchFamily="2" charset="2"/>
              <a:buChar char="q"/>
            </a:pPr>
            <a:r>
              <a:rPr lang="el-GR" dirty="0" smtClean="0">
                <a:latin typeface="Arial" pitchFamily="34" charset="0"/>
                <a:cs typeface="Arial" pitchFamily="34" charset="0"/>
              </a:rPr>
              <a:t> Εκτός από τους γερμανούς ηγεμόνες, έλαβαν μέρος η Γαλλία, η Ισπανία, η Ολλανδία, η Δανία, η Σουηδία, ιταλικά και ελβετικά κράτη.</a:t>
            </a:r>
          </a:p>
          <a:p>
            <a:pPr>
              <a:buFont typeface="Wingdings" pitchFamily="2" charset="2"/>
              <a:buChar char="q"/>
            </a:pPr>
            <a:endParaRPr lang="el-GR" dirty="0" smtClean="0">
              <a:latin typeface="Arial" pitchFamily="34" charset="0"/>
              <a:cs typeface="Arial" pitchFamily="34" charset="0"/>
            </a:endParaRPr>
          </a:p>
          <a:p>
            <a:pPr>
              <a:buFont typeface="Wingdings" pitchFamily="2" charset="2"/>
              <a:buChar char="q"/>
            </a:pPr>
            <a:r>
              <a:rPr lang="el-GR" dirty="0" smtClean="0">
                <a:latin typeface="Arial" pitchFamily="34" charset="0"/>
                <a:cs typeface="Arial" pitchFamily="34" charset="0"/>
              </a:rPr>
              <a:t> Οι εμπόλεμοι χωρίστηκαν σε δύο στρατόπεδα, τους </a:t>
            </a:r>
            <a:r>
              <a:rPr lang="el-GR" b="1" dirty="0" smtClean="0">
                <a:latin typeface="Arial" pitchFamily="34" charset="0"/>
                <a:cs typeface="Arial" pitchFamily="34" charset="0"/>
              </a:rPr>
              <a:t>Καθολικούς</a:t>
            </a:r>
            <a:r>
              <a:rPr lang="el-GR" dirty="0" smtClean="0">
                <a:latin typeface="Arial" pitchFamily="34" charset="0"/>
                <a:cs typeface="Arial" pitchFamily="34" charset="0"/>
              </a:rPr>
              <a:t> και  </a:t>
            </a:r>
            <a:r>
              <a:rPr lang="el-GR" b="1" dirty="0" smtClean="0">
                <a:latin typeface="Arial" pitchFamily="34" charset="0"/>
                <a:cs typeface="Arial" pitchFamily="34" charset="0"/>
              </a:rPr>
              <a:t>Διαμαρτυρόμενους</a:t>
            </a:r>
            <a:r>
              <a:rPr lang="el-GR" dirty="0" smtClean="0">
                <a:latin typeface="Arial" pitchFamily="34" charset="0"/>
                <a:cs typeface="Arial" pitchFamily="34" charset="0"/>
              </a:rPr>
              <a:t>. </a:t>
            </a:r>
          </a:p>
          <a:p>
            <a:pPr>
              <a:buFont typeface="Wingdings" pitchFamily="2" charset="2"/>
              <a:buChar char="q"/>
            </a:pPr>
            <a:endParaRPr lang="el-GR" dirty="0" smtClean="0">
              <a:latin typeface="Arial" pitchFamily="34" charset="0"/>
              <a:cs typeface="Arial" pitchFamily="34" charset="0"/>
            </a:endParaRPr>
          </a:p>
          <a:p>
            <a:pPr>
              <a:buFont typeface="Wingdings" pitchFamily="2" charset="2"/>
              <a:buChar char="q"/>
            </a:pPr>
            <a:r>
              <a:rPr lang="el-GR" dirty="0" smtClean="0">
                <a:latin typeface="Arial" pitchFamily="34" charset="0"/>
                <a:cs typeface="Arial" pitchFamily="34" charset="0"/>
              </a:rPr>
              <a:t>  Εν τούτοις ο πόλεμος είχε </a:t>
            </a:r>
            <a:r>
              <a:rPr lang="el-GR" b="1" dirty="0" smtClean="0">
                <a:latin typeface="Arial" pitchFamily="34" charset="0"/>
                <a:cs typeface="Arial" pitchFamily="34" charset="0"/>
              </a:rPr>
              <a:t>έντονο πολιτικό χαρακτήρα, </a:t>
            </a:r>
            <a:r>
              <a:rPr lang="el-GR" dirty="0" smtClean="0">
                <a:latin typeface="Arial" pitchFamily="34" charset="0"/>
                <a:cs typeface="Arial" pitchFamily="34" charset="0"/>
              </a:rPr>
              <a:t>αφού τον προκάλεσαν και τον συντήρησαν τοπικά συμφέροντα, η φιλοδοξία πολλών γερμανών ηγεμόνων να απαλλαγούν από την κηδεμονία των Αψβούργων αυτοκρατόρων και η επιδίωξη μικρών ή μεγάλων κρατών να επικρατήσουν πολιτικά και οικονομικά στον ευρωπαϊκό χώρο.</a:t>
            </a:r>
          </a:p>
          <a:p>
            <a:pPr>
              <a:buFont typeface="Wingdings" pitchFamily="2" charset="2"/>
              <a:buChar char="q"/>
            </a:pPr>
            <a:endParaRPr lang="el-GR" dirty="0" smtClean="0"/>
          </a:p>
          <a:p>
            <a:pPr>
              <a:buFont typeface="Wingdings" pitchFamily="2" charset="2"/>
              <a:buChar char="q"/>
            </a:pPr>
            <a:endParaRPr lang="el-GR" dirty="0" smtClean="0"/>
          </a:p>
          <a:p>
            <a:pPr>
              <a:buFont typeface="Wingdings" pitchFamily="2" charset="2"/>
              <a:buChar char="q"/>
            </a:pPr>
            <a:endParaRPr lang="el-GR" dirty="0" smtClean="0"/>
          </a:p>
          <a:p>
            <a:pPr>
              <a:buFont typeface="Wingdings" pitchFamily="2" charset="2"/>
              <a:buChar char="q"/>
            </a:pPr>
            <a:endParaRPr lang="el-GR" dirty="0" smtClean="0"/>
          </a:p>
          <a:p>
            <a:pPr>
              <a:buFont typeface="Wingdings" pitchFamily="2" charset="2"/>
              <a:buChar char="q"/>
            </a:pPr>
            <a:endParaRPr lang="el-GR" dirty="0" smtClean="0"/>
          </a:p>
          <a:p>
            <a:pPr>
              <a:buFont typeface="Wingdings" pitchFamily="2" charset="2"/>
              <a:buChar char="q"/>
            </a:pPr>
            <a:endParaRPr lang="el-GR" dirty="0" smtClean="0"/>
          </a:p>
          <a:p>
            <a:pPr>
              <a:buFont typeface="Wingdings" pitchFamily="2" charset="2"/>
              <a:buChar char="q"/>
            </a:pP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Η εκπαραθύρωση της Πράγας (23 Μαίου 1618) αποτέλεσε και το έναυσμα του Τριακονταετούς Πολέμου (1618-1648). Χαρακτικό από το βιβλίο του Matthaus Marians &quot;Theatrum Europaeum&quot;."/>
          <p:cNvPicPr>
            <a:picLocks noChangeAspect="1" noChangeArrowheads="1"/>
          </p:cNvPicPr>
          <p:nvPr/>
        </p:nvPicPr>
        <p:blipFill>
          <a:blip r:embed="rId2"/>
          <a:srcRect/>
          <a:stretch>
            <a:fillRect/>
          </a:stretch>
        </p:blipFill>
        <p:spPr bwMode="auto">
          <a:xfrm>
            <a:off x="0" y="0"/>
            <a:ext cx="9144000" cy="7016732"/>
          </a:xfrm>
          <a:prstGeom prst="rect">
            <a:avLst/>
          </a:prstGeom>
          <a:noFill/>
        </p:spPr>
      </p:pic>
      <p:sp>
        <p:nvSpPr>
          <p:cNvPr id="3" name="2 - TextBox"/>
          <p:cNvSpPr txBox="1"/>
          <p:nvPr/>
        </p:nvSpPr>
        <p:spPr>
          <a:xfrm>
            <a:off x="928662" y="428604"/>
            <a:ext cx="6858048" cy="923330"/>
          </a:xfrm>
          <a:prstGeom prst="rect">
            <a:avLst/>
          </a:prstGeom>
          <a:noFill/>
        </p:spPr>
        <p:txBody>
          <a:bodyPr wrap="square" rtlCol="0">
            <a:spAutoFit/>
          </a:bodyPr>
          <a:lstStyle/>
          <a:p>
            <a:r>
              <a:rPr lang="el-GR" b="1" dirty="0" smtClean="0">
                <a:solidFill>
                  <a:srgbClr val="FFFF00"/>
                </a:solidFill>
                <a:latin typeface="Calibri" pitchFamily="34" charset="0"/>
                <a:cs typeface="Calibri" pitchFamily="34" charset="0"/>
              </a:rPr>
              <a:t>Η εκπαραθύρωση της Πράγας (23 </a:t>
            </a:r>
            <a:r>
              <a:rPr lang="el-GR" b="1" dirty="0" err="1" smtClean="0">
                <a:solidFill>
                  <a:srgbClr val="FFFF00"/>
                </a:solidFill>
                <a:latin typeface="Calibri" pitchFamily="34" charset="0"/>
                <a:cs typeface="Calibri" pitchFamily="34" charset="0"/>
              </a:rPr>
              <a:t>Μαίου</a:t>
            </a:r>
            <a:r>
              <a:rPr lang="el-GR" b="1" dirty="0" smtClean="0">
                <a:solidFill>
                  <a:srgbClr val="FFFF00"/>
                </a:solidFill>
                <a:latin typeface="Calibri" pitchFamily="34" charset="0"/>
                <a:cs typeface="Calibri" pitchFamily="34" charset="0"/>
              </a:rPr>
              <a:t> 1618) αποτέλεσε και το έναυσμα του Τριακονταετούς Πολέμου (1618-1648). Χαρακτικό από το βιβλίο του </a:t>
            </a:r>
            <a:r>
              <a:rPr lang="el-GR" b="1" dirty="0" err="1" smtClean="0">
                <a:solidFill>
                  <a:srgbClr val="FFFF00"/>
                </a:solidFill>
                <a:latin typeface="Calibri" pitchFamily="34" charset="0"/>
                <a:cs typeface="Calibri" pitchFamily="34" charset="0"/>
              </a:rPr>
              <a:t>Matthaus</a:t>
            </a:r>
            <a:r>
              <a:rPr lang="el-GR" b="1" dirty="0" smtClean="0">
                <a:solidFill>
                  <a:srgbClr val="FFFF00"/>
                </a:solidFill>
                <a:latin typeface="Calibri" pitchFamily="34" charset="0"/>
                <a:cs typeface="Calibri" pitchFamily="34" charset="0"/>
              </a:rPr>
              <a:t> </a:t>
            </a:r>
            <a:r>
              <a:rPr lang="el-GR" b="1" dirty="0" err="1" smtClean="0">
                <a:solidFill>
                  <a:srgbClr val="FFFF00"/>
                </a:solidFill>
                <a:latin typeface="Calibri" pitchFamily="34" charset="0"/>
                <a:cs typeface="Calibri" pitchFamily="34" charset="0"/>
              </a:rPr>
              <a:t>Marians</a:t>
            </a:r>
            <a:r>
              <a:rPr lang="el-GR" b="1" dirty="0" smtClean="0">
                <a:solidFill>
                  <a:srgbClr val="FFFF00"/>
                </a:solidFill>
                <a:latin typeface="Calibri" pitchFamily="34" charset="0"/>
                <a:cs typeface="Calibri" pitchFamily="34" charset="0"/>
              </a:rPr>
              <a:t> "</a:t>
            </a:r>
            <a:r>
              <a:rPr lang="el-GR" b="1" dirty="0" err="1" smtClean="0">
                <a:solidFill>
                  <a:srgbClr val="FFFF00"/>
                </a:solidFill>
                <a:latin typeface="Calibri" pitchFamily="34" charset="0"/>
                <a:cs typeface="Calibri" pitchFamily="34" charset="0"/>
              </a:rPr>
              <a:t>Theatrum</a:t>
            </a:r>
            <a:r>
              <a:rPr lang="el-GR" b="1" dirty="0" smtClean="0">
                <a:solidFill>
                  <a:srgbClr val="FFFF00"/>
                </a:solidFill>
                <a:latin typeface="Calibri" pitchFamily="34" charset="0"/>
                <a:cs typeface="Calibri" pitchFamily="34" charset="0"/>
              </a:rPr>
              <a:t> </a:t>
            </a:r>
            <a:r>
              <a:rPr lang="el-GR" b="1" dirty="0" err="1" smtClean="0">
                <a:solidFill>
                  <a:srgbClr val="FFFF00"/>
                </a:solidFill>
                <a:latin typeface="Calibri" pitchFamily="34" charset="0"/>
                <a:cs typeface="Calibri" pitchFamily="34" charset="0"/>
              </a:rPr>
              <a:t>Europaeum</a:t>
            </a:r>
            <a:r>
              <a:rPr lang="el-GR" b="1" dirty="0" smtClean="0">
                <a:solidFill>
                  <a:srgbClr val="FFFF00"/>
                </a:solidFill>
                <a:latin typeface="Calibri" pitchFamily="34" charset="0"/>
                <a:cs typeface="Calibri" pitchFamily="34" charset="0"/>
              </a:rPr>
              <a:t>".</a:t>
            </a:r>
            <a:endParaRPr lang="el-GR" b="1" dirty="0">
              <a:solidFill>
                <a:srgbClr val="FFFF00"/>
              </a:solidFill>
              <a:latin typeface="Calibri" pitchFamily="34" charset="0"/>
              <a:cs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Η Ευρώπη μετά τη Συνθήκη της Βεστφαλίας (1648)"/>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3" name="2 - TextBox"/>
          <p:cNvSpPr txBox="1"/>
          <p:nvPr/>
        </p:nvSpPr>
        <p:spPr>
          <a:xfrm>
            <a:off x="714348" y="6286520"/>
            <a:ext cx="5145896" cy="369332"/>
          </a:xfrm>
          <a:prstGeom prst="rect">
            <a:avLst/>
          </a:prstGeom>
          <a:noFill/>
        </p:spPr>
        <p:txBody>
          <a:bodyPr wrap="none" rtlCol="0">
            <a:spAutoFit/>
          </a:bodyPr>
          <a:lstStyle/>
          <a:p>
            <a:r>
              <a:rPr lang="el-GR" b="1" dirty="0" smtClean="0"/>
              <a:t>Η Ευρώπη μετά τη Συνθήκη της Βεστφαλίας (1648)</a:t>
            </a:r>
            <a:endParaRPr lang="el-GR"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86341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endParaRPr lang="el-GR" sz="2400" b="1" spc="200" dirty="0" smtClean="0"/>
          </a:p>
          <a:p>
            <a:pPr algn="ctr"/>
            <a:r>
              <a:rPr lang="el-GR" sz="2400" b="1" spc="200" dirty="0" smtClean="0">
                <a:latin typeface="Arial" pitchFamily="34" charset="0"/>
                <a:cs typeface="Arial" pitchFamily="34" charset="0"/>
              </a:rPr>
              <a:t>Τα δεινά τον πολέμου</a:t>
            </a:r>
          </a:p>
          <a:p>
            <a:pPr algn="just">
              <a:lnSpc>
                <a:spcPct val="150000"/>
              </a:lnSpc>
            </a:pPr>
            <a:r>
              <a:rPr lang="el-GR" sz="2000" dirty="0" smtClean="0">
                <a:latin typeface="Arial" pitchFamily="34" charset="0"/>
                <a:cs typeface="Arial" pitchFamily="34" charset="0"/>
              </a:rPr>
              <a:t>Πόσο αξιοθρήνητες φαντάζουν τώρα οι μεγάλες πόλεις... Πόσο εξαθλιωμένες δείχνουν οι κωμοπόλεις κείτονται πυρπολημένες, διαλυμένες, κατεστραμμένες. Τα σπίτια δεν έχουν ούτε στέγη, ούτε πόρτες ούτε παράθυρα. Τις εκκλησίες τις πυρπόλησαν, ης μετέτρεψαν σε στάβλους αλόγων, μόλυναν τα ιερά, έκλεψαν τις καμπάνες. Πόσο αξιοθρήνητη είναι η κατάσταση στα χωριά, περπατάς δέκα μίλια και δε βλέπεις ούτε έναν άνθρωπο, ούτε ένα ζώο, ούτε ένα πουλί. Το πολύ να βρεις κανένα γέροντα και μερικά ζώα. Σε όλα τα χωριά τα σπίτια είναι γεμάτα πτώματα... άντρες, γυναίκες, παιδιά, υπηρέτες, γουρούνια και βόδια κείτονται νεκροί ο ένας πάνω στον άλλο αποδεκατισμένοι από την πείνα και την πανούκλα.</a:t>
            </a:r>
          </a:p>
          <a:p>
            <a:pPr algn="just">
              <a:lnSpc>
                <a:spcPct val="150000"/>
              </a:lnSpc>
            </a:pPr>
            <a:endParaRPr lang="el-GR" sz="2000" dirty="0" smtClean="0">
              <a:latin typeface="Arial" pitchFamily="34" charset="0"/>
              <a:cs typeface="Arial" pitchFamily="34" charset="0"/>
            </a:endParaRPr>
          </a:p>
          <a:p>
            <a:pPr algn="just">
              <a:lnSpc>
                <a:spcPct val="150000"/>
              </a:lnSpc>
            </a:pPr>
            <a:endParaRPr lang="el-GR" sz="2000" dirty="0" smtClean="0">
              <a:latin typeface="Arial" pitchFamily="34" charset="0"/>
              <a:cs typeface="Arial" pitchFamily="34" charset="0"/>
            </a:endParaRPr>
          </a:p>
          <a:p>
            <a:r>
              <a:rPr lang="el-GR" sz="1600" dirty="0" err="1" smtClean="0">
                <a:latin typeface="Arial" pitchFamily="34" charset="0"/>
                <a:cs typeface="Arial" pitchFamily="34" charset="0"/>
              </a:rPr>
              <a:t>Joachim</a:t>
            </a:r>
            <a:r>
              <a:rPr lang="el-GR" sz="1600" dirty="0" smtClean="0">
                <a:latin typeface="Arial" pitchFamily="34" charset="0"/>
                <a:cs typeface="Arial" pitchFamily="34" charset="0"/>
              </a:rPr>
              <a:t> </a:t>
            </a:r>
            <a:r>
              <a:rPr lang="el-GR" sz="1600" dirty="0" err="1" smtClean="0">
                <a:latin typeface="Arial" pitchFamily="34" charset="0"/>
                <a:cs typeface="Arial" pitchFamily="34" charset="0"/>
              </a:rPr>
              <a:t>Baetkius</a:t>
            </a:r>
            <a:r>
              <a:rPr lang="el-GR" sz="1600" dirty="0" smtClean="0">
                <a:latin typeface="Arial" pitchFamily="34" charset="0"/>
                <a:cs typeface="Arial" pitchFamily="34" charset="0"/>
              </a:rPr>
              <a:t>, </a:t>
            </a:r>
            <a:r>
              <a:rPr lang="el-GR" sz="1600" i="1" dirty="0" err="1" smtClean="0">
                <a:latin typeface="Arial" pitchFamily="34" charset="0"/>
                <a:cs typeface="Arial" pitchFamily="34" charset="0"/>
              </a:rPr>
              <a:t>Das</a:t>
            </a:r>
            <a:r>
              <a:rPr lang="el-GR" sz="1600" i="1" dirty="0" smtClean="0">
                <a:latin typeface="Arial" pitchFamily="34" charset="0"/>
                <a:cs typeface="Arial" pitchFamily="34" charset="0"/>
              </a:rPr>
              <a:t> </a:t>
            </a:r>
            <a:r>
              <a:rPr lang="el-GR" sz="1600" i="1" dirty="0" err="1" smtClean="0">
                <a:latin typeface="Arial" pitchFamily="34" charset="0"/>
                <a:cs typeface="Arial" pitchFamily="34" charset="0"/>
              </a:rPr>
              <a:t>Ende</a:t>
            </a:r>
            <a:r>
              <a:rPr lang="el-GR" sz="1600" i="1" dirty="0" smtClean="0">
                <a:latin typeface="Arial" pitchFamily="34" charset="0"/>
                <a:cs typeface="Arial" pitchFamily="34" charset="0"/>
              </a:rPr>
              <a:t> </a:t>
            </a:r>
            <a:r>
              <a:rPr lang="el-GR" sz="1600" i="1" dirty="0" err="1" smtClean="0">
                <a:latin typeface="Arial" pitchFamily="34" charset="0"/>
                <a:cs typeface="Arial" pitchFamily="34" charset="0"/>
              </a:rPr>
              <a:t>Germaniens</a:t>
            </a:r>
            <a:r>
              <a:rPr lang="el-GR" sz="1600" i="1" dirty="0" smtClean="0">
                <a:latin typeface="Arial" pitchFamily="34" charset="0"/>
                <a:cs typeface="Arial" pitchFamily="34" charset="0"/>
              </a:rPr>
              <a:t>, στο </a:t>
            </a:r>
            <a:r>
              <a:rPr lang="el-GR" sz="1600" i="1" dirty="0" err="1" smtClean="0">
                <a:latin typeface="Arial" pitchFamily="34" charset="0"/>
                <a:cs typeface="Arial" pitchFamily="34" charset="0"/>
              </a:rPr>
              <a:t>Graggenbuhl</a:t>
            </a:r>
            <a:r>
              <a:rPr lang="el-GR" sz="1600" i="1" dirty="0" smtClean="0">
                <a:latin typeface="Arial" pitchFamily="34" charset="0"/>
                <a:cs typeface="Arial" pitchFamily="34" charset="0"/>
              </a:rPr>
              <a:t> </a:t>
            </a:r>
            <a:r>
              <a:rPr lang="el-GR" sz="1600" i="1" dirty="0" err="1" smtClean="0">
                <a:latin typeface="Arial" pitchFamily="34" charset="0"/>
                <a:cs typeface="Arial" pitchFamily="34" charset="0"/>
              </a:rPr>
              <a:t>Huber</a:t>
            </a:r>
            <a:r>
              <a:rPr lang="el-GR" sz="1600" i="1" dirty="0" smtClean="0">
                <a:latin typeface="Arial" pitchFamily="34" charset="0"/>
                <a:cs typeface="Arial" pitchFamily="34" charset="0"/>
              </a:rPr>
              <a:t>: </a:t>
            </a:r>
            <a:r>
              <a:rPr lang="el-GR" sz="1600" i="1" dirty="0" err="1" smtClean="0">
                <a:latin typeface="Arial" pitchFamily="34" charset="0"/>
                <a:cs typeface="Arial" pitchFamily="34" charset="0"/>
              </a:rPr>
              <a:t>Quellen</a:t>
            </a:r>
            <a:r>
              <a:rPr lang="el-GR" sz="1600" i="1" dirty="0" smtClean="0">
                <a:latin typeface="Arial" pitchFamily="34" charset="0"/>
                <a:cs typeface="Arial" pitchFamily="34" charset="0"/>
              </a:rPr>
              <a:t> </a:t>
            </a:r>
            <a:r>
              <a:rPr lang="el-GR" sz="1600" i="1" dirty="0" err="1" smtClean="0">
                <a:latin typeface="Arial" pitchFamily="34" charset="0"/>
                <a:cs typeface="Arial" pitchFamily="34" charset="0"/>
              </a:rPr>
              <a:t>zur</a:t>
            </a:r>
            <a:r>
              <a:rPr lang="el-GR" sz="1600" i="1" dirty="0" smtClean="0">
                <a:latin typeface="Arial" pitchFamily="34" charset="0"/>
                <a:cs typeface="Arial" pitchFamily="34" charset="0"/>
              </a:rPr>
              <a:t> </a:t>
            </a:r>
            <a:r>
              <a:rPr lang="el-GR" sz="1600" i="1" dirty="0" err="1" smtClean="0">
                <a:latin typeface="Arial" pitchFamily="34" charset="0"/>
                <a:cs typeface="Arial" pitchFamily="34" charset="0"/>
              </a:rPr>
              <a:t>algemeinen</a:t>
            </a:r>
            <a:r>
              <a:rPr lang="el-GR" sz="1600" i="1" dirty="0" smtClean="0">
                <a:latin typeface="Arial" pitchFamily="34" charset="0"/>
                <a:cs typeface="Arial" pitchFamily="34" charset="0"/>
              </a:rPr>
              <a:t> </a:t>
            </a:r>
            <a:r>
              <a:rPr lang="el-GR" sz="1600" i="1" dirty="0" err="1" smtClean="0">
                <a:latin typeface="Arial" pitchFamily="34" charset="0"/>
                <a:cs typeface="Arial" pitchFamily="34" charset="0"/>
              </a:rPr>
              <a:t>Geschichte</a:t>
            </a:r>
            <a:r>
              <a:rPr lang="el-GR" sz="1600" i="1" dirty="0" smtClean="0">
                <a:latin typeface="Arial" pitchFamily="34" charset="0"/>
                <a:cs typeface="Arial" pitchFamily="34" charset="0"/>
              </a:rPr>
              <a:t>. τ.3. σ. 182.</a:t>
            </a:r>
            <a:endParaRPr lang="el-GR" sz="1600"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Εικόνα 18" descr="Click to display the dependent states"/>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4 - TextBox"/>
          <p:cNvSpPr txBox="1"/>
          <p:nvPr/>
        </p:nvSpPr>
        <p:spPr>
          <a:xfrm>
            <a:off x="4643438" y="4786322"/>
            <a:ext cx="2006960" cy="1754326"/>
          </a:xfrm>
          <a:prstGeom prst="rect">
            <a:avLst/>
          </a:prstGeom>
          <a:noFill/>
        </p:spPr>
        <p:txBody>
          <a:bodyPr wrap="none" rtlCol="0">
            <a:spAutoFit/>
          </a:bodyPr>
          <a:lstStyle/>
          <a:p>
            <a:pPr lvl="0"/>
            <a:endParaRPr lang="el-GR" b="1" dirty="0" smtClean="0">
              <a:solidFill>
                <a:srgbClr val="663300"/>
              </a:solidFill>
              <a:latin typeface="Calibri" pitchFamily="34" charset="0"/>
              <a:ea typeface="Times New Roman" pitchFamily="18" charset="0"/>
              <a:cs typeface="Calibri" pitchFamily="34" charset="0"/>
            </a:endParaRPr>
          </a:p>
          <a:p>
            <a:pPr lvl="0"/>
            <a:endParaRPr lang="el-GR" b="1" dirty="0" smtClean="0">
              <a:solidFill>
                <a:srgbClr val="663300"/>
              </a:solidFill>
              <a:latin typeface="Calibri" pitchFamily="34" charset="0"/>
              <a:ea typeface="Times New Roman" pitchFamily="18" charset="0"/>
              <a:cs typeface="Calibri" pitchFamily="34" charset="0"/>
            </a:endParaRPr>
          </a:p>
          <a:p>
            <a:pPr lvl="0"/>
            <a:endParaRPr lang="el-GR" b="1" dirty="0" smtClean="0">
              <a:solidFill>
                <a:srgbClr val="663300"/>
              </a:solidFill>
              <a:latin typeface="Calibri" pitchFamily="34" charset="0"/>
              <a:ea typeface="Times New Roman" pitchFamily="18" charset="0"/>
              <a:cs typeface="Calibri" pitchFamily="34" charset="0"/>
            </a:endParaRPr>
          </a:p>
          <a:p>
            <a:pPr lvl="0"/>
            <a:endParaRPr lang="el-GR" b="1" dirty="0" smtClean="0">
              <a:solidFill>
                <a:srgbClr val="663300"/>
              </a:solidFill>
              <a:latin typeface="Calibri" pitchFamily="34" charset="0"/>
              <a:ea typeface="Times New Roman" pitchFamily="18" charset="0"/>
              <a:cs typeface="Calibri" pitchFamily="34" charset="0"/>
            </a:endParaRPr>
          </a:p>
          <a:p>
            <a:pPr lvl="0"/>
            <a:r>
              <a:rPr lang="el-GR" b="1" dirty="0" smtClean="0">
                <a:solidFill>
                  <a:srgbClr val="663300"/>
                </a:solidFill>
                <a:latin typeface="Calibri" pitchFamily="34" charset="0"/>
                <a:ea typeface="Times New Roman" pitchFamily="18" charset="0"/>
                <a:cs typeface="Calibri" pitchFamily="34" charset="0"/>
              </a:rPr>
              <a:t>Η Ευρώπη το 1500 </a:t>
            </a:r>
            <a:endParaRPr lang="el-GR" sz="4000" dirty="0" smtClean="0">
              <a:latin typeface="Arial" pitchFamily="34" charset="0"/>
              <a:cs typeface="Arial" pitchFamily="34" charset="0"/>
            </a:endParaRPr>
          </a:p>
          <a:p>
            <a:endParaRPr lang="el-GR" dirty="0"/>
          </a:p>
        </p:txBody>
      </p:sp>
      <p:sp>
        <p:nvSpPr>
          <p:cNvPr id="6" name="5 - TextBox"/>
          <p:cNvSpPr txBox="1"/>
          <p:nvPr/>
        </p:nvSpPr>
        <p:spPr>
          <a:xfrm>
            <a:off x="285720" y="500042"/>
            <a:ext cx="4609275" cy="646331"/>
          </a:xfrm>
          <a:prstGeom prst="rect">
            <a:avLst/>
          </a:prstGeom>
          <a:noFill/>
        </p:spPr>
        <p:txBody>
          <a:bodyPr wrap="none" rtlCol="0">
            <a:spAutoFit/>
          </a:bodyPr>
          <a:lstStyle/>
          <a:p>
            <a:pPr lvl="0"/>
            <a:r>
              <a:rPr lang="el-GR" b="1" dirty="0" smtClean="0">
                <a:solidFill>
                  <a:srgbClr val="663300"/>
                </a:solidFill>
                <a:latin typeface="Calibri" pitchFamily="34" charset="0"/>
                <a:ea typeface="Times New Roman" pitchFamily="18" charset="0"/>
                <a:cs typeface="Times New Roman" pitchFamily="18" charset="0"/>
              </a:rPr>
              <a:t>Μέσα 13ου - μέσα 15ου μεταβατική περίοδος</a:t>
            </a:r>
            <a:endParaRPr lang="el-GR" dirty="0" smtClean="0">
              <a:latin typeface="Arial" pitchFamily="34" charset="0"/>
              <a:cs typeface="Arial" pitchFamily="34" charset="0"/>
            </a:endParaRPr>
          </a:p>
          <a:p>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mage193"/>
          <p:cNvPicPr>
            <a:picLocks noChangeAspect="1" noChangeArrowheads="1"/>
          </p:cNvPicPr>
          <p:nvPr/>
        </p:nvPicPr>
        <p:blipFill>
          <a:blip r:embed="rId2"/>
          <a:srcRect l="42149" b="2965"/>
          <a:stretch>
            <a:fillRect/>
          </a:stretch>
        </p:blipFill>
        <p:spPr bwMode="auto">
          <a:xfrm>
            <a:off x="0" y="36717"/>
            <a:ext cx="9144000" cy="6821283"/>
          </a:xfrm>
          <a:prstGeom prst="rect">
            <a:avLst/>
          </a:prstGeom>
          <a:noFill/>
        </p:spPr>
      </p:pic>
      <p:sp>
        <p:nvSpPr>
          <p:cNvPr id="3" name="2 - TextBox"/>
          <p:cNvSpPr txBox="1"/>
          <p:nvPr/>
        </p:nvSpPr>
        <p:spPr>
          <a:xfrm>
            <a:off x="5429256" y="1"/>
            <a:ext cx="3714744" cy="3420000"/>
          </a:xfrm>
          <a:prstGeom prst="rect">
            <a:avLst/>
          </a:prstGeom>
          <a:noFill/>
        </p:spPr>
        <p:txBody>
          <a:bodyPr wrap="square" rtlCol="0">
            <a:spAutoFit/>
          </a:bodyPr>
          <a:lstStyle/>
          <a:p>
            <a:r>
              <a:rPr lang="el-GR" b="1" dirty="0" smtClean="0">
                <a:solidFill>
                  <a:srgbClr val="669900"/>
                </a:solidFill>
                <a:latin typeface="Arial" pitchFamily="34" charset="0"/>
                <a:cs typeface="Arial" pitchFamily="34" charset="0"/>
              </a:rPr>
              <a:t>Τα πανεπιστήμια στη δυτική Ευρώπη (11ος - 15ος αιώνας)</a:t>
            </a:r>
          </a:p>
          <a:p>
            <a:pPr algn="just"/>
            <a:r>
              <a:rPr lang="el-GR" sz="1600" dirty="0" smtClean="0">
                <a:solidFill>
                  <a:schemeClr val="accent6">
                    <a:lumMod val="50000"/>
                  </a:schemeClr>
                </a:solidFill>
                <a:latin typeface="Arial" pitchFamily="34" charset="0"/>
                <a:cs typeface="Arial" pitchFamily="34" charset="0"/>
              </a:rPr>
              <a:t>Τα πανεπιστήμια την εποχή εκείνη είχαν συνήθως τέσσερις σχολές: </a:t>
            </a:r>
            <a:r>
              <a:rPr lang="el-GR" sz="1600" b="1" dirty="0" smtClean="0">
                <a:solidFill>
                  <a:schemeClr val="accent6">
                    <a:lumMod val="50000"/>
                  </a:schemeClr>
                </a:solidFill>
                <a:latin typeface="Arial" pitchFamily="34" charset="0"/>
                <a:cs typeface="Arial" pitchFamily="34" charset="0"/>
              </a:rPr>
              <a:t>Νομική, Ιατρική, Θεολογική </a:t>
            </a:r>
            <a:r>
              <a:rPr lang="el-GR" sz="1600" dirty="0" smtClean="0">
                <a:solidFill>
                  <a:schemeClr val="accent6">
                    <a:lumMod val="50000"/>
                  </a:schemeClr>
                </a:solidFill>
                <a:latin typeface="Arial" pitchFamily="34" charset="0"/>
                <a:cs typeface="Arial" pitchFamily="34" charset="0"/>
              </a:rPr>
              <a:t>και </a:t>
            </a:r>
            <a:r>
              <a:rPr lang="el-GR" sz="1600" b="1" dirty="0" smtClean="0">
                <a:solidFill>
                  <a:schemeClr val="accent6">
                    <a:lumMod val="50000"/>
                  </a:schemeClr>
                </a:solidFill>
                <a:latin typeface="Arial" pitchFamily="34" charset="0"/>
                <a:cs typeface="Arial" pitchFamily="34" charset="0"/>
              </a:rPr>
              <a:t>Σχολή των Ελευθερίων Τεχνών </a:t>
            </a:r>
            <a:r>
              <a:rPr lang="el-GR" sz="1600" dirty="0" smtClean="0">
                <a:solidFill>
                  <a:schemeClr val="accent6">
                    <a:lumMod val="50000"/>
                  </a:schemeClr>
                </a:solidFill>
                <a:latin typeface="Arial" pitchFamily="34" charset="0"/>
                <a:cs typeface="Arial" pitchFamily="34" charset="0"/>
              </a:rPr>
              <a:t>(εκεί δίδασκαν αριθμητική, μουσική, αστρονομία, γεωμετρία, γραμματική, ρητορική και λογική). Η βασικότερη επιστήμη πάντως ήταν η </a:t>
            </a:r>
            <a:r>
              <a:rPr lang="el-GR" sz="1600" b="1" dirty="0" smtClean="0">
                <a:solidFill>
                  <a:schemeClr val="accent6">
                    <a:lumMod val="50000"/>
                  </a:schemeClr>
                </a:solidFill>
                <a:latin typeface="Arial" pitchFamily="34" charset="0"/>
                <a:cs typeface="Arial" pitchFamily="34" charset="0"/>
              </a:rPr>
              <a:t>θεολογία, </a:t>
            </a:r>
            <a:r>
              <a:rPr lang="el-GR" sz="1600" dirty="0" smtClean="0">
                <a:solidFill>
                  <a:schemeClr val="accent6">
                    <a:lumMod val="50000"/>
                  </a:schemeClr>
                </a:solidFill>
                <a:latin typeface="Arial" pitchFamily="34" charset="0"/>
                <a:cs typeface="Arial" pitchFamily="34" charset="0"/>
              </a:rPr>
              <a:t>που γέννησε το σχολαστικισμό. Οι φοιτητές μπορούσαν να γίνουν και αυτοί δάσκαλοι αν περνούσαν τις εξετάσεις.</a:t>
            </a:r>
          </a:p>
          <a:p>
            <a:endParaRPr lang="el-GR" b="1" dirty="0" smtClean="0">
              <a:solidFill>
                <a:srgbClr val="669900"/>
              </a:solidFill>
              <a:latin typeface="Arial" pitchFamily="34" charset="0"/>
              <a:cs typeface="Arial" pitchFamily="34" charset="0"/>
            </a:endParaRPr>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 y="0"/>
            <a:ext cx="9144000" cy="25083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1" i="0" u="sng" strike="noStrike" cap="none" normalizeH="0" baseline="0" dirty="0" smtClean="0">
              <a:ln>
                <a:noFill/>
              </a:ln>
              <a:solidFill>
                <a:srgbClr val="663300"/>
              </a:solidFill>
              <a:effectLst/>
              <a:latin typeface="Arial Narrow"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strike="noStrike" cap="none" spc="200" normalizeH="0" dirty="0" smtClean="0">
                <a:ln>
                  <a:noFill/>
                </a:ln>
                <a:solidFill>
                  <a:srgbClr val="663300"/>
                </a:solidFill>
                <a:effectLst/>
                <a:latin typeface="Calibri" pitchFamily="34" charset="0"/>
                <a:ea typeface="Times New Roman" pitchFamily="18" charset="0"/>
                <a:cs typeface="Calibri" pitchFamily="34" charset="0"/>
              </a:rPr>
              <a:t>15ος αι. Εξερευνητικά ταξίδια</a:t>
            </a:r>
            <a:endParaRPr kumimoji="0" lang="el-GR" sz="2000" b="0" i="0" strike="noStrike" cap="none" spc="200" normalizeH="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Πορτογάλοι:</a:t>
            </a: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 Στόχος ο δρόμος προς τις Ινδίες πλέοντας γύρω από την Αφρική </a:t>
            </a:r>
            <a:r>
              <a:rPr kumimoji="0" lang="el-GR"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a:t>
            </a: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 επίτευξη του στόχου από τον </a:t>
            </a:r>
            <a:endParaRPr kumimoji="0" lang="el-GR"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Βάσκο ντε Γκάμα </a:t>
            </a: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(1498)</a:t>
            </a:r>
            <a:endParaRPr kumimoji="0" lang="el-GR"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Κολόμβος </a:t>
            </a: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(γενουάτης στην υπηρεσία του βασιλιά της Ισπανίας): </a:t>
            </a:r>
            <a:r>
              <a:rPr kumimoji="0" lang="el-GR"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Αμερική</a:t>
            </a: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 (1492 - 1504)</a:t>
            </a:r>
            <a:endParaRPr kumimoji="0" lang="el-GR"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Μαγγελάνος</a:t>
            </a: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 (πορτογάλος  στην υπηρεσία του βασιλιά της Ισπανίας): </a:t>
            </a:r>
            <a:r>
              <a:rPr kumimoji="0" lang="el-GR"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περίπλους της γης</a:t>
            </a: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  (1519 - 1522)</a:t>
            </a:r>
            <a:endParaRPr kumimoji="0" lang="el-GR"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2465" name="Εικόνα 9" descr="https://upload.wikimedia.org/wikipedia/commons/thumb/3/38/Viajes_de_colon_en.svg/1024px-Viajes_de_colon_en.svg.png"/>
          <p:cNvPicPr>
            <a:picLocks noChangeAspect="1" noChangeArrowheads="1"/>
          </p:cNvPicPr>
          <p:nvPr/>
        </p:nvPicPr>
        <p:blipFill>
          <a:blip r:embed="rId2"/>
          <a:srcRect/>
          <a:stretch>
            <a:fillRect/>
          </a:stretch>
        </p:blipFill>
        <p:spPr bwMode="auto">
          <a:xfrm>
            <a:off x="0" y="2285992"/>
            <a:ext cx="9144000" cy="4572008"/>
          </a:xfrm>
          <a:prstGeom prst="rect">
            <a:avLst/>
          </a:prstGeom>
          <a:noFill/>
        </p:spPr>
      </p:pic>
      <p:sp>
        <p:nvSpPr>
          <p:cNvPr id="62467" name="Rectangle 3"/>
          <p:cNvSpPr>
            <a:spLocks noChangeArrowheads="1"/>
          </p:cNvSpPr>
          <p:nvPr/>
        </p:nvSpPr>
        <p:spPr bwMode="auto">
          <a:xfrm>
            <a:off x="228600" y="2781300"/>
            <a:ext cx="2406428"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l-GR" sz="1000" b="1" dirty="0" smtClean="0">
              <a:solidFill>
                <a:srgbClr val="663300"/>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0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sz="1000" b="1" dirty="0" smtClean="0">
              <a:solidFill>
                <a:srgbClr val="663300"/>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0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sz="1000" b="1" dirty="0" smtClean="0">
              <a:solidFill>
                <a:srgbClr val="663300"/>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0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sz="1000" b="1" dirty="0" smtClean="0">
              <a:solidFill>
                <a:srgbClr val="663300"/>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0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sz="1000" b="1" dirty="0" smtClean="0">
              <a:solidFill>
                <a:srgbClr val="663300"/>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0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sz="1000" b="1" dirty="0" smtClean="0">
              <a:solidFill>
                <a:srgbClr val="663300"/>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 TextBox"/>
          <p:cNvSpPr txBox="1"/>
          <p:nvPr/>
        </p:nvSpPr>
        <p:spPr>
          <a:xfrm>
            <a:off x="4857752" y="2214554"/>
            <a:ext cx="2615716" cy="646331"/>
          </a:xfrm>
          <a:prstGeom prst="rect">
            <a:avLst/>
          </a:prstGeom>
          <a:noFill/>
        </p:spPr>
        <p:txBody>
          <a:bodyPr wrap="square" rtlCol="0">
            <a:spAutoFit/>
          </a:bodyPr>
          <a:lstStyle/>
          <a:p>
            <a:pPr lvl="0"/>
            <a:r>
              <a:rPr lang="el-GR" b="1" dirty="0" smtClean="0">
                <a:solidFill>
                  <a:srgbClr val="663300"/>
                </a:solidFill>
                <a:latin typeface="Calibri" pitchFamily="34" charset="0"/>
                <a:ea typeface="Times New Roman" pitchFamily="18" charset="0"/>
                <a:cs typeface="Times New Roman" pitchFamily="18" charset="0"/>
              </a:rPr>
              <a:t>Τα ταξίδια του Κολόμβου</a:t>
            </a:r>
            <a:endParaRPr lang="el-GR" sz="4000" dirty="0" smtClean="0">
              <a:latin typeface="Arial" pitchFamily="34" charset="0"/>
              <a:cs typeface="Arial" pitchFamily="34" charset="0"/>
            </a:endParaRPr>
          </a:p>
          <a:p>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ρειχάλκινος αστρολάβος, διάμ. 20 εκ., Μουσείο Μπενάκη"/>
          <p:cNvPicPr>
            <a:picLocks noChangeAspect="1" noChangeArrowheads="1"/>
          </p:cNvPicPr>
          <p:nvPr/>
        </p:nvPicPr>
        <p:blipFill>
          <a:blip r:embed="rId2"/>
          <a:srcRect l="3125" t="5208" r="3125"/>
          <a:stretch>
            <a:fillRect/>
          </a:stretch>
        </p:blipFill>
        <p:spPr bwMode="auto">
          <a:xfrm>
            <a:off x="-185270" y="0"/>
            <a:ext cx="9329270" cy="6858000"/>
          </a:xfrm>
          <a:prstGeom prst="rect">
            <a:avLst/>
          </a:prstGeom>
          <a:noFill/>
        </p:spPr>
      </p:pic>
      <p:sp>
        <p:nvSpPr>
          <p:cNvPr id="3" name="2 - TextBox"/>
          <p:cNvSpPr txBox="1"/>
          <p:nvPr/>
        </p:nvSpPr>
        <p:spPr>
          <a:xfrm rot="10800000" flipV="1">
            <a:off x="642910" y="593046"/>
            <a:ext cx="2357454" cy="1200329"/>
          </a:xfrm>
          <a:prstGeom prst="rect">
            <a:avLst/>
          </a:prstGeom>
          <a:noFill/>
        </p:spPr>
        <p:txBody>
          <a:bodyPr wrap="square" rtlCol="0">
            <a:spAutoFit/>
          </a:bodyPr>
          <a:lstStyle/>
          <a:p>
            <a:r>
              <a:rPr lang="el-GR" b="1" dirty="0" smtClean="0">
                <a:solidFill>
                  <a:srgbClr val="C00000"/>
                </a:solidFill>
                <a:latin typeface="Calibri" pitchFamily="34" charset="0"/>
                <a:cs typeface="Calibri" pitchFamily="34" charset="0"/>
              </a:rPr>
              <a:t>οικουμενικός αστρολάβος, έργο του αστρονόμου </a:t>
            </a:r>
            <a:r>
              <a:rPr lang="el-GR" b="1" dirty="0" err="1" smtClean="0">
                <a:solidFill>
                  <a:srgbClr val="C00000"/>
                </a:solidFill>
                <a:latin typeface="Calibri" pitchFamily="34" charset="0"/>
                <a:cs typeface="Calibri" pitchFamily="34" charset="0"/>
              </a:rPr>
              <a:t>Άχμαντ</a:t>
            </a:r>
            <a:r>
              <a:rPr lang="el-GR" b="1" dirty="0" smtClean="0">
                <a:solidFill>
                  <a:srgbClr val="C00000"/>
                </a:solidFill>
                <a:latin typeface="Calibri" pitchFamily="34" charset="0"/>
                <a:cs typeface="Calibri" pitchFamily="34" charset="0"/>
              </a:rPr>
              <a:t> </a:t>
            </a:r>
            <a:r>
              <a:rPr lang="el-GR" b="1" dirty="0" err="1" smtClean="0">
                <a:solidFill>
                  <a:srgbClr val="C00000"/>
                </a:solidFill>
                <a:latin typeface="Calibri" pitchFamily="34" charset="0"/>
                <a:cs typeface="Calibri" pitchFamily="34" charset="0"/>
              </a:rPr>
              <a:t>ιμπν</a:t>
            </a:r>
            <a:r>
              <a:rPr lang="el-GR" b="1" dirty="0" smtClean="0">
                <a:solidFill>
                  <a:srgbClr val="C00000"/>
                </a:solidFill>
                <a:latin typeface="Calibri" pitchFamily="34" charset="0"/>
                <a:cs typeface="Calibri" pitchFamily="34" charset="0"/>
              </a:rPr>
              <a:t> αλ-</a:t>
            </a:r>
            <a:r>
              <a:rPr lang="el-GR" b="1" dirty="0" err="1" smtClean="0">
                <a:solidFill>
                  <a:srgbClr val="C00000"/>
                </a:solidFill>
                <a:latin typeface="Calibri" pitchFamily="34" charset="0"/>
                <a:cs typeface="Calibri" pitchFamily="34" charset="0"/>
              </a:rPr>
              <a:t>Σαράτζ,</a:t>
            </a:r>
            <a:r>
              <a:rPr lang="el-GR" b="1" dirty="0" smtClean="0">
                <a:solidFill>
                  <a:srgbClr val="C00000"/>
                </a:solidFill>
                <a:latin typeface="Calibri" pitchFamily="34" charset="0"/>
                <a:cs typeface="Calibri" pitchFamily="34" charset="0"/>
              </a:rPr>
              <a:t> </a:t>
            </a:r>
            <a:endParaRPr lang="el-GR" b="1" dirty="0">
              <a:solidFill>
                <a:srgbClr val="C00000"/>
              </a:solidFill>
              <a:latin typeface="Calibri" pitchFamily="34" charset="0"/>
              <a:cs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0"/>
            <a:ext cx="9144000" cy="2092881"/>
          </a:xfrm>
          <a:prstGeom prst="rect">
            <a:avLst/>
          </a:prstGeom>
          <a:ln w="38100">
            <a:solidFill>
              <a:srgbClr val="FFC000"/>
            </a:solid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1" i="0" u="sng"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100" b="1" u="sng" dirty="0" smtClean="0">
              <a:solidFill>
                <a:srgbClr val="663300"/>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strike="noStrike" cap="none" spc="200" normalizeH="0" dirty="0" smtClean="0">
                <a:ln>
                  <a:solidFill>
                    <a:srgbClr val="FFD03B"/>
                  </a:solidFill>
                </a:ln>
                <a:solidFill>
                  <a:srgbClr val="663300"/>
                </a:solidFill>
                <a:effectLst/>
                <a:latin typeface="Arial" pitchFamily="34" charset="0"/>
                <a:ea typeface="Times New Roman" pitchFamily="18" charset="0"/>
                <a:cs typeface="Arial" pitchFamily="34" charset="0"/>
              </a:rPr>
              <a:t>15ος - 16ος αι. Αναγέννηση</a:t>
            </a:r>
            <a:endParaRPr kumimoji="0" lang="el-GR" b="1" i="0" u="sng" strike="noStrike" cap="none" spc="200" normalizeH="0" dirty="0" smtClean="0">
              <a:ln>
                <a:solidFill>
                  <a:srgbClr val="FFD03B"/>
                </a:solidFill>
              </a:ln>
              <a:solidFill>
                <a:srgbClr val="6633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Καλλιτεχνικό και πνευματικό κίνημα </a:t>
            </a:r>
            <a:endParaRPr kumimoji="0" lang="el-GR" b="1" i="0" strike="noStrike" cap="none" normalizeH="0" baseline="0" dirty="0" smtClean="0">
              <a:ln>
                <a:noFill/>
              </a:ln>
              <a:solidFill>
                <a:srgbClr val="6633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lang="el-GR" dirty="0" smtClean="0">
                <a:solidFill>
                  <a:srgbClr val="663300"/>
                </a:solidFill>
                <a:latin typeface="Arial" pitchFamily="34" charset="0"/>
                <a:ea typeface="Times New Roman" pitchFamily="18" charset="0"/>
                <a:cs typeface="Arial" pitchFamily="34" charset="0"/>
              </a:rPr>
              <a:t> </a:t>
            </a:r>
            <a:r>
              <a:rPr kumimoji="0" lang="el-GR" b="0" i="0" strike="noStrike" cap="none" normalizeH="0" baseline="0" dirty="0" smtClean="0">
                <a:ln>
                  <a:noFill/>
                </a:ln>
                <a:solidFill>
                  <a:srgbClr val="663300"/>
                </a:solidFill>
                <a:effectLst/>
                <a:latin typeface="Arial" pitchFamily="34" charset="0"/>
                <a:ea typeface="Times New Roman" pitchFamily="18" charset="0"/>
                <a:cs typeface="Arial" pitchFamily="34" charset="0"/>
              </a:rPr>
              <a:t>Νέα αντίληψη για τον κόσμο που στηρίζεται στην κριτική σκέψη, στην εξέλιξη, στις επιστήμες και στην  ιδέα της προόδου</a:t>
            </a:r>
            <a:endParaRPr lang="el-GR"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l-GR" b="0" i="0" strike="noStrike" cap="none" normalizeH="0" dirty="0" smtClean="0">
                <a:ln>
                  <a:noFill/>
                </a:ln>
                <a:solidFill>
                  <a:srgbClr val="663300"/>
                </a:solidFill>
                <a:effectLst/>
                <a:latin typeface="Arial" pitchFamily="34" charset="0"/>
                <a:ea typeface="Times New Roman" pitchFamily="18" charset="0"/>
                <a:cs typeface="Arial" pitchFamily="34" charset="0"/>
              </a:rPr>
              <a:t> </a:t>
            </a:r>
            <a:r>
              <a:rPr kumimoji="0" lang="el-GR" b="0" i="0" strike="noStrike" cap="none" normalizeH="0" baseline="0" dirty="0" smtClean="0">
                <a:ln>
                  <a:noFill/>
                </a:ln>
                <a:solidFill>
                  <a:srgbClr val="663300"/>
                </a:solidFill>
                <a:effectLst/>
                <a:latin typeface="Arial" pitchFamily="34" charset="0"/>
                <a:ea typeface="Times New Roman" pitchFamily="18" charset="0"/>
                <a:cs typeface="Arial" pitchFamily="34" charset="0"/>
              </a:rPr>
              <a:t>Στροφή προς τη βαθύτερη </a:t>
            </a:r>
            <a:r>
              <a:rPr kumimoji="0" lang="el-GR" b="0"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γνώση της αρχαιότητας = </a:t>
            </a:r>
            <a:r>
              <a:rPr kumimoji="0" lang="el-GR" b="1"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ανθρωπισμός</a:t>
            </a:r>
            <a:endParaRPr lang="el-GR"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l-GR" b="0" i="0" u="none" strike="noStrike" cap="none" normalizeH="0" dirty="0" smtClean="0">
                <a:ln>
                  <a:noFill/>
                </a:ln>
                <a:solidFill>
                  <a:srgbClr val="663300"/>
                </a:solidFill>
                <a:effectLst/>
                <a:latin typeface="Arial" pitchFamily="34" charset="0"/>
                <a:ea typeface="Times New Roman" pitchFamily="18" charset="0"/>
                <a:cs typeface="Arial" pitchFamily="34" charset="0"/>
              </a:rPr>
              <a:t> </a:t>
            </a:r>
            <a:r>
              <a:rPr kumimoji="0" lang="el-GR" b="0"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Ανακάλυψη της </a:t>
            </a:r>
            <a:r>
              <a:rPr kumimoji="0" lang="el-GR" b="1"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τυπογραφίας</a:t>
            </a:r>
            <a:r>
              <a:rPr kumimoji="0" lang="el-GR" b="0" i="0" u="none" strike="noStrike" cap="none" normalizeH="0" baseline="0" dirty="0" smtClean="0">
                <a:ln>
                  <a:noFill/>
                </a:ln>
                <a:solidFill>
                  <a:srgbClr val="663300"/>
                </a:solidFill>
                <a:effectLst/>
                <a:latin typeface="Arial" pitchFamily="34" charset="0"/>
                <a:ea typeface="Times New Roman" pitchFamily="18" charset="0"/>
                <a:cs typeface="Arial" pitchFamily="34" charset="0"/>
              </a:rPr>
              <a:t>  (γύρω στο 1450)</a:t>
            </a:r>
          </a:p>
        </p:txBody>
      </p:sp>
      <p:pic>
        <p:nvPicPr>
          <p:cNvPr id="5" name="4 - Εικόνα" descr="C:\Users\ΙΩΑΝΝΑ\Downloads\αναγέννηση.png"/>
          <p:cNvPicPr/>
          <p:nvPr/>
        </p:nvPicPr>
        <p:blipFill>
          <a:blip r:embed="rId3"/>
          <a:srcRect r="19762"/>
          <a:stretch>
            <a:fillRect/>
          </a:stretch>
        </p:blipFill>
        <p:spPr bwMode="auto">
          <a:xfrm>
            <a:off x="0" y="2071678"/>
            <a:ext cx="9144000" cy="478632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image.slidesharecdn.com/8-151021132321-lva1-app6892/95/8-14-638.jpg?cb=1445434480"/>
          <p:cNvPicPr>
            <a:picLocks noChangeAspect="1" noChangeArrowheads="1"/>
          </p:cNvPicPr>
          <p:nvPr/>
        </p:nvPicPr>
        <p:blipFill>
          <a:blip r:embed="rId2"/>
          <a:srcRect/>
          <a:stretch>
            <a:fillRect/>
          </a:stretch>
        </p:blipFill>
        <p:spPr bwMode="auto">
          <a:xfrm>
            <a:off x="0" y="0"/>
            <a:ext cx="9144000" cy="688165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Κατά το Μεσαίωνα ο άνθρωπος ζούσεμέσασεέναασφυκτικό κλοιό&#10;με κύρια χαρακτηριστικά:&#10;Θεοκεντρισμός&#10;&#10;Συνεχή μέριμνα&#10;για τη σ..."/>
          <p:cNvPicPr>
            <a:picLocks noChangeAspect="1" noChangeArrowheads="1"/>
          </p:cNvPicPr>
          <p:nvPr/>
        </p:nvPicPr>
        <p:blipFill>
          <a:blip r:embed="rId2"/>
          <a:srcRect/>
          <a:stretch>
            <a:fillRect/>
          </a:stretch>
        </p:blipFill>
        <p:spPr bwMode="auto">
          <a:xfrm>
            <a:off x="0" y="19779"/>
            <a:ext cx="9144000" cy="6865167"/>
          </a:xfrm>
          <a:prstGeom prst="rect">
            <a:avLst/>
          </a:prstGeom>
          <a:noFill/>
          <a:ln w="38100">
            <a:solidFill>
              <a:srgbClr val="92D050"/>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Το κοσμοείδωλο της Αναγέννησης&#10;Ο κόσμος δημιουργήθηκε βέβαια από το Θεό, αλλά ο άνθρωπος τον μεταμόρφωσε και τον&#10;βελτίωσε...."/>
          <p:cNvPicPr>
            <a:picLocks noChangeAspect="1" noChangeArrowheads="1"/>
          </p:cNvPicPr>
          <p:nvPr/>
        </p:nvPicPr>
        <p:blipFill>
          <a:blip r:embed="rId2"/>
          <a:srcRect/>
          <a:stretch>
            <a:fillRect/>
          </a:stretch>
        </p:blipFill>
        <p:spPr bwMode="auto">
          <a:xfrm>
            <a:off x="0" y="-1"/>
            <a:ext cx="9144000" cy="6858001"/>
          </a:xfrm>
          <a:prstGeom prst="rect">
            <a:avLst/>
          </a:prstGeom>
          <a:noFill/>
          <a:ln w="38100">
            <a:solidFill>
              <a:srgbClr val="92D050"/>
            </a:solidFill>
          </a:ln>
        </p:spPr>
      </p:pic>
      <p:pic>
        <p:nvPicPr>
          <p:cNvPr id="3" name="Picture 2" descr="https://upload.wikimedia.org/wikipedia/commons/thumb/6/61/El_nacimiento_de_Venus%2C_por_Sandro_Botticelli.jpg/1024px-El_nacimiento_de_Venus%2C_por_Sandro_Botticelli.jpg"/>
          <p:cNvPicPr>
            <a:picLocks noChangeAspect="1" noChangeArrowheads="1"/>
          </p:cNvPicPr>
          <p:nvPr/>
        </p:nvPicPr>
        <p:blipFill>
          <a:blip r:embed="rId3"/>
          <a:srcRect/>
          <a:stretch>
            <a:fillRect/>
          </a:stretch>
        </p:blipFill>
        <p:spPr bwMode="auto">
          <a:xfrm>
            <a:off x="357158" y="3071810"/>
            <a:ext cx="8501122" cy="35719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Εικόνα 6" descr="https://upload.wikimedia.org/wikipedia/commons/thumb/e/ec/Mona_Lisa%2C_by_Leonardo_da_Vinci%2C_from_C2RMF_retouched.jpg/800px-Mona_Lisa%2C_by_Leonardo_da_Vinci%2C_from_C2RMF_retouched.jpg"/>
          <p:cNvPicPr>
            <a:picLocks noChangeAspect="1" noChangeArrowheads="1"/>
          </p:cNvPicPr>
          <p:nvPr/>
        </p:nvPicPr>
        <p:blipFill>
          <a:blip r:embed="rId3"/>
          <a:srcRect/>
          <a:stretch>
            <a:fillRect/>
          </a:stretch>
        </p:blipFill>
        <p:spPr bwMode="auto">
          <a:xfrm>
            <a:off x="1500166" y="3458624"/>
            <a:ext cx="2905118" cy="2880000"/>
          </a:xfrm>
          <a:prstGeom prst="rect">
            <a:avLst/>
          </a:prstGeom>
          <a:noFill/>
        </p:spPr>
      </p:pic>
      <p:sp>
        <p:nvSpPr>
          <p:cNvPr id="6" name="5 - TextBox"/>
          <p:cNvSpPr txBox="1"/>
          <p:nvPr/>
        </p:nvSpPr>
        <p:spPr>
          <a:xfrm>
            <a:off x="357158" y="285728"/>
            <a:ext cx="8572560" cy="6192000"/>
          </a:xfrm>
          <a:prstGeom prst="rect">
            <a:avLst/>
          </a:prstGeom>
          <a:noFill/>
          <a:ln w="38100">
            <a:solidFill>
              <a:srgbClr val="00B050"/>
            </a:solidFill>
          </a:ln>
        </p:spPr>
        <p:txBody>
          <a:bodyPr wrap="square" rtlCol="0">
            <a:spAutoFit/>
          </a:bodyPr>
          <a:lstStyle/>
          <a:p>
            <a:r>
              <a:rPr lang="el-GR" sz="2000" b="1" u="sng" spc="100" dirty="0" smtClean="0">
                <a:ln>
                  <a:solidFill>
                    <a:srgbClr val="FFD03B"/>
                  </a:solidFill>
                </a:ln>
                <a:solidFill>
                  <a:schemeClr val="accent4">
                    <a:lumMod val="50000"/>
                  </a:schemeClr>
                </a:solidFill>
                <a:latin typeface="Arial" pitchFamily="34" charset="0"/>
                <a:cs typeface="Arial" pitchFamily="34" charset="0"/>
              </a:rPr>
              <a:t>Τέχνες</a:t>
            </a:r>
            <a:endParaRPr lang="el-GR" sz="2000" u="sng" spc="100" dirty="0" smtClean="0">
              <a:ln>
                <a:solidFill>
                  <a:srgbClr val="FFD03B"/>
                </a:solidFill>
              </a:ln>
              <a:solidFill>
                <a:schemeClr val="accent4">
                  <a:lumMod val="50000"/>
                </a:schemeClr>
              </a:solidFill>
              <a:latin typeface="Arial" pitchFamily="34" charset="0"/>
              <a:cs typeface="Arial" pitchFamily="34" charset="0"/>
            </a:endParaRPr>
          </a:p>
          <a:p>
            <a:r>
              <a:rPr lang="el-GR" b="1" u="sng" dirty="0" smtClean="0">
                <a:solidFill>
                  <a:schemeClr val="accent4">
                    <a:lumMod val="50000"/>
                  </a:schemeClr>
                </a:solidFill>
                <a:latin typeface="Arial" pitchFamily="34" charset="0"/>
                <a:cs typeface="Arial" pitchFamily="34" charset="0"/>
              </a:rPr>
              <a:t>Γράμματα και Επιστήμη</a:t>
            </a:r>
            <a:r>
              <a:rPr lang="el-GR" b="1" dirty="0" smtClean="0">
                <a:solidFill>
                  <a:schemeClr val="accent4">
                    <a:lumMod val="50000"/>
                  </a:schemeClr>
                </a:solidFill>
                <a:latin typeface="Arial" pitchFamily="34" charset="0"/>
                <a:cs typeface="Arial" pitchFamily="34" charset="0"/>
              </a:rPr>
              <a:t>                                    </a:t>
            </a:r>
            <a:r>
              <a:rPr lang="el-GR" b="1" dirty="0" smtClean="0">
                <a:solidFill>
                  <a:schemeClr val="accent4">
                    <a:lumMod val="50000"/>
                  </a:schemeClr>
                </a:solidFill>
                <a:latin typeface="Arial" pitchFamily="34" charset="0"/>
                <a:cs typeface="Arial" pitchFamily="34" charset="0"/>
              </a:rPr>
              <a:t>     </a:t>
            </a:r>
            <a:r>
              <a:rPr lang="el-GR" sz="2000" b="1" u="sng" spc="100" dirty="0" smtClean="0">
                <a:ln>
                  <a:solidFill>
                    <a:srgbClr val="FFD03B"/>
                  </a:solidFill>
                </a:ln>
                <a:solidFill>
                  <a:schemeClr val="accent4">
                    <a:lumMod val="50000"/>
                  </a:schemeClr>
                </a:solidFill>
                <a:latin typeface="Arial" pitchFamily="34" charset="0"/>
                <a:cs typeface="Arial" pitchFamily="34" charset="0"/>
              </a:rPr>
              <a:t>Συγγραφείς, Ποιητές</a:t>
            </a:r>
          </a:p>
          <a:p>
            <a:pPr lvl="0"/>
            <a:r>
              <a:rPr lang="el-GR" b="1" u="sng" dirty="0" smtClean="0">
                <a:solidFill>
                  <a:schemeClr val="accent4">
                    <a:lumMod val="50000"/>
                  </a:schemeClr>
                </a:solidFill>
                <a:latin typeface="Arial" pitchFamily="34" charset="0"/>
                <a:cs typeface="Arial" pitchFamily="34" charset="0"/>
              </a:rPr>
              <a:t>Αρχιτεκτονική, ζωγραφική, γλυπτική</a:t>
            </a:r>
            <a:r>
              <a:rPr lang="el-GR" b="1" dirty="0" smtClean="0">
                <a:solidFill>
                  <a:schemeClr val="accent4">
                    <a:lumMod val="50000"/>
                  </a:schemeClr>
                </a:solidFill>
                <a:latin typeface="Arial" pitchFamily="34" charset="0"/>
                <a:cs typeface="Arial" pitchFamily="34" charset="0"/>
              </a:rPr>
              <a:t>                 </a:t>
            </a:r>
            <a:r>
              <a:rPr lang="el-GR" b="1" dirty="0" smtClean="0">
                <a:solidFill>
                  <a:schemeClr val="accent4">
                    <a:lumMod val="50000"/>
                  </a:schemeClr>
                </a:solidFill>
                <a:latin typeface="Arial" pitchFamily="34" charset="0"/>
                <a:cs typeface="Arial" pitchFamily="34" charset="0"/>
              </a:rPr>
              <a:t>   </a:t>
            </a:r>
            <a:r>
              <a:rPr lang="el-GR" b="1" dirty="0" err="1" smtClean="0">
                <a:solidFill>
                  <a:schemeClr val="accent4">
                    <a:lumMod val="50000"/>
                  </a:schemeClr>
                </a:solidFill>
                <a:latin typeface="Arial" pitchFamily="34" charset="0"/>
                <a:cs typeface="Arial" pitchFamily="34" charset="0"/>
              </a:rPr>
              <a:t>Μινγκουέλ</a:t>
            </a:r>
            <a:r>
              <a:rPr lang="el-GR" dirty="0" smtClean="0">
                <a:solidFill>
                  <a:schemeClr val="accent4">
                    <a:lumMod val="50000"/>
                  </a:schemeClr>
                </a:solidFill>
                <a:latin typeface="Arial" pitchFamily="34" charset="0"/>
                <a:cs typeface="Arial" pitchFamily="34" charset="0"/>
              </a:rPr>
              <a:t> </a:t>
            </a:r>
            <a:r>
              <a:rPr lang="el-GR" b="1" dirty="0" smtClean="0">
                <a:solidFill>
                  <a:schemeClr val="accent4">
                    <a:lumMod val="50000"/>
                  </a:schemeClr>
                </a:solidFill>
                <a:latin typeface="Arial" pitchFamily="34" charset="0"/>
                <a:cs typeface="Arial" pitchFamily="34" charset="0"/>
              </a:rPr>
              <a:t>Θερβάντες</a:t>
            </a:r>
            <a:r>
              <a:rPr lang="el-GR" dirty="0" smtClean="0">
                <a:solidFill>
                  <a:schemeClr val="accent4">
                    <a:lumMod val="50000"/>
                  </a:schemeClr>
                </a:solidFill>
                <a:latin typeface="Arial" pitchFamily="34" charset="0"/>
                <a:cs typeface="Arial" pitchFamily="34" charset="0"/>
              </a:rPr>
              <a:t> «</a:t>
            </a:r>
            <a:r>
              <a:rPr lang="el-GR" i="1" dirty="0" smtClean="0">
                <a:solidFill>
                  <a:schemeClr val="accent4">
                    <a:lumMod val="50000"/>
                  </a:schemeClr>
                </a:solidFill>
                <a:latin typeface="Arial" pitchFamily="34" charset="0"/>
                <a:cs typeface="Arial" pitchFamily="34" charset="0"/>
              </a:rPr>
              <a:t>Δον</a:t>
            </a:r>
            <a:endParaRPr lang="el-GR" dirty="0" smtClean="0">
              <a:solidFill>
                <a:schemeClr val="accent4">
                  <a:lumMod val="50000"/>
                </a:schemeClr>
              </a:solidFill>
              <a:latin typeface="Arial" pitchFamily="34" charset="0"/>
              <a:cs typeface="Arial" pitchFamily="34" charset="0"/>
            </a:endParaRPr>
          </a:p>
          <a:p>
            <a:pPr lvl="0"/>
            <a:r>
              <a:rPr lang="el-GR" b="1" u="sng" dirty="0" smtClean="0">
                <a:solidFill>
                  <a:schemeClr val="accent4">
                    <a:lumMod val="50000"/>
                  </a:schemeClr>
                </a:solidFill>
                <a:latin typeface="Arial" pitchFamily="34" charset="0"/>
                <a:cs typeface="Arial" pitchFamily="34" charset="0"/>
              </a:rPr>
              <a:t>Ζωγράφοι</a:t>
            </a:r>
            <a:r>
              <a:rPr lang="el-GR" b="1" dirty="0" smtClean="0">
                <a:solidFill>
                  <a:schemeClr val="accent4">
                    <a:lumMod val="50000"/>
                  </a:schemeClr>
                </a:solidFill>
                <a:latin typeface="Arial" pitchFamily="34" charset="0"/>
                <a:cs typeface="Arial" pitchFamily="34" charset="0"/>
              </a:rPr>
              <a:t> </a:t>
            </a:r>
            <a:r>
              <a:rPr lang="el-GR" b="1" dirty="0" smtClean="0">
                <a:solidFill>
                  <a:schemeClr val="accent4">
                    <a:lumMod val="50000"/>
                  </a:schemeClr>
                </a:solidFill>
                <a:latin typeface="Arial" pitchFamily="34" charset="0"/>
                <a:cs typeface="Arial" pitchFamily="34" charset="0"/>
              </a:rPr>
              <a:t>                                                                </a:t>
            </a:r>
            <a:r>
              <a:rPr lang="el-GR" i="1" dirty="0" smtClean="0">
                <a:solidFill>
                  <a:schemeClr val="accent4">
                    <a:lumMod val="50000"/>
                  </a:schemeClr>
                </a:solidFill>
                <a:latin typeface="Arial" pitchFamily="34" charset="0"/>
                <a:cs typeface="Arial" pitchFamily="34" charset="0"/>
              </a:rPr>
              <a:t>Κιχώτης</a:t>
            </a:r>
            <a:r>
              <a:rPr lang="el-GR" dirty="0" smtClean="0">
                <a:solidFill>
                  <a:schemeClr val="accent4">
                    <a:lumMod val="50000"/>
                  </a:schemeClr>
                </a:solidFill>
                <a:latin typeface="Arial" pitchFamily="34" charset="0"/>
                <a:cs typeface="Arial" pitchFamily="34" charset="0"/>
              </a:rPr>
              <a:t>»</a:t>
            </a:r>
            <a:r>
              <a:rPr lang="el-GR" b="1" dirty="0" smtClean="0">
                <a:solidFill>
                  <a:schemeClr val="accent4">
                    <a:lumMod val="50000"/>
                  </a:schemeClr>
                </a:solidFill>
                <a:latin typeface="Arial" pitchFamily="34" charset="0"/>
                <a:cs typeface="Arial" pitchFamily="34" charset="0"/>
              </a:rPr>
              <a:t>                                                                  </a:t>
            </a:r>
          </a:p>
          <a:p>
            <a:pPr lvl="0"/>
            <a:r>
              <a:rPr lang="el-GR" b="1" dirty="0" smtClean="0">
                <a:solidFill>
                  <a:schemeClr val="accent4">
                    <a:lumMod val="50000"/>
                  </a:schemeClr>
                </a:solidFill>
                <a:latin typeface="Arial" pitchFamily="34" charset="0"/>
                <a:cs typeface="Arial" pitchFamily="34" charset="0"/>
              </a:rPr>
              <a:t>Μποτιτσέλι                                                                </a:t>
            </a:r>
            <a:r>
              <a:rPr lang="el-GR" b="1" dirty="0" smtClean="0">
                <a:solidFill>
                  <a:schemeClr val="accent4">
                    <a:lumMod val="50000"/>
                  </a:schemeClr>
                </a:solidFill>
                <a:latin typeface="Arial" pitchFamily="34" charset="0"/>
                <a:cs typeface="Arial" pitchFamily="34" charset="0"/>
              </a:rPr>
              <a:t>Ουίλιαμ</a:t>
            </a:r>
            <a:r>
              <a:rPr lang="el-GR" dirty="0" smtClean="0">
                <a:solidFill>
                  <a:schemeClr val="accent4">
                    <a:lumMod val="50000"/>
                  </a:schemeClr>
                </a:solidFill>
                <a:latin typeface="Arial" pitchFamily="34" charset="0"/>
                <a:cs typeface="Arial" pitchFamily="34" charset="0"/>
              </a:rPr>
              <a:t> </a:t>
            </a:r>
            <a:r>
              <a:rPr lang="el-GR" b="1" dirty="0" smtClean="0">
                <a:solidFill>
                  <a:schemeClr val="accent4">
                    <a:lumMod val="50000"/>
                  </a:schemeClr>
                </a:solidFill>
                <a:latin typeface="Arial" pitchFamily="34" charset="0"/>
                <a:cs typeface="Arial" pitchFamily="34" charset="0"/>
              </a:rPr>
              <a:t>Σαίξπηρ</a:t>
            </a:r>
            <a:r>
              <a:rPr lang="el-GR" b="1" u="sng" dirty="0" smtClean="0">
                <a:solidFill>
                  <a:schemeClr val="accent4">
                    <a:lumMod val="50000"/>
                  </a:schemeClr>
                </a:solidFill>
                <a:latin typeface="Arial" pitchFamily="34" charset="0"/>
                <a:cs typeface="Arial" pitchFamily="34" charset="0"/>
              </a:rPr>
              <a:t>                                               </a:t>
            </a:r>
            <a:endParaRPr lang="el-GR" dirty="0" smtClean="0">
              <a:solidFill>
                <a:schemeClr val="accent4">
                  <a:lumMod val="50000"/>
                </a:schemeClr>
              </a:solidFill>
              <a:latin typeface="Arial" pitchFamily="34" charset="0"/>
              <a:cs typeface="Arial" pitchFamily="34" charset="0"/>
            </a:endParaRPr>
          </a:p>
          <a:p>
            <a:r>
              <a:rPr lang="el-GR" b="1" dirty="0" smtClean="0">
                <a:solidFill>
                  <a:schemeClr val="accent4">
                    <a:lumMod val="50000"/>
                  </a:schemeClr>
                </a:solidFill>
                <a:latin typeface="Arial" pitchFamily="34" charset="0"/>
                <a:cs typeface="Arial" pitchFamily="34" charset="0"/>
              </a:rPr>
              <a:t>Λεονάρντο </a:t>
            </a:r>
            <a:r>
              <a:rPr lang="el-GR" b="1" dirty="0" smtClean="0">
                <a:solidFill>
                  <a:schemeClr val="accent4">
                    <a:lumMod val="50000"/>
                  </a:schemeClr>
                </a:solidFill>
                <a:latin typeface="Arial" pitchFamily="34" charset="0"/>
                <a:cs typeface="Arial" pitchFamily="34" charset="0"/>
              </a:rPr>
              <a:t>ντα Βίντσι                                               </a:t>
            </a:r>
            <a:r>
              <a:rPr lang="el-GR" b="1" dirty="0" smtClean="0">
                <a:solidFill>
                  <a:schemeClr val="accent4">
                    <a:lumMod val="50000"/>
                  </a:schemeClr>
                </a:solidFill>
                <a:latin typeface="Arial" pitchFamily="34" charset="0"/>
                <a:cs typeface="Arial" pitchFamily="34" charset="0"/>
              </a:rPr>
              <a:t>Νικολό</a:t>
            </a:r>
            <a:r>
              <a:rPr lang="el-GR" dirty="0" smtClean="0">
                <a:solidFill>
                  <a:schemeClr val="accent4">
                    <a:lumMod val="50000"/>
                  </a:schemeClr>
                </a:solidFill>
                <a:latin typeface="Arial" pitchFamily="34" charset="0"/>
                <a:cs typeface="Arial" pitchFamily="34" charset="0"/>
              </a:rPr>
              <a:t> </a:t>
            </a:r>
            <a:r>
              <a:rPr lang="el-GR" b="1" dirty="0" smtClean="0">
                <a:solidFill>
                  <a:schemeClr val="accent4">
                    <a:lumMod val="50000"/>
                  </a:schemeClr>
                </a:solidFill>
                <a:latin typeface="Arial" pitchFamily="34" charset="0"/>
                <a:cs typeface="Arial" pitchFamily="34" charset="0"/>
              </a:rPr>
              <a:t>Μακιαβέλι</a:t>
            </a:r>
            <a:r>
              <a:rPr lang="el-GR" dirty="0" smtClean="0">
                <a:solidFill>
                  <a:schemeClr val="accent4">
                    <a:lumMod val="50000"/>
                  </a:schemeClr>
                </a:solidFill>
                <a:latin typeface="Arial" pitchFamily="34" charset="0"/>
                <a:cs typeface="Arial" pitchFamily="34" charset="0"/>
              </a:rPr>
              <a:t> « </a:t>
            </a:r>
            <a:r>
              <a:rPr lang="el-GR" i="1" dirty="0" smtClean="0">
                <a:solidFill>
                  <a:schemeClr val="accent4">
                    <a:lumMod val="50000"/>
                  </a:schemeClr>
                </a:solidFill>
                <a:latin typeface="Arial" pitchFamily="34" charset="0"/>
                <a:cs typeface="Arial" pitchFamily="34" charset="0"/>
              </a:rPr>
              <a:t>Ο </a:t>
            </a:r>
            <a:r>
              <a:rPr lang="el-GR" i="1" dirty="0" smtClean="0">
                <a:solidFill>
                  <a:schemeClr val="accent4">
                    <a:lumMod val="50000"/>
                  </a:schemeClr>
                </a:solidFill>
                <a:latin typeface="Arial" pitchFamily="34" charset="0"/>
                <a:cs typeface="Arial" pitchFamily="34" charset="0"/>
              </a:rPr>
              <a:t>                </a:t>
            </a:r>
          </a:p>
          <a:p>
            <a:r>
              <a:rPr lang="el-GR" sz="2000" b="1" u="sng" spc="100" dirty="0" smtClean="0">
                <a:ln>
                  <a:solidFill>
                    <a:srgbClr val="FFD03B"/>
                  </a:solidFill>
                </a:ln>
                <a:solidFill>
                  <a:schemeClr val="accent4">
                    <a:lumMod val="50000"/>
                  </a:schemeClr>
                </a:solidFill>
                <a:latin typeface="Arial" pitchFamily="34" charset="0"/>
                <a:cs typeface="Arial" pitchFamily="34" charset="0"/>
              </a:rPr>
              <a:t>Επιστήμες   </a:t>
            </a:r>
            <a:r>
              <a:rPr lang="el-GR" b="1" dirty="0" smtClean="0">
                <a:solidFill>
                  <a:schemeClr val="accent4">
                    <a:lumMod val="50000"/>
                  </a:schemeClr>
                </a:solidFill>
                <a:latin typeface="Arial" pitchFamily="34" charset="0"/>
                <a:cs typeface="Arial" pitchFamily="34" charset="0"/>
              </a:rPr>
              <a:t>                                                                </a:t>
            </a:r>
            <a:r>
              <a:rPr lang="el-GR" i="1" dirty="0" smtClean="0">
                <a:solidFill>
                  <a:schemeClr val="accent4">
                    <a:lumMod val="50000"/>
                  </a:schemeClr>
                </a:solidFill>
                <a:latin typeface="Arial" pitchFamily="34" charset="0"/>
                <a:cs typeface="Arial" pitchFamily="34" charset="0"/>
              </a:rPr>
              <a:t>Ηγεμόνας</a:t>
            </a:r>
            <a:r>
              <a:rPr lang="el-GR" dirty="0" smtClean="0">
                <a:solidFill>
                  <a:schemeClr val="accent4">
                    <a:lumMod val="50000"/>
                  </a:schemeClr>
                </a:solidFill>
                <a:latin typeface="Arial" pitchFamily="34" charset="0"/>
                <a:cs typeface="Arial" pitchFamily="34" charset="0"/>
              </a:rPr>
              <a:t>»</a:t>
            </a:r>
            <a:endParaRPr lang="el-GR" dirty="0" smtClean="0">
              <a:solidFill>
                <a:schemeClr val="accent4">
                  <a:lumMod val="50000"/>
                </a:schemeClr>
              </a:solidFill>
              <a:latin typeface="Arial" pitchFamily="34" charset="0"/>
              <a:cs typeface="Arial" pitchFamily="34" charset="0"/>
            </a:endParaRPr>
          </a:p>
          <a:p>
            <a:r>
              <a:rPr lang="el-GR" b="1" dirty="0" smtClean="0">
                <a:solidFill>
                  <a:schemeClr val="accent4">
                    <a:lumMod val="50000"/>
                  </a:schemeClr>
                </a:solidFill>
                <a:latin typeface="Arial" pitchFamily="34" charset="0"/>
                <a:cs typeface="Arial" pitchFamily="34" charset="0"/>
              </a:rPr>
              <a:t>Μιχαήλ Άγγελος                                                         Κοπέρνικος</a:t>
            </a:r>
            <a:r>
              <a:rPr lang="el-GR" dirty="0" smtClean="0">
                <a:solidFill>
                  <a:schemeClr val="accent4">
                    <a:lumMod val="50000"/>
                  </a:schemeClr>
                </a:solidFill>
                <a:latin typeface="Arial" pitchFamily="34" charset="0"/>
                <a:cs typeface="Arial" pitchFamily="34" charset="0"/>
              </a:rPr>
              <a:t>   αστρονομία</a:t>
            </a:r>
          </a:p>
          <a:p>
            <a:r>
              <a:rPr lang="el-GR" b="1" dirty="0" smtClean="0">
                <a:solidFill>
                  <a:schemeClr val="accent4">
                    <a:lumMod val="50000"/>
                  </a:schemeClr>
                </a:solidFill>
                <a:latin typeface="Arial" pitchFamily="34" charset="0"/>
                <a:cs typeface="Arial" pitchFamily="34" charset="0"/>
              </a:rPr>
              <a:t>Ραφαήλ  </a:t>
            </a:r>
            <a:r>
              <a:rPr lang="el-GR" b="1" dirty="0" err="1" smtClean="0">
                <a:solidFill>
                  <a:schemeClr val="accent4">
                    <a:lumMod val="50000"/>
                  </a:schemeClr>
                </a:solidFill>
                <a:latin typeface="Arial" pitchFamily="34" charset="0"/>
                <a:cs typeface="Arial" pitchFamily="34" charset="0"/>
              </a:rPr>
              <a:t>Σάντι</a:t>
            </a:r>
            <a:r>
              <a:rPr lang="el-GR" b="1" dirty="0" smtClean="0">
                <a:solidFill>
                  <a:schemeClr val="accent4">
                    <a:lumMod val="50000"/>
                  </a:schemeClr>
                </a:solidFill>
                <a:latin typeface="Arial" pitchFamily="34" charset="0"/>
                <a:cs typeface="Arial" pitchFamily="34" charset="0"/>
              </a:rPr>
              <a:t>                                                            Κέπλερ</a:t>
            </a:r>
            <a:r>
              <a:rPr lang="el-GR" dirty="0" smtClean="0">
                <a:solidFill>
                  <a:schemeClr val="accent4">
                    <a:lumMod val="50000"/>
                  </a:schemeClr>
                </a:solidFill>
                <a:latin typeface="Arial" pitchFamily="34" charset="0"/>
                <a:cs typeface="Arial" pitchFamily="34" charset="0"/>
              </a:rPr>
              <a:t>  αστρονομία</a:t>
            </a:r>
          </a:p>
          <a:p>
            <a:r>
              <a:rPr lang="el-GR" b="1" dirty="0" err="1" smtClean="0">
                <a:solidFill>
                  <a:schemeClr val="accent4">
                    <a:lumMod val="50000"/>
                  </a:schemeClr>
                </a:solidFill>
                <a:latin typeface="Arial" pitchFamily="34" charset="0"/>
                <a:cs typeface="Arial" pitchFamily="34" charset="0"/>
              </a:rPr>
              <a:t>Άλμπερχτ</a:t>
            </a:r>
            <a:r>
              <a:rPr lang="el-GR" b="1" dirty="0" smtClean="0">
                <a:solidFill>
                  <a:schemeClr val="accent4">
                    <a:lumMod val="50000"/>
                  </a:schemeClr>
                </a:solidFill>
                <a:latin typeface="Arial" pitchFamily="34" charset="0"/>
                <a:cs typeface="Arial" pitchFamily="34" charset="0"/>
              </a:rPr>
              <a:t> </a:t>
            </a:r>
            <a:r>
              <a:rPr lang="el-GR" b="1" dirty="0" err="1" smtClean="0">
                <a:solidFill>
                  <a:schemeClr val="accent4">
                    <a:lumMod val="50000"/>
                  </a:schemeClr>
                </a:solidFill>
                <a:latin typeface="Arial" pitchFamily="34" charset="0"/>
                <a:cs typeface="Arial" pitchFamily="34" charset="0"/>
              </a:rPr>
              <a:t>Ντύρερ</a:t>
            </a:r>
            <a:r>
              <a:rPr lang="el-GR" b="1" dirty="0" smtClean="0">
                <a:solidFill>
                  <a:schemeClr val="accent4">
                    <a:lumMod val="50000"/>
                  </a:schemeClr>
                </a:solidFill>
                <a:latin typeface="Arial" pitchFamily="34" charset="0"/>
                <a:cs typeface="Arial" pitchFamily="34" charset="0"/>
              </a:rPr>
              <a:t>                                                      Παράκελσος</a:t>
            </a:r>
            <a:r>
              <a:rPr lang="el-GR" dirty="0" smtClean="0">
                <a:solidFill>
                  <a:schemeClr val="accent4">
                    <a:lumMod val="50000"/>
                  </a:schemeClr>
                </a:solidFill>
                <a:latin typeface="Arial" pitchFamily="34" charset="0"/>
                <a:cs typeface="Arial" pitchFamily="34" charset="0"/>
              </a:rPr>
              <a:t> ιατρική, </a:t>
            </a:r>
          </a:p>
          <a:p>
            <a:r>
              <a:rPr lang="el-GR" dirty="0" smtClean="0">
                <a:solidFill>
                  <a:schemeClr val="accent4">
                    <a:lumMod val="50000"/>
                  </a:schemeClr>
                </a:solidFill>
                <a:latin typeface="Arial" pitchFamily="34" charset="0"/>
                <a:cs typeface="Arial" pitchFamily="34" charset="0"/>
              </a:rPr>
              <a:t> </a:t>
            </a:r>
            <a:r>
              <a:rPr lang="el-GR" b="1" dirty="0" smtClean="0">
                <a:solidFill>
                  <a:schemeClr val="accent4">
                    <a:lumMod val="50000"/>
                  </a:schemeClr>
                </a:solidFill>
                <a:latin typeface="Arial" pitchFamily="34" charset="0"/>
                <a:cs typeface="Arial" pitchFamily="34" charset="0"/>
              </a:rPr>
              <a:t>Δομήνικος </a:t>
            </a:r>
            <a:r>
              <a:rPr lang="el-GR" b="1" dirty="0" smtClean="0">
                <a:solidFill>
                  <a:schemeClr val="accent4">
                    <a:lumMod val="50000"/>
                  </a:schemeClr>
                </a:solidFill>
                <a:latin typeface="Arial" pitchFamily="34" charset="0"/>
                <a:cs typeface="Arial" pitchFamily="34" charset="0"/>
              </a:rPr>
              <a:t>Θεοτοκόπουλος</a:t>
            </a:r>
            <a:r>
              <a:rPr lang="el-GR" dirty="0" smtClean="0">
                <a:solidFill>
                  <a:schemeClr val="accent4">
                    <a:lumMod val="50000"/>
                  </a:schemeClr>
                </a:solidFill>
                <a:latin typeface="Arial" pitchFamily="34" charset="0"/>
                <a:cs typeface="Arial" pitchFamily="34" charset="0"/>
              </a:rPr>
              <a:t> </a:t>
            </a:r>
            <a:r>
              <a:rPr lang="el-GR" dirty="0" smtClean="0">
                <a:solidFill>
                  <a:schemeClr val="accent4">
                    <a:lumMod val="50000"/>
                  </a:schemeClr>
                </a:solidFill>
                <a:latin typeface="Arial" pitchFamily="34" charset="0"/>
                <a:cs typeface="Arial" pitchFamily="34" charset="0"/>
              </a:rPr>
              <a:t>                                    φαρμακολογία</a:t>
            </a:r>
            <a:endParaRPr lang="el-GR" b="1" dirty="0" smtClean="0">
              <a:solidFill>
                <a:schemeClr val="accent4">
                  <a:lumMod val="50000"/>
                </a:schemeClr>
              </a:solidFill>
              <a:latin typeface="Arial" pitchFamily="34" charset="0"/>
              <a:cs typeface="Arial" pitchFamily="34" charset="0"/>
            </a:endParaRPr>
          </a:p>
          <a:p>
            <a:r>
              <a:rPr lang="el-GR" b="1" dirty="0" smtClean="0">
                <a:solidFill>
                  <a:schemeClr val="accent4">
                    <a:lumMod val="50000"/>
                  </a:schemeClr>
                </a:solidFill>
                <a:latin typeface="Arial" pitchFamily="34" charset="0"/>
                <a:cs typeface="Arial" pitchFamily="34" charset="0"/>
              </a:rPr>
              <a:t>                                                                                     </a:t>
            </a:r>
            <a:r>
              <a:rPr lang="el-GR" b="1" dirty="0" err="1" smtClean="0">
                <a:solidFill>
                  <a:schemeClr val="accent4">
                    <a:lumMod val="50000"/>
                  </a:schemeClr>
                </a:solidFill>
                <a:latin typeface="Arial" pitchFamily="34" charset="0"/>
                <a:cs typeface="Arial" pitchFamily="34" charset="0"/>
              </a:rPr>
              <a:t>Βεσάλ</a:t>
            </a:r>
            <a:r>
              <a:rPr lang="el-GR" dirty="0" smtClean="0">
                <a:solidFill>
                  <a:schemeClr val="accent4">
                    <a:lumMod val="50000"/>
                  </a:schemeClr>
                </a:solidFill>
                <a:latin typeface="Arial" pitchFamily="34" charset="0"/>
                <a:cs typeface="Arial" pitchFamily="34" charset="0"/>
              </a:rPr>
              <a:t>  </a:t>
            </a:r>
            <a:r>
              <a:rPr lang="el-GR" dirty="0" smtClean="0">
                <a:solidFill>
                  <a:schemeClr val="accent4">
                    <a:lumMod val="50000"/>
                  </a:schemeClr>
                </a:solidFill>
                <a:latin typeface="Arial" pitchFamily="34" charset="0"/>
                <a:cs typeface="Arial" pitchFamily="34" charset="0"/>
              </a:rPr>
              <a:t>ιατρική, </a:t>
            </a:r>
            <a:r>
              <a:rPr lang="el-GR" dirty="0" smtClean="0">
                <a:solidFill>
                  <a:schemeClr val="accent4">
                    <a:lumMod val="50000"/>
                  </a:schemeClr>
                </a:solidFill>
                <a:latin typeface="Arial" pitchFamily="34" charset="0"/>
                <a:cs typeface="Arial" pitchFamily="34" charset="0"/>
              </a:rPr>
              <a:t>ανατομία</a:t>
            </a:r>
          </a:p>
          <a:p>
            <a:endParaRPr lang="el-GR" dirty="0" smtClean="0">
              <a:solidFill>
                <a:schemeClr val="accent4">
                  <a:lumMod val="50000"/>
                </a:schemeClr>
              </a:solidFill>
              <a:latin typeface="Calibri" pitchFamily="34" charset="0"/>
              <a:cs typeface="Calibri" pitchFamily="34" charset="0"/>
            </a:endParaRPr>
          </a:p>
          <a:p>
            <a:endParaRPr lang="el-GR" dirty="0" smtClean="0">
              <a:solidFill>
                <a:schemeClr val="accent4">
                  <a:lumMod val="50000"/>
                </a:schemeClr>
              </a:solidFill>
              <a:latin typeface="Calibri" pitchFamily="34" charset="0"/>
              <a:cs typeface="Calibri" pitchFamily="34" charset="0"/>
            </a:endParaRPr>
          </a:p>
          <a:p>
            <a:endParaRPr lang="el-GR" dirty="0" smtClean="0">
              <a:solidFill>
                <a:schemeClr val="accent4">
                  <a:lumMod val="50000"/>
                </a:schemeClr>
              </a:solidFill>
              <a:latin typeface="Calibri" pitchFamily="34" charset="0"/>
              <a:cs typeface="Calibri" pitchFamily="34" charset="0"/>
            </a:endParaRPr>
          </a:p>
          <a:p>
            <a:endParaRPr lang="el-GR" dirty="0" smtClean="0">
              <a:solidFill>
                <a:schemeClr val="accent4">
                  <a:lumMod val="50000"/>
                </a:schemeClr>
              </a:solidFill>
              <a:latin typeface="Calibri" pitchFamily="34" charset="0"/>
              <a:cs typeface="Calibri" pitchFamily="34" charset="0"/>
            </a:endParaRPr>
          </a:p>
          <a:p>
            <a:endParaRPr lang="el-GR" dirty="0" smtClean="0">
              <a:solidFill>
                <a:schemeClr val="accent4">
                  <a:lumMod val="50000"/>
                </a:schemeClr>
              </a:solidFill>
              <a:latin typeface="Calibri" pitchFamily="34" charset="0"/>
              <a:cs typeface="Calibri" pitchFamily="34" charset="0"/>
            </a:endParaRPr>
          </a:p>
          <a:p>
            <a:endParaRPr lang="el-GR" dirty="0" smtClean="0">
              <a:solidFill>
                <a:schemeClr val="accent4">
                  <a:lumMod val="50000"/>
                </a:schemeClr>
              </a:solidFill>
              <a:latin typeface="Calibri" pitchFamily="34" charset="0"/>
              <a:cs typeface="Calibri" pitchFamily="34" charset="0"/>
            </a:endParaRPr>
          </a:p>
          <a:p>
            <a:endParaRPr lang="el-GR" dirty="0" smtClean="0">
              <a:solidFill>
                <a:schemeClr val="accent4">
                  <a:lumMod val="50000"/>
                </a:schemeClr>
              </a:solidFill>
              <a:latin typeface="Calibri" pitchFamily="34" charset="0"/>
              <a:cs typeface="Calibri" pitchFamily="34" charset="0"/>
            </a:endParaRPr>
          </a:p>
          <a:p>
            <a:endParaRPr lang="el-GR" dirty="0" smtClean="0">
              <a:solidFill>
                <a:schemeClr val="accent4">
                  <a:lumMod val="50000"/>
                </a:schemeClr>
              </a:solidFill>
              <a:latin typeface="Calibri" pitchFamily="34" charset="0"/>
              <a:cs typeface="Calibri" pitchFamily="34" charset="0"/>
            </a:endParaRPr>
          </a:p>
          <a:p>
            <a:endParaRPr lang="el-GR" dirty="0" smtClean="0">
              <a:solidFill>
                <a:schemeClr val="accent4">
                  <a:lumMod val="50000"/>
                </a:schemeClr>
              </a:solidFill>
              <a:latin typeface="Calibri" pitchFamily="34" charset="0"/>
              <a:cs typeface="Calibri" pitchFamily="34" charset="0"/>
            </a:endParaRPr>
          </a:p>
          <a:p>
            <a:endParaRPr lang="el-GR" dirty="0" smtClean="0">
              <a:solidFill>
                <a:schemeClr val="accent4">
                  <a:lumMod val="50000"/>
                </a:schemeClr>
              </a:solidFill>
              <a:latin typeface="Calibri" pitchFamily="34" charset="0"/>
              <a:cs typeface="Calibri" pitchFamily="34" charset="0"/>
            </a:endParaRPr>
          </a:p>
          <a:p>
            <a:endParaRPr lang="el-GR" dirty="0" smtClean="0">
              <a:solidFill>
                <a:schemeClr val="accent4">
                  <a:lumMod val="50000"/>
                </a:schemeClr>
              </a:solidFill>
              <a:latin typeface="Calibri" pitchFamily="34" charset="0"/>
              <a:cs typeface="Calibri" pitchFamily="34" charset="0"/>
            </a:endParaRPr>
          </a:p>
          <a:p>
            <a:pPr lvl="0"/>
            <a:r>
              <a:rPr lang="el-GR" b="1" dirty="0" smtClean="0">
                <a:solidFill>
                  <a:schemeClr val="accent4">
                    <a:lumMod val="50000"/>
                  </a:schemeClr>
                </a:solidFill>
                <a:latin typeface="Calibri" pitchFamily="34" charset="0"/>
                <a:cs typeface="Calibri" pitchFamily="34" charset="0"/>
              </a:rPr>
              <a:t>                                     </a:t>
            </a:r>
            <a:endParaRPr lang="el-GR" dirty="0" smtClean="0">
              <a:solidFill>
                <a:schemeClr val="accent4">
                  <a:lumMod val="50000"/>
                </a:schemeClr>
              </a:solidFill>
              <a:latin typeface="Calibri" pitchFamily="34" charset="0"/>
              <a:cs typeface="Calibri" pitchFamily="34" charset="0"/>
            </a:endParaRPr>
          </a:p>
          <a:p>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s://upload.wikimedia.org/wikipedia/commons/thumb/8/88/Primavera_%28Botticelli%29.jpg/1024px-Primavera_%28Botticelli%29.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2 - TextBox"/>
          <p:cNvSpPr txBox="1"/>
          <p:nvPr/>
        </p:nvSpPr>
        <p:spPr>
          <a:xfrm>
            <a:off x="571472" y="714356"/>
            <a:ext cx="2150717" cy="369332"/>
          </a:xfrm>
          <a:prstGeom prst="rect">
            <a:avLst/>
          </a:prstGeom>
          <a:noFill/>
        </p:spPr>
        <p:txBody>
          <a:bodyPr wrap="none" rtlCol="0">
            <a:spAutoFit/>
          </a:bodyPr>
          <a:lstStyle/>
          <a:p>
            <a:r>
              <a:rPr lang="en-US" dirty="0" smtClean="0">
                <a:ln>
                  <a:solidFill>
                    <a:srgbClr val="FFD03B"/>
                  </a:solidFill>
                </a:ln>
                <a:solidFill>
                  <a:srgbClr val="FFFF00"/>
                </a:solidFill>
                <a:latin typeface="Calibri" pitchFamily="34" charset="0"/>
                <a:cs typeface="Calibri" pitchFamily="34" charset="0"/>
              </a:rPr>
              <a:t>H</a:t>
            </a:r>
            <a:r>
              <a:rPr lang="el-GR" dirty="0" smtClean="0">
                <a:ln>
                  <a:solidFill>
                    <a:srgbClr val="FFD03B"/>
                  </a:solidFill>
                </a:ln>
                <a:solidFill>
                  <a:srgbClr val="FFFF00"/>
                </a:solidFill>
                <a:latin typeface="Calibri" pitchFamily="34" charset="0"/>
                <a:cs typeface="Calibri" pitchFamily="34" charset="0"/>
              </a:rPr>
              <a:t> άνοιξη Μποτιτσέλι</a:t>
            </a:r>
            <a:endParaRPr lang="el-GR" dirty="0">
              <a:ln>
                <a:solidFill>
                  <a:srgbClr val="FFD03B"/>
                </a:solidFill>
              </a:ln>
              <a:latin typeface="Calibri" pitchFamily="34" charset="0"/>
              <a:cs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s://upload.wikimedia.org/wikipedia/commons/thumb/8/8a/Michelangelo%27s_Pieta_5450_cropncleaned.jpg/800px-Michelangelo%27s_Pieta_5450_cropncleaned.jpg"/>
          <p:cNvPicPr>
            <a:picLocks noChangeAspect="1" noChangeArrowheads="1"/>
          </p:cNvPicPr>
          <p:nvPr/>
        </p:nvPicPr>
        <p:blipFill>
          <a:blip r:embed="rId2"/>
          <a:srcRect/>
          <a:stretch>
            <a:fillRect/>
          </a:stretch>
        </p:blipFill>
        <p:spPr bwMode="auto">
          <a:xfrm>
            <a:off x="0" y="0"/>
            <a:ext cx="9144000" cy="6809657"/>
          </a:xfrm>
          <a:prstGeom prst="rect">
            <a:avLst/>
          </a:prstGeom>
          <a:noFill/>
        </p:spPr>
      </p:pic>
      <p:sp>
        <p:nvSpPr>
          <p:cNvPr id="3" name="2 - TextBox"/>
          <p:cNvSpPr txBox="1"/>
          <p:nvPr/>
        </p:nvSpPr>
        <p:spPr>
          <a:xfrm>
            <a:off x="928662" y="1214422"/>
            <a:ext cx="2812693" cy="369332"/>
          </a:xfrm>
          <a:prstGeom prst="rect">
            <a:avLst/>
          </a:prstGeom>
          <a:noFill/>
        </p:spPr>
        <p:txBody>
          <a:bodyPr wrap="none" rtlCol="0">
            <a:spAutoFit/>
          </a:bodyPr>
          <a:lstStyle/>
          <a:p>
            <a:r>
              <a:rPr lang="el-GR" dirty="0" smtClean="0">
                <a:ln>
                  <a:solidFill>
                    <a:srgbClr val="FFD03B"/>
                  </a:solidFill>
                </a:ln>
                <a:solidFill>
                  <a:srgbClr val="FFFF00"/>
                </a:solidFill>
                <a:latin typeface="Calibri" pitchFamily="34" charset="0"/>
                <a:cs typeface="Calibri" pitchFamily="34" charset="0"/>
              </a:rPr>
              <a:t>Μιχαήλ Άγγελος  </a:t>
            </a:r>
            <a:r>
              <a:rPr lang="en-US" dirty="0" smtClean="0">
                <a:ln>
                  <a:solidFill>
                    <a:srgbClr val="FFD03B"/>
                  </a:solidFill>
                </a:ln>
                <a:solidFill>
                  <a:srgbClr val="FFFF00"/>
                </a:solidFill>
                <a:latin typeface="Calibri" pitchFamily="34" charset="0"/>
                <a:cs typeface="Calibri" pitchFamily="34" charset="0"/>
              </a:rPr>
              <a:t>Pieta </a:t>
            </a:r>
            <a:r>
              <a:rPr lang="el-GR" dirty="0" smtClean="0">
                <a:ln>
                  <a:solidFill>
                    <a:srgbClr val="FFD03B"/>
                  </a:solidFill>
                </a:ln>
                <a:solidFill>
                  <a:srgbClr val="FFFF00"/>
                </a:solidFill>
                <a:latin typeface="Calibri" pitchFamily="34" charset="0"/>
                <a:cs typeface="Calibri" pitchFamily="34" charset="0"/>
              </a:rPr>
              <a:t>1499</a:t>
            </a:r>
            <a:endParaRPr lang="el-GR" dirty="0">
              <a:ln>
                <a:solidFill>
                  <a:srgbClr val="FFD03B"/>
                </a:solidFill>
              </a:ln>
              <a:solidFill>
                <a:srgbClr val="FFFF00"/>
              </a:solidFill>
              <a:latin typeface="Calibri" pitchFamily="34" charset="0"/>
              <a:cs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upload.wikimedia.org/wikipedia/commons/thumb/7/7a/RAFAEL_-_Madonna_Sixtina_%28Gem%C3%A4ldegalerie_Alter_Meister%2C_Dresden%2C_1513-14._%C3%93leo_sobre_lienzo%2C_265_x_196_cm%29.jpg/800px-RAFAEL_-_Madonna_Sixtina_%28Gem%C3%A4ldegalerie_Alter_Meister%2C_Dresden%2C_1513-14._%C3%93leo_sobre_lienzo%2C_265_x_196_cm%29.jpg"/>
          <p:cNvPicPr>
            <a:picLocks noChangeAspect="1" noChangeArrowheads="1"/>
          </p:cNvPicPr>
          <p:nvPr/>
        </p:nvPicPr>
        <p:blipFill>
          <a:blip r:embed="rId2"/>
          <a:srcRect/>
          <a:stretch>
            <a:fillRect/>
          </a:stretch>
        </p:blipFill>
        <p:spPr bwMode="auto">
          <a:xfrm>
            <a:off x="0" y="0"/>
            <a:ext cx="9144000" cy="6853624"/>
          </a:xfrm>
          <a:prstGeom prst="rect">
            <a:avLst/>
          </a:prstGeom>
          <a:noFill/>
        </p:spPr>
      </p:pic>
      <p:sp>
        <p:nvSpPr>
          <p:cNvPr id="3" name="2 - TextBox"/>
          <p:cNvSpPr txBox="1"/>
          <p:nvPr/>
        </p:nvSpPr>
        <p:spPr>
          <a:xfrm>
            <a:off x="500034" y="357166"/>
            <a:ext cx="3531544" cy="369332"/>
          </a:xfrm>
          <a:prstGeom prst="rect">
            <a:avLst/>
          </a:prstGeom>
          <a:noFill/>
        </p:spPr>
        <p:txBody>
          <a:bodyPr wrap="none" rtlCol="0">
            <a:spAutoFit/>
          </a:bodyPr>
          <a:lstStyle/>
          <a:p>
            <a:r>
              <a:rPr lang="el-GR" dirty="0" smtClean="0">
                <a:ln>
                  <a:solidFill>
                    <a:srgbClr val="FFD03B"/>
                  </a:solidFill>
                </a:ln>
                <a:solidFill>
                  <a:srgbClr val="FFFF00"/>
                </a:solidFill>
                <a:latin typeface="Calibri" pitchFamily="34" charset="0"/>
                <a:cs typeface="Calibri" pitchFamily="34" charset="0"/>
              </a:rPr>
              <a:t>1512 Ραφαήλ « </a:t>
            </a:r>
            <a:r>
              <a:rPr lang="el-GR" dirty="0" err="1" smtClean="0">
                <a:ln>
                  <a:solidFill>
                    <a:srgbClr val="FFD03B"/>
                  </a:solidFill>
                </a:ln>
                <a:solidFill>
                  <a:srgbClr val="FFFF00"/>
                </a:solidFill>
                <a:latin typeface="Calibri" pitchFamily="34" charset="0"/>
                <a:cs typeface="Calibri" pitchFamily="34" charset="0"/>
              </a:rPr>
              <a:t>Μαντόννα</a:t>
            </a:r>
            <a:r>
              <a:rPr lang="el-GR" dirty="0" smtClean="0">
                <a:ln>
                  <a:solidFill>
                    <a:srgbClr val="FFD03B"/>
                  </a:solidFill>
                </a:ln>
                <a:solidFill>
                  <a:srgbClr val="FFFF00"/>
                </a:solidFill>
                <a:latin typeface="Calibri" pitchFamily="34" charset="0"/>
                <a:cs typeface="Calibri" pitchFamily="34" charset="0"/>
              </a:rPr>
              <a:t> </a:t>
            </a:r>
            <a:r>
              <a:rPr lang="el-GR" dirty="0" err="1" smtClean="0">
                <a:ln>
                  <a:solidFill>
                    <a:srgbClr val="FFD03B"/>
                  </a:solidFill>
                </a:ln>
                <a:solidFill>
                  <a:srgbClr val="FFFF00"/>
                </a:solidFill>
                <a:latin typeface="Calibri" pitchFamily="34" charset="0"/>
                <a:cs typeface="Calibri" pitchFamily="34" charset="0"/>
              </a:rPr>
              <a:t>Σιστίνα</a:t>
            </a:r>
            <a:r>
              <a:rPr lang="el-GR" dirty="0" smtClean="0">
                <a:ln>
                  <a:solidFill>
                    <a:srgbClr val="FFD03B"/>
                  </a:solidFill>
                </a:ln>
                <a:solidFill>
                  <a:srgbClr val="FFFF00"/>
                </a:solidFill>
                <a:latin typeface="Calibri" pitchFamily="34" charset="0"/>
                <a:cs typeface="Calibri" pitchFamily="34" charset="0"/>
              </a:rPr>
              <a:t>»</a:t>
            </a:r>
            <a:endParaRPr lang="el-GR" dirty="0">
              <a:ln>
                <a:solidFill>
                  <a:srgbClr val="FFD03B"/>
                </a:solidFill>
              </a:ln>
              <a:solidFill>
                <a:srgbClr val="FFFF00"/>
              </a:solidFill>
              <a:latin typeface="Calibri" pitchFamily="34" charset="0"/>
              <a:cs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s://upload.wikimedia.org/wikipedia/commons/thumb/0/08/Leonardo_da_Vinci_%281452-1519%29_-_The_Last_Supper_%281495-1498%29.jpg/1280px-Leonardo_da_Vinci_%281452-1519%29_-_The_Last_Supper_%281495-1498%29.jpg"/>
          <p:cNvPicPr>
            <a:picLocks noChangeAspect="1" noChangeArrowheads="1"/>
          </p:cNvPicPr>
          <p:nvPr/>
        </p:nvPicPr>
        <p:blipFill>
          <a:blip r:embed="rId2"/>
          <a:srcRect/>
          <a:stretch>
            <a:fillRect/>
          </a:stretch>
        </p:blipFill>
        <p:spPr bwMode="auto">
          <a:xfrm>
            <a:off x="-142424" y="0"/>
            <a:ext cx="9286424" cy="6857999"/>
          </a:xfrm>
          <a:prstGeom prst="rect">
            <a:avLst/>
          </a:prstGeom>
          <a:noFill/>
        </p:spPr>
      </p:pic>
      <p:sp>
        <p:nvSpPr>
          <p:cNvPr id="3" name="2 - TextBox"/>
          <p:cNvSpPr txBox="1"/>
          <p:nvPr/>
        </p:nvSpPr>
        <p:spPr>
          <a:xfrm>
            <a:off x="785786" y="5786454"/>
            <a:ext cx="7715304" cy="646331"/>
          </a:xfrm>
          <a:prstGeom prst="rect">
            <a:avLst/>
          </a:prstGeom>
          <a:noFill/>
        </p:spPr>
        <p:txBody>
          <a:bodyPr wrap="square" rtlCol="0">
            <a:spAutoFit/>
          </a:bodyPr>
          <a:lstStyle/>
          <a:p>
            <a:r>
              <a:rPr lang="el-GR" i="1" dirty="0" smtClean="0">
                <a:solidFill>
                  <a:srgbClr val="FFFF00"/>
                </a:solidFill>
              </a:rPr>
              <a:t>Λεονάρντο ντα Βίντσι: Ο Μυστικός Δείπνος </a:t>
            </a:r>
            <a:r>
              <a:rPr lang="el-GR" dirty="0" smtClean="0">
                <a:solidFill>
                  <a:srgbClr val="FFFF00"/>
                </a:solidFill>
              </a:rPr>
              <a:t>(1495-1498). Τοιχογραφία που σήμερα είναι αρκετά κατεστραμμένη</a:t>
            </a:r>
            <a:endParaRPr lang="el-GR" dirty="0">
              <a:solidFill>
                <a:srgbClr val="FFFF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s://upload.wikimedia.org/wikipedia/commons/2/25/El_Expolio%2C_por_El_Greco.jpg"/>
          <p:cNvPicPr>
            <a:picLocks noChangeAspect="1" noChangeArrowheads="1"/>
          </p:cNvPicPr>
          <p:nvPr/>
        </p:nvPicPr>
        <p:blipFill>
          <a:blip r:embed="rId2"/>
          <a:srcRect/>
          <a:stretch>
            <a:fillRect/>
          </a:stretch>
        </p:blipFill>
        <p:spPr bwMode="auto">
          <a:xfrm>
            <a:off x="-285784" y="-113654"/>
            <a:ext cx="9429784" cy="697165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s://upload.wikimedia.org/wikipedia/commons/thumb/b/bb/Cristo_abrazado_a_la_cruz_El_Greco.jpg/800px-Cristo_abrazado_a_la_cruz_El_Greco.jpg"/>
          <p:cNvPicPr>
            <a:picLocks noChangeAspect="1" noChangeArrowheads="1"/>
          </p:cNvPicPr>
          <p:nvPr/>
        </p:nvPicPr>
        <p:blipFill>
          <a:blip r:embed="rId2"/>
          <a:srcRect/>
          <a:stretch>
            <a:fillRect/>
          </a:stretch>
        </p:blipFill>
        <p:spPr bwMode="auto">
          <a:xfrm>
            <a:off x="0" y="0"/>
            <a:ext cx="9144000" cy="695716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s://upload.wikimedia.org/wikipedia/commons/thumb/3/37/El_entierro_del_se%C3%B1or_de_Orgaz_-_El_Greco.jpg/800px-El_entierro_del_se%C3%B1or_de_Orgaz_-_El_Greco.jpg"/>
          <p:cNvPicPr>
            <a:picLocks noChangeAspect="1" noChangeArrowheads="1"/>
          </p:cNvPicPr>
          <p:nvPr/>
        </p:nvPicPr>
        <p:blipFill>
          <a:blip r:embed="rId2"/>
          <a:srcRect/>
          <a:stretch>
            <a:fillRect/>
          </a:stretch>
        </p:blipFill>
        <p:spPr bwMode="auto">
          <a:xfrm>
            <a:off x="1" y="0"/>
            <a:ext cx="9144000" cy="686020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image.slidesharecdn.com/8-151021132321-lva1-app6892/95/8-15-638.jpg?cb=1445434480"/>
          <p:cNvPicPr>
            <a:picLocks noChangeAspect="1" noChangeArrowheads="1"/>
          </p:cNvPicPr>
          <p:nvPr/>
        </p:nvPicPr>
        <p:blipFill>
          <a:blip r:embed="rId2"/>
          <a:srcRect/>
          <a:stretch>
            <a:fillRect/>
          </a:stretch>
        </p:blipFill>
        <p:spPr bwMode="auto">
          <a:xfrm>
            <a:off x="1" y="1"/>
            <a:ext cx="9143999" cy="7024725"/>
          </a:xfrm>
          <a:prstGeom prst="rect">
            <a:avLst/>
          </a:prstGeom>
          <a:noFill/>
        </p:spPr>
      </p:pic>
      <p:pic>
        <p:nvPicPr>
          <p:cNvPr id="3" name="Picture 2" descr="Μωσαϊκό στο Ανάκτορο τον Λατερανού, χρονολογούμενο πριν από τις 25 Δεκεμβρίου του 800"/>
          <p:cNvPicPr>
            <a:picLocks noChangeAspect="1" noChangeArrowheads="1"/>
          </p:cNvPicPr>
          <p:nvPr/>
        </p:nvPicPr>
        <p:blipFill>
          <a:blip r:embed="rId3"/>
          <a:srcRect/>
          <a:stretch>
            <a:fillRect/>
          </a:stretch>
        </p:blipFill>
        <p:spPr bwMode="auto">
          <a:xfrm>
            <a:off x="4857752" y="2229876"/>
            <a:ext cx="3999747" cy="4628124"/>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s://upload.wikimedia.org/wikipedia/commons/thumb/0/02/El_Greco_View_of_Toledo.jpg/800px-El_Greco_View_of_Toledo.jpg"/>
          <p:cNvPicPr>
            <a:picLocks noChangeAspect="1" noChangeArrowheads="1"/>
          </p:cNvPicPr>
          <p:nvPr/>
        </p:nvPicPr>
        <p:blipFill>
          <a:blip r:embed="rId2"/>
          <a:srcRect/>
          <a:stretch>
            <a:fillRect/>
          </a:stretch>
        </p:blipFill>
        <p:spPr bwMode="auto">
          <a:xfrm>
            <a:off x="1" y="-124766"/>
            <a:ext cx="9144000" cy="6982766"/>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 Στην εικόνα αριστερά η&#10;πρώτη σελίδα από την&#10;αρχή της «Ιλιάδας» και&#10;στη δεξιά η πρώτη σελίδα&#10;από την «Οδύσσεια». Και&#10;τα δ..."/>
          <p:cNvPicPr>
            <a:picLocks noChangeAspect="1" noChangeArrowheads="1"/>
          </p:cNvPicPr>
          <p:nvPr/>
        </p:nvPicPr>
        <p:blipFill>
          <a:blip r:embed="rId2"/>
          <a:srcRect/>
          <a:stretch>
            <a:fillRect/>
          </a:stretch>
        </p:blipFill>
        <p:spPr bwMode="auto">
          <a:xfrm>
            <a:off x="0" y="0"/>
            <a:ext cx="9144000" cy="6899879"/>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 Γύρω στο 1500 περίπου 10 εκατομμύρια βιβλία έχουν ήδη εκδοθεί. Η Αγία Γραφή&#10;είναι το βιβλίο που τυπώθηκε περισσότερο. Απ..."/>
          <p:cNvPicPr>
            <a:picLocks noChangeAspect="1" noChangeArrowheads="1"/>
          </p:cNvPicPr>
          <p:nvPr/>
        </p:nvPicPr>
        <p:blipFill>
          <a:blip r:embed="rId2"/>
          <a:srcRect/>
          <a:stretch>
            <a:fillRect/>
          </a:stretch>
        </p:blipFill>
        <p:spPr bwMode="auto">
          <a:xfrm>
            <a:off x="-1" y="0"/>
            <a:ext cx="9144001" cy="6857999"/>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 y="0"/>
            <a:ext cx="9144000" cy="3585597"/>
          </a:xfrm>
          <a:prstGeom prst="rect">
            <a:avLst/>
          </a:prstGeom>
          <a:ln>
            <a:headEnd/>
            <a:tailEnd/>
          </a:ln>
        </p:spPr>
        <p:style>
          <a:lnRef idx="1">
            <a:schemeClr val="accent3"/>
          </a:lnRef>
          <a:fillRef idx="1002">
            <a:schemeClr val="lt2"/>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1" i="0" u="sng" strike="noStrike" cap="none" normalizeH="0" baseline="0" dirty="0" smtClean="0">
              <a:ln>
                <a:noFill/>
              </a:ln>
              <a:solidFill>
                <a:srgbClr val="663300"/>
              </a:solidFill>
              <a:effectLst/>
              <a:latin typeface="Calibri" pitchFamily="34" charset="0"/>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sng" strike="noStrike" cap="none" spc="200" normalizeH="0" dirty="0" smtClean="0">
                <a:ln>
                  <a:noFill/>
                </a:ln>
                <a:solidFill>
                  <a:srgbClr val="663300"/>
                </a:solidFill>
                <a:effectLst/>
                <a:latin typeface="Calibri" pitchFamily="34" charset="0"/>
                <a:ea typeface="Times New Roman" pitchFamily="18" charset="0"/>
                <a:cs typeface="Calibri" pitchFamily="34" charset="0"/>
              </a:rPr>
              <a:t>15</a:t>
            </a:r>
            <a:r>
              <a:rPr kumimoji="0" lang="el-GR" b="1" i="0" u="sng" strike="noStrike" cap="none" spc="200" normalizeH="0" dirty="0" err="1" smtClean="0">
                <a:ln>
                  <a:noFill/>
                </a:ln>
                <a:solidFill>
                  <a:srgbClr val="663300"/>
                </a:solidFill>
                <a:effectLst/>
                <a:latin typeface="Calibri" pitchFamily="34" charset="0"/>
                <a:ea typeface="Times New Roman" pitchFamily="18" charset="0"/>
                <a:cs typeface="Calibri" pitchFamily="34" charset="0"/>
              </a:rPr>
              <a:t>ος</a:t>
            </a:r>
            <a:r>
              <a:rPr kumimoji="0" lang="en-US" b="1" i="0" u="sng" strike="noStrike" cap="none" spc="200" normalizeH="0" dirty="0" smtClean="0">
                <a:ln>
                  <a:noFill/>
                </a:ln>
                <a:solidFill>
                  <a:srgbClr val="663300"/>
                </a:solidFill>
                <a:effectLst/>
                <a:latin typeface="Calibri" pitchFamily="34" charset="0"/>
                <a:ea typeface="Times New Roman" pitchFamily="18" charset="0"/>
                <a:cs typeface="Calibri" pitchFamily="34" charset="0"/>
              </a:rPr>
              <a:t> - 18</a:t>
            </a:r>
            <a:r>
              <a:rPr kumimoji="0" lang="el-GR" b="1" i="0" u="sng" strike="noStrike" cap="none" spc="200" normalizeH="0" dirty="0" err="1" smtClean="0">
                <a:ln>
                  <a:noFill/>
                </a:ln>
                <a:solidFill>
                  <a:srgbClr val="663300"/>
                </a:solidFill>
                <a:effectLst/>
                <a:latin typeface="Calibri" pitchFamily="34" charset="0"/>
                <a:ea typeface="Times New Roman" pitchFamily="18" charset="0"/>
                <a:cs typeface="Calibri" pitchFamily="34" charset="0"/>
              </a:rPr>
              <a:t>ος</a:t>
            </a:r>
            <a:r>
              <a:rPr kumimoji="0" lang="en-US" b="1" i="0" u="sng" strike="noStrike" cap="none" spc="200" normalizeH="0" dirty="0" smtClean="0">
                <a:ln>
                  <a:noFill/>
                </a:ln>
                <a:solidFill>
                  <a:srgbClr val="663300"/>
                </a:solidFill>
                <a:effectLst/>
                <a:latin typeface="Calibri" pitchFamily="34" charset="0"/>
                <a:ea typeface="Times New Roman" pitchFamily="18" charset="0"/>
                <a:cs typeface="Calibri" pitchFamily="34" charset="0"/>
              </a:rPr>
              <a:t> </a:t>
            </a:r>
            <a:r>
              <a:rPr kumimoji="0" lang="el-GR" b="1" i="0" u="sng" strike="noStrike" cap="none" spc="200" normalizeH="0" dirty="0" smtClean="0">
                <a:ln>
                  <a:noFill/>
                </a:ln>
                <a:solidFill>
                  <a:srgbClr val="663300"/>
                </a:solidFill>
                <a:effectLst/>
                <a:latin typeface="Calibri" pitchFamily="34" charset="0"/>
                <a:ea typeface="Times New Roman" pitchFamily="18" charset="0"/>
                <a:cs typeface="Calibri" pitchFamily="34" charset="0"/>
              </a:rPr>
              <a:t>αι</a:t>
            </a:r>
            <a:r>
              <a:rPr kumimoji="0" lang="en-US" b="1" i="0" u="sng" strike="noStrike" cap="none" spc="200" normalizeH="0" dirty="0" smtClean="0">
                <a:ln>
                  <a:noFill/>
                </a:ln>
                <a:solidFill>
                  <a:srgbClr val="663300"/>
                </a:solidFill>
                <a:effectLst/>
                <a:latin typeface="Calibri" pitchFamily="34" charset="0"/>
                <a:ea typeface="Times New Roman" pitchFamily="18" charset="0"/>
                <a:cs typeface="Calibri" pitchFamily="34" charset="0"/>
              </a:rPr>
              <a:t>.</a:t>
            </a:r>
            <a:endParaRPr kumimoji="0" lang="el-GR" b="1" i="0" u="none" strike="noStrike" cap="none" spc="200" normalizeH="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l-GR" b="0" i="0" u="sng" strike="noStrike" cap="none" spc="200" normalizeH="0" dirty="0" smtClean="0">
                <a:ln>
                  <a:noFill/>
                </a:ln>
                <a:solidFill>
                  <a:srgbClr val="663300"/>
                </a:solidFill>
                <a:effectLst/>
                <a:latin typeface="Calibri" pitchFamily="34" charset="0"/>
                <a:ea typeface="Times New Roman" pitchFamily="18" charset="0"/>
                <a:cs typeface="Calibri" pitchFamily="34" charset="0"/>
              </a:rPr>
              <a:t>Εδραίωση της</a:t>
            </a:r>
            <a:r>
              <a:rPr kumimoji="0" lang="el-GR" b="1" i="0" u="sng" strike="noStrike" cap="none" spc="200" normalizeH="0" dirty="0" smtClean="0">
                <a:ln>
                  <a:noFill/>
                </a:ln>
                <a:solidFill>
                  <a:srgbClr val="663300"/>
                </a:solidFill>
                <a:effectLst/>
                <a:latin typeface="Calibri" pitchFamily="34" charset="0"/>
                <a:ea typeface="Times New Roman" pitchFamily="18" charset="0"/>
                <a:cs typeface="Calibri" pitchFamily="34" charset="0"/>
              </a:rPr>
              <a:t> απόλυτης μοναρχία </a:t>
            </a:r>
            <a:r>
              <a:rPr kumimoji="0" lang="el-GR" b="0" i="0" u="sng" strike="noStrike" cap="none" spc="200" normalizeH="0" dirty="0" smtClean="0">
                <a:ln>
                  <a:noFill/>
                </a:ln>
                <a:solidFill>
                  <a:srgbClr val="663300"/>
                </a:solidFill>
                <a:effectLst/>
                <a:latin typeface="Calibri" pitchFamily="34" charset="0"/>
                <a:ea typeface="Times New Roman" pitchFamily="18" charset="0"/>
                <a:cs typeface="Calibri" pitchFamily="34" charset="0"/>
              </a:rPr>
              <a:t>ή </a:t>
            </a:r>
            <a:r>
              <a:rPr kumimoji="0" lang="el-GR" b="1" i="0" u="sng" strike="noStrike" cap="none" spc="200" normalizeH="0" dirty="0" smtClean="0">
                <a:ln>
                  <a:noFill/>
                </a:ln>
                <a:solidFill>
                  <a:srgbClr val="663300"/>
                </a:solidFill>
                <a:effectLst/>
                <a:latin typeface="Calibri" pitchFamily="34" charset="0"/>
                <a:ea typeface="Times New Roman" pitchFamily="18" charset="0"/>
                <a:cs typeface="Calibri" pitchFamily="34" charset="0"/>
              </a:rPr>
              <a:t>απολυταρχίας</a:t>
            </a:r>
            <a:endParaRPr kumimoji="0" lang="el-GR" b="0" i="0" u="none" strike="noStrike" cap="none" spc="200" normalizeH="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l-GR"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 ΓΑΛΛΙΑ: </a:t>
            </a: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Λουδοβίκος ΙΔ΄: ο απολυταρχισμός στο απόγειο του </a:t>
            </a:r>
            <a:r>
              <a:rPr kumimoji="0" lang="el-GR"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a:t>
            </a: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 </a:t>
            </a:r>
            <a:r>
              <a:rPr kumimoji="0" lang="el-GR" b="1" i="0" u="none" strike="noStrike" cap="none" spc="200" normalizeH="0" baseline="0" dirty="0" smtClean="0">
                <a:ln>
                  <a:noFill/>
                </a:ln>
                <a:solidFill>
                  <a:srgbClr val="663300"/>
                </a:solidFill>
                <a:effectLst/>
                <a:latin typeface="Calibri" pitchFamily="34" charset="0"/>
                <a:ea typeface="Times New Roman" pitchFamily="18" charset="0"/>
                <a:cs typeface="Calibri" pitchFamily="34" charset="0"/>
              </a:rPr>
              <a:t>ένας βασιλιάς, μια </a:t>
            </a:r>
          </a:p>
          <a:p>
            <a:pPr marL="0" marR="0" lvl="0" indent="0" algn="l" defTabSz="914400" rtl="0" eaLnBrk="0" fontAlgn="base" latinLnBrk="0" hangingPunct="0">
              <a:lnSpc>
                <a:spcPct val="100000"/>
              </a:lnSpc>
              <a:spcBef>
                <a:spcPct val="0"/>
              </a:spcBef>
              <a:spcAft>
                <a:spcPct val="0"/>
              </a:spcAft>
              <a:buClrTx/>
              <a:buSzTx/>
              <a:tabLst/>
            </a:pPr>
            <a:r>
              <a:rPr kumimoji="0" lang="el-GR" b="1" i="0" u="none" strike="noStrike" cap="none" spc="200" normalizeH="0" dirty="0" smtClean="0">
                <a:ln>
                  <a:noFill/>
                </a:ln>
                <a:solidFill>
                  <a:srgbClr val="663300"/>
                </a:solidFill>
                <a:effectLst/>
                <a:latin typeface="Calibri" pitchFamily="34" charset="0"/>
                <a:ea typeface="Times New Roman" pitchFamily="18" charset="0"/>
                <a:cs typeface="Calibri" pitchFamily="34" charset="0"/>
              </a:rPr>
              <a:t>              </a:t>
            </a:r>
            <a:r>
              <a:rPr kumimoji="0" lang="el-GR" b="1" i="0" u="none" strike="noStrike" cap="none" spc="200" normalizeH="0" baseline="0" dirty="0" smtClean="0">
                <a:ln>
                  <a:noFill/>
                </a:ln>
                <a:solidFill>
                  <a:srgbClr val="663300"/>
                </a:solidFill>
                <a:effectLst/>
                <a:latin typeface="Calibri" pitchFamily="34" charset="0"/>
                <a:ea typeface="Times New Roman" pitchFamily="18" charset="0"/>
                <a:cs typeface="Calibri" pitchFamily="34" charset="0"/>
              </a:rPr>
              <a:t>πίστη,  ένας νόμος</a:t>
            </a:r>
            <a:endParaRPr kumimoji="0" lang="el-GR" b="0" i="0" u="none" strike="noStrike" cap="none" spc="200"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                     </a:t>
            </a:r>
            <a:r>
              <a:rPr kumimoji="0" lang="el-GR" b="1" i="0" u="none" strike="noStrike" cap="none" spc="200" normalizeH="0" dirty="0" smtClean="0">
                <a:ln>
                  <a:noFill/>
                </a:ln>
                <a:solidFill>
                  <a:srgbClr val="663300"/>
                </a:solidFill>
                <a:effectLst/>
                <a:latin typeface="Calibri" pitchFamily="34" charset="0"/>
                <a:ea typeface="Times New Roman" pitchFamily="18" charset="0"/>
                <a:cs typeface="Calibri" pitchFamily="34" charset="0"/>
              </a:rPr>
              <a:t>Γαλλική Επανάσταση 1789</a:t>
            </a:r>
            <a:endParaRPr kumimoji="0" lang="el-GR"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lang="el-GR" b="1" dirty="0" smtClean="0">
                <a:solidFill>
                  <a:srgbClr val="663300"/>
                </a:solidFill>
                <a:latin typeface="Calibri" pitchFamily="34" charset="0"/>
                <a:ea typeface="Times New Roman" pitchFamily="18" charset="0"/>
                <a:cs typeface="Calibri" pitchFamily="34" charset="0"/>
              </a:rPr>
              <a:t> </a:t>
            </a:r>
            <a:r>
              <a:rPr kumimoji="0" lang="el-GR"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ΑΓΓΛΙΑ: </a:t>
            </a: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Ψήφιση του</a:t>
            </a:r>
            <a:r>
              <a:rPr kumimoji="0" lang="el-GR"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 </a:t>
            </a:r>
            <a:r>
              <a:rPr kumimoji="0" lang="en-US"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Habeas corpus </a:t>
            </a: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(1679) = </a:t>
            </a:r>
            <a:r>
              <a:rPr kumimoji="0" lang="el-GR" b="1" i="0" u="none" strike="noStrike" cap="none" spc="200" normalizeH="0" dirty="0" smtClean="0">
                <a:ln>
                  <a:noFill/>
                </a:ln>
                <a:solidFill>
                  <a:srgbClr val="663300"/>
                </a:solidFill>
                <a:effectLst/>
                <a:latin typeface="Calibri" pitchFamily="34" charset="0"/>
                <a:ea typeface="Times New Roman" pitchFamily="18" charset="0"/>
                <a:cs typeface="Calibri" pitchFamily="34" charset="0"/>
              </a:rPr>
              <a:t>θεμελίωση των ατομικών ελευθεριών</a:t>
            </a:r>
            <a:endParaRPr kumimoji="0" lang="el-GR" b="0" i="0" u="none" strike="noStrike" cap="none" spc="200" normalizeH="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Διακήρυξη των Δικαιωμάτων (1689) = ακριβέστερος προσδιορισμός των ορίων της </a:t>
            </a:r>
          </a:p>
          <a:p>
            <a:pPr marL="0" marR="0" lvl="0" indent="0" algn="l" defTabSz="914400" rtl="0" eaLnBrk="0" fontAlgn="base" latinLnBrk="0" hangingPunct="0">
              <a:lnSpc>
                <a:spcPct val="100000"/>
              </a:lnSpc>
              <a:spcBef>
                <a:spcPct val="0"/>
              </a:spcBef>
              <a:spcAft>
                <a:spcPct val="0"/>
              </a:spcAft>
              <a:buClrTx/>
              <a:buSzTx/>
              <a:buFontTx/>
              <a:buNone/>
              <a:tabLst/>
            </a:pPr>
            <a:r>
              <a:rPr lang="el-GR" dirty="0" smtClean="0">
                <a:solidFill>
                  <a:srgbClr val="663300"/>
                </a:solidFill>
                <a:latin typeface="Calibri" pitchFamily="34" charset="0"/>
                <a:ea typeface="Times New Roman" pitchFamily="18" charset="0"/>
                <a:cs typeface="Times New Roman" pitchFamily="18" charset="0"/>
              </a:rPr>
              <a:t>                    </a:t>
            </a: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βασιλικής εξουσίας</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lang="el-GR" b="1" u="sng" dirty="0" smtClean="0">
                <a:solidFill>
                  <a:srgbClr val="663300"/>
                </a:solidFill>
                <a:latin typeface="Arial Narrow" pitchFamily="34" charset="0"/>
                <a:ea typeface="Times New Roman" pitchFamily="18" charset="0"/>
                <a:cs typeface="Times New Roman" pitchFamily="18" charset="0"/>
              </a:rPr>
              <a:t> </a:t>
            </a:r>
            <a:r>
              <a:rPr kumimoji="0" lang="el-GR" b="1" i="0" u="sng" strike="noStrike" cap="none" normalizeH="0" baseline="0" dirty="0" smtClean="0">
                <a:ln>
                  <a:noFill/>
                </a:ln>
                <a:solidFill>
                  <a:srgbClr val="663300"/>
                </a:solidFill>
                <a:effectLst/>
                <a:latin typeface="Calibri" pitchFamily="34" charset="0"/>
                <a:ea typeface="Times New Roman" pitchFamily="18" charset="0"/>
                <a:cs typeface="Calibri" pitchFamily="34" charset="0"/>
              </a:rPr>
              <a:t>Δημογραφική εξέλιξη της Ευρώπης</a:t>
            </a:r>
            <a:r>
              <a:rPr kumimoji="0" lang="el-GR" b="1"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 17ος αι.</a:t>
            </a: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 Ευρώπη 100 εκατομμύρια κάτοικοι </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        (η περισσότερο πυκνοκατοικημένη περιοχή της γης μετά τη χερσόνησο της Ινδίας και </a:t>
            </a:r>
          </a:p>
          <a:p>
            <a:pPr marL="0" marR="0" lvl="0" indent="0" algn="l" defTabSz="914400" rtl="0" eaLnBrk="0" fontAlgn="base" latinLnBrk="0" hangingPunct="0">
              <a:lnSpc>
                <a:spcPct val="100000"/>
              </a:lnSpc>
              <a:spcBef>
                <a:spcPct val="0"/>
              </a:spcBef>
              <a:spcAft>
                <a:spcPct val="0"/>
              </a:spcAft>
              <a:buClrTx/>
              <a:buSzTx/>
              <a:buFontTx/>
              <a:buNone/>
              <a:tabLst/>
            </a:pPr>
            <a:r>
              <a:rPr lang="el-GR" dirty="0" smtClean="0">
                <a:solidFill>
                  <a:srgbClr val="663300"/>
                </a:solidFill>
                <a:latin typeface="Calibri" pitchFamily="34" charset="0"/>
                <a:ea typeface="Times New Roman" pitchFamily="18" charset="0"/>
                <a:cs typeface="Calibri" pitchFamily="34" charset="0"/>
              </a:rPr>
              <a:t>         </a:t>
            </a:r>
            <a:r>
              <a:rPr kumimoji="0" lang="el-GR" b="0" i="0" u="none" strike="noStrike" cap="none" normalizeH="0" baseline="0" dirty="0" smtClean="0">
                <a:ln>
                  <a:noFill/>
                </a:ln>
                <a:solidFill>
                  <a:srgbClr val="663300"/>
                </a:solidFill>
                <a:effectLst/>
                <a:latin typeface="Calibri" pitchFamily="34" charset="0"/>
                <a:ea typeface="Times New Roman" pitchFamily="18" charset="0"/>
                <a:cs typeface="Calibri" pitchFamily="34" charset="0"/>
              </a:rPr>
              <a:t>την Κίνα)</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83" name="Picture 3" descr="Liberté, égalité, fraternité: Ξεσπά η Γαλλική Επανάσταση"/>
          <p:cNvPicPr>
            <a:picLocks noChangeAspect="1" noChangeArrowheads="1"/>
          </p:cNvPicPr>
          <p:nvPr/>
        </p:nvPicPr>
        <p:blipFill>
          <a:blip r:embed="rId2"/>
          <a:srcRect/>
          <a:stretch>
            <a:fillRect/>
          </a:stretch>
        </p:blipFill>
        <p:spPr bwMode="auto">
          <a:xfrm>
            <a:off x="0" y="3335416"/>
            <a:ext cx="9144000" cy="3487092"/>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40010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sz="2000" b="1" dirty="0" smtClean="0">
                <a:latin typeface="Calibri" pitchFamily="34" charset="0"/>
                <a:cs typeface="Calibri" pitchFamily="34" charset="0"/>
              </a:rPr>
              <a:t>Οικονομία</a:t>
            </a:r>
            <a:endParaRPr lang="el-GR" sz="2000" dirty="0" smtClean="0">
              <a:latin typeface="Calibri" pitchFamily="34" charset="0"/>
              <a:cs typeface="Calibri" pitchFamily="34" charset="0"/>
            </a:endParaRPr>
          </a:p>
          <a:p>
            <a:pPr algn="just"/>
            <a:r>
              <a:rPr lang="el-GR" b="1" u="sng" dirty="0" smtClean="0">
                <a:latin typeface="Calibri" pitchFamily="34" charset="0"/>
                <a:cs typeface="Calibri" pitchFamily="34" charset="0"/>
              </a:rPr>
              <a:t>Από το 18ο αι.</a:t>
            </a:r>
            <a:r>
              <a:rPr lang="el-GR" b="1" dirty="0" smtClean="0">
                <a:latin typeface="Calibri" pitchFamily="34" charset="0"/>
                <a:cs typeface="Calibri" pitchFamily="34" charset="0"/>
              </a:rPr>
              <a:t> →</a:t>
            </a:r>
            <a:r>
              <a:rPr lang="el-GR" dirty="0" smtClean="0">
                <a:latin typeface="Calibri" pitchFamily="34" charset="0"/>
                <a:cs typeface="Calibri" pitchFamily="34" charset="0"/>
              </a:rPr>
              <a:t> </a:t>
            </a:r>
            <a:r>
              <a:rPr lang="el-GR" b="1" dirty="0" smtClean="0">
                <a:latin typeface="Calibri" pitchFamily="34" charset="0"/>
                <a:cs typeface="Calibri" pitchFamily="34" charset="0"/>
              </a:rPr>
              <a:t>αγροτική επανάσταση </a:t>
            </a:r>
            <a:r>
              <a:rPr lang="el-GR" dirty="0" smtClean="0">
                <a:latin typeface="Calibri" pitchFamily="34" charset="0"/>
                <a:cs typeface="Calibri" pitchFamily="34" charset="0"/>
              </a:rPr>
              <a:t>= βελτίωση της γεωργικής απόδοσης</a:t>
            </a:r>
          </a:p>
          <a:p>
            <a:pPr algn="just"/>
            <a:r>
              <a:rPr lang="el-GR" dirty="0" smtClean="0">
                <a:latin typeface="Calibri" pitchFamily="34" charset="0"/>
                <a:cs typeface="Calibri" pitchFamily="34" charset="0"/>
              </a:rPr>
              <a:t>                           </a:t>
            </a:r>
            <a:r>
              <a:rPr lang="el-GR" b="1" dirty="0" smtClean="0">
                <a:latin typeface="Calibri" pitchFamily="34" charset="0"/>
                <a:cs typeface="Calibri" pitchFamily="34" charset="0"/>
              </a:rPr>
              <a:t>→</a:t>
            </a:r>
            <a:r>
              <a:rPr lang="el-GR" dirty="0" smtClean="0">
                <a:latin typeface="Calibri" pitchFamily="34" charset="0"/>
                <a:cs typeface="Calibri" pitchFamily="34" charset="0"/>
              </a:rPr>
              <a:t>  </a:t>
            </a:r>
            <a:r>
              <a:rPr lang="el-GR" b="1" dirty="0" smtClean="0">
                <a:latin typeface="Calibri" pitchFamily="34" charset="0"/>
                <a:cs typeface="Calibri" pitchFamily="34" charset="0"/>
              </a:rPr>
              <a:t>χρήση των μηχανών </a:t>
            </a:r>
            <a:r>
              <a:rPr lang="el-GR" dirty="0" smtClean="0">
                <a:latin typeface="Calibri" pitchFamily="34" charset="0"/>
                <a:cs typeface="Calibri" pitchFamily="34" charset="0"/>
              </a:rPr>
              <a:t>= μεταβολή των βιοτεχνιών σε  βιομηχανίες</a:t>
            </a:r>
          </a:p>
          <a:p>
            <a:pPr algn="just"/>
            <a:r>
              <a:rPr lang="el-GR" b="1" dirty="0" smtClean="0">
                <a:latin typeface="Calibri" pitchFamily="34" charset="0"/>
                <a:cs typeface="Calibri" pitchFamily="34" charset="0"/>
              </a:rPr>
              <a:t>                           →</a:t>
            </a:r>
            <a:r>
              <a:rPr lang="el-GR" dirty="0" smtClean="0">
                <a:latin typeface="Calibri" pitchFamily="34" charset="0"/>
                <a:cs typeface="Calibri" pitchFamily="34" charset="0"/>
              </a:rPr>
              <a:t>  </a:t>
            </a:r>
            <a:r>
              <a:rPr lang="el-GR" b="1" dirty="0" smtClean="0">
                <a:latin typeface="Calibri" pitchFamily="34" charset="0"/>
                <a:cs typeface="Calibri" pitchFamily="34" charset="0"/>
              </a:rPr>
              <a:t>ανάπτυξη του εμπορίου: </a:t>
            </a:r>
            <a:r>
              <a:rPr lang="el-GR" dirty="0" smtClean="0">
                <a:latin typeface="Calibri" pitchFamily="34" charset="0"/>
                <a:cs typeface="Calibri" pitchFamily="34" charset="0"/>
              </a:rPr>
              <a:t>ατλαντικό και τριγωνικό</a:t>
            </a:r>
            <a:r>
              <a:rPr lang="el-GR" b="1" dirty="0" smtClean="0">
                <a:latin typeface="Calibri" pitchFamily="34" charset="0"/>
                <a:cs typeface="Calibri" pitchFamily="34" charset="0"/>
              </a:rPr>
              <a:t>*</a:t>
            </a:r>
            <a:r>
              <a:rPr lang="el-GR" dirty="0" smtClean="0">
                <a:latin typeface="Calibri" pitchFamily="34" charset="0"/>
                <a:cs typeface="Calibri" pitchFamily="34" charset="0"/>
              </a:rPr>
              <a:t> εμπόριο</a:t>
            </a:r>
          </a:p>
          <a:p>
            <a:pPr algn="just"/>
            <a:r>
              <a:rPr lang="el-GR" b="1" dirty="0" smtClean="0">
                <a:latin typeface="Calibri" pitchFamily="34" charset="0"/>
                <a:cs typeface="Calibri" pitchFamily="34" charset="0"/>
              </a:rPr>
              <a:t>*</a:t>
            </a:r>
            <a:r>
              <a:rPr lang="el-GR" dirty="0" smtClean="0">
                <a:latin typeface="Calibri" pitchFamily="34" charset="0"/>
                <a:cs typeface="Calibri" pitchFamily="34" charset="0"/>
              </a:rPr>
              <a:t>Οι Ευρωπαίοι μεταφέρουν στην </a:t>
            </a:r>
            <a:r>
              <a:rPr lang="el-GR" b="1" dirty="0" smtClean="0">
                <a:latin typeface="Calibri" pitchFamily="34" charset="0"/>
                <a:cs typeface="Calibri" pitchFamily="34" charset="0"/>
              </a:rPr>
              <a:t>Αφρική </a:t>
            </a:r>
            <a:r>
              <a:rPr lang="el-GR" dirty="0" smtClean="0">
                <a:latin typeface="Calibri" pitchFamily="34" charset="0"/>
                <a:cs typeface="Calibri" pitchFamily="34" charset="0"/>
              </a:rPr>
              <a:t> </a:t>
            </a:r>
            <a:r>
              <a:rPr lang="el-GR" dirty="0" err="1" smtClean="0">
                <a:latin typeface="Calibri" pitchFamily="34" charset="0"/>
                <a:cs typeface="Calibri" pitchFamily="34" charset="0"/>
              </a:rPr>
              <a:t>μικροεμπορεύματα</a:t>
            </a:r>
            <a:r>
              <a:rPr lang="el-GR" dirty="0" smtClean="0">
                <a:latin typeface="Calibri" pitchFamily="34" charset="0"/>
                <a:cs typeface="Calibri" pitchFamily="34" charset="0"/>
              </a:rPr>
              <a:t>, από εκεί αγοράζουν σκλάβους που τους  ανταλλάσσουν στην Αμερική με αποικιακά προϊόντα (ζάχαρη, καφέ κ.ά.), τα οποία στη συνέχεια μεταφέρουν στην </a:t>
            </a:r>
            <a:r>
              <a:rPr lang="el-GR" b="1" dirty="0" smtClean="0">
                <a:latin typeface="Calibri" pitchFamily="34" charset="0"/>
                <a:cs typeface="Calibri" pitchFamily="34" charset="0"/>
              </a:rPr>
              <a:t>Ευρώπη</a:t>
            </a:r>
            <a:endParaRPr lang="el-GR" dirty="0" smtClean="0">
              <a:latin typeface="Calibri" pitchFamily="34" charset="0"/>
              <a:cs typeface="Calibri" pitchFamily="34" charset="0"/>
            </a:endParaRPr>
          </a:p>
          <a:p>
            <a:pPr algn="ctr"/>
            <a:r>
              <a:rPr lang="el-GR" b="1" spc="200" dirty="0" smtClean="0">
                <a:latin typeface="Calibri" pitchFamily="34" charset="0"/>
                <a:cs typeface="Calibri" pitchFamily="34" charset="0"/>
              </a:rPr>
              <a:t>Η Βιομηχανική Επανάσταση</a:t>
            </a:r>
            <a:endParaRPr lang="el-GR" spc="200" dirty="0" smtClean="0">
              <a:latin typeface="Calibri" pitchFamily="34" charset="0"/>
              <a:cs typeface="Calibri" pitchFamily="34" charset="0"/>
            </a:endParaRPr>
          </a:p>
          <a:p>
            <a:pPr algn="just">
              <a:buFont typeface="Wingdings" pitchFamily="2" charset="2"/>
              <a:buChar char="q"/>
            </a:pPr>
            <a:r>
              <a:rPr lang="el-GR" dirty="0" smtClean="0">
                <a:latin typeface="Calibri" pitchFamily="34" charset="0"/>
                <a:cs typeface="Calibri" pitchFamily="34" charset="0"/>
              </a:rPr>
              <a:t> Ριζικός οικονομικός μετασχηματισμός, ο οποίος εμφανίστηκε στην Αγγλία κατά το δεύτερο μισό του 18ου αιώνα και επεκτάθηκε κατά το 19ο αιώνα και σε άλλες ευρωπαϊκές χώρες. </a:t>
            </a:r>
          </a:p>
          <a:p>
            <a:pPr algn="just">
              <a:buFont typeface="Wingdings" pitchFamily="2" charset="2"/>
              <a:buChar char="q"/>
            </a:pPr>
            <a:r>
              <a:rPr lang="el-GR" dirty="0" smtClean="0">
                <a:latin typeface="Calibri" pitchFamily="34" charset="0"/>
                <a:cs typeface="Calibri" pitchFamily="34" charset="0"/>
              </a:rPr>
              <a:t> Έλαβε χώρα κυρίως στη βιοτεχνία, η οποία με τη χρήση νέων πηγών ενέργειας  (γαιάνθρακας και  ατμός)  και μηχανών μετεξελίχτηκε σε βιομηχανία, αλλά επεκτάθηκε και στις μεταφορές, με τη χρήση του  σιδηροδρόμου και του ατμόπλοιου.</a:t>
            </a:r>
          </a:p>
          <a:p>
            <a:endParaRPr lang="el-GR" dirty="0"/>
          </a:p>
        </p:txBody>
      </p:sp>
      <p:pic>
        <p:nvPicPr>
          <p:cNvPr id="72706" name="Picture 2" descr="https://upload.wikimedia.org/wikipedia/commons/thumb/9/9e/Maquina_vapor_Watt_ETSIIM.jpg/800px-Maquina_vapor_Watt_ETSIIM.jpg"/>
          <p:cNvPicPr>
            <a:picLocks noChangeAspect="1" noChangeArrowheads="1"/>
          </p:cNvPicPr>
          <p:nvPr/>
        </p:nvPicPr>
        <p:blipFill>
          <a:blip r:embed="rId2"/>
          <a:srcRect l="9375" t="12626" r="14687" b="19192"/>
          <a:stretch>
            <a:fillRect/>
          </a:stretch>
        </p:blipFill>
        <p:spPr bwMode="auto">
          <a:xfrm>
            <a:off x="0" y="3667103"/>
            <a:ext cx="9144000" cy="3190897"/>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Στο Ζάγκρεμπ θα μεταφερθεί τo «Δείπνο στους Εμμαούς» - Αρχαιολογία ..."/>
          <p:cNvPicPr>
            <a:picLocks noChangeAspect="1" noChangeArrowheads="1"/>
          </p:cNvPicPr>
          <p:nvPr/>
        </p:nvPicPr>
        <p:blipFill>
          <a:blip r:embed="rId2"/>
          <a:srcRect/>
          <a:stretch>
            <a:fillRect/>
          </a:stretch>
        </p:blipFill>
        <p:spPr bwMode="auto">
          <a:xfrm>
            <a:off x="0" y="0"/>
            <a:ext cx="9144000" cy="6947802"/>
          </a:xfrm>
          <a:prstGeom prst="rect">
            <a:avLst/>
          </a:prstGeom>
          <a:noFill/>
        </p:spPr>
      </p:pic>
      <p:sp>
        <p:nvSpPr>
          <p:cNvPr id="3" name="2 - TextBox"/>
          <p:cNvSpPr txBox="1"/>
          <p:nvPr/>
        </p:nvSpPr>
        <p:spPr>
          <a:xfrm>
            <a:off x="428596" y="642918"/>
            <a:ext cx="5680155" cy="646331"/>
          </a:xfrm>
          <a:prstGeom prst="rect">
            <a:avLst/>
          </a:prstGeom>
          <a:noFill/>
        </p:spPr>
        <p:txBody>
          <a:bodyPr wrap="square" rtlCol="0">
            <a:spAutoFit/>
          </a:bodyPr>
          <a:lstStyle/>
          <a:p>
            <a:r>
              <a:rPr lang="el-GR" dirty="0" smtClean="0">
                <a:solidFill>
                  <a:srgbClr val="FFFF00"/>
                </a:solidFill>
                <a:latin typeface="Calibri" pitchFamily="34" charset="0"/>
                <a:cs typeface="Calibri" pitchFamily="34" charset="0"/>
              </a:rPr>
              <a:t>1605/1606  «Δείπνο στους Εμμαούς» </a:t>
            </a:r>
          </a:p>
          <a:p>
            <a:r>
              <a:rPr lang="el-GR" dirty="0" err="1" smtClean="0">
                <a:solidFill>
                  <a:srgbClr val="FFFF00"/>
                </a:solidFill>
                <a:latin typeface="Calibri" pitchFamily="34" charset="0"/>
                <a:cs typeface="Calibri" pitchFamily="34" charset="0"/>
              </a:rPr>
              <a:t>Καραβάτζιο</a:t>
            </a:r>
            <a:r>
              <a:rPr lang="el-GR" dirty="0" smtClean="0">
                <a:solidFill>
                  <a:srgbClr val="FFFF00"/>
                </a:solidFill>
                <a:latin typeface="Calibri" pitchFamily="34" charset="0"/>
                <a:cs typeface="Calibri" pitchFamily="34" charset="0"/>
              </a:rPr>
              <a:t> </a:t>
            </a:r>
            <a:endParaRPr lang="el-GR" dirty="0">
              <a:solidFill>
                <a:srgbClr val="FFFF00"/>
              </a:solidFill>
              <a:latin typeface="Calibri" pitchFamily="34" charset="0"/>
              <a:cs typeface="Calibri"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Peter Paul Rubens - Christ on the Cross between the Two Thieves - WGA20235.jpg"/>
          <p:cNvPicPr>
            <a:picLocks noChangeAspect="1" noChangeArrowheads="1"/>
          </p:cNvPicPr>
          <p:nvPr/>
        </p:nvPicPr>
        <p:blipFill>
          <a:blip r:embed="rId2"/>
          <a:srcRect/>
          <a:stretch>
            <a:fillRect/>
          </a:stretch>
        </p:blipFill>
        <p:spPr bwMode="auto">
          <a:xfrm>
            <a:off x="0" y="17818"/>
            <a:ext cx="9144000" cy="6840182"/>
          </a:xfrm>
          <a:prstGeom prst="rect">
            <a:avLst/>
          </a:prstGeom>
          <a:noFill/>
        </p:spPr>
      </p:pic>
      <p:sp>
        <p:nvSpPr>
          <p:cNvPr id="4" name="3 - TextBox"/>
          <p:cNvSpPr txBox="1"/>
          <p:nvPr/>
        </p:nvSpPr>
        <p:spPr>
          <a:xfrm>
            <a:off x="642910" y="500042"/>
            <a:ext cx="1109599" cy="369332"/>
          </a:xfrm>
          <a:prstGeom prst="rect">
            <a:avLst/>
          </a:prstGeom>
          <a:noFill/>
        </p:spPr>
        <p:txBody>
          <a:bodyPr wrap="none" rtlCol="0">
            <a:spAutoFit/>
          </a:bodyPr>
          <a:lstStyle/>
          <a:p>
            <a:r>
              <a:rPr lang="el-GR" dirty="0" smtClean="0">
                <a:solidFill>
                  <a:srgbClr val="FFFF00"/>
                </a:solidFill>
                <a:latin typeface="Calibri" pitchFamily="34" charset="0"/>
                <a:cs typeface="Calibri" pitchFamily="34" charset="0"/>
              </a:rPr>
              <a:t>Ρούμπενς</a:t>
            </a:r>
            <a:endParaRPr lang="el-GR" dirty="0">
              <a:solidFill>
                <a:srgbClr val="FFFF00"/>
              </a:solidFill>
              <a:latin typeface="Calibri" pitchFamily="34" charset="0"/>
              <a:cs typeface="Calibri"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286. Velasquez – Ντιέγκο Βελάσκεθ, νάνοι και βασιλιάδες (98 ..."/>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4" name="3 - TextBox"/>
          <p:cNvSpPr txBox="1"/>
          <p:nvPr/>
        </p:nvSpPr>
        <p:spPr>
          <a:xfrm>
            <a:off x="357158" y="428604"/>
            <a:ext cx="2231765" cy="369332"/>
          </a:xfrm>
          <a:prstGeom prst="rect">
            <a:avLst/>
          </a:prstGeom>
          <a:noFill/>
        </p:spPr>
        <p:txBody>
          <a:bodyPr wrap="none" rtlCol="0">
            <a:spAutoFit/>
          </a:bodyPr>
          <a:lstStyle/>
          <a:p>
            <a:r>
              <a:rPr lang="el-GR" dirty="0" smtClean="0">
                <a:solidFill>
                  <a:srgbClr val="FFFF00"/>
                </a:solidFill>
                <a:latin typeface="Calibri" pitchFamily="34" charset="0"/>
                <a:cs typeface="Calibri" pitchFamily="34" charset="0"/>
              </a:rPr>
              <a:t>1655/ 1656 </a:t>
            </a:r>
            <a:r>
              <a:rPr lang="el-GR" dirty="0" err="1" smtClean="0">
                <a:solidFill>
                  <a:srgbClr val="FFFF00"/>
                </a:solidFill>
                <a:latin typeface="Calibri" pitchFamily="34" charset="0"/>
                <a:cs typeface="Calibri" pitchFamily="34" charset="0"/>
              </a:rPr>
              <a:t>Βελάσκεθ</a:t>
            </a:r>
            <a:endParaRPr lang="el-GR" dirty="0">
              <a:solidFill>
                <a:srgbClr val="FFFF00"/>
              </a:solidFill>
              <a:latin typeface="Calibri" pitchFamily="34" charset="0"/>
              <a:cs typeface="Calibri"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upload.wikimedia.org/wikipedia/commons/9/90/Bartolom%C3%A9_Esteban_Perez_Murillo_-_The_Toilette_-_WGA16393.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2 - TextBox"/>
          <p:cNvSpPr txBox="1"/>
          <p:nvPr/>
        </p:nvSpPr>
        <p:spPr>
          <a:xfrm>
            <a:off x="3000364" y="642918"/>
            <a:ext cx="1668149" cy="369332"/>
          </a:xfrm>
          <a:prstGeom prst="rect">
            <a:avLst/>
          </a:prstGeom>
          <a:noFill/>
        </p:spPr>
        <p:txBody>
          <a:bodyPr wrap="none" rtlCol="0">
            <a:spAutoFit/>
          </a:bodyPr>
          <a:lstStyle/>
          <a:p>
            <a:r>
              <a:rPr lang="el-GR" dirty="0" smtClean="0">
                <a:solidFill>
                  <a:srgbClr val="FFFF00"/>
                </a:solidFill>
                <a:latin typeface="Calibri" pitchFamily="34" charset="0"/>
                <a:cs typeface="Calibri" pitchFamily="34" charset="0"/>
              </a:rPr>
              <a:t>1670 </a:t>
            </a:r>
            <a:r>
              <a:rPr lang="el-GR" dirty="0" err="1" smtClean="0">
                <a:solidFill>
                  <a:srgbClr val="FFFF00"/>
                </a:solidFill>
                <a:latin typeface="Calibri" pitchFamily="34" charset="0"/>
                <a:cs typeface="Calibri" pitchFamily="34" charset="0"/>
              </a:rPr>
              <a:t>Μουρίλλο</a:t>
            </a:r>
            <a:endParaRPr lang="el-GR" dirty="0">
              <a:solidFill>
                <a:srgbClr val="FFFF00"/>
              </a:solidFill>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image.slidesharecdn.com/mesaivnikheyrvphkarlomagnos-170320173852/95/2-14-638.jpg?cb=1490031558"/>
          <p:cNvPicPr>
            <a:picLocks noChangeAspect="1" noChangeArrowheads="1"/>
          </p:cNvPicPr>
          <p:nvPr/>
        </p:nvPicPr>
        <p:blipFill>
          <a:blip r:embed="rId2"/>
          <a:srcRect l="8229" t="1566" r="7131" b="7619"/>
          <a:stretch>
            <a:fillRect/>
          </a:stretch>
        </p:blipFill>
        <p:spPr bwMode="auto">
          <a:xfrm>
            <a:off x="0" y="0"/>
            <a:ext cx="9144000" cy="68242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Η διαίρεση τον Φραγκικού Κράτους βάσει της Συνθήκης του Βερντέν (843)."/>
          <p:cNvPicPr>
            <a:picLocks noChangeAspect="1" noChangeArrowheads="1"/>
          </p:cNvPicPr>
          <p:nvPr/>
        </p:nvPicPr>
        <p:blipFill>
          <a:blip r:embed="rId2"/>
          <a:srcRect/>
          <a:stretch>
            <a:fillRect/>
          </a:stretch>
        </p:blipFill>
        <p:spPr bwMode="auto">
          <a:xfrm>
            <a:off x="0" y="-60472"/>
            <a:ext cx="9144000" cy="6918472"/>
          </a:xfrm>
          <a:prstGeom prst="rect">
            <a:avLst/>
          </a:prstGeom>
          <a:noFill/>
        </p:spPr>
      </p:pic>
      <p:sp>
        <p:nvSpPr>
          <p:cNvPr id="3" name="2 - TextBox"/>
          <p:cNvSpPr txBox="1"/>
          <p:nvPr/>
        </p:nvSpPr>
        <p:spPr>
          <a:xfrm>
            <a:off x="0" y="214290"/>
            <a:ext cx="5429256" cy="923330"/>
          </a:xfrm>
          <a:prstGeom prst="rect">
            <a:avLst/>
          </a:prstGeom>
          <a:solidFill>
            <a:srgbClr val="00CC66"/>
          </a:solidFill>
        </p:spPr>
        <p:txBody>
          <a:bodyPr wrap="square" rtlCol="0">
            <a:spAutoFit/>
          </a:bodyPr>
          <a:lstStyle/>
          <a:p>
            <a:r>
              <a:rPr lang="el-GR" b="1" spc="100" dirty="0" smtClean="0">
                <a:solidFill>
                  <a:schemeClr val="accent6">
                    <a:lumMod val="50000"/>
                  </a:schemeClr>
                </a:solidFill>
                <a:latin typeface="Arial" pitchFamily="34" charset="0"/>
                <a:cs typeface="Arial" pitchFamily="34" charset="0"/>
              </a:rPr>
              <a:t>Η διαίρεση τον Φραγκικού Κράτους μεταξύ των τριών γιών του Καρλομάγνου βάσει </a:t>
            </a:r>
          </a:p>
          <a:p>
            <a:r>
              <a:rPr lang="el-GR" b="1" spc="100" dirty="0" smtClean="0">
                <a:solidFill>
                  <a:schemeClr val="accent6">
                    <a:lumMod val="50000"/>
                  </a:schemeClr>
                </a:solidFill>
                <a:latin typeface="Arial" pitchFamily="34" charset="0"/>
                <a:cs typeface="Arial" pitchFamily="34" charset="0"/>
              </a:rPr>
              <a:t>της Συνθήκης του Βερντέν (843).</a:t>
            </a:r>
            <a:endParaRPr lang="el-GR" b="1" spc="100" dirty="0">
              <a:solidFill>
                <a:schemeClr val="accent6">
                  <a:lumMod val="50000"/>
                </a:schemeClr>
              </a:solidFill>
              <a:latin typeface="Arial" pitchFamily="34" charset="0"/>
              <a:cs typeface="Arial" pitchFamily="34" charset="0"/>
            </a:endParaRPr>
          </a:p>
        </p:txBody>
      </p:sp>
      <p:sp>
        <p:nvSpPr>
          <p:cNvPr id="4" name="3 - TextBox"/>
          <p:cNvSpPr txBox="1"/>
          <p:nvPr/>
        </p:nvSpPr>
        <p:spPr>
          <a:xfrm>
            <a:off x="0" y="6000768"/>
            <a:ext cx="8858280" cy="646331"/>
          </a:xfrm>
          <a:prstGeom prst="rect">
            <a:avLst/>
          </a:prstGeom>
          <a:solidFill>
            <a:srgbClr val="00CC66"/>
          </a:solidFill>
        </p:spPr>
        <p:txBody>
          <a:bodyPr wrap="square" rtlCol="0">
            <a:spAutoFit/>
          </a:bodyPr>
          <a:lstStyle/>
          <a:p>
            <a:r>
              <a:rPr lang="el-GR" b="1" spc="100" dirty="0" smtClean="0">
                <a:solidFill>
                  <a:schemeClr val="accent6">
                    <a:lumMod val="50000"/>
                  </a:schemeClr>
                </a:solidFill>
                <a:latin typeface="Arial" pitchFamily="34" charset="0"/>
                <a:cs typeface="Arial" pitchFamily="34" charset="0"/>
              </a:rPr>
              <a:t>Η συνθήκη αυτή χώρισε για πρώτη φορά γλωσσικά την Ευρώπη και αποτελεί  αφετηρία της δημιουργίας της νεότερης Ευρώπης</a:t>
            </a:r>
            <a:endParaRPr lang="el-GR" b="1" spc="100" dirty="0">
              <a:solidFill>
                <a:schemeClr val="accent6">
                  <a:lumMod val="50000"/>
                </a:schemeClr>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ap"/>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2 - TextBox"/>
          <p:cNvSpPr txBox="1"/>
          <p:nvPr/>
        </p:nvSpPr>
        <p:spPr>
          <a:xfrm>
            <a:off x="0" y="3718679"/>
            <a:ext cx="5317481" cy="3139321"/>
          </a:xfrm>
          <a:prstGeom prst="rect">
            <a:avLst/>
          </a:prstGeom>
          <a:noFill/>
        </p:spPr>
        <p:txBody>
          <a:bodyPr wrap="none" rtlCol="0">
            <a:spAutoFit/>
          </a:bodyPr>
          <a:lstStyle/>
          <a:p>
            <a:r>
              <a:rPr lang="el-GR" b="1" dirty="0" smtClean="0">
                <a:solidFill>
                  <a:srgbClr val="FFFF00"/>
                </a:solidFill>
                <a:latin typeface="Arial" pitchFamily="34" charset="0"/>
                <a:cs typeface="Arial" pitchFamily="34" charset="0"/>
              </a:rPr>
              <a:t>Βυζάντιο</a:t>
            </a:r>
          </a:p>
          <a:p>
            <a:r>
              <a:rPr lang="el-GR" b="1" dirty="0" smtClean="0">
                <a:solidFill>
                  <a:srgbClr val="FFFF00"/>
                </a:solidFill>
                <a:latin typeface="Arial" pitchFamily="34" charset="0"/>
                <a:cs typeface="Arial" pitchFamily="34" charset="0"/>
              </a:rPr>
              <a:t>• Οι αυτοκράτορες</a:t>
            </a:r>
          </a:p>
          <a:p>
            <a:r>
              <a:rPr lang="el-GR" b="1" dirty="0" smtClean="0">
                <a:solidFill>
                  <a:srgbClr val="FFFF00"/>
                </a:solidFill>
                <a:latin typeface="Arial" pitchFamily="34" charset="0"/>
                <a:cs typeface="Arial" pitchFamily="34" charset="0"/>
              </a:rPr>
              <a:t>Δυναστεία των </a:t>
            </a:r>
            <a:r>
              <a:rPr lang="el-GR" b="1" dirty="0" err="1" smtClean="0">
                <a:solidFill>
                  <a:srgbClr val="FFFF00"/>
                </a:solidFill>
                <a:latin typeface="Arial" pitchFamily="34" charset="0"/>
                <a:cs typeface="Arial" pitchFamily="34" charset="0"/>
              </a:rPr>
              <a:t>Ισαύρων</a:t>
            </a:r>
            <a:r>
              <a:rPr lang="el-GR" b="1" dirty="0" smtClean="0">
                <a:solidFill>
                  <a:srgbClr val="FFFF00"/>
                </a:solidFill>
                <a:latin typeface="Arial" pitchFamily="34" charset="0"/>
                <a:cs typeface="Arial" pitchFamily="34" charset="0"/>
              </a:rPr>
              <a:t> ή Συριακή (717 – 802) </a:t>
            </a:r>
          </a:p>
          <a:p>
            <a:r>
              <a:rPr lang="el-GR" b="1" dirty="0" smtClean="0">
                <a:solidFill>
                  <a:srgbClr val="FFFF00"/>
                </a:solidFill>
                <a:latin typeface="Arial" pitchFamily="34" charset="0"/>
                <a:cs typeface="Arial" pitchFamily="34" charset="0"/>
              </a:rPr>
              <a:t>Κωνσταντίνος ΣΤ΄ 780 – 797</a:t>
            </a:r>
          </a:p>
          <a:p>
            <a:r>
              <a:rPr lang="el-GR" b="1" dirty="0" smtClean="0">
                <a:solidFill>
                  <a:srgbClr val="FFFF00"/>
                </a:solidFill>
                <a:latin typeface="Arial" pitchFamily="34" charset="0"/>
                <a:cs typeface="Arial" pitchFamily="34" charset="0"/>
              </a:rPr>
              <a:t>Ειρήνη η Αθηναία 797 – 802</a:t>
            </a:r>
          </a:p>
          <a:p>
            <a:r>
              <a:rPr lang="el-GR" b="1" dirty="0" smtClean="0">
                <a:solidFill>
                  <a:srgbClr val="FFFF00"/>
                </a:solidFill>
                <a:latin typeface="Arial" pitchFamily="34" charset="0"/>
                <a:cs typeface="Arial" pitchFamily="34" charset="0"/>
              </a:rPr>
              <a:t>Δυναστεία του Αμορίου (811 – 867)</a:t>
            </a:r>
          </a:p>
          <a:p>
            <a:r>
              <a:rPr lang="el-GR" b="1" dirty="0" smtClean="0">
                <a:solidFill>
                  <a:srgbClr val="FFFF00"/>
                </a:solidFill>
                <a:latin typeface="Arial" pitchFamily="34" charset="0"/>
                <a:cs typeface="Arial" pitchFamily="34" charset="0"/>
              </a:rPr>
              <a:t>•  Τα σημαντικότερα γεγονότα</a:t>
            </a:r>
          </a:p>
          <a:p>
            <a:r>
              <a:rPr lang="el-GR" b="1" dirty="0" smtClean="0">
                <a:solidFill>
                  <a:srgbClr val="FFFF00"/>
                </a:solidFill>
                <a:latin typeface="Arial" pitchFamily="34" charset="0"/>
                <a:cs typeface="Arial" pitchFamily="34" charset="0"/>
              </a:rPr>
              <a:t>Εικονομαχία  (843 αναστήλωση των εικόνων)</a:t>
            </a:r>
          </a:p>
          <a:p>
            <a:r>
              <a:rPr lang="el-GR" b="1" dirty="0" smtClean="0">
                <a:solidFill>
                  <a:srgbClr val="FFFF00"/>
                </a:solidFill>
                <a:latin typeface="Arial" pitchFamily="34" charset="0"/>
                <a:cs typeface="Arial" pitchFamily="34" charset="0"/>
              </a:rPr>
              <a:t>Επιθέσεις Αράβων</a:t>
            </a:r>
          </a:p>
          <a:p>
            <a:r>
              <a:rPr lang="el-GR" b="1" dirty="0" smtClean="0">
                <a:solidFill>
                  <a:srgbClr val="FFFF00"/>
                </a:solidFill>
                <a:latin typeface="Arial" pitchFamily="34" charset="0"/>
                <a:cs typeface="Arial" pitchFamily="34" charset="0"/>
              </a:rPr>
              <a:t>Σλάβοι</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lick to display the dependent states"/>
          <p:cNvPicPr>
            <a:picLocks noChangeAspect="1" noChangeArrowheads="1"/>
          </p:cNvPicPr>
          <p:nvPr/>
        </p:nvPicPr>
        <p:blipFill>
          <a:blip r:embed="rId2"/>
          <a:srcRect/>
          <a:stretch>
            <a:fillRect/>
          </a:stretch>
        </p:blipFill>
        <p:spPr bwMode="auto">
          <a:xfrm>
            <a:off x="1" y="1"/>
            <a:ext cx="9144000" cy="6858000"/>
          </a:xfrm>
          <a:prstGeom prst="rect">
            <a:avLst/>
          </a:prstGeom>
          <a:noFill/>
        </p:spPr>
      </p:pic>
      <p:sp>
        <p:nvSpPr>
          <p:cNvPr id="4" name="3 - TextBox"/>
          <p:cNvSpPr txBox="1"/>
          <p:nvPr/>
        </p:nvSpPr>
        <p:spPr>
          <a:xfrm>
            <a:off x="1428728" y="5929330"/>
            <a:ext cx="1571264" cy="646331"/>
          </a:xfrm>
          <a:prstGeom prst="rect">
            <a:avLst/>
          </a:prstGeom>
          <a:noFill/>
        </p:spPr>
        <p:txBody>
          <a:bodyPr wrap="none" rtlCol="0">
            <a:spAutoFit/>
          </a:bodyPr>
          <a:lstStyle/>
          <a:p>
            <a:r>
              <a:rPr lang="el-GR" b="1" dirty="0" smtClean="0">
                <a:ln>
                  <a:solidFill>
                    <a:srgbClr val="CC0000"/>
                  </a:solidFill>
                </a:ln>
                <a:solidFill>
                  <a:srgbClr val="CC0000"/>
                </a:solidFill>
                <a:latin typeface="Arial" pitchFamily="34" charset="0"/>
                <a:cs typeface="Arial" pitchFamily="34" charset="0"/>
              </a:rPr>
              <a:t>Ευρώπη 500</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658</TotalTime>
  <Words>1688</Words>
  <PresentationFormat>Προβολή στην οθόνη (4:3)</PresentationFormat>
  <Paragraphs>213</Paragraphs>
  <Slides>58</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58</vt:i4>
      </vt:variant>
    </vt:vector>
  </HeadingPairs>
  <TitlesOfParts>
    <vt:vector size="59" baseType="lpstr">
      <vt:lpstr>Διαστημικό</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ΙΩΑΝΝΑ</dc:creator>
  <cp:lastModifiedBy>ΙΩΑΝΝΑ</cp:lastModifiedBy>
  <cp:revision>57</cp:revision>
  <dcterms:created xsi:type="dcterms:W3CDTF">2020-05-31T11:38:31Z</dcterms:created>
  <dcterms:modified xsi:type="dcterms:W3CDTF">2021-05-27T18:29:05Z</dcterms:modified>
</cp:coreProperties>
</file>