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9"/>
  </p:normalViewPr>
  <p:slideViewPr>
    <p:cSldViewPr snapToGrid="0">
      <p:cViewPr varScale="1">
        <p:scale>
          <a:sx n="103" d="100"/>
          <a:sy n="103" d="100"/>
        </p:scale>
        <p:origin x="1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2"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3" name="PlaceHolder 5"/>
          <p:cNvSpPr>
            <a:spLocks noGrp="1"/>
          </p:cNvSpPr>
          <p:nvPr>
            <p:ph type="body"/>
          </p:nvPr>
        </p:nvSpPr>
        <p:spPr>
          <a:xfrm>
            <a:off x="4669920" y="409824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35" name="PlaceHolder 2"/>
          <p:cNvSpPr>
            <a:spLocks noGrp="1"/>
          </p:cNvSpPr>
          <p:nvPr>
            <p:ph type="body"/>
          </p:nvPr>
        </p:nvSpPr>
        <p:spPr>
          <a:xfrm>
            <a:off x="628560" y="182556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6" name="PlaceHolder 3"/>
          <p:cNvSpPr>
            <a:spLocks noGrp="1"/>
          </p:cNvSpPr>
          <p:nvPr>
            <p:ph type="body"/>
          </p:nvPr>
        </p:nvSpPr>
        <p:spPr>
          <a:xfrm>
            <a:off x="3295080" y="182556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7" name="PlaceHolder 4"/>
          <p:cNvSpPr>
            <a:spLocks noGrp="1"/>
          </p:cNvSpPr>
          <p:nvPr>
            <p:ph type="body"/>
          </p:nvPr>
        </p:nvSpPr>
        <p:spPr>
          <a:xfrm>
            <a:off x="5961240" y="182556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8" name="PlaceHolder 5"/>
          <p:cNvSpPr>
            <a:spLocks noGrp="1"/>
          </p:cNvSpPr>
          <p:nvPr>
            <p:ph type="body"/>
          </p:nvPr>
        </p:nvSpPr>
        <p:spPr>
          <a:xfrm>
            <a:off x="628560" y="409824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9" name="PlaceHolder 6"/>
          <p:cNvSpPr>
            <a:spLocks noGrp="1"/>
          </p:cNvSpPr>
          <p:nvPr>
            <p:ph type="body"/>
          </p:nvPr>
        </p:nvSpPr>
        <p:spPr>
          <a:xfrm>
            <a:off x="3295080" y="409824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40" name="PlaceHolder 7"/>
          <p:cNvSpPr>
            <a:spLocks noGrp="1"/>
          </p:cNvSpPr>
          <p:nvPr>
            <p:ph type="body"/>
          </p:nvPr>
        </p:nvSpPr>
        <p:spPr>
          <a:xfrm>
            <a:off x="5961240" y="4098240"/>
            <a:ext cx="253908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 name="PlaceHolder 3"/>
          <p:cNvSpPr>
            <a:spLocks noGrp="1"/>
          </p:cNvSpPr>
          <p:nvPr>
            <p:ph type="body"/>
          </p:nvPr>
        </p:nvSpPr>
        <p:spPr>
          <a:xfrm>
            <a:off x="4669920" y="1825560"/>
            <a:ext cx="3848400" cy="435096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7" name="PlaceHolder 4"/>
          <p:cNvSpPr>
            <a:spLocks noGrp="1"/>
          </p:cNvSpPr>
          <p:nvPr>
            <p:ph type="body"/>
          </p:nvPr>
        </p:nvSpPr>
        <p:spPr>
          <a:xfrm>
            <a:off x="628560" y="409824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lstStyle/>
          <a:p>
            <a:endParaRPr lang="el-GR" sz="1800" b="0" strike="noStrike" spc="-1">
              <a:solidFill>
                <a:srgbClr val="000000"/>
              </a:solidFill>
              <a:latin typeface="Calibri"/>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l-GR" sz="4400" b="0" strike="noStrike" spc="-1">
                <a:solidFill>
                  <a:srgbClr val="000000"/>
                </a:solidFill>
                <a:latin typeface="Calibri Light"/>
              </a:rPr>
              <a:t>Στυλ κύριου τίτλου</a:t>
            </a:r>
            <a:endParaRPr lang="el-GR" sz="4400" b="0" strike="noStrike" spc="-1">
              <a:solidFill>
                <a:srgbClr val="000000"/>
              </a:solidFill>
              <a:latin typeface="Calibri"/>
            </a:endParaRPr>
          </a:p>
        </p:txBody>
      </p:sp>
      <p:sp>
        <p:nvSpPr>
          <p:cNvPr id="6" name="PlaceHolder 2"/>
          <p:cNvSpPr>
            <a:spLocks noGrp="1"/>
          </p:cNvSpPr>
          <p:nvPr>
            <p:ph type="body"/>
          </p:nvPr>
        </p:nvSpPr>
        <p:spPr>
          <a:xfrm>
            <a:off x="628560" y="1825560"/>
            <a:ext cx="7886520" cy="4350960"/>
          </a:xfrm>
          <a:prstGeom prst="rect">
            <a:avLst/>
          </a:prstGeom>
        </p:spPr>
        <p:txBody>
          <a:bodyPr/>
          <a:lstStyle/>
          <a:p>
            <a:pPr marL="228600" indent="-228240">
              <a:lnSpc>
                <a:spcPct val="90000"/>
              </a:lnSpc>
              <a:spcBef>
                <a:spcPts val="1001"/>
              </a:spcBef>
              <a:buClr>
                <a:srgbClr val="000000"/>
              </a:buClr>
              <a:buFont typeface="Arial"/>
              <a:buChar char="•"/>
            </a:pPr>
            <a:r>
              <a:rPr lang="el-GR" sz="2800" b="0" strike="noStrike" spc="-1">
                <a:solidFill>
                  <a:srgbClr val="000000"/>
                </a:solidFill>
                <a:latin typeface="Calibri"/>
              </a:rPr>
              <a:t>Στυλ υποδείγματος κειμένου</a:t>
            </a:r>
          </a:p>
          <a:p>
            <a:pPr marL="685800" lvl="1" indent="-228240">
              <a:lnSpc>
                <a:spcPct val="90000"/>
              </a:lnSpc>
              <a:spcBef>
                <a:spcPts val="499"/>
              </a:spcBef>
              <a:buClr>
                <a:srgbClr val="000000"/>
              </a:buClr>
              <a:buFont typeface="Arial"/>
              <a:buChar char="•"/>
            </a:pPr>
            <a:r>
              <a:rPr lang="el-GR" sz="2400" b="0" strike="noStrike" spc="-1">
                <a:solidFill>
                  <a:srgbClr val="000000"/>
                </a:solidFill>
                <a:latin typeface="Calibri"/>
              </a:rPr>
              <a:t>Δεύτερου επιπέδου</a:t>
            </a:r>
          </a:p>
          <a:p>
            <a:pPr marL="1143000" lvl="2" indent="-228240">
              <a:lnSpc>
                <a:spcPct val="90000"/>
              </a:lnSpc>
              <a:spcBef>
                <a:spcPts val="499"/>
              </a:spcBef>
              <a:buClr>
                <a:srgbClr val="000000"/>
              </a:buClr>
              <a:buFont typeface="Arial"/>
              <a:buChar char="•"/>
            </a:pPr>
            <a:r>
              <a:rPr lang="el-GR" sz="2000" b="0" strike="noStrike" spc="-1">
                <a:solidFill>
                  <a:srgbClr val="000000"/>
                </a:solidFill>
                <a:latin typeface="Calibri"/>
              </a:rPr>
              <a:t>Τρίτου επιπέδου</a:t>
            </a:r>
          </a:p>
          <a:p>
            <a:pPr marL="1600200" lvl="3" indent="-228240">
              <a:lnSpc>
                <a:spcPct val="90000"/>
              </a:lnSpc>
              <a:spcBef>
                <a:spcPts val="499"/>
              </a:spcBef>
              <a:buClr>
                <a:srgbClr val="000000"/>
              </a:buClr>
              <a:buFont typeface="Arial"/>
              <a:buChar char="•"/>
            </a:pPr>
            <a:r>
              <a:rPr lang="el-GR" sz="1800" b="0" strike="noStrike" spc="-1">
                <a:solidFill>
                  <a:srgbClr val="000000"/>
                </a:solidFill>
                <a:latin typeface="Calibri"/>
              </a:rPr>
              <a:t>Τέταρτου επιπέδου</a:t>
            </a:r>
          </a:p>
          <a:p>
            <a:pPr marL="2057400" lvl="4" indent="-228240">
              <a:lnSpc>
                <a:spcPct val="90000"/>
              </a:lnSpc>
              <a:spcBef>
                <a:spcPts val="499"/>
              </a:spcBef>
              <a:buClr>
                <a:srgbClr val="000000"/>
              </a:buClr>
              <a:buFont typeface="Arial"/>
              <a:buChar char="•"/>
            </a:pPr>
            <a:r>
              <a:rPr lang="el-GR" sz="1800" b="0" strike="noStrike" spc="-1">
                <a:solidFill>
                  <a:srgbClr val="000000"/>
                </a:solidFill>
                <a:latin typeface="Calibri"/>
              </a:rPr>
              <a:t>Πέμπτου επιπέδου</a:t>
            </a:r>
          </a:p>
        </p:txBody>
      </p:sp>
      <p:sp>
        <p:nvSpPr>
          <p:cNvPr id="2" name="PlaceHolder 3"/>
          <p:cNvSpPr>
            <a:spLocks noGrp="1"/>
          </p:cNvSpPr>
          <p:nvPr>
            <p:ph type="dt"/>
          </p:nvPr>
        </p:nvSpPr>
        <p:spPr>
          <a:xfrm>
            <a:off x="628560" y="6356520"/>
            <a:ext cx="2057040" cy="364680"/>
          </a:xfrm>
          <a:prstGeom prst="rect">
            <a:avLst/>
          </a:prstGeom>
        </p:spPr>
        <p:txBody>
          <a:bodyPr anchor="ctr"/>
          <a:lstStyle/>
          <a:p>
            <a:pPr>
              <a:lnSpc>
                <a:spcPct val="100000"/>
              </a:lnSpc>
            </a:pPr>
            <a:fld id="{D7DE850D-93E4-45D4-982B-AE6428BDC09A}" type="datetime">
              <a:rPr lang="el-GR" sz="1200" b="0" strike="noStrike" spc="-1">
                <a:solidFill>
                  <a:srgbClr val="8B8B8B"/>
                </a:solidFill>
                <a:latin typeface="Calibri"/>
              </a:rPr>
              <a:t>5/3/26</a:t>
            </a:fld>
            <a:endParaRPr lang="el-GR" sz="1200" b="0" strike="noStrike" spc="-1">
              <a:latin typeface="Times New Roman"/>
            </a:endParaRPr>
          </a:p>
        </p:txBody>
      </p:sp>
      <p:sp>
        <p:nvSpPr>
          <p:cNvPr id="3" name="PlaceHolder 4"/>
          <p:cNvSpPr>
            <a:spLocks noGrp="1"/>
          </p:cNvSpPr>
          <p:nvPr>
            <p:ph type="ftr"/>
          </p:nvPr>
        </p:nvSpPr>
        <p:spPr>
          <a:xfrm>
            <a:off x="3029040" y="6356520"/>
            <a:ext cx="3085920" cy="364680"/>
          </a:xfrm>
          <a:prstGeom prst="rect">
            <a:avLst/>
          </a:prstGeom>
        </p:spPr>
        <p:txBody>
          <a:bodyPr anchor="ctr"/>
          <a:lstStyle/>
          <a:p>
            <a:endParaRPr lang="el-GR" sz="2400" b="0" strike="noStrike" spc="-1">
              <a:latin typeface="Times New Roman"/>
            </a:endParaRPr>
          </a:p>
        </p:txBody>
      </p:sp>
      <p:sp>
        <p:nvSpPr>
          <p:cNvPr id="4"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0DF1BF60-AB18-4E33-B9AC-578CB4843B26}" type="slidenum">
              <a:rPr lang="el-GR" sz="1200" b="0" strike="noStrike" spc="-1">
                <a:solidFill>
                  <a:srgbClr val="8B8B8B"/>
                </a:solidFill>
                <a:latin typeface="Calibri"/>
              </a:rPr>
              <a:t>‹#›</a:t>
            </a:fld>
            <a:endParaRPr lang="el-G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Ανταγωνισμός στο στρατόπεδο των νικητών</a:t>
            </a:r>
            <a:endParaRPr lang="el-GR" sz="2400" b="0" strike="noStrike" spc="-1">
              <a:solidFill>
                <a:srgbClr val="000000"/>
              </a:solidFill>
              <a:latin typeface="Calibri"/>
            </a:endParaRPr>
          </a:p>
        </p:txBody>
      </p:sp>
      <p:pic>
        <p:nvPicPr>
          <p:cNvPr id="42" name="Εικόνα 3"/>
          <p:cNvPicPr/>
          <p:nvPr/>
        </p:nvPicPr>
        <p:blipFill>
          <a:blip r:embed="rId2"/>
          <a:stretch/>
        </p:blipFill>
        <p:spPr>
          <a:xfrm>
            <a:off x="1038240" y="884880"/>
            <a:ext cx="7067160" cy="57052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Η Ελλάδα προς το τέλος της κατοχής</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Μέχρι τις αρχές του 1944, οι αντάρτες (κυρίως του Ε.Λ.Α.Σ.) ελέγχουν ήδη το μεγαλύτερο μέρος της ορεινής Ελλάδας.</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Το Ε.Α.Μ. δημιουργεί μάλιστα την Πολιτική Επιτροπή  Εθνικής Απελευθέρωσης (Π.Ε.Ε.Α), την «κυβέρνηση του βουνού»</a:t>
            </a:r>
            <a:endParaRPr lang="el-GR" sz="2400" b="0" strike="noStrike" spc="-1">
              <a:solidFill>
                <a:srgbClr val="000000"/>
              </a:solidFill>
              <a:latin typeface="Calibri"/>
            </a:endParaRPr>
          </a:p>
        </p:txBody>
      </p:sp>
      <p:pic>
        <p:nvPicPr>
          <p:cNvPr id="57" name="Εικόνα 5"/>
          <p:cNvPicPr/>
          <p:nvPr/>
        </p:nvPicPr>
        <p:blipFill>
          <a:blip r:embed="rId2"/>
          <a:stretch/>
        </p:blipFill>
        <p:spPr>
          <a:xfrm>
            <a:off x="1531440" y="2865240"/>
            <a:ext cx="6081120" cy="39924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Την ίδια εποχή η δωσίλογη κυβέρνηση δημιουργούσε τα τάγματα ασφαλείας (γερμανοτσολιάδες)</a:t>
            </a:r>
            <a:endParaRPr lang="el-GR" sz="2400" b="0" strike="noStrike" spc="-1">
              <a:solidFill>
                <a:srgbClr val="000000"/>
              </a:solidFill>
              <a:latin typeface="Calibri"/>
            </a:endParaRPr>
          </a:p>
        </p:txBody>
      </p:sp>
      <p:pic>
        <p:nvPicPr>
          <p:cNvPr id="59" name="Εικόνα 1"/>
          <p:cNvPicPr/>
          <p:nvPr/>
        </p:nvPicPr>
        <p:blipFill>
          <a:blip r:embed="rId2"/>
          <a:stretch/>
        </p:blipFill>
        <p:spPr>
          <a:xfrm>
            <a:off x="762120" y="1465920"/>
            <a:ext cx="7619760" cy="51242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endParaRPr lang="el-GR" sz="2800" b="0" strike="noStrike" spc="-1">
              <a:solidFill>
                <a:srgbClr val="000000"/>
              </a:solidFill>
              <a:latin typeface="Calibri"/>
            </a:endParaRPr>
          </a:p>
          <a:p>
            <a:pPr algn="ctr">
              <a:lnSpc>
                <a:spcPct val="90000"/>
              </a:lnSpc>
              <a:spcBef>
                <a:spcPts val="1001"/>
              </a:spcBef>
            </a:pPr>
            <a:endParaRPr lang="el-GR" sz="28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Οι συνομιλίες μεταξύ της εξόριστης κυβέρνησης (στο Λίβανο) και του ΕΑΜ κι άλλων αντιστασιακών οργανώσεων είχαν οδηγήσει τελικά σε μια κυβέρνηση του Γ. Παπανδρέου, στην οποία συμμετείχαν και υπουργοί του ΕΑΜ (2 Σεπτ.1944).</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[Κυβέρνηση Εθνικής Ενότητας]</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Στις 26 Σεπτ. 1944 (στην Καζέρτα) συμφωνήθηκε η υπαγωγή των αντάρτικων δυνάμεων στις διαταγές της εθνικής κυβέρνησης, που θα της παραχωρούσε στις διαταγές του Άγγλου στρατηγού Σκόμπι.</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Οι Γερμανοί αποχωρούν, τελικά, στις 12 Οκτ. 1944</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p:txBody>
      </p:sp>
      <p:pic>
        <p:nvPicPr>
          <p:cNvPr id="62" name="Εικόνα 1"/>
          <p:cNvPicPr/>
          <p:nvPr/>
        </p:nvPicPr>
        <p:blipFill>
          <a:blip r:embed="rId2"/>
          <a:stretch/>
        </p:blipFill>
        <p:spPr>
          <a:xfrm>
            <a:off x="1653120" y="1353240"/>
            <a:ext cx="5837760" cy="4221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Θέση περιεχομένου 1"/>
          <p:cNvPicPr/>
          <p:nvPr/>
        </p:nvPicPr>
        <p:blipFill>
          <a:blip r:embed="rId2"/>
          <a:stretch/>
        </p:blipFill>
        <p:spPr>
          <a:xfrm>
            <a:off x="210960" y="182880"/>
            <a:ext cx="5055840" cy="2814840"/>
          </a:xfrm>
          <a:prstGeom prst="rect">
            <a:avLst/>
          </a:prstGeom>
          <a:ln>
            <a:noFill/>
          </a:ln>
        </p:spPr>
      </p:pic>
      <p:pic>
        <p:nvPicPr>
          <p:cNvPr id="64" name="Εικόνα 3"/>
          <p:cNvPicPr/>
          <p:nvPr/>
        </p:nvPicPr>
        <p:blipFill>
          <a:blip r:embed="rId3"/>
          <a:stretch/>
        </p:blipFill>
        <p:spPr>
          <a:xfrm>
            <a:off x="210960" y="3305160"/>
            <a:ext cx="5238360" cy="3552480"/>
          </a:xfrm>
          <a:prstGeom prst="rect">
            <a:avLst/>
          </a:prstGeom>
          <a:ln>
            <a:noFill/>
          </a:ln>
        </p:spPr>
      </p:pic>
      <p:pic>
        <p:nvPicPr>
          <p:cNvPr id="65" name="Εικόνα 4"/>
          <p:cNvPicPr/>
          <p:nvPr/>
        </p:nvPicPr>
        <p:blipFill>
          <a:blip r:embed="rId4"/>
          <a:stretch/>
        </p:blipFill>
        <p:spPr>
          <a:xfrm>
            <a:off x="5590440" y="891720"/>
            <a:ext cx="3454920" cy="4213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endParaRPr lang="el-GR" sz="2800" b="0" strike="noStrike" spc="-1">
              <a:solidFill>
                <a:srgbClr val="000000"/>
              </a:solidFill>
              <a:latin typeface="Calibri"/>
            </a:endParaRPr>
          </a:p>
          <a:p>
            <a:pPr algn="ctr">
              <a:lnSpc>
                <a:spcPct val="90000"/>
              </a:lnSpc>
              <a:spcBef>
                <a:spcPts val="1001"/>
              </a:spcBef>
            </a:pPr>
            <a:endParaRPr lang="el-GR" sz="2800" b="0" strike="noStrike" spc="-1">
              <a:solidFill>
                <a:srgbClr val="000000"/>
              </a:solidFill>
              <a:latin typeface="Calibri"/>
            </a:endParaRPr>
          </a:p>
        </p:txBody>
      </p:sp>
      <p:pic>
        <p:nvPicPr>
          <p:cNvPr id="67" name="Εικόνα 1"/>
          <p:cNvPicPr/>
          <p:nvPr/>
        </p:nvPicPr>
        <p:blipFill>
          <a:blip r:embed="rId2"/>
          <a:stretch/>
        </p:blipFill>
        <p:spPr>
          <a:xfrm>
            <a:off x="167040" y="337680"/>
            <a:ext cx="4006800" cy="5183640"/>
          </a:xfrm>
          <a:prstGeom prst="rect">
            <a:avLst/>
          </a:prstGeom>
          <a:ln>
            <a:noFill/>
          </a:ln>
        </p:spPr>
      </p:pic>
      <p:pic>
        <p:nvPicPr>
          <p:cNvPr id="68" name="Εικόνα 3"/>
          <p:cNvPicPr/>
          <p:nvPr/>
        </p:nvPicPr>
        <p:blipFill>
          <a:blip r:embed="rId3"/>
          <a:stretch/>
        </p:blipFill>
        <p:spPr>
          <a:xfrm>
            <a:off x="4901040" y="492480"/>
            <a:ext cx="3768480" cy="3207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Θέση περιεχομένου 1"/>
          <p:cNvPicPr/>
          <p:nvPr/>
        </p:nvPicPr>
        <p:blipFill>
          <a:blip r:embed="rId2"/>
          <a:stretch/>
        </p:blipFill>
        <p:spPr>
          <a:xfrm>
            <a:off x="651240" y="309960"/>
            <a:ext cx="7869600" cy="6251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Δυστυχώς, τη χαρά θ’ ακολουθήσει σύντομα η πολιτική κρίση</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Στην Ελλάδα θ’ αρχίσουν να συγκρούονται τα δύο νέα στρατόπεδα.</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Σημαντικά θέματα που είχαν προκύψει ήδη πριν την απελευθέρωση: </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-η σχέση του ΕΑΜ με την κυβέρνηση </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-ο αφοπλισμός του ΕΛΑΣ</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-το μελλοντικό πολίτευμα (πολιτειακό)</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-ο αφοπλισμός των Ταγμάτων Ασφαλείας</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Δεκεμβριανά</a:t>
            </a:r>
            <a:endParaRPr lang="el-GR" sz="2400" b="0" strike="noStrike" spc="-1">
              <a:solidFill>
                <a:srgbClr val="000000"/>
              </a:solidFill>
              <a:latin typeface="Calibri"/>
            </a:endParaRPr>
          </a:p>
        </p:txBody>
      </p:sp>
      <p:pic>
        <p:nvPicPr>
          <p:cNvPr id="72" name="Εικόνα 1"/>
          <p:cNvPicPr/>
          <p:nvPr/>
        </p:nvPicPr>
        <p:blipFill>
          <a:blip r:embed="rId2"/>
          <a:stretch/>
        </p:blipFill>
        <p:spPr>
          <a:xfrm>
            <a:off x="1733400" y="875160"/>
            <a:ext cx="5676480" cy="5714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Για να στηρίξει τις θέσεις του στη διαπραγμάτευση,</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το ΕΑΜ κάλεσε το λαό σε απεργία (2/12/1944) και διαδήλωση (3/12/1944)</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Η διαδήλωση πνίγηκε στο αίμα</a:t>
            </a:r>
            <a:endParaRPr lang="el-GR" sz="2400" b="0" strike="noStrike" spc="-1">
              <a:solidFill>
                <a:srgbClr val="000000"/>
              </a:solidFill>
              <a:latin typeface="Calibri"/>
            </a:endParaRPr>
          </a:p>
        </p:txBody>
      </p:sp>
      <p:pic>
        <p:nvPicPr>
          <p:cNvPr id="74" name="Εικόνα 1"/>
          <p:cNvPicPr/>
          <p:nvPr/>
        </p:nvPicPr>
        <p:blipFill>
          <a:blip r:embed="rId2"/>
          <a:stretch/>
        </p:blipFill>
        <p:spPr>
          <a:xfrm>
            <a:off x="5299920" y="1960560"/>
            <a:ext cx="3628080" cy="4591440"/>
          </a:xfrm>
          <a:prstGeom prst="rect">
            <a:avLst/>
          </a:prstGeom>
          <a:ln>
            <a:noFill/>
          </a:ln>
        </p:spPr>
      </p:pic>
      <p:pic>
        <p:nvPicPr>
          <p:cNvPr id="75" name="Εικόνα 3"/>
          <p:cNvPicPr/>
          <p:nvPr/>
        </p:nvPicPr>
        <p:blipFill>
          <a:blip r:embed="rId3"/>
          <a:stretch/>
        </p:blipFill>
        <p:spPr>
          <a:xfrm>
            <a:off x="213480" y="1944000"/>
            <a:ext cx="4196160" cy="4645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endParaRPr lang="el-GR" sz="28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Από νωρίς γίνεται εμφανές ότι θα υπάρξουν </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σημαντικές διαφορές ανάμεσα στους μελλοντικούς νικητές.</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Διαφορές που ήδη υπήρχαν</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-Πολιτικές (καπιταλισμός – κομμουνισμός) </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-Αποικιοκρατία – Αποαποικιοποίηση</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-Στάση απέναντι στους Γερμανούς, απέναντι στους λαούς</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Shape 1"/>
          <p:cNvSpPr txBox="1"/>
          <p:nvPr/>
        </p:nvSpPr>
        <p:spPr>
          <a:xfrm>
            <a:off x="304920" y="337680"/>
            <a:ext cx="883872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Μάχη της Αθήνας</a:t>
            </a:r>
            <a:endParaRPr lang="el-GR" sz="2400" b="0" strike="noStrike" spc="-1">
              <a:solidFill>
                <a:srgbClr val="000000"/>
              </a:solidFill>
              <a:latin typeface="Calibri"/>
            </a:endParaRPr>
          </a:p>
          <a:p>
            <a:pPr algn="r">
              <a:lnSpc>
                <a:spcPct val="90000"/>
              </a:lnSpc>
              <a:spcBef>
                <a:spcPts val="1001"/>
              </a:spcBef>
            </a:pP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Ακολούθησαν οδομαχίες για 33 μέρες ανάμεσα σε</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ΕΛΑΣίτες, κυβερνητικούς και Άγγλους, που έστελναν</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συνεχώς ενισχύσεις.</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Στις 6 Ιαν. 1945 ο ΕΛΑΣ εκκένωσε τον Πειραιά και την </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Αθήνα.</a:t>
            </a:r>
            <a:endParaRPr lang="el-GR" sz="2400" b="0" strike="noStrike" spc="-1">
              <a:solidFill>
                <a:srgbClr val="000000"/>
              </a:solidFill>
              <a:latin typeface="Calibri"/>
            </a:endParaRPr>
          </a:p>
          <a:p>
            <a:pPr algn="r">
              <a:lnSpc>
                <a:spcPct val="90000"/>
              </a:lnSpc>
              <a:spcBef>
                <a:spcPts val="1001"/>
              </a:spcBef>
            </a:pP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Υπήρξαν πολλοί νεκροί. </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   </a:t>
            </a:r>
            <a:endParaRPr lang="el-GR" sz="2400" b="0" strike="noStrike" spc="-1">
              <a:solidFill>
                <a:srgbClr val="000000"/>
              </a:solidFill>
              <a:latin typeface="Calibri"/>
            </a:endParaRPr>
          </a:p>
        </p:txBody>
      </p:sp>
      <p:pic>
        <p:nvPicPr>
          <p:cNvPr id="77" name="Εικόνα 3"/>
          <p:cNvPicPr/>
          <p:nvPr/>
        </p:nvPicPr>
        <p:blipFill>
          <a:blip r:embed="rId2"/>
          <a:stretch/>
        </p:blipFill>
        <p:spPr>
          <a:xfrm>
            <a:off x="504000" y="3197880"/>
            <a:ext cx="3384000" cy="3400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Shape 1"/>
          <p:cNvSpPr txBox="1"/>
          <p:nvPr/>
        </p:nvSpPr>
        <p:spPr>
          <a:xfrm>
            <a:off x="0" y="337680"/>
            <a:ext cx="914364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Η ήττα του ΕΛΑΣ οδήγησε τελικά στη</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Συμφωνία της Βάρκιζας (12-2-1945), που προέβλεπε:</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Tη δημιουργία μιας </a:t>
            </a:r>
            <a:r>
              <a:rPr lang="el-GR" sz="2400" b="0" u="sng" strike="noStrike" spc="-1">
                <a:solidFill>
                  <a:srgbClr val="FFFF00"/>
                </a:solidFill>
                <a:uFillTx/>
                <a:latin typeface="Calibri"/>
              </a:rPr>
              <a:t>δημοκρατικής</a:t>
            </a:r>
            <a:r>
              <a:rPr lang="el-GR" sz="2400" b="0" strike="noStrike" spc="-1">
                <a:solidFill>
                  <a:srgbClr val="FFFF00"/>
                </a:solidFill>
                <a:latin typeface="Calibri"/>
              </a:rPr>
              <a:t> πολιτείας με πλήρεις πολιτικές ελευθερίες.</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a:t>
            </a:r>
            <a:r>
              <a:rPr lang="el-GR" sz="2400" b="0" u="sng" strike="noStrike" spc="-1">
                <a:solidFill>
                  <a:srgbClr val="FFFF00"/>
                </a:solidFill>
                <a:uFillTx/>
                <a:latin typeface="Calibri"/>
              </a:rPr>
              <a:t>άρση</a:t>
            </a:r>
            <a:r>
              <a:rPr lang="el-GR" sz="2400" b="0" strike="noStrike" spc="-1">
                <a:solidFill>
                  <a:srgbClr val="FFFF00"/>
                </a:solidFill>
                <a:latin typeface="Calibri"/>
              </a:rPr>
              <a:t> του στρατιωτικού νόμου.</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a:t>
            </a:r>
            <a:r>
              <a:rPr lang="el-GR" sz="2400" b="0" u="sng" strike="noStrike" spc="-1">
                <a:solidFill>
                  <a:srgbClr val="FFFF00"/>
                </a:solidFill>
                <a:uFillTx/>
                <a:latin typeface="Calibri"/>
              </a:rPr>
              <a:t>αμνηστία</a:t>
            </a:r>
            <a:r>
              <a:rPr lang="el-GR" sz="2400" b="0" strike="noStrike" spc="-1">
                <a:solidFill>
                  <a:srgbClr val="FFFF00"/>
                </a:solidFill>
                <a:latin typeface="Calibri"/>
              </a:rPr>
              <a:t> των πολιτικών αδικημάτων (αλλά με την εξαίρεση των κοινών αδικημάτων), που πραγματοποιήθηκαν μετά τις 3 Δεκεμβρίου 1944.</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πλήρη </a:t>
            </a:r>
            <a:r>
              <a:rPr lang="el-GR" sz="2400" b="0" u="sng" strike="noStrike" spc="-1">
                <a:solidFill>
                  <a:srgbClr val="FFFF00"/>
                </a:solidFill>
                <a:uFillTx/>
                <a:latin typeface="Calibri"/>
              </a:rPr>
              <a:t>απελευθέρωση</a:t>
            </a:r>
            <a:r>
              <a:rPr lang="el-GR" sz="2400" b="0" strike="noStrike" spc="-1">
                <a:solidFill>
                  <a:srgbClr val="FFFF00"/>
                </a:solidFill>
                <a:latin typeface="Calibri"/>
              </a:rPr>
              <a:t> των συλληφθέντων από τον ΕΛΑΣ.</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 </a:t>
            </a:r>
            <a:r>
              <a:rPr lang="el-GR" sz="2400" b="0" u="sng" strike="noStrike" spc="-1">
                <a:solidFill>
                  <a:srgbClr val="FFFF00"/>
                </a:solidFill>
                <a:uFillTx/>
                <a:latin typeface="Calibri"/>
              </a:rPr>
              <a:t>δημιουργία</a:t>
            </a:r>
            <a:r>
              <a:rPr lang="el-GR" sz="2400" b="0" strike="noStrike" spc="-1">
                <a:solidFill>
                  <a:srgbClr val="FFFF00"/>
                </a:solidFill>
                <a:latin typeface="Calibri"/>
              </a:rPr>
              <a:t> ενός νέου Εθνικού Στρατού.</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a:t>
            </a:r>
            <a:r>
              <a:rPr lang="el-GR" sz="2400" b="0" u="sng" strike="noStrike" spc="-1">
                <a:solidFill>
                  <a:srgbClr val="FFFF00"/>
                </a:solidFill>
                <a:uFillTx/>
                <a:latin typeface="Calibri"/>
              </a:rPr>
              <a:t>αποστράτευση</a:t>
            </a:r>
            <a:r>
              <a:rPr lang="el-GR" sz="2400" b="0" strike="noStrike" spc="-1">
                <a:solidFill>
                  <a:srgbClr val="FFFF00"/>
                </a:solidFill>
                <a:latin typeface="Calibri"/>
              </a:rPr>
              <a:t> του ΕΛΑΣ και τον πλήρη αφοπλισμό του.</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a:t>
            </a:r>
            <a:r>
              <a:rPr lang="el-GR" sz="2400" b="0" u="sng" strike="noStrike" spc="-1">
                <a:solidFill>
                  <a:srgbClr val="FFFF00"/>
                </a:solidFill>
                <a:uFillTx/>
                <a:latin typeface="Calibri"/>
              </a:rPr>
              <a:t>εκκαθάριση</a:t>
            </a:r>
            <a:r>
              <a:rPr lang="el-GR" sz="2400" b="0" strike="noStrike" spc="-1">
                <a:solidFill>
                  <a:srgbClr val="FFFF00"/>
                </a:solidFill>
                <a:latin typeface="Calibri"/>
              </a:rPr>
              <a:t> των δημοσίων υπηρεσιών.</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Την αντίστοιχη </a:t>
            </a:r>
            <a:r>
              <a:rPr lang="el-GR" sz="2400" b="0" u="sng" strike="noStrike" spc="-1">
                <a:solidFill>
                  <a:srgbClr val="FFFF00"/>
                </a:solidFill>
                <a:uFillTx/>
                <a:latin typeface="Calibri"/>
              </a:rPr>
              <a:t>εκκαθάριση</a:t>
            </a:r>
            <a:r>
              <a:rPr lang="el-GR" sz="2400" b="0" strike="noStrike" spc="-1">
                <a:solidFill>
                  <a:srgbClr val="FFFF00"/>
                </a:solidFill>
                <a:latin typeface="Calibri"/>
              </a:rPr>
              <a:t> των σωμάτων ασφαλείας, και</a:t>
            </a:r>
            <a:endParaRPr lang="el-GR" sz="2400" b="0" strike="noStrike" spc="-1">
              <a:solidFill>
                <a:srgbClr val="000000"/>
              </a:solidFill>
              <a:latin typeface="Calibri"/>
            </a:endParaRPr>
          </a:p>
          <a:p>
            <a:pPr marL="228600" indent="-228240" algn="ctr">
              <a:lnSpc>
                <a:spcPct val="90000"/>
              </a:lnSpc>
              <a:spcBef>
                <a:spcPts val="1001"/>
              </a:spcBef>
              <a:buClr>
                <a:srgbClr val="FFFF00"/>
              </a:buClr>
              <a:buFont typeface="Arial"/>
              <a:buChar char="•"/>
            </a:pPr>
            <a:r>
              <a:rPr lang="el-GR" sz="2400" b="0" strike="noStrike" spc="-1">
                <a:solidFill>
                  <a:srgbClr val="FFFF00"/>
                </a:solidFill>
                <a:latin typeface="Calibri"/>
              </a:rPr>
              <a:t>Τη διεξαγωγή </a:t>
            </a:r>
            <a:r>
              <a:rPr lang="el-GR" sz="2400" b="0" u="sng" strike="noStrike" spc="-1">
                <a:solidFill>
                  <a:srgbClr val="FFFF00"/>
                </a:solidFill>
                <a:uFillTx/>
                <a:latin typeface="Calibri"/>
              </a:rPr>
              <a:t>δημοψηφίσματος</a:t>
            </a:r>
            <a:r>
              <a:rPr lang="el-GR" sz="2400" b="0" strike="noStrike" spc="-1">
                <a:solidFill>
                  <a:srgbClr val="FFFF00"/>
                </a:solidFill>
                <a:latin typeface="Calibri"/>
              </a:rPr>
              <a:t> για το πολιτειακό ζήτημα και εκλογών με συμμετοχή διεθνών παρατηρητών.</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Στις 28/2 ο αφοπλισμός του ΕΛΑΣ ολοκληρώθηκε.</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Ο Άρης Βελουχιώτης αρνήθηκε να καταθέσει τα όπλα.</a:t>
            </a: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Η κατάσταση σύντομα εκτραχύνθηκε πάλι.</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p:txBody>
      </p:sp>
      <p:pic>
        <p:nvPicPr>
          <p:cNvPr id="80" name="Εικόνα 1"/>
          <p:cNvPicPr/>
          <p:nvPr/>
        </p:nvPicPr>
        <p:blipFill>
          <a:blip r:embed="rId2"/>
          <a:stretch/>
        </p:blipFill>
        <p:spPr>
          <a:xfrm>
            <a:off x="5155920" y="1833120"/>
            <a:ext cx="3333240" cy="2657160"/>
          </a:xfrm>
          <a:prstGeom prst="rect">
            <a:avLst/>
          </a:prstGeom>
          <a:ln>
            <a:noFill/>
          </a:ln>
        </p:spPr>
      </p:pic>
      <p:pic>
        <p:nvPicPr>
          <p:cNvPr id="81" name="Εικόνα 3"/>
          <p:cNvPicPr/>
          <p:nvPr/>
        </p:nvPicPr>
        <p:blipFill>
          <a:blip r:embed="rId3"/>
          <a:stretch/>
        </p:blipFill>
        <p:spPr>
          <a:xfrm>
            <a:off x="995040" y="2952720"/>
            <a:ext cx="3333240" cy="2485800"/>
          </a:xfrm>
          <a:prstGeom prst="rect">
            <a:avLst/>
          </a:prstGeom>
          <a:ln>
            <a:noFill/>
          </a:ln>
        </p:spPr>
      </p:pic>
      <p:pic>
        <p:nvPicPr>
          <p:cNvPr id="82" name="Εικόνα 4"/>
          <p:cNvPicPr/>
          <p:nvPr/>
        </p:nvPicPr>
        <p:blipFill>
          <a:blip r:embed="rId4"/>
          <a:stretch/>
        </p:blipFill>
        <p:spPr>
          <a:xfrm>
            <a:off x="5292720" y="5038920"/>
            <a:ext cx="3060000" cy="1733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04920" y="-2"/>
            <a:ext cx="8534160" cy="6858001"/>
          </a:xfrm>
          <a:prstGeom prst="rect">
            <a:avLst/>
          </a:prstGeom>
          <a:noFill/>
          <a:ln>
            <a:noFill/>
          </a:ln>
        </p:spPr>
        <p:txBody>
          <a:bodyPr>
            <a:normAutofit fontScale="92500" lnSpcReduction="10000"/>
          </a:bodyPr>
          <a:lstStyle/>
          <a:p>
            <a:pPr algn="ctr">
              <a:lnSpc>
                <a:spcPct val="90000"/>
              </a:lnSpc>
              <a:spcBef>
                <a:spcPts val="1001"/>
              </a:spcBef>
            </a:pPr>
            <a:r>
              <a:rPr lang="el-GR" sz="2400" b="0" strike="noStrike" spc="-1" dirty="0">
                <a:solidFill>
                  <a:srgbClr val="FFFF00"/>
                </a:solidFill>
                <a:latin typeface="Calibri"/>
              </a:rPr>
              <a:t>Κατά τη διάρκεια του πολέμου οι ηγέτες των Συμμάχων συναντήθηκαν αρκετές φορές</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Οι πιο σημαντικές συναντήσεις:</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-Τεχεράνη </a:t>
            </a:r>
            <a:r>
              <a:rPr lang="el-GR" sz="2400" b="0" strike="noStrike" spc="-1" dirty="0" err="1">
                <a:solidFill>
                  <a:srgbClr val="FFFF00"/>
                </a:solidFill>
                <a:latin typeface="Calibri"/>
              </a:rPr>
              <a:t>Νοέ</a:t>
            </a:r>
            <a:r>
              <a:rPr lang="el-GR" sz="2400" b="0" strike="noStrike" spc="-1" dirty="0">
                <a:solidFill>
                  <a:srgbClr val="FFFF00"/>
                </a:solidFill>
                <a:latin typeface="Calibri"/>
              </a:rPr>
              <a:t>.-Δεκ. 1943</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FFFF00"/>
              </a:solidFill>
              <a:latin typeface="Calibri"/>
            </a:endParaRPr>
          </a:p>
          <a:p>
            <a:pPr algn="ctr">
              <a:lnSpc>
                <a:spcPct val="90000"/>
              </a:lnSpc>
              <a:spcBef>
                <a:spcPts val="1001"/>
              </a:spcBef>
            </a:pPr>
            <a:r>
              <a:rPr lang="el-GR" sz="2400" spc="-1" dirty="0">
                <a:solidFill>
                  <a:srgbClr val="FFFF00"/>
                </a:solidFill>
                <a:latin typeface="Calibri"/>
              </a:rPr>
              <a:t>Η συνάντηση α</a:t>
            </a:r>
            <a:r>
              <a:rPr lang="el-GR" sz="2400" b="0" strike="noStrike" spc="-1" dirty="0">
                <a:solidFill>
                  <a:srgbClr val="FFFF00"/>
                </a:solidFill>
                <a:latin typeface="Calibri"/>
              </a:rPr>
              <a:t>φορούσε τη Γιουγκοσλαβία, την Τουρκία και κυρίως τη σχεδίαση της απόβασης στη Νορμανδία</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p:txBody>
      </p:sp>
      <p:pic>
        <p:nvPicPr>
          <p:cNvPr id="45" name="Εικόνα 1"/>
          <p:cNvPicPr/>
          <p:nvPr/>
        </p:nvPicPr>
        <p:blipFill>
          <a:blip r:embed="rId2"/>
          <a:stretch/>
        </p:blipFill>
        <p:spPr>
          <a:xfrm>
            <a:off x="1878300" y="1529922"/>
            <a:ext cx="5387400" cy="4379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304920" y="79200"/>
            <a:ext cx="8534160" cy="6252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Τον Οκτώβριο του 1944 ο Τσόρτσιλ κι ο Στάλιν συναντήθηκαν στη Μόσχα.</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Εκεί, χώρισαν τα Νότια Βαλκάνια σε δύο σφαίρες επιρροής</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-Αγγλική: Ελλάδα</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-Σοβιετική Βουλγαρία</a:t>
            </a: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a:t>
            </a:r>
            <a:r>
              <a:rPr lang="el-GR" sz="2400" b="0" strike="noStrike" spc="-1" dirty="0" err="1">
                <a:solidFill>
                  <a:srgbClr val="FFFF00"/>
                </a:solidFill>
                <a:latin typeface="Calibri"/>
              </a:rPr>
              <a:t>Αγγλοσοβιετική</a:t>
            </a:r>
            <a:r>
              <a:rPr lang="el-GR" sz="2400" b="0" strike="noStrike" spc="-1" dirty="0">
                <a:solidFill>
                  <a:srgbClr val="FFFF00"/>
                </a:solidFill>
                <a:latin typeface="Calibri"/>
              </a:rPr>
              <a:t>: Γιουγκοσλαβία</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p:txBody>
      </p:sp>
      <p:pic>
        <p:nvPicPr>
          <p:cNvPr id="47" name="Εικόνα 1"/>
          <p:cNvPicPr/>
          <p:nvPr/>
        </p:nvPicPr>
        <p:blipFill>
          <a:blip r:embed="rId2"/>
          <a:stretch/>
        </p:blipFill>
        <p:spPr>
          <a:xfrm>
            <a:off x="1920940" y="2731719"/>
            <a:ext cx="5616000" cy="3898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Ακόμη πιο σημαντική ήταν η Συνδιάσκεψη των Τσόρτσιλ, Ρούζβελτ, Στάλιν στη Γιάλτα (Φεβρ. 1945)</a:t>
            </a:r>
            <a:endParaRPr lang="el-GR" sz="2400" b="0" strike="noStrike" spc="-1">
              <a:solidFill>
                <a:srgbClr val="000000"/>
              </a:solidFill>
              <a:latin typeface="Calibri"/>
            </a:endParaRPr>
          </a:p>
        </p:txBody>
      </p:sp>
      <p:pic>
        <p:nvPicPr>
          <p:cNvPr id="49" name="Εικόνα 1"/>
          <p:cNvPicPr/>
          <p:nvPr/>
        </p:nvPicPr>
        <p:blipFill>
          <a:blip r:embed="rId2"/>
          <a:stretch/>
        </p:blipFill>
        <p:spPr>
          <a:xfrm>
            <a:off x="762120" y="1143000"/>
            <a:ext cx="7619760" cy="5714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Ανάμεσα σ’ άλλα αποφασίστηκε:</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-Να μη γίνει δεκτή παρά μόνο η άνευ όρων παράδοση της Γερμανίας, που έμελλε ν’ </a:t>
            </a:r>
            <a:r>
              <a:rPr lang="el-GR" sz="2400" b="0" strike="noStrike" spc="-1" dirty="0" err="1">
                <a:solidFill>
                  <a:srgbClr val="FFFF00"/>
                </a:solidFill>
                <a:latin typeface="Calibri"/>
              </a:rPr>
              <a:t>αποστρατιωτικοποιηθεί</a:t>
            </a:r>
            <a:r>
              <a:rPr lang="el-GR" sz="2400" b="0" strike="noStrike" spc="-1" dirty="0">
                <a:solidFill>
                  <a:srgbClr val="FFFF00"/>
                </a:solidFill>
                <a:latin typeface="Calibri"/>
              </a:rPr>
              <a:t> κι </a:t>
            </a:r>
            <a:r>
              <a:rPr lang="el-GR" sz="2400" b="0" strike="noStrike" spc="-1" dirty="0" err="1">
                <a:solidFill>
                  <a:srgbClr val="FFFF00"/>
                </a:solidFill>
                <a:latin typeface="Calibri"/>
              </a:rPr>
              <a:t>αποναζιστοποιηθεί</a:t>
            </a:r>
            <a:r>
              <a:rPr lang="el-GR" sz="2400" b="0" strike="noStrike" spc="-1" dirty="0">
                <a:solidFill>
                  <a:srgbClr val="FFFF00"/>
                </a:solidFill>
                <a:latin typeface="Calibri"/>
              </a:rPr>
              <a:t>.</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-Να βρεθούν και να δικαστούν οι Ναζί εγκληματίες</a:t>
            </a:r>
            <a:endParaRPr lang="el-GR" sz="2400" b="0" strike="noStrike" spc="-1" dirty="0">
              <a:solidFill>
                <a:srgbClr val="000000"/>
              </a:solidFill>
              <a:latin typeface="Calibri"/>
            </a:endParaRPr>
          </a:p>
          <a:p>
            <a:pPr algn="ctr">
              <a:lnSpc>
                <a:spcPct val="90000"/>
              </a:lnSpc>
              <a:spcBef>
                <a:spcPts val="1001"/>
              </a:spcBef>
            </a:pPr>
            <a:endParaRPr lang="el-GR" sz="2400" b="0" strike="noStrike" spc="-1" dirty="0">
              <a:solidFill>
                <a:srgbClr val="000000"/>
              </a:solidFill>
              <a:latin typeface="Calibri"/>
            </a:endParaRPr>
          </a:p>
          <a:p>
            <a:pPr algn="ctr">
              <a:lnSpc>
                <a:spcPct val="90000"/>
              </a:lnSpc>
              <a:spcBef>
                <a:spcPts val="1001"/>
              </a:spcBef>
            </a:pPr>
            <a:r>
              <a:rPr lang="el-GR" sz="2400" b="0" strike="noStrike" spc="-1" dirty="0">
                <a:solidFill>
                  <a:srgbClr val="FFFF00"/>
                </a:solidFill>
                <a:latin typeface="Calibri"/>
              </a:rPr>
              <a:t>-Να συγκροτηθούν αντιπροσωπευτικές κυβερνήσεις για διενέργεια ελεύθερων εκλογών υπό τριμερή συμμαχικό έλεγχο στις απελευθερωμένες χώρες.</a:t>
            </a:r>
            <a:endParaRPr lang="el-GR" sz="2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Οι Δυτικοί Σύμμαχοι θεώρησαν νωρίς ότι οι Σοβιετικοί καταπάτησαν τον τελευταίο όρο στη Ρουμανία και την Πολωνία, που ελέγχονταν από το Σοβιετικό στρατό</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Νέα Συνδιάσκεψη στο Πότσνταμ (Ιού.-Αύγ. 1945)</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-Βρετανοί: Άτλι</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-Η.Π.Α: Τρούμαν</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-Ε.Σ.Σ.Δ: Στάλιν</a:t>
            </a:r>
            <a:endParaRPr lang="el-GR" sz="2400" b="0" strike="noStrike" spc="-1">
              <a:solidFill>
                <a:srgbClr val="000000"/>
              </a:solidFill>
              <a:latin typeface="Calibri"/>
            </a:endParaRPr>
          </a:p>
        </p:txBody>
      </p:sp>
      <p:pic>
        <p:nvPicPr>
          <p:cNvPr id="52" name="Εικόνα 3"/>
          <p:cNvPicPr/>
          <p:nvPr/>
        </p:nvPicPr>
        <p:blipFill>
          <a:blip r:embed="rId2"/>
          <a:stretch/>
        </p:blipFill>
        <p:spPr>
          <a:xfrm>
            <a:off x="304920" y="2580840"/>
            <a:ext cx="5071320" cy="4008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Shape 1"/>
          <p:cNvSpPr txBox="1"/>
          <p:nvPr/>
        </p:nvSpPr>
        <p:spPr>
          <a:xfrm>
            <a:off x="295560" y="379800"/>
            <a:ext cx="8496360" cy="6090840"/>
          </a:xfrm>
          <a:prstGeom prst="rect">
            <a:avLst/>
          </a:prstGeom>
          <a:noFill/>
          <a:ln>
            <a:noFill/>
          </a:ln>
        </p:spPr>
        <p:txBody>
          <a:bodyPr>
            <a:normAutofit/>
          </a:bodyPr>
          <a:lstStyle/>
          <a:p>
            <a:pPr algn="r">
              <a:lnSpc>
                <a:spcPct val="90000"/>
              </a:lnSpc>
              <a:spcBef>
                <a:spcPts val="1001"/>
              </a:spcBef>
            </a:pPr>
            <a:r>
              <a:rPr lang="el-GR" sz="2400" b="0" strike="noStrike" spc="-1">
                <a:solidFill>
                  <a:srgbClr val="FFFF00"/>
                </a:solidFill>
                <a:latin typeface="Calibri"/>
              </a:rPr>
              <a:t>Στο Πότσνταμ τέθηκαν οι βάσεις για τη</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μελλοντική κατάσταση  της Γερμανίας</a:t>
            </a:r>
            <a:endParaRPr lang="el-GR" sz="2400" b="0" strike="noStrike" spc="-1">
              <a:solidFill>
                <a:srgbClr val="000000"/>
              </a:solidFill>
              <a:latin typeface="Calibri"/>
            </a:endParaRPr>
          </a:p>
          <a:p>
            <a:pPr algn="r">
              <a:lnSpc>
                <a:spcPct val="90000"/>
              </a:lnSpc>
              <a:spcBef>
                <a:spcPts val="1001"/>
              </a:spcBef>
            </a:pPr>
            <a:endParaRPr lang="el-GR" sz="2400" b="0" strike="noStrike" spc="-1">
              <a:solidFill>
                <a:srgbClr val="000000"/>
              </a:solidFill>
              <a:latin typeface="Calibri"/>
            </a:endParaRPr>
          </a:p>
          <a:p>
            <a:pPr algn="r">
              <a:lnSpc>
                <a:spcPct val="90000"/>
              </a:lnSpc>
              <a:spcBef>
                <a:spcPts val="1001"/>
              </a:spcBef>
            </a:pP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-Διαμοιρασμός των γερμανικών εδαφών</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-Εκδημοκρατισμός</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-Επανεκκίνηση της Γερμανικής οικονομίας</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σε βάση αγροτική και βιοτεχνική</a:t>
            </a:r>
            <a:endParaRPr lang="el-GR" sz="2400" b="0" strike="noStrike" spc="-1">
              <a:solidFill>
                <a:srgbClr val="000000"/>
              </a:solidFill>
              <a:latin typeface="Calibri"/>
            </a:endParaRPr>
          </a:p>
          <a:p>
            <a:pPr algn="r">
              <a:lnSpc>
                <a:spcPct val="90000"/>
              </a:lnSpc>
              <a:spcBef>
                <a:spcPts val="1001"/>
              </a:spcBef>
            </a:pPr>
            <a:r>
              <a:rPr lang="el-GR" sz="2400" b="0" strike="noStrike" spc="-1">
                <a:solidFill>
                  <a:srgbClr val="FFFF00"/>
                </a:solidFill>
                <a:latin typeface="Calibri"/>
              </a:rPr>
              <a:t>-Γερμανικές Αποζημιώσεις προς την Ε.Σ.Σ.Δ.</a:t>
            </a:r>
            <a:endParaRPr lang="el-GR" sz="2400" b="0" strike="noStrike" spc="-1">
              <a:solidFill>
                <a:srgbClr val="000000"/>
              </a:solidFill>
              <a:latin typeface="Calibri"/>
            </a:endParaRPr>
          </a:p>
        </p:txBody>
      </p:sp>
      <p:pic>
        <p:nvPicPr>
          <p:cNvPr id="54" name="Εικόνα 4"/>
          <p:cNvPicPr/>
          <p:nvPr/>
        </p:nvPicPr>
        <p:blipFill>
          <a:blip r:embed="rId2"/>
          <a:stretch/>
        </p:blipFill>
        <p:spPr>
          <a:xfrm>
            <a:off x="136080" y="379800"/>
            <a:ext cx="3047760" cy="24094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Shape 1"/>
          <p:cNvSpPr txBox="1"/>
          <p:nvPr/>
        </p:nvSpPr>
        <p:spPr>
          <a:xfrm>
            <a:off x="304920" y="337680"/>
            <a:ext cx="8534160" cy="6252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Οι εντάσεις ανάμεσα σε Σοβιετικούς, που προσπαθούν να επιβάλουν τον έλεγχό τους στην Ανατολική Ευρώπη, και στους Αγγλοαμερικάνους αυξάνονται.</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Ο Τσόρτσιλ θα μιλήσει στο αγγλικό κοινοβούλιο για το «σιδηρούν παραπέτασμα» (“iron curtain”), που υψώνεται στη ζώνη της σοβιετικής επιρροής. </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Calibri"/>
              </a:rPr>
              <a:t>Παράλληλα, η αμερικανική στάση σκληραίνει</a:t>
            </a:r>
            <a:endParaRPr lang="el-GR" sz="2400" b="0" strike="noStrike" spc="-1">
              <a:solidFill>
                <a:srgbClr val="000000"/>
              </a:solidFill>
              <a:latin typeface="Calibri"/>
            </a:endParaRPr>
          </a:p>
          <a:p>
            <a:pPr algn="ctr">
              <a:lnSpc>
                <a:spcPct val="90000"/>
              </a:lnSpc>
              <a:spcBef>
                <a:spcPts val="1001"/>
              </a:spcBef>
            </a:pPr>
            <a:endParaRPr lang="el-GR" sz="2400" b="0" strike="noStrike" spc="-1">
              <a:solidFill>
                <a:srgbClr val="000000"/>
              </a:solidFill>
              <a:latin typeface="Calibri"/>
            </a:endParaRPr>
          </a:p>
          <a:p>
            <a:pPr algn="ctr">
              <a:lnSpc>
                <a:spcPct val="90000"/>
              </a:lnSpc>
              <a:spcBef>
                <a:spcPts val="1001"/>
              </a:spcBef>
            </a:pPr>
            <a:r>
              <a:rPr lang="el-GR" sz="2400" b="0" strike="noStrike" spc="-1">
                <a:solidFill>
                  <a:srgbClr val="FFFF00"/>
                </a:solidFill>
                <a:latin typeface="Wingdings"/>
              </a:rPr>
              <a:t></a:t>
            </a:r>
            <a:r>
              <a:rPr lang="el-GR" sz="2400" b="0" strike="noStrike" spc="-1">
                <a:solidFill>
                  <a:srgbClr val="FFFF00"/>
                </a:solidFill>
                <a:latin typeface="Calibri"/>
              </a:rPr>
              <a:t> Ψυχρός Πόλεμος</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273</TotalTime>
  <Words>770</Words>
  <Application>Microsoft Macintosh PowerPoint</Application>
  <PresentationFormat>Προβολή στην οθόνη (4:3)</PresentationFormat>
  <Paragraphs>116</Paragraphs>
  <Slides>22</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Arial</vt:lpstr>
      <vt:lpstr>Calibri</vt:lpstr>
      <vt:lpstr>Calibri Light</vt:lpstr>
      <vt:lpstr>Times New Roman</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Geo Veo</dc:creator>
  <dc:description/>
  <cp:lastModifiedBy>Eleni Poulou</cp:lastModifiedBy>
  <cp:revision>18</cp:revision>
  <dcterms:created xsi:type="dcterms:W3CDTF">2015-02-21T16:05:35Z</dcterms:created>
  <dcterms:modified xsi:type="dcterms:W3CDTF">2026-03-05T06:36:19Z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Προβολή στην οθόνη (4:3)</vt:lpwstr>
  </property>
  <property fmtid="{D5CDD505-2E9C-101B-9397-08002B2CF9AE}" pid="9" name="ScaleCrop">
    <vt:bool>false</vt:bool>
  </property>
  <property fmtid="{D5CDD505-2E9C-101B-9397-08002B2CF9AE}" pid="10" name="ShareDoc">
    <vt:bool>false</vt:bool>
  </property>
  <property fmtid="{D5CDD505-2E9C-101B-9397-08002B2CF9AE}" pid="11" name="Slides">
    <vt:i4>24</vt:i4>
  </property>
</Properties>
</file>