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80" r:id="rId11"/>
    <p:sldId id="267" r:id="rId12"/>
    <p:sldId id="268" r:id="rId13"/>
    <p:sldId id="270" r:id="rId14"/>
    <p:sldId id="271" r:id="rId15"/>
    <p:sldId id="273" r:id="rId16"/>
    <p:sldId id="274" r:id="rId17"/>
    <p:sldId id="276" r:id="rId18"/>
    <p:sldId id="277" r:id="rId19"/>
    <p:sldId id="278" r:id="rId20"/>
    <p:sldId id="275" r:id="rId21"/>
    <p:sldId id="281" r:id="rId22"/>
    <p:sldId id="285" r:id="rId23"/>
    <p:sldId id="286" r:id="rId24"/>
    <p:sldId id="288" r:id="rId25"/>
    <p:sldId id="289" r:id="rId26"/>
    <p:sldId id="290" r:id="rId27"/>
    <p:sldId id="291" r:id="rId28"/>
    <p:sldId id="292" r:id="rId29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0066"/>
    <a:srgbClr val="00FF00"/>
    <a:srgbClr val="00F66F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5D8B45-CBF5-43E4-8E30-A8BE745CB59B}" type="datetimeFigureOut">
              <a:rPr lang="el-GR" smtClean="0"/>
              <a:t>13/11/2024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00ACF8-A3ED-474A-8F0B-5EDCDEE34EE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54266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Καταγράφω στον πίνακα όλες τις λέξεις των αντικειμένων. Έπειτα εστιάζουμε στις λέξεις από π.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0ACF8-A3ED-474A-8F0B-5EDCDEE34EE4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84900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Διαβάζουμε. 1η φορά εγώ. Μετά τα παιδιά διαβάζουν</a:t>
            </a:r>
            <a:r>
              <a:rPr lang="el-GR" baseline="0" dirty="0"/>
              <a:t> τα λόγια του παπαγάλου. Μετά τον μιμούνται.</a:t>
            </a:r>
            <a:r>
              <a:rPr lang="el-GR" dirty="0"/>
              <a:t>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0ACF8-A3ED-474A-8F0B-5EDCDEE34EE4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36636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Κάποιοι</a:t>
            </a:r>
            <a:r>
              <a:rPr lang="el-GR" baseline="0" dirty="0"/>
              <a:t> κάνουν τις ερωτήσεις και κάποιοι απαντούν σαν τον παπαγάλο. Με εναλλαγές ώστε να κάνουν όλοι και τους 2 ρόλους.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0ACF8-A3ED-474A-8F0B-5EDCDEE34EE4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99754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Διαβάζουμε. 1η φορά εγώ. Μετά τα παιδιά διαβάζουν</a:t>
            </a:r>
            <a:r>
              <a:rPr lang="el-GR" baseline="0" dirty="0"/>
              <a:t> τα λόγια του παπαγάλου. Μετά τον μιμούνται.</a:t>
            </a:r>
            <a:r>
              <a:rPr lang="el-GR" dirty="0"/>
              <a:t>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0ACF8-A3ED-474A-8F0B-5EDCDEE34EE4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36636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Ακούμε από τα λάχανα και χάχανα.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0ACF8-A3ED-474A-8F0B-5EDCDEE34EE4}" type="slidenum">
              <a:rPr lang="el-GR" smtClean="0"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97428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Στυλ κύριου υπότιτλου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97DA-D3EF-4D36-B4F0-EE921A7A6BD3}" type="datetimeFigureOut">
              <a:rPr lang="el-GR" smtClean="0"/>
              <a:t>13/11/2024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212DB-9328-44C6-84BF-D8EBBE90FC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5940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97DA-D3EF-4D36-B4F0-EE921A7A6BD3}" type="datetimeFigureOut">
              <a:rPr lang="el-GR" smtClean="0"/>
              <a:t>13/11/2024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212DB-9328-44C6-84BF-D8EBBE90FC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0414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97DA-D3EF-4D36-B4F0-EE921A7A6BD3}" type="datetimeFigureOut">
              <a:rPr lang="el-GR" smtClean="0"/>
              <a:t>13/11/2024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212DB-9328-44C6-84BF-D8EBBE90FC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0197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97DA-D3EF-4D36-B4F0-EE921A7A6BD3}" type="datetimeFigureOut">
              <a:rPr lang="el-GR" smtClean="0"/>
              <a:t>13/11/2024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212DB-9328-44C6-84BF-D8EBBE90FC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7329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97DA-D3EF-4D36-B4F0-EE921A7A6BD3}" type="datetimeFigureOut">
              <a:rPr lang="el-GR" smtClean="0"/>
              <a:t>13/11/2024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212DB-9328-44C6-84BF-D8EBBE90FC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5048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97DA-D3EF-4D36-B4F0-EE921A7A6BD3}" type="datetimeFigureOut">
              <a:rPr lang="el-GR" smtClean="0"/>
              <a:t>13/11/2024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212DB-9328-44C6-84BF-D8EBBE90FC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6961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97DA-D3EF-4D36-B4F0-EE921A7A6BD3}" type="datetimeFigureOut">
              <a:rPr lang="el-GR" smtClean="0"/>
              <a:t>13/11/2024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212DB-9328-44C6-84BF-D8EBBE90FC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7784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97DA-D3EF-4D36-B4F0-EE921A7A6BD3}" type="datetimeFigureOut">
              <a:rPr lang="el-GR" smtClean="0"/>
              <a:t>13/11/2024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212DB-9328-44C6-84BF-D8EBBE90FC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9634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97DA-D3EF-4D36-B4F0-EE921A7A6BD3}" type="datetimeFigureOut">
              <a:rPr lang="el-GR" smtClean="0"/>
              <a:t>13/11/2024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212DB-9328-44C6-84BF-D8EBBE90FC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4558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97DA-D3EF-4D36-B4F0-EE921A7A6BD3}" type="datetimeFigureOut">
              <a:rPr lang="el-GR" smtClean="0"/>
              <a:t>13/11/2024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212DB-9328-44C6-84BF-D8EBBE90FC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1231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97DA-D3EF-4D36-B4F0-EE921A7A6BD3}" type="datetimeFigureOut">
              <a:rPr lang="el-GR" smtClean="0"/>
              <a:t>13/11/2024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212DB-9328-44C6-84BF-D8EBBE90FC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4783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097DA-D3EF-4D36-B4F0-EE921A7A6BD3}" type="datetimeFigureOut">
              <a:rPr lang="el-GR" smtClean="0"/>
              <a:t>13/11/2024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212DB-9328-44C6-84BF-D8EBBE90FC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95637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taksiasterati.blogspot.gr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397768" y="2130425"/>
            <a:ext cx="8278688" cy="1470025"/>
          </a:xfrm>
        </p:spPr>
        <p:txBody>
          <a:bodyPr>
            <a:noAutofit/>
          </a:bodyPr>
          <a:lstStyle/>
          <a:p>
            <a:r>
              <a:rPr lang="el-GR" sz="9600" b="1" dirty="0"/>
              <a:t>Πεπόνι , πεπόνι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Π,π</a:t>
            </a:r>
            <a:endParaRPr lang="el-G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Υπότιτλος 2"/>
          <p:cNvSpPr txBox="1">
            <a:spLocks/>
          </p:cNvSpPr>
          <p:nvPr/>
        </p:nvSpPr>
        <p:spPr>
          <a:xfrm>
            <a:off x="2699792" y="5949280"/>
            <a:ext cx="3920480" cy="33759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1800" dirty="0" err="1">
                <a:latin typeface="Aka-AcidGR-Curly" pitchFamily="2" charset="-95"/>
                <a:ea typeface="Aka-AcidGR-Curly" pitchFamily="2" charset="-95"/>
              </a:rPr>
              <a:t>Χατσίκου</a:t>
            </a:r>
            <a:r>
              <a:rPr lang="el-GR" sz="1800" dirty="0">
                <a:latin typeface="Aka-AcidGR-Curly" pitchFamily="2" charset="-95"/>
                <a:ea typeface="Aka-AcidGR-Curly" pitchFamily="2" charset="-95"/>
              </a:rPr>
              <a:t> Ιωάννα </a:t>
            </a:r>
            <a:r>
              <a:rPr lang="el-GR" sz="1800" u="sng" dirty="0">
                <a:latin typeface="Aka-AcidGR-Curly" pitchFamily="2" charset="-95"/>
                <a:ea typeface="Aka-AcidGR-Curly" pitchFamily="2" charset="-95"/>
                <a:hlinkClick r:id="rId3"/>
              </a:rPr>
              <a:t>http://taksiasterati.blogspot.gr</a:t>
            </a:r>
            <a:r>
              <a:rPr lang="el-GR" sz="1800" u="sng" dirty="0">
                <a:latin typeface="Aka-AcidGR-Curly" pitchFamily="2" charset="-95"/>
                <a:ea typeface="Aka-AcidGR-Curly" pitchFamily="2" charset="-95"/>
              </a:rPr>
              <a:t> </a:t>
            </a:r>
            <a:endParaRPr lang="el-GR" sz="1800" dirty="0">
              <a:latin typeface="Aka-AcidGR-Curly" pitchFamily="2" charset="-95"/>
              <a:ea typeface="Aka-AcidGR-Curly" pitchFamily="2" charset="-95"/>
            </a:endParaRPr>
          </a:p>
        </p:txBody>
      </p:sp>
    </p:spTree>
    <p:extLst>
      <p:ext uri="{BB962C8B-B14F-4D97-AF65-F5344CB8AC3E}">
        <p14:creationId xmlns:p14="http://schemas.microsoft.com/office/powerpoint/2010/main" val="164053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764867" y="1980168"/>
            <a:ext cx="1417376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6600" b="1" dirty="0">
                <a:ln w="1778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π</a:t>
            </a:r>
            <a:endParaRPr lang="el-GR" sz="16600" b="1" cap="none" spc="0" dirty="0">
              <a:ln w="17780" cmpd="sng">
                <a:solidFill>
                  <a:srgbClr val="002060"/>
                </a:solidFill>
                <a:prstDash val="solid"/>
                <a:miter lim="800000"/>
              </a:ln>
              <a:solidFill>
                <a:srgbClr val="00FF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cxnSp>
        <p:nvCxnSpPr>
          <p:cNvPr id="3" name="Ευθύγραμμο βέλος σύνδεσης 2"/>
          <p:cNvCxnSpPr/>
          <p:nvPr/>
        </p:nvCxnSpPr>
        <p:spPr>
          <a:xfrm flipV="1">
            <a:off x="2287764" y="2052176"/>
            <a:ext cx="1152128" cy="936104"/>
          </a:xfrm>
          <a:prstGeom prst="straightConnector1">
            <a:avLst/>
          </a:prstGeom>
          <a:ln w="7620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Ορθογώνιο 3"/>
          <p:cNvSpPr/>
          <p:nvPr/>
        </p:nvSpPr>
        <p:spPr>
          <a:xfrm>
            <a:off x="3529953" y="1022068"/>
            <a:ext cx="91242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9600" b="1" cap="none" spc="0" dirty="0">
                <a:ln w="1778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α</a:t>
            </a:r>
          </a:p>
        </p:txBody>
      </p:sp>
      <p:cxnSp>
        <p:nvCxnSpPr>
          <p:cNvPr id="5" name="Ευθύγραμμο βέλος σύνδεσης 4"/>
          <p:cNvCxnSpPr/>
          <p:nvPr/>
        </p:nvCxnSpPr>
        <p:spPr>
          <a:xfrm flipV="1">
            <a:off x="2287764" y="3114878"/>
            <a:ext cx="1152128" cy="317759"/>
          </a:xfrm>
          <a:prstGeom prst="straightConnector1">
            <a:avLst/>
          </a:prstGeom>
          <a:ln w="7620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Ευθύγραμμο βέλος σύνδεσης 5"/>
          <p:cNvCxnSpPr/>
          <p:nvPr/>
        </p:nvCxnSpPr>
        <p:spPr>
          <a:xfrm>
            <a:off x="2134531" y="3784471"/>
            <a:ext cx="1161345" cy="283929"/>
          </a:xfrm>
          <a:prstGeom prst="straightConnector1">
            <a:avLst/>
          </a:prstGeom>
          <a:ln w="7620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Ευθύγραμμο βέλος σύνδεσης 6"/>
          <p:cNvCxnSpPr/>
          <p:nvPr/>
        </p:nvCxnSpPr>
        <p:spPr>
          <a:xfrm>
            <a:off x="2125314" y="4283235"/>
            <a:ext cx="1170562" cy="865285"/>
          </a:xfrm>
          <a:prstGeom prst="straightConnector1">
            <a:avLst/>
          </a:prstGeom>
          <a:ln w="7620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Ορθογώνιο 7"/>
          <p:cNvSpPr/>
          <p:nvPr/>
        </p:nvSpPr>
        <p:spPr>
          <a:xfrm>
            <a:off x="5167154" y="838200"/>
            <a:ext cx="1896674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1500" b="1" dirty="0">
                <a:ln w="1778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π</a:t>
            </a:r>
            <a:r>
              <a:rPr lang="el-GR" sz="11500" b="1" cap="none" spc="0" dirty="0">
                <a:ln w="1778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α</a:t>
            </a:r>
          </a:p>
        </p:txBody>
      </p:sp>
      <p:sp>
        <p:nvSpPr>
          <p:cNvPr id="9" name="Ορθογώνιο 8"/>
          <p:cNvSpPr/>
          <p:nvPr/>
        </p:nvSpPr>
        <p:spPr>
          <a:xfrm>
            <a:off x="3576044" y="2257501"/>
            <a:ext cx="53732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9600" b="1" cap="none" spc="0" dirty="0">
                <a:ln w="1778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ι</a:t>
            </a:r>
          </a:p>
        </p:txBody>
      </p:sp>
      <p:sp>
        <p:nvSpPr>
          <p:cNvPr id="10" name="Ορθογώνιο 9"/>
          <p:cNvSpPr/>
          <p:nvPr/>
        </p:nvSpPr>
        <p:spPr>
          <a:xfrm>
            <a:off x="3506634" y="3147910"/>
            <a:ext cx="84670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9600" b="1" cap="none" spc="0" dirty="0">
                <a:ln w="1778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ο</a:t>
            </a:r>
          </a:p>
        </p:txBody>
      </p:sp>
      <p:sp>
        <p:nvSpPr>
          <p:cNvPr id="11" name="Ορθογώνιο 10"/>
          <p:cNvSpPr/>
          <p:nvPr/>
        </p:nvSpPr>
        <p:spPr>
          <a:xfrm>
            <a:off x="3471049" y="4283235"/>
            <a:ext cx="74731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9600" b="1" cap="none" spc="0" dirty="0">
                <a:ln w="1778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ε</a:t>
            </a:r>
          </a:p>
        </p:txBody>
      </p:sp>
      <p:sp>
        <p:nvSpPr>
          <p:cNvPr id="12" name="Ορθογώνιο 11"/>
          <p:cNvSpPr/>
          <p:nvPr/>
        </p:nvSpPr>
        <p:spPr>
          <a:xfrm>
            <a:off x="5361950" y="2062336"/>
            <a:ext cx="146065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1500" b="1" dirty="0">
                <a:ln w="1778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π</a:t>
            </a:r>
            <a:r>
              <a:rPr lang="el-GR" sz="11500" b="1" cap="none" spc="0" dirty="0">
                <a:ln w="1778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ι</a:t>
            </a:r>
          </a:p>
        </p:txBody>
      </p:sp>
      <p:sp>
        <p:nvSpPr>
          <p:cNvPr id="13" name="Ορθογώνιο 12"/>
          <p:cNvSpPr/>
          <p:nvPr/>
        </p:nvSpPr>
        <p:spPr>
          <a:xfrm>
            <a:off x="5321829" y="3070448"/>
            <a:ext cx="1832553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1500" b="1" dirty="0" err="1">
                <a:ln w="1778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π</a:t>
            </a:r>
            <a:r>
              <a:rPr lang="el-GR" sz="11500" b="1" cap="none" spc="0" dirty="0" err="1">
                <a:ln w="1778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ο</a:t>
            </a:r>
            <a:endParaRPr lang="el-GR" sz="11500" b="1" cap="none" spc="0" dirty="0">
              <a:ln w="17780" cmpd="sng">
                <a:solidFill>
                  <a:srgbClr val="002060"/>
                </a:solidFill>
                <a:prstDash val="solid"/>
                <a:miter lim="800000"/>
              </a:ln>
              <a:solidFill>
                <a:srgbClr val="00FF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4" name="Ορθογώνιο 13"/>
          <p:cNvSpPr/>
          <p:nvPr/>
        </p:nvSpPr>
        <p:spPr>
          <a:xfrm>
            <a:off x="5269466" y="4150568"/>
            <a:ext cx="171393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1500" b="1" dirty="0">
                <a:ln w="1778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π</a:t>
            </a:r>
            <a:r>
              <a:rPr lang="el-GR" sz="11500" b="1" cap="none" spc="0" dirty="0">
                <a:ln w="1778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ε</a:t>
            </a:r>
          </a:p>
        </p:txBody>
      </p:sp>
      <p:sp>
        <p:nvSpPr>
          <p:cNvPr id="18" name="Ορθογώνιο 17"/>
          <p:cNvSpPr/>
          <p:nvPr/>
        </p:nvSpPr>
        <p:spPr>
          <a:xfrm>
            <a:off x="755576" y="1412776"/>
            <a:ext cx="6984776" cy="4896544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9" name="Ισοσκελές τρίγωνο 18"/>
          <p:cNvSpPr/>
          <p:nvPr/>
        </p:nvSpPr>
        <p:spPr>
          <a:xfrm>
            <a:off x="755576" y="0"/>
            <a:ext cx="6840760" cy="141277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0" name="Έλλειψη 19"/>
          <p:cNvSpPr/>
          <p:nvPr/>
        </p:nvSpPr>
        <p:spPr>
          <a:xfrm>
            <a:off x="3295876" y="260648"/>
            <a:ext cx="1871278" cy="11521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1" name="Ορθογώνιο 20"/>
          <p:cNvSpPr/>
          <p:nvPr/>
        </p:nvSpPr>
        <p:spPr>
          <a:xfrm>
            <a:off x="3477496" y="390553"/>
            <a:ext cx="15151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l-GR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Π , π</a:t>
            </a:r>
          </a:p>
        </p:txBody>
      </p:sp>
    </p:spTree>
    <p:extLst>
      <p:ext uri="{BB962C8B-B14F-4D97-AF65-F5344CB8AC3E}">
        <p14:creationId xmlns:p14="http://schemas.microsoft.com/office/powerpoint/2010/main" val="338124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526" y="0"/>
            <a:ext cx="4142474" cy="30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65" y="2566004"/>
            <a:ext cx="7305675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41382" cy="2587981"/>
          </a:xfrm>
          <a:prstGeom prst="rect">
            <a:avLst/>
          </a:prstGeom>
        </p:spPr>
      </p:pic>
      <p:sp>
        <p:nvSpPr>
          <p:cNvPr id="6" name="Επεξήγηση με στρογγυλεμένο παραλληλόγραμμο 5"/>
          <p:cNvSpPr/>
          <p:nvPr/>
        </p:nvSpPr>
        <p:spPr>
          <a:xfrm>
            <a:off x="1959459" y="130323"/>
            <a:ext cx="3335025" cy="2327333"/>
          </a:xfrm>
          <a:prstGeom prst="wedgeRoundRectCallout">
            <a:avLst>
              <a:gd name="adj1" fmla="val -58517"/>
              <a:gd name="adj2" fmla="val -29652"/>
              <a:gd name="adj3" fmla="val 16667"/>
            </a:avLst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Βρίσκω όλα τα </a:t>
            </a:r>
            <a:r>
              <a:rPr lang="el-GR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γραμματάκια</a:t>
            </a:r>
            <a:r>
              <a:rPr lang="el-G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</a:t>
            </a:r>
            <a:r>
              <a:rPr lang="el-G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και τα βάφω κίτρινα.</a:t>
            </a:r>
          </a:p>
        </p:txBody>
      </p:sp>
      <p:sp>
        <p:nvSpPr>
          <p:cNvPr id="7" name="Στρογγυλεμένο ορθογώνιο 6"/>
          <p:cNvSpPr/>
          <p:nvPr/>
        </p:nvSpPr>
        <p:spPr>
          <a:xfrm>
            <a:off x="1547664" y="3187436"/>
            <a:ext cx="360040" cy="504056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Στρογγυλεμένο ορθογώνιο 7"/>
          <p:cNvSpPr/>
          <p:nvPr/>
        </p:nvSpPr>
        <p:spPr>
          <a:xfrm>
            <a:off x="2141382" y="3172836"/>
            <a:ext cx="198370" cy="504056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Στρογγυλεμένο ορθογώνιο 8"/>
          <p:cNvSpPr/>
          <p:nvPr/>
        </p:nvSpPr>
        <p:spPr>
          <a:xfrm>
            <a:off x="4355975" y="3158236"/>
            <a:ext cx="251939" cy="504056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Στρογγυλεμένο ορθογώνιο 9"/>
          <p:cNvSpPr/>
          <p:nvPr/>
        </p:nvSpPr>
        <p:spPr>
          <a:xfrm>
            <a:off x="4865064" y="3158236"/>
            <a:ext cx="180020" cy="504056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Στρογγυλεμένο ορθογώνιο 11"/>
          <p:cNvSpPr/>
          <p:nvPr/>
        </p:nvSpPr>
        <p:spPr>
          <a:xfrm>
            <a:off x="2392967" y="3172836"/>
            <a:ext cx="198370" cy="504056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Στρογγυλεμένο ορθογώνιο 12"/>
          <p:cNvSpPr/>
          <p:nvPr/>
        </p:nvSpPr>
        <p:spPr>
          <a:xfrm>
            <a:off x="1567273" y="3906359"/>
            <a:ext cx="360040" cy="504056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Στρογγυλεμένο ορθογώνιο 13"/>
          <p:cNvSpPr/>
          <p:nvPr/>
        </p:nvSpPr>
        <p:spPr>
          <a:xfrm>
            <a:off x="2160991" y="3891759"/>
            <a:ext cx="198370" cy="504056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Στρογγυλεμένο ορθογώνιο 14"/>
          <p:cNvSpPr/>
          <p:nvPr/>
        </p:nvSpPr>
        <p:spPr>
          <a:xfrm>
            <a:off x="5544197" y="3906771"/>
            <a:ext cx="251939" cy="504056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Στρογγυλεμένο ορθογώνιο 15"/>
          <p:cNvSpPr/>
          <p:nvPr/>
        </p:nvSpPr>
        <p:spPr>
          <a:xfrm>
            <a:off x="5096114" y="3906359"/>
            <a:ext cx="198370" cy="504056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Στρογγυλεμένο ορθογώνιο 16"/>
          <p:cNvSpPr/>
          <p:nvPr/>
        </p:nvSpPr>
        <p:spPr>
          <a:xfrm>
            <a:off x="1599419" y="4653136"/>
            <a:ext cx="360040" cy="504056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8" name="Στρογγυλεμένο ορθογώνιο 17"/>
          <p:cNvSpPr/>
          <p:nvPr/>
        </p:nvSpPr>
        <p:spPr>
          <a:xfrm>
            <a:off x="2141382" y="4653136"/>
            <a:ext cx="198370" cy="504056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9" name="Στρογγυλεμένο ορθογώνιο 18"/>
          <p:cNvSpPr/>
          <p:nvPr/>
        </p:nvSpPr>
        <p:spPr>
          <a:xfrm>
            <a:off x="3626972" y="4653136"/>
            <a:ext cx="251939" cy="504056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0" name="Στρογγυλεμένο ορθογώνιο 19"/>
          <p:cNvSpPr/>
          <p:nvPr/>
        </p:nvSpPr>
        <p:spPr>
          <a:xfrm>
            <a:off x="3203848" y="4653136"/>
            <a:ext cx="198370" cy="504056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1" name="Στρογγυλεμένο ορθογώνιο 20"/>
          <p:cNvSpPr/>
          <p:nvPr/>
        </p:nvSpPr>
        <p:spPr>
          <a:xfrm>
            <a:off x="1561011" y="5445224"/>
            <a:ext cx="360040" cy="504056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2" name="Στρογγυλεμένο ορθογώνιο 21"/>
          <p:cNvSpPr/>
          <p:nvPr/>
        </p:nvSpPr>
        <p:spPr>
          <a:xfrm>
            <a:off x="2154729" y="5430624"/>
            <a:ext cx="198370" cy="504056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4" name="Στρογγυλεμένο ορθογώνιο 23"/>
          <p:cNvSpPr/>
          <p:nvPr/>
        </p:nvSpPr>
        <p:spPr>
          <a:xfrm>
            <a:off x="5102241" y="5445224"/>
            <a:ext cx="198370" cy="504056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5" name="Στρογγυλεμένο ορθογώνιο 24"/>
          <p:cNvSpPr/>
          <p:nvPr/>
        </p:nvSpPr>
        <p:spPr>
          <a:xfrm>
            <a:off x="1599419" y="6165304"/>
            <a:ext cx="360040" cy="504056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7" name="Στρογγυλεμένο ορθογώνιο 26"/>
          <p:cNvSpPr/>
          <p:nvPr/>
        </p:nvSpPr>
        <p:spPr>
          <a:xfrm>
            <a:off x="3361176" y="6165304"/>
            <a:ext cx="251939" cy="504056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9732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633413"/>
            <a:ext cx="8429255" cy="344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3429000"/>
            <a:ext cx="2141382" cy="2587981"/>
          </a:xfrm>
          <a:prstGeom prst="rect">
            <a:avLst/>
          </a:prstGeom>
        </p:spPr>
      </p:pic>
      <p:sp>
        <p:nvSpPr>
          <p:cNvPr id="4" name="Επεξήγηση με στρογγυλεμένο παραλληλόγραμμο 3"/>
          <p:cNvSpPr/>
          <p:nvPr/>
        </p:nvSpPr>
        <p:spPr>
          <a:xfrm>
            <a:off x="2915816" y="3429000"/>
            <a:ext cx="5472608" cy="2327333"/>
          </a:xfrm>
          <a:prstGeom prst="wedgeRoundRectCallout">
            <a:avLst>
              <a:gd name="adj1" fmla="val -61555"/>
              <a:gd name="adj2" fmla="val -21318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Γεμίζω με </a:t>
            </a:r>
            <a:r>
              <a:rPr lang="el-GR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</a:t>
            </a:r>
            <a:r>
              <a:rPr lang="el-GR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832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526" y="0"/>
            <a:ext cx="4142474" cy="30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65" y="2566004"/>
            <a:ext cx="7305675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41382" cy="2587981"/>
          </a:xfrm>
          <a:prstGeom prst="rect">
            <a:avLst/>
          </a:prstGeom>
        </p:spPr>
      </p:pic>
      <p:sp>
        <p:nvSpPr>
          <p:cNvPr id="5" name="Επεξήγηση με στρογγυλεμένο παραλληλόγραμμο 4"/>
          <p:cNvSpPr/>
          <p:nvPr/>
        </p:nvSpPr>
        <p:spPr>
          <a:xfrm>
            <a:off x="1959459" y="130323"/>
            <a:ext cx="3042067" cy="994421"/>
          </a:xfrm>
          <a:prstGeom prst="wedgeRoundRectCallout">
            <a:avLst>
              <a:gd name="adj1" fmla="val -57686"/>
              <a:gd name="adj2" fmla="val 2392"/>
              <a:gd name="adj3" fmla="val 16667"/>
            </a:avLst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Διαβάζουμε!</a:t>
            </a:r>
          </a:p>
        </p:txBody>
      </p:sp>
      <p:sp>
        <p:nvSpPr>
          <p:cNvPr id="6" name="Επεξήγηση με στρογγυλεμένο παραλληλόγραμμο 5"/>
          <p:cNvSpPr/>
          <p:nvPr/>
        </p:nvSpPr>
        <p:spPr>
          <a:xfrm>
            <a:off x="1959459" y="113649"/>
            <a:ext cx="3042067" cy="2305258"/>
          </a:xfrm>
          <a:prstGeom prst="wedgeRoundRectCallout">
            <a:avLst>
              <a:gd name="adj1" fmla="val -60874"/>
              <a:gd name="adj2" fmla="val -18042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Μήπως ξέρει κάποιος τι είναι αυτό το σημαδάκι;</a:t>
            </a:r>
          </a:p>
        </p:txBody>
      </p:sp>
      <p:sp>
        <p:nvSpPr>
          <p:cNvPr id="7" name="Έλλειψη 6"/>
          <p:cNvSpPr/>
          <p:nvPr/>
        </p:nvSpPr>
        <p:spPr>
          <a:xfrm>
            <a:off x="6300192" y="3033400"/>
            <a:ext cx="360040" cy="755640"/>
          </a:xfrm>
          <a:prstGeom prst="ellipse">
            <a:avLst/>
          </a:prstGeom>
          <a:solidFill>
            <a:schemeClr val="accent6">
              <a:lumMod val="75000"/>
              <a:alpha val="30196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7396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36282"/>
            <a:ext cx="2002706" cy="4822049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342820"/>
            <a:ext cx="1889862" cy="2331589"/>
          </a:xfrm>
          <a:prstGeom prst="rect">
            <a:avLst/>
          </a:prstGeom>
        </p:spPr>
      </p:pic>
      <p:sp>
        <p:nvSpPr>
          <p:cNvPr id="3" name="Επεξήγηση με στρογγυλεμένο παραλληλόγραμμο 2"/>
          <p:cNvSpPr/>
          <p:nvPr/>
        </p:nvSpPr>
        <p:spPr>
          <a:xfrm>
            <a:off x="2915816" y="140614"/>
            <a:ext cx="6228184" cy="4008466"/>
          </a:xfrm>
          <a:prstGeom prst="wedgeRoundRectCallout">
            <a:avLst>
              <a:gd name="adj1" fmla="val 12876"/>
              <a:gd name="adj2" fmla="val 56389"/>
              <a:gd name="adj3" fmla="val 16667"/>
            </a:avLst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-AcidGR-DiaryGirl" pitchFamily="2" charset="-95"/>
                <a:ea typeface="Aka-AcidGR-DiaryGirl" pitchFamily="2" charset="-95"/>
              </a:rPr>
              <a:t>Όταν σε κάτι θέλω να δώσω</a:t>
            </a:r>
          </a:p>
          <a:p>
            <a:pPr algn="ctr"/>
            <a:r>
              <a:rPr lang="el-G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-AcidGR-DiaryGirl" pitchFamily="2" charset="-95"/>
                <a:ea typeface="Aka-AcidGR-DiaryGirl" pitchFamily="2" charset="-95"/>
              </a:rPr>
              <a:t>χαρά και θαυμασμό</a:t>
            </a:r>
          </a:p>
          <a:p>
            <a:pPr algn="ctr"/>
            <a:r>
              <a:rPr lang="el-G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-AcidGR-DiaryGirl" pitchFamily="2" charset="-95"/>
                <a:ea typeface="Aka-AcidGR-DiaryGirl" pitchFamily="2" charset="-95"/>
              </a:rPr>
              <a:t>μεμιάς θα χρησιμοποιήσω </a:t>
            </a:r>
          </a:p>
          <a:p>
            <a:pPr algn="ctr"/>
            <a:r>
              <a:rPr lang="el-G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-AcidGR-DiaryGirl" pitchFamily="2" charset="-95"/>
                <a:ea typeface="Aka-AcidGR-DiaryGirl" pitchFamily="2" charset="-95"/>
              </a:rPr>
              <a:t>το φοβερό θαυμαστικό</a:t>
            </a:r>
            <a:r>
              <a:rPr lang="el-G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el-G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153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" y="548680"/>
            <a:ext cx="9144000" cy="507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157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5" y="0"/>
            <a:ext cx="8965407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23" y="4270019"/>
            <a:ext cx="2141382" cy="2587981"/>
          </a:xfrm>
          <a:prstGeom prst="rect">
            <a:avLst/>
          </a:prstGeom>
        </p:spPr>
      </p:pic>
      <p:sp>
        <p:nvSpPr>
          <p:cNvPr id="4" name="Επεξήγηση με στρογγυλεμένο παραλληλόγραμμο 3"/>
          <p:cNvSpPr/>
          <p:nvPr/>
        </p:nvSpPr>
        <p:spPr>
          <a:xfrm>
            <a:off x="1777536" y="5013176"/>
            <a:ext cx="6826912" cy="1675750"/>
          </a:xfrm>
          <a:prstGeom prst="wedgeRoundRectCallout">
            <a:avLst>
              <a:gd name="adj1" fmla="val -54177"/>
              <a:gd name="adj2" fmla="val -60752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 ποια λέξη ρωτάει η γάτα;</a:t>
            </a:r>
          </a:p>
        </p:txBody>
      </p:sp>
      <p:sp>
        <p:nvSpPr>
          <p:cNvPr id="5" name="Επεξήγηση με στρογγυλεμένο παραλληλόγραμμο 4"/>
          <p:cNvSpPr/>
          <p:nvPr/>
        </p:nvSpPr>
        <p:spPr>
          <a:xfrm>
            <a:off x="1777536" y="4725144"/>
            <a:ext cx="6826912" cy="1988672"/>
          </a:xfrm>
          <a:prstGeom prst="wedgeRoundRectCallout">
            <a:avLst>
              <a:gd name="adj1" fmla="val -54177"/>
              <a:gd name="adj2" fmla="val -60752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Πολύ σωστά! Με τη λέξη </a:t>
            </a:r>
            <a:r>
              <a:rPr lang="el-GR" sz="8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τι</a:t>
            </a:r>
            <a:r>
              <a:rPr lang="el-GR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6" name="Επεξήγηση με στρογγυλεμένο παραλληλόγραμμο 5"/>
          <p:cNvSpPr/>
          <p:nvPr/>
        </p:nvSpPr>
        <p:spPr>
          <a:xfrm>
            <a:off x="1777536" y="4725144"/>
            <a:ext cx="6979312" cy="2116182"/>
          </a:xfrm>
          <a:prstGeom prst="wedgeRoundRectCallout">
            <a:avLst>
              <a:gd name="adj1" fmla="val -54177"/>
              <a:gd name="adj2" fmla="val -60752"/>
              <a:gd name="adj3" fmla="val 16667"/>
            </a:avLst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Βρίσκουμε όλα τα τι και τα κυκλώνουμε.</a:t>
            </a:r>
          </a:p>
        </p:txBody>
      </p:sp>
      <p:sp>
        <p:nvSpPr>
          <p:cNvPr id="7" name="Έλλειψη 6"/>
          <p:cNvSpPr/>
          <p:nvPr/>
        </p:nvSpPr>
        <p:spPr>
          <a:xfrm>
            <a:off x="4432310" y="764704"/>
            <a:ext cx="499730" cy="755640"/>
          </a:xfrm>
          <a:prstGeom prst="ellipse">
            <a:avLst/>
          </a:prstGeom>
          <a:solidFill>
            <a:schemeClr val="accent6">
              <a:lumMod val="75000"/>
              <a:alpha val="30196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Έλλειψη 7"/>
          <p:cNvSpPr/>
          <p:nvPr/>
        </p:nvSpPr>
        <p:spPr>
          <a:xfrm>
            <a:off x="1709594" y="2286476"/>
            <a:ext cx="499730" cy="755640"/>
          </a:xfrm>
          <a:prstGeom prst="ellipse">
            <a:avLst/>
          </a:prstGeom>
          <a:solidFill>
            <a:schemeClr val="accent6">
              <a:lumMod val="75000"/>
              <a:alpha val="30196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8976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44260" y="116632"/>
            <a:ext cx="8913402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l-GR" sz="7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Ένα παλάτι.</a:t>
            </a:r>
          </a:p>
          <a:p>
            <a:pPr algn="ctr"/>
            <a:r>
              <a:rPr lang="el-GR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Ένα παλάτι από αλάτι.</a:t>
            </a:r>
            <a:endParaRPr lang="el-GR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202990" y="2708920"/>
            <a:ext cx="8437374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l-GR" sz="7200" b="1" cap="none" spc="0" dirty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Ένα παλάτι.</a:t>
            </a:r>
          </a:p>
          <a:p>
            <a:pPr algn="ctr"/>
            <a:r>
              <a:rPr lang="el-GR" sz="7200" b="1" dirty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Ένα παλάτι από πίτα.</a:t>
            </a:r>
            <a:endParaRPr lang="el-GR" sz="7200" b="1" cap="none" spc="0" dirty="0">
              <a:ln w="11430"/>
              <a:solidFill>
                <a:srgbClr val="00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218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4000"/>
            <a:lum/>
          </a:blip>
          <a:srcRect/>
          <a:stretch>
            <a:fillRect t="-46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82059" y="116632"/>
            <a:ext cx="8837804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l-GR" sz="6600" b="1" cap="none" spc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Ένα παλάτι.</a:t>
            </a:r>
          </a:p>
          <a:p>
            <a:pPr algn="ctr"/>
            <a:r>
              <a:rPr lang="el-GR" sz="66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Ένα παλάτι από πατάτα.</a:t>
            </a:r>
            <a:endParaRPr lang="el-GR" sz="66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160607" y="2708920"/>
            <a:ext cx="8522141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l-GR" sz="7200" b="1" cap="none" spc="0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Ένα παλάτι.</a:t>
            </a:r>
          </a:p>
          <a:p>
            <a:pPr algn="ctr"/>
            <a:r>
              <a:rPr lang="el-GR" sz="7200" b="1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Ένα παλάτι από πανί.</a:t>
            </a:r>
            <a:endParaRPr lang="el-GR" sz="7200" b="1" cap="none" spc="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526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265063" y="116632"/>
            <a:ext cx="8671798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l-GR" sz="6600" b="1" cap="none" spc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Ένα παλάτι.</a:t>
            </a:r>
          </a:p>
          <a:p>
            <a:pPr algn="ctr"/>
            <a:r>
              <a:rPr lang="el-GR" sz="66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Ένα παλάτι από πεπόνι.</a:t>
            </a:r>
            <a:endParaRPr lang="el-GR" sz="6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156931" y="2996952"/>
            <a:ext cx="8575040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l-GR" sz="6600" b="1" cap="none" spc="0" dirty="0">
                <a:ln w="1143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Ένα παλάτι.</a:t>
            </a:r>
          </a:p>
          <a:p>
            <a:pPr algn="ctr"/>
            <a:r>
              <a:rPr lang="el-GR" sz="6600" b="1" dirty="0">
                <a:ln w="1143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Ένα παλάτι από λεμόνι.</a:t>
            </a:r>
            <a:endParaRPr lang="el-GR" sz="6600" b="1" cap="none" spc="0" dirty="0">
              <a:ln w="11430"/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649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8714473" cy="6381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45024"/>
            <a:ext cx="2650468" cy="3203240"/>
          </a:xfrm>
          <a:prstGeom prst="rect">
            <a:avLst/>
          </a:prstGeom>
        </p:spPr>
      </p:pic>
      <p:sp>
        <p:nvSpPr>
          <p:cNvPr id="3" name="Επεξήγηση με στρογγυλεμένο παραλληλόγραμμο 2"/>
          <p:cNvSpPr/>
          <p:nvPr/>
        </p:nvSpPr>
        <p:spPr>
          <a:xfrm>
            <a:off x="1613267" y="1916832"/>
            <a:ext cx="3894837" cy="1872208"/>
          </a:xfrm>
          <a:prstGeom prst="wedgeRoundRectCallout">
            <a:avLst>
              <a:gd name="adj1" fmla="val -38871"/>
              <a:gd name="adj2" fmla="val 588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Τι βλέπουμε στην εικόνα;</a:t>
            </a:r>
          </a:p>
        </p:txBody>
      </p:sp>
    </p:spTree>
    <p:extLst>
      <p:ext uri="{BB962C8B-B14F-4D97-AF65-F5344CB8AC3E}">
        <p14:creationId xmlns:p14="http://schemas.microsoft.com/office/powerpoint/2010/main" val="394134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" y="0"/>
            <a:ext cx="8965407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Πεπόνι, πεπόνι Α τάξη">
            <a:hlinkClick r:id="" action="ppaction://media"/>
            <a:extLst>
              <a:ext uri="{FF2B5EF4-FFF2-40B4-BE49-F238E27FC236}">
                <a16:creationId xmlns:a16="http://schemas.microsoft.com/office/drawing/2014/main" id="{C119D50D-D74E-48B3-983F-1A38B2124D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7614" y="5445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9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 txBox="1">
            <a:spLocks/>
          </p:cNvSpPr>
          <p:nvPr/>
        </p:nvSpPr>
        <p:spPr>
          <a:xfrm>
            <a:off x="397768" y="2130425"/>
            <a:ext cx="8278688" cy="147002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9600" b="1"/>
              <a:t>Πεπόνι , πεπόνι</a:t>
            </a:r>
            <a:endParaRPr lang="el-GR" sz="9600" b="1" dirty="0"/>
          </a:p>
        </p:txBody>
      </p:sp>
      <p:sp>
        <p:nvSpPr>
          <p:cNvPr id="3" name="Υπότιτλος 2"/>
          <p:cNvSpPr txBox="1">
            <a:spLocks/>
          </p:cNvSpPr>
          <p:nvPr/>
        </p:nvSpPr>
        <p:spPr>
          <a:xfrm>
            <a:off x="2267744" y="3886200"/>
            <a:ext cx="5504656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Τετράδιο εργασιών </a:t>
            </a:r>
          </a:p>
        </p:txBody>
      </p:sp>
    </p:spTree>
    <p:extLst>
      <p:ext uri="{BB962C8B-B14F-4D97-AF65-F5344CB8AC3E}">
        <p14:creationId xmlns:p14="http://schemas.microsoft.com/office/powerpoint/2010/main" val="266457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4570304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Επεξήγηση με στρογγυλεμένο παραλληλόγραμμο 2"/>
          <p:cNvSpPr/>
          <p:nvPr/>
        </p:nvSpPr>
        <p:spPr>
          <a:xfrm>
            <a:off x="5431098" y="548680"/>
            <a:ext cx="3690842" cy="1922334"/>
          </a:xfrm>
          <a:prstGeom prst="wedgeRoundRectCallout">
            <a:avLst>
              <a:gd name="adj1" fmla="val 12244"/>
              <a:gd name="adj2" fmla="val 66965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b="1" dirty="0"/>
              <a:t>Τι είναι αυτό;</a:t>
            </a:r>
          </a:p>
        </p:txBody>
      </p:sp>
      <p:sp>
        <p:nvSpPr>
          <p:cNvPr id="4" name="Επεξήγηση με στρογγυλεμένο παραλληλόγραμμο 3"/>
          <p:cNvSpPr/>
          <p:nvPr/>
        </p:nvSpPr>
        <p:spPr>
          <a:xfrm>
            <a:off x="4846650" y="116632"/>
            <a:ext cx="4275290" cy="2944092"/>
          </a:xfrm>
          <a:prstGeom prst="wedgeRoundRectCallout">
            <a:avLst>
              <a:gd name="adj1" fmla="val 12244"/>
              <a:gd name="adj2" fmla="val 66965"/>
              <a:gd name="adj3" fmla="val 16667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b="1" dirty="0"/>
              <a:t>Ας εντοπίσουμε αν υπάρχει το γράμμα </a:t>
            </a:r>
            <a:r>
              <a:rPr lang="el-GR" sz="6000" b="1" dirty="0"/>
              <a:t>π </a:t>
            </a:r>
            <a:r>
              <a:rPr lang="el-GR" sz="4000" b="1" dirty="0"/>
              <a:t>στον τίτλο του.</a:t>
            </a:r>
          </a:p>
        </p:txBody>
      </p:sp>
      <p:sp>
        <p:nvSpPr>
          <p:cNvPr id="5" name="Έλλειψη 4"/>
          <p:cNvSpPr/>
          <p:nvPr/>
        </p:nvSpPr>
        <p:spPr>
          <a:xfrm>
            <a:off x="1475656" y="548679"/>
            <a:ext cx="360040" cy="961167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Έλλειψη 5"/>
          <p:cNvSpPr/>
          <p:nvPr/>
        </p:nvSpPr>
        <p:spPr>
          <a:xfrm>
            <a:off x="2286000" y="548680"/>
            <a:ext cx="394688" cy="961166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786733"/>
            <a:ext cx="38100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37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94" y="161925"/>
            <a:ext cx="4852061" cy="5510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Επεξήγηση με στρογγυλεμένο παραλληλόγραμμο 2"/>
          <p:cNvSpPr/>
          <p:nvPr/>
        </p:nvSpPr>
        <p:spPr>
          <a:xfrm>
            <a:off x="5431098" y="548680"/>
            <a:ext cx="3690842" cy="1922334"/>
          </a:xfrm>
          <a:prstGeom prst="wedgeRoundRectCallout">
            <a:avLst>
              <a:gd name="adj1" fmla="val 12244"/>
              <a:gd name="adj2" fmla="val 66965"/>
              <a:gd name="adj3" fmla="val 16667"/>
            </a:avLst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b="1" dirty="0"/>
              <a:t>Τι είναι αυτό;</a:t>
            </a:r>
          </a:p>
        </p:txBody>
      </p:sp>
      <p:sp>
        <p:nvSpPr>
          <p:cNvPr id="4" name="Επεξήγηση με στρογγυλεμένο παραλληλόγραμμο 3"/>
          <p:cNvSpPr/>
          <p:nvPr/>
        </p:nvSpPr>
        <p:spPr>
          <a:xfrm>
            <a:off x="4915419" y="196918"/>
            <a:ext cx="4275290" cy="2944092"/>
          </a:xfrm>
          <a:prstGeom prst="wedgeRoundRectCallout">
            <a:avLst>
              <a:gd name="adj1" fmla="val 12244"/>
              <a:gd name="adj2" fmla="val 66965"/>
              <a:gd name="adj3" fmla="val 16667"/>
            </a:avLst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b="1" dirty="0"/>
              <a:t>Ας εντοπίσουμε αν υπάρχει το γράμμα </a:t>
            </a:r>
            <a:r>
              <a:rPr lang="el-GR" sz="6000" b="1" dirty="0"/>
              <a:t>π.</a:t>
            </a:r>
            <a:endParaRPr lang="el-GR" sz="4000" b="1" dirty="0"/>
          </a:p>
        </p:txBody>
      </p:sp>
      <p:sp>
        <p:nvSpPr>
          <p:cNvPr id="5" name="Έλλειψη 4"/>
          <p:cNvSpPr/>
          <p:nvPr/>
        </p:nvSpPr>
        <p:spPr>
          <a:xfrm>
            <a:off x="1979712" y="3645024"/>
            <a:ext cx="360040" cy="961167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786733"/>
            <a:ext cx="38100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08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5288"/>
            <a:ext cx="9036496" cy="606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657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687653" y="2462"/>
            <a:ext cx="5335115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3800" b="1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πεπόνι</a:t>
            </a:r>
          </a:p>
        </p:txBody>
      </p:sp>
      <p:sp>
        <p:nvSpPr>
          <p:cNvPr id="3" name="Ορθογώνιο 2"/>
          <p:cNvSpPr/>
          <p:nvPr/>
        </p:nvSpPr>
        <p:spPr>
          <a:xfrm>
            <a:off x="689178" y="2057400"/>
            <a:ext cx="201850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3800" b="1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πε</a:t>
            </a:r>
          </a:p>
        </p:txBody>
      </p:sp>
      <p:sp>
        <p:nvSpPr>
          <p:cNvPr id="4" name="Ορθογώνιο 3"/>
          <p:cNvSpPr/>
          <p:nvPr/>
        </p:nvSpPr>
        <p:spPr>
          <a:xfrm>
            <a:off x="3274623" y="2057399"/>
            <a:ext cx="2161168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3800" b="1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πό</a:t>
            </a:r>
            <a:endParaRPr lang="el-GR" sz="13800" b="1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6517704" y="2057398"/>
            <a:ext cx="1524777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3800" b="1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νι</a:t>
            </a:r>
          </a:p>
        </p:txBody>
      </p:sp>
      <p:sp>
        <p:nvSpPr>
          <p:cNvPr id="6" name="Ορθογώνιο 5"/>
          <p:cNvSpPr/>
          <p:nvPr/>
        </p:nvSpPr>
        <p:spPr>
          <a:xfrm>
            <a:off x="-73738" y="4794409"/>
            <a:ext cx="1208985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3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π</a:t>
            </a:r>
            <a:endParaRPr lang="el-GR" sz="13800" b="1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1546943" y="4794407"/>
            <a:ext cx="994183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3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ε</a:t>
            </a:r>
            <a:endParaRPr lang="el-GR" sz="13800" b="1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3285831" y="4808629"/>
            <a:ext cx="1208985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3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π</a:t>
            </a:r>
            <a:endParaRPr lang="el-GR" sz="13800" b="1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4958783" y="4800600"/>
            <a:ext cx="113685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3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ό</a:t>
            </a:r>
            <a:endParaRPr lang="el-GR" sz="13800" b="1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Ορθογώνιο 9"/>
          <p:cNvSpPr/>
          <p:nvPr/>
        </p:nvSpPr>
        <p:spPr>
          <a:xfrm>
            <a:off x="6477000" y="4753211"/>
            <a:ext cx="1018227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3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ν</a:t>
            </a:r>
            <a:endParaRPr lang="el-GR" sz="13800" b="1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Ορθογώνιο 10"/>
          <p:cNvSpPr/>
          <p:nvPr/>
        </p:nvSpPr>
        <p:spPr>
          <a:xfrm>
            <a:off x="7966177" y="4724400"/>
            <a:ext cx="691216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3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ι</a:t>
            </a:r>
            <a:endParaRPr lang="el-GR" sz="13800" b="1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780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8" y="44624"/>
            <a:ext cx="9077325" cy="361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4"/>
          <p:cNvSpPr/>
          <p:nvPr/>
        </p:nvSpPr>
        <p:spPr>
          <a:xfrm>
            <a:off x="1600200" y="2924944"/>
            <a:ext cx="1531640" cy="739180"/>
          </a:xfrm>
          <a:prstGeom prst="ellipse">
            <a:avLst/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4"/>
          <p:cNvSpPr/>
          <p:nvPr/>
        </p:nvSpPr>
        <p:spPr>
          <a:xfrm>
            <a:off x="6804248" y="2924944"/>
            <a:ext cx="2016224" cy="739180"/>
          </a:xfrm>
          <a:prstGeom prst="ellipse">
            <a:avLst/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Επεξήγηση με στρογγυλεμένο παραλληλόγραμμο 4"/>
          <p:cNvSpPr/>
          <p:nvPr/>
        </p:nvSpPr>
        <p:spPr>
          <a:xfrm>
            <a:off x="3563888" y="4149080"/>
            <a:ext cx="5547645" cy="2391498"/>
          </a:xfrm>
          <a:prstGeom prst="wedgeRoundRectCallout">
            <a:avLst>
              <a:gd name="adj1" fmla="val -59181"/>
              <a:gd name="adj2" fmla="val 15405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b="1" dirty="0"/>
              <a:t>Τι άλλο θα μπορούσε να φάει ο παπαγάλος που να έχει π ;</a:t>
            </a: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581128"/>
            <a:ext cx="2853208" cy="22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76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637836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398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7704856" cy="59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Επεξήγηση με στρογγυλεμένο παραλληλόγραμμο 2"/>
          <p:cNvSpPr/>
          <p:nvPr/>
        </p:nvSpPr>
        <p:spPr>
          <a:xfrm>
            <a:off x="3563888" y="4149080"/>
            <a:ext cx="5547645" cy="2391498"/>
          </a:xfrm>
          <a:prstGeom prst="wedgeRoundRectCallout">
            <a:avLst>
              <a:gd name="adj1" fmla="val -59181"/>
              <a:gd name="adj2" fmla="val 15405"/>
              <a:gd name="adj3" fmla="val 16667"/>
            </a:avLst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b="1" dirty="0"/>
              <a:t>Ποια λέξη σχηματίσαμε; Ας τη ζωγραφίσουμε!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581128"/>
            <a:ext cx="2853208" cy="22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2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8714473" cy="6381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45024"/>
            <a:ext cx="2650468" cy="3203240"/>
          </a:xfrm>
          <a:prstGeom prst="rect">
            <a:avLst/>
          </a:prstGeom>
        </p:spPr>
      </p:pic>
      <p:sp>
        <p:nvSpPr>
          <p:cNvPr id="4" name="Επεξήγηση με στρογγυλεμένο παραλληλόγραμμο 3"/>
          <p:cNvSpPr/>
          <p:nvPr/>
        </p:nvSpPr>
        <p:spPr>
          <a:xfrm>
            <a:off x="1613267" y="1484784"/>
            <a:ext cx="3894837" cy="2304256"/>
          </a:xfrm>
          <a:prstGeom prst="wedgeRoundRectCallout">
            <a:avLst>
              <a:gd name="adj1" fmla="val -38871"/>
              <a:gd name="adj2" fmla="val 58800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Πόσα είναι τα πρόσωπα; Ποια είναι;</a:t>
            </a:r>
          </a:p>
        </p:txBody>
      </p:sp>
      <p:sp>
        <p:nvSpPr>
          <p:cNvPr id="5" name="Ορθογώνιο 4"/>
          <p:cNvSpPr/>
          <p:nvPr/>
        </p:nvSpPr>
        <p:spPr>
          <a:xfrm>
            <a:off x="1187624" y="1"/>
            <a:ext cx="27524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1" cap="none" spc="0" dirty="0">
                <a:ln w="17780" cmpd="sng">
                  <a:noFill/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μανάβης</a:t>
            </a:r>
          </a:p>
        </p:txBody>
      </p:sp>
      <p:sp>
        <p:nvSpPr>
          <p:cNvPr id="6" name="Ορθογώνιο 5"/>
          <p:cNvSpPr/>
          <p:nvPr/>
        </p:nvSpPr>
        <p:spPr>
          <a:xfrm>
            <a:off x="6084168" y="2636912"/>
            <a:ext cx="28228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1" cap="none" spc="0" dirty="0">
                <a:ln w="17780" cmpd="sng">
                  <a:noFill/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παππούς</a:t>
            </a:r>
          </a:p>
        </p:txBody>
      </p:sp>
      <p:sp>
        <p:nvSpPr>
          <p:cNvPr id="7" name="Ορθογώνιο 6"/>
          <p:cNvSpPr/>
          <p:nvPr/>
        </p:nvSpPr>
        <p:spPr>
          <a:xfrm>
            <a:off x="4499992" y="4149080"/>
            <a:ext cx="25124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1" cap="none" spc="0" dirty="0">
                <a:ln w="17780" cmpd="sng">
                  <a:noFill/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Ιωάννα </a:t>
            </a:r>
          </a:p>
        </p:txBody>
      </p:sp>
    </p:spTree>
    <p:extLst>
      <p:ext uri="{BB962C8B-B14F-4D97-AF65-F5344CB8AC3E}">
        <p14:creationId xmlns:p14="http://schemas.microsoft.com/office/powerpoint/2010/main" val="336115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8714473" cy="6381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45024"/>
            <a:ext cx="2650468" cy="3203240"/>
          </a:xfrm>
          <a:prstGeom prst="rect">
            <a:avLst/>
          </a:prstGeom>
        </p:spPr>
      </p:pic>
      <p:sp>
        <p:nvSpPr>
          <p:cNvPr id="4" name="Επεξήγηση με στρογγυλεμένο παραλληλόγραμμο 3"/>
          <p:cNvSpPr/>
          <p:nvPr/>
        </p:nvSpPr>
        <p:spPr>
          <a:xfrm>
            <a:off x="1979712" y="1988840"/>
            <a:ext cx="3528392" cy="1800200"/>
          </a:xfrm>
          <a:prstGeom prst="wedgeRoundRectCallout">
            <a:avLst>
              <a:gd name="adj1" fmla="val -38871"/>
              <a:gd name="adj2" fmla="val 58800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Υπάρχουν ζώα;</a:t>
            </a:r>
          </a:p>
        </p:txBody>
      </p:sp>
      <p:sp>
        <p:nvSpPr>
          <p:cNvPr id="5" name="Ορθογώνιο 4"/>
          <p:cNvSpPr/>
          <p:nvPr/>
        </p:nvSpPr>
        <p:spPr>
          <a:xfrm>
            <a:off x="226507" y="-4924"/>
            <a:ext cx="35064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1" cap="none" spc="0" dirty="0">
                <a:ln w="17780" cmpd="sng">
                  <a:noFill/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παπαγάλος</a:t>
            </a:r>
          </a:p>
        </p:txBody>
      </p:sp>
    </p:spTree>
    <p:extLst>
      <p:ext uri="{BB962C8B-B14F-4D97-AF65-F5344CB8AC3E}">
        <p14:creationId xmlns:p14="http://schemas.microsoft.com/office/powerpoint/2010/main" val="72578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8714473" cy="6381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45024"/>
            <a:ext cx="2650468" cy="3203240"/>
          </a:xfrm>
          <a:prstGeom prst="rect">
            <a:avLst/>
          </a:prstGeom>
        </p:spPr>
      </p:pic>
      <p:sp>
        <p:nvSpPr>
          <p:cNvPr id="4" name="Επεξήγηση με στρογγυλεμένο παραλληλόγραμμο 3"/>
          <p:cNvSpPr/>
          <p:nvPr/>
        </p:nvSpPr>
        <p:spPr>
          <a:xfrm>
            <a:off x="1613267" y="1484784"/>
            <a:ext cx="3894837" cy="2304256"/>
          </a:xfrm>
          <a:prstGeom prst="wedgeRoundRectCallout">
            <a:avLst>
              <a:gd name="adj1" fmla="val -38871"/>
              <a:gd name="adj2" fmla="val 58800"/>
              <a:gd name="adj3" fmla="val 16667"/>
            </a:avLst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Τι άλλα πράγματα βλέπουμε;</a:t>
            </a:r>
          </a:p>
        </p:txBody>
      </p:sp>
      <p:sp>
        <p:nvSpPr>
          <p:cNvPr id="5" name="Ορθογώνιο 4"/>
          <p:cNvSpPr/>
          <p:nvPr/>
        </p:nvSpPr>
        <p:spPr>
          <a:xfrm>
            <a:off x="3617291" y="792058"/>
            <a:ext cx="147989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4000" b="1" cap="none" spc="0" dirty="0">
                <a:ln w="17780" cmpd="sng">
                  <a:noFill/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ποδιά</a:t>
            </a:r>
            <a:endParaRPr lang="el-GR" sz="5400" b="1" cap="none" spc="0" dirty="0">
              <a:ln w="17780" cmpd="sng">
                <a:noFill/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5798414" y="0"/>
            <a:ext cx="226895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4000" b="1" cap="none" spc="0" dirty="0">
                <a:ln w="17780" cmpd="sng">
                  <a:noFill/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πινακίδες</a:t>
            </a:r>
            <a:endParaRPr lang="el-GR" sz="5400" b="1" cap="none" spc="0" dirty="0">
              <a:ln w="17780" cmpd="sng">
                <a:noFill/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1" y="1484784"/>
            <a:ext cx="232987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4000" b="1" cap="none" spc="0" dirty="0">
                <a:ln w="17780" cmpd="sng">
                  <a:noFill/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ποδήλατο</a:t>
            </a:r>
            <a:endParaRPr lang="el-GR" sz="5400" b="1" cap="none" spc="0" dirty="0">
              <a:ln w="17780" cmpd="sng">
                <a:noFill/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0" name="Ορθογώνιο 9"/>
          <p:cNvSpPr/>
          <p:nvPr/>
        </p:nvSpPr>
        <p:spPr>
          <a:xfrm>
            <a:off x="4509638" y="4538758"/>
            <a:ext cx="167706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4000" b="1" cap="none" spc="0" dirty="0">
                <a:ln w="17780" cmpd="sng">
                  <a:noFill/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πεπόνι</a:t>
            </a:r>
            <a:endParaRPr lang="el-GR" sz="5400" b="1" cap="none" spc="0" dirty="0">
              <a:ln w="17780" cmpd="sng">
                <a:noFill/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1" name="Ορθογώνιο 10"/>
          <p:cNvSpPr/>
          <p:nvPr/>
        </p:nvSpPr>
        <p:spPr>
          <a:xfrm>
            <a:off x="6166171" y="5517232"/>
            <a:ext cx="185704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4000" b="1" cap="none" spc="0" dirty="0">
                <a:ln w="17780" cmpd="sng">
                  <a:noFill/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παγωτό</a:t>
            </a:r>
            <a:endParaRPr lang="el-GR" sz="5400" b="1" cap="none" spc="0" dirty="0">
              <a:ln w="17780" cmpd="sng">
                <a:noFill/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2" name="Ορθογώνιο 11"/>
          <p:cNvSpPr/>
          <p:nvPr/>
        </p:nvSpPr>
        <p:spPr>
          <a:xfrm>
            <a:off x="5508104" y="2154759"/>
            <a:ext cx="173432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4000" b="1" cap="none" spc="0" dirty="0">
                <a:ln w="17780" cmpd="sng">
                  <a:noFill/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πάγκος</a:t>
            </a:r>
            <a:endParaRPr lang="el-GR" sz="5400" b="1" cap="none" spc="0" dirty="0">
              <a:ln w="17780" cmpd="sng">
                <a:noFill/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66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9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6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3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619672" y="893450"/>
            <a:ext cx="147989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4000" b="1" cap="none" spc="0" dirty="0">
                <a:ln w="17780" cmpd="sng">
                  <a:noFill/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ποδιά</a:t>
            </a:r>
            <a:endParaRPr lang="el-GR" sz="5400" b="1" cap="none" spc="0" dirty="0">
              <a:ln w="17780" cmpd="sng">
                <a:noFill/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5953678" y="886144"/>
            <a:ext cx="226895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4000" b="1" cap="none" spc="0" dirty="0">
                <a:ln w="17780" cmpd="sng">
                  <a:noFill/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πινακίδες</a:t>
            </a:r>
            <a:endParaRPr lang="el-GR" sz="5400" b="1" cap="none" spc="0" dirty="0">
              <a:ln w="17780" cmpd="sng">
                <a:noFill/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0" y="2708920"/>
            <a:ext cx="232987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4000" b="1" cap="none" spc="0" dirty="0">
                <a:ln w="17780" cmpd="sng">
                  <a:noFill/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ποδήλατο</a:t>
            </a:r>
            <a:endParaRPr lang="el-GR" sz="5400" b="1" cap="none" spc="0" dirty="0">
              <a:ln w="17780" cmpd="sng">
                <a:noFill/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2051720" y="3901921"/>
            <a:ext cx="167706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4000" b="1" cap="none" spc="0" dirty="0">
                <a:ln w="17780" cmpd="sng">
                  <a:noFill/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πεπόνι</a:t>
            </a:r>
            <a:endParaRPr lang="el-GR" sz="5400" b="1" cap="none" spc="0" dirty="0">
              <a:ln w="17780" cmpd="sng">
                <a:noFill/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6365584" y="4149080"/>
            <a:ext cx="185704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4000" b="1" cap="none" spc="0" dirty="0">
                <a:ln w="17780" cmpd="sng">
                  <a:noFill/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παγωτό</a:t>
            </a:r>
            <a:endParaRPr lang="el-GR" sz="5400" b="1" cap="none" spc="0" dirty="0">
              <a:ln w="17780" cmpd="sng">
                <a:noFill/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6776526" y="2708920"/>
            <a:ext cx="173432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4000" b="1" cap="none" spc="0" dirty="0">
                <a:ln w="17780" cmpd="sng">
                  <a:noFill/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πάγκος</a:t>
            </a:r>
            <a:endParaRPr lang="el-GR" sz="5400" b="1" cap="none" spc="0" dirty="0">
              <a:ln w="17780" cmpd="sng">
                <a:noFill/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2" y="4149080"/>
            <a:ext cx="2141382" cy="2587981"/>
          </a:xfrm>
          <a:prstGeom prst="rect">
            <a:avLst/>
          </a:prstGeom>
        </p:spPr>
      </p:pic>
      <p:sp>
        <p:nvSpPr>
          <p:cNvPr id="9" name="Επεξήγηση με στρογγυλεμένο παραλληλόγραμμο 8"/>
          <p:cNvSpPr/>
          <p:nvPr/>
        </p:nvSpPr>
        <p:spPr>
          <a:xfrm>
            <a:off x="2051720" y="5144998"/>
            <a:ext cx="6840760" cy="1450200"/>
          </a:xfrm>
          <a:prstGeom prst="wedgeRoundRectCallout">
            <a:avLst>
              <a:gd name="adj1" fmla="val -56694"/>
              <a:gd name="adj2" fmla="val -46289"/>
              <a:gd name="adj3" fmla="val 16667"/>
            </a:avLst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 ποιο γράμμα ξεκινούν όλες οι λέξεις;</a:t>
            </a:r>
          </a:p>
        </p:txBody>
      </p:sp>
      <p:sp>
        <p:nvSpPr>
          <p:cNvPr id="10" name="Ορθογώνιο 9"/>
          <p:cNvSpPr/>
          <p:nvPr/>
        </p:nvSpPr>
        <p:spPr>
          <a:xfrm>
            <a:off x="3728782" y="1291419"/>
            <a:ext cx="1662635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9900" b="1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π</a:t>
            </a:r>
          </a:p>
        </p:txBody>
      </p:sp>
    </p:spTree>
    <p:extLst>
      <p:ext uri="{BB962C8B-B14F-4D97-AF65-F5344CB8AC3E}">
        <p14:creationId xmlns:p14="http://schemas.microsoft.com/office/powerpoint/2010/main" val="186727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526" y="0"/>
            <a:ext cx="4142474" cy="30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4904"/>
            <a:ext cx="7305675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" t="44311" r="33271" b="40281"/>
          <a:stretch/>
        </p:blipFill>
        <p:spPr bwMode="auto">
          <a:xfrm>
            <a:off x="177161" y="4536471"/>
            <a:ext cx="4682871" cy="692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3. Πεπόνι, πεπόνι, 🍈 (Π, π). Γλώσσα Α' Δημοτικού.">
            <a:hlinkClick r:id="" action="ppaction://media"/>
            <a:extLst>
              <a:ext uri="{FF2B5EF4-FFF2-40B4-BE49-F238E27FC236}">
                <a16:creationId xmlns:a16="http://schemas.microsoft.com/office/drawing/2014/main" id="{BC95955B-327E-4B1D-8CF7-1EDBD0E1F3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15816" y="19888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8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89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" t="44311" r="84056" b="40281"/>
          <a:stretch/>
        </p:blipFill>
        <p:spPr bwMode="auto">
          <a:xfrm>
            <a:off x="643608" y="4725144"/>
            <a:ext cx="2022347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41382" cy="2587981"/>
          </a:xfrm>
          <a:prstGeom prst="rect">
            <a:avLst/>
          </a:prstGeom>
        </p:spPr>
      </p:pic>
      <p:sp>
        <p:nvSpPr>
          <p:cNvPr id="4" name="Επεξήγηση με στρογγυλεμένο παραλληλόγραμμο 3"/>
          <p:cNvSpPr/>
          <p:nvPr/>
        </p:nvSpPr>
        <p:spPr>
          <a:xfrm>
            <a:off x="2317095" y="260648"/>
            <a:ext cx="6840760" cy="3081154"/>
          </a:xfrm>
          <a:prstGeom prst="wedgeRoundRectCallout">
            <a:avLst>
              <a:gd name="adj1" fmla="val -58517"/>
              <a:gd name="adj2" fmla="val -29652"/>
              <a:gd name="adj3" fmla="val 16667"/>
            </a:avLst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Ας  ρωτήσουμε τον παπαγάλο μήπως θέλει κι άλλα πράγματα από </a:t>
            </a:r>
            <a:r>
              <a:rPr lang="el-GR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</a:t>
            </a:r>
            <a:r>
              <a:rPr lang="el-G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5" name="Content Placeholder 3" descr="pacifier-m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4008" y="4293096"/>
            <a:ext cx="1873250" cy="1697038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141" y="4116084"/>
            <a:ext cx="2466667" cy="1847619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636" y="4005064"/>
            <a:ext cx="273367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38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46856" y="0"/>
            <a:ext cx="8229600" cy="15701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err="1">
                <a:solidFill>
                  <a:schemeClr val="bg1"/>
                </a:solidFill>
                <a:latin typeface="Aka-AcidGR5yearsold" pitchFamily="2" charset="-95"/>
                <a:ea typeface="Aka-AcidGR5yearsold" pitchFamily="2" charset="-95"/>
              </a:rPr>
              <a:t>Πώς</a:t>
            </a:r>
            <a:r>
              <a:rPr lang="en-US" sz="8000" b="1" dirty="0">
                <a:solidFill>
                  <a:schemeClr val="bg1"/>
                </a:solidFill>
                <a:latin typeface="Aka-AcidGR5yearsold" pitchFamily="2" charset="-95"/>
                <a:ea typeface="Aka-AcidGR5yearsold" pitchFamily="2" charset="-95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latin typeface="Aka-AcidGR5yearsold" pitchFamily="2" charset="-95"/>
                <a:ea typeface="Aka-AcidGR5yearsold" pitchFamily="2" charset="-95"/>
              </a:rPr>
              <a:t>γράφω</a:t>
            </a:r>
            <a:r>
              <a:rPr lang="en-US" sz="8000" b="1" dirty="0">
                <a:solidFill>
                  <a:schemeClr val="bg1"/>
                </a:solidFill>
                <a:latin typeface="Aka-AcidGR5yearsold" pitchFamily="2" charset="-95"/>
                <a:ea typeface="Aka-AcidGR5yearsold" pitchFamily="2" charset="-95"/>
              </a:rPr>
              <a:t> </a:t>
            </a:r>
            <a:r>
              <a:rPr lang="el-GR" sz="8000" b="1" dirty="0">
                <a:solidFill>
                  <a:schemeClr val="bg1"/>
                </a:solidFill>
                <a:latin typeface="Aka-AcidGR5yearsold" pitchFamily="2" charset="-95"/>
                <a:ea typeface="Aka-AcidGR5yearsold" pitchFamily="2" charset="-95"/>
              </a:rPr>
              <a:t>Π</a:t>
            </a:r>
            <a:r>
              <a:rPr lang="en-US" sz="8000" b="1" dirty="0">
                <a:solidFill>
                  <a:schemeClr val="bg1"/>
                </a:solidFill>
                <a:latin typeface="Aka-AcidGR5yearsold" pitchFamily="2" charset="-95"/>
                <a:ea typeface="Aka-AcidGR5yearsold" pitchFamily="2" charset="-95"/>
              </a:rPr>
              <a:t> </a:t>
            </a:r>
            <a:r>
              <a:rPr lang="el-GR" sz="8000" b="1" dirty="0" err="1">
                <a:solidFill>
                  <a:schemeClr val="bg1"/>
                </a:solidFill>
                <a:latin typeface="Aka-AcidGR5yearsold" pitchFamily="2" charset="-95"/>
                <a:ea typeface="Aka-AcidGR5yearsold" pitchFamily="2" charset="-95"/>
              </a:rPr>
              <a:t>π</a:t>
            </a:r>
            <a:endParaRPr lang="en-US" sz="8000" b="1" dirty="0">
              <a:solidFill>
                <a:schemeClr val="bg1"/>
              </a:solidFill>
              <a:latin typeface="Aka-AcidGR5yearsold" pitchFamily="2" charset="-95"/>
              <a:ea typeface="Aka-AcidGR5yearsold" pitchFamily="2" charset="-95"/>
            </a:endParaRPr>
          </a:p>
        </p:txBody>
      </p:sp>
      <p:sp>
        <p:nvSpPr>
          <p:cNvPr id="3" name="Στρογγυλεμένο ορθογώνιο 2"/>
          <p:cNvSpPr/>
          <p:nvPr/>
        </p:nvSpPr>
        <p:spPr>
          <a:xfrm>
            <a:off x="3358059" y="2885709"/>
            <a:ext cx="648072" cy="3384376"/>
          </a:xfrm>
          <a:prstGeom prst="round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Στρογγυλεμένο ορθογώνιο 3"/>
          <p:cNvSpPr/>
          <p:nvPr/>
        </p:nvSpPr>
        <p:spPr>
          <a:xfrm rot="5400000">
            <a:off x="2368298" y="1516493"/>
            <a:ext cx="648074" cy="2627592"/>
          </a:xfrm>
          <a:prstGeom prst="round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/>
          <p:cNvSpPr/>
          <p:nvPr/>
        </p:nvSpPr>
        <p:spPr>
          <a:xfrm>
            <a:off x="5292080" y="3024529"/>
            <a:ext cx="1569701" cy="45089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l-GR" sz="28700" b="1" spc="0" dirty="0">
                <a:solidFill>
                  <a:srgbClr val="006600"/>
                </a:solidFill>
                <a:effectLst/>
              </a:rPr>
              <a:t>ι</a:t>
            </a:r>
          </a:p>
        </p:txBody>
      </p:sp>
      <p:sp>
        <p:nvSpPr>
          <p:cNvPr id="6" name="Στρογγυλεμένο ορθογώνιο 5"/>
          <p:cNvSpPr/>
          <p:nvPr/>
        </p:nvSpPr>
        <p:spPr>
          <a:xfrm rot="5400000">
            <a:off x="5210367" y="3565321"/>
            <a:ext cx="597766" cy="2153928"/>
          </a:xfrm>
          <a:prstGeom prst="round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Στρογγυλεμένο ορθογώνιο 6"/>
          <p:cNvSpPr/>
          <p:nvPr/>
        </p:nvSpPr>
        <p:spPr>
          <a:xfrm>
            <a:off x="1378538" y="2851071"/>
            <a:ext cx="648072" cy="3384376"/>
          </a:xfrm>
          <a:prstGeom prst="round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Στρογγυλεμένο ορθογώνιο 7"/>
          <p:cNvSpPr/>
          <p:nvPr/>
        </p:nvSpPr>
        <p:spPr>
          <a:xfrm>
            <a:off x="4724400" y="4347238"/>
            <a:ext cx="456512" cy="2153928"/>
          </a:xfrm>
          <a:prstGeom prst="round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84E7BF1E-154A-4302-A77D-45274BB93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1632521"/>
            <a:ext cx="1444877" cy="1914310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A746E50F-45ED-45EB-BB68-AC91942E31D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277" y="2581212"/>
            <a:ext cx="579120" cy="74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0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353</Words>
  <Application>Microsoft Office PowerPoint</Application>
  <PresentationFormat>Προβολή στην οθόνη (4:3)</PresentationFormat>
  <Paragraphs>89</Paragraphs>
  <Slides>28</Slides>
  <Notes>5</Notes>
  <HiddenSlides>0</HiddenSlides>
  <MMClips>2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28</vt:i4>
      </vt:variant>
    </vt:vector>
  </HeadingPairs>
  <TitlesOfParts>
    <vt:vector size="34" baseType="lpstr">
      <vt:lpstr>Aka-AcidGR5yearsold</vt:lpstr>
      <vt:lpstr>Aka-AcidGR-Curly</vt:lpstr>
      <vt:lpstr>Aka-AcidGR-DiaryGirl</vt:lpstr>
      <vt:lpstr>Arial</vt:lpstr>
      <vt:lpstr>Calibri</vt:lpstr>
      <vt:lpstr>Θέμα του Office</vt:lpstr>
      <vt:lpstr>Πεπόνι , πεπόνι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Πεπόνι , πεπόνι</dc:title>
  <dc:creator>Ιωάννα</dc:creator>
  <cp:lastModifiedBy>ELLI KYTINOY</cp:lastModifiedBy>
  <cp:revision>18</cp:revision>
  <dcterms:created xsi:type="dcterms:W3CDTF">2014-10-12T07:24:06Z</dcterms:created>
  <dcterms:modified xsi:type="dcterms:W3CDTF">2024-11-13T18:31:54Z</dcterms:modified>
</cp:coreProperties>
</file>