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 id="262" r:id="rId6"/>
    <p:sldId id="263" r:id="rId7"/>
    <p:sldId id="260" r:id="rId8"/>
    <p:sldId id="261" r:id="rId9"/>
    <p:sldId id="264" r:id="rId10"/>
    <p:sldId id="265" r:id="rId11"/>
    <p:sldId id="266" r:id="rId12"/>
    <p:sldId id="267" r:id="rId1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C8B9F362-5BA3-40E6-98DD-9627772893A9}" type="datetimeFigureOut">
              <a:rPr lang="el-GR" smtClean="0"/>
              <a:t>2/6/2026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C30897F-5400-4C27-9F2A-AAF6E59C3EBD}"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C8B9F362-5BA3-40E6-98DD-9627772893A9}" type="datetimeFigureOut">
              <a:rPr lang="el-GR" smtClean="0"/>
              <a:t>2/6/2026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C30897F-5400-4C27-9F2A-AAF6E59C3EBD}"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C8B9F362-5BA3-40E6-98DD-9627772893A9}" type="datetimeFigureOut">
              <a:rPr lang="el-GR" smtClean="0"/>
              <a:t>2/6/2026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C30897F-5400-4C27-9F2A-AAF6E59C3EBD}"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C8B9F362-5BA3-40E6-98DD-9627772893A9}" type="datetimeFigureOut">
              <a:rPr lang="el-GR" smtClean="0"/>
              <a:t>2/6/2026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C30897F-5400-4C27-9F2A-AAF6E59C3EBD}"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C8B9F362-5BA3-40E6-98DD-9627772893A9}" type="datetimeFigureOut">
              <a:rPr lang="el-GR" smtClean="0"/>
              <a:t>2/6/2026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C30897F-5400-4C27-9F2A-AAF6E59C3EBD}"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C8B9F362-5BA3-40E6-98DD-9627772893A9}" type="datetimeFigureOut">
              <a:rPr lang="el-GR" smtClean="0"/>
              <a:t>2/6/2026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C30897F-5400-4C27-9F2A-AAF6E59C3EBD}"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C8B9F362-5BA3-40E6-98DD-9627772893A9}" type="datetimeFigureOut">
              <a:rPr lang="el-GR" smtClean="0"/>
              <a:t>2/6/2026</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7C30897F-5400-4C27-9F2A-AAF6E59C3EBD}"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C8B9F362-5BA3-40E6-98DD-9627772893A9}" type="datetimeFigureOut">
              <a:rPr lang="el-GR" smtClean="0"/>
              <a:t>2/6/2026</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7C30897F-5400-4C27-9F2A-AAF6E59C3EBD}"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C8B9F362-5BA3-40E6-98DD-9627772893A9}" type="datetimeFigureOut">
              <a:rPr lang="el-GR" smtClean="0"/>
              <a:t>2/6/2026</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7C30897F-5400-4C27-9F2A-AAF6E59C3EBD}"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8B9F362-5BA3-40E6-98DD-9627772893A9}" type="datetimeFigureOut">
              <a:rPr lang="el-GR" smtClean="0"/>
              <a:t>2/6/2026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C30897F-5400-4C27-9F2A-AAF6E59C3EBD}"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8B9F362-5BA3-40E6-98DD-9627772893A9}" type="datetimeFigureOut">
              <a:rPr lang="el-GR" smtClean="0"/>
              <a:t>2/6/2026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C30897F-5400-4C27-9F2A-AAF6E59C3EBD}"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B9F362-5BA3-40E6-98DD-9627772893A9}" type="datetimeFigureOut">
              <a:rPr lang="el-GR" smtClean="0"/>
              <a:t>2/6/2026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30897F-5400-4C27-9F2A-AAF6E59C3EBD}"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youtu.be/vYXdB-K9UnU"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youtu.be/aGR6hga3I7o"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a:t>Ο θρύλος του μαρμαρωμένου βασιλιά</a:t>
            </a:r>
          </a:p>
        </p:txBody>
      </p:sp>
      <p:sp>
        <p:nvSpPr>
          <p:cNvPr id="3" name="2 - Υπότιτλος"/>
          <p:cNvSpPr>
            <a:spLocks noGrp="1"/>
          </p:cNvSpPr>
          <p:nvPr>
            <p:ph type="subTitle" idx="1"/>
          </p:nvPr>
        </p:nvSpPr>
        <p:spPr/>
        <p:txBody>
          <a:bodyPr/>
          <a:lstStyle/>
          <a:p>
            <a:r>
              <a:rPr lang="el-GR" dirty="0"/>
              <a:t>Κωνσταντίνος Παλαιολόγος</a:t>
            </a:r>
          </a:p>
          <a:p>
            <a:r>
              <a:rPr lang="el-GR" dirty="0"/>
              <a:t>Ο τελευταίος αυτοκράτορας του Βυζαντίου</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rmAutofit/>
          </a:bodyPr>
          <a:lstStyle/>
          <a:p>
            <a:r>
              <a:rPr lang="el-GR" sz="2800" dirty="0"/>
              <a:t>Έτσι τελείωσε η βυζαντινή αυτοκρατορία και άρχισε η οθωμανική κυριαρχία των Τούρκων…</a:t>
            </a:r>
          </a:p>
        </p:txBody>
      </p:sp>
      <p:pic>
        <p:nvPicPr>
          <p:cNvPr id="4" name="3 - Θέση περιεχομένου" descr="d93d6a6ef1b43c28ac6dc0cdafa5f9ae.jpg"/>
          <p:cNvPicPr>
            <a:picLocks noGrp="1" noChangeAspect="1"/>
          </p:cNvPicPr>
          <p:nvPr>
            <p:ph idx="1"/>
          </p:nvPr>
        </p:nvPicPr>
        <p:blipFill>
          <a:blip r:embed="rId2"/>
          <a:stretch>
            <a:fillRect/>
          </a:stretch>
        </p:blipFill>
        <p:spPr>
          <a:xfrm>
            <a:off x="1000100" y="1357298"/>
            <a:ext cx="6715172" cy="5167349"/>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r>
              <a:rPr lang="el-GR" dirty="0"/>
              <a:t>Τραγούδια</a:t>
            </a:r>
          </a:p>
        </p:txBody>
      </p:sp>
      <p:sp>
        <p:nvSpPr>
          <p:cNvPr id="6" name="5 - Θέση περιεχομένου"/>
          <p:cNvSpPr>
            <a:spLocks noGrp="1"/>
          </p:cNvSpPr>
          <p:nvPr>
            <p:ph sz="half" idx="1"/>
          </p:nvPr>
        </p:nvSpPr>
        <p:spPr/>
        <p:txBody>
          <a:bodyPr>
            <a:normAutofit fontScale="62500" lnSpcReduction="20000"/>
          </a:bodyPr>
          <a:lstStyle/>
          <a:p>
            <a:r>
              <a:rPr lang="en-US" dirty="0">
                <a:hlinkClick r:id="rId2"/>
              </a:rPr>
              <a:t>https://youtu.be/vYXdB-K9UnU</a:t>
            </a:r>
            <a:r>
              <a:rPr lang="el-GR" dirty="0"/>
              <a:t> </a:t>
            </a:r>
          </a:p>
        </p:txBody>
      </p:sp>
      <p:sp>
        <p:nvSpPr>
          <p:cNvPr id="7" name="6 - Θέση περιεχομένου"/>
          <p:cNvSpPr>
            <a:spLocks noGrp="1"/>
          </p:cNvSpPr>
          <p:nvPr>
            <p:ph sz="half" idx="2"/>
          </p:nvPr>
        </p:nvSpPr>
        <p:spPr>
          <a:xfrm>
            <a:off x="4648200" y="1600200"/>
            <a:ext cx="4038600" cy="5043510"/>
          </a:xfrm>
        </p:spPr>
        <p:txBody>
          <a:bodyPr>
            <a:normAutofit fontScale="62500" lnSpcReduction="20000"/>
          </a:bodyPr>
          <a:lstStyle/>
          <a:p>
            <a:r>
              <a:rPr lang="el-GR" dirty="0"/>
              <a:t>Έστειλα δυο πουλιά στην Κόκκινη Μηλιά που λένε τα γραμμένα, </a:t>
            </a:r>
            <a:r>
              <a:rPr lang="el-GR" dirty="0" err="1"/>
              <a:t>τo</a:t>
            </a:r>
            <a:r>
              <a:rPr lang="el-GR" dirty="0"/>
              <a:t> `να σκοτώθηκε, τ' άλλο λαβώθηκε δε γύρισε κανένα. </a:t>
            </a:r>
          </a:p>
          <a:p>
            <a:r>
              <a:rPr lang="el-GR" dirty="0"/>
              <a:t>Για τον μαρμαρωμένο βασιλιά ούτε φωνή, ούτε λαλιά. τον τραγουδάει όμως στα παιδιά, σαν παραμύθι η γιαγιά.</a:t>
            </a:r>
          </a:p>
          <a:p>
            <a:r>
              <a:rPr lang="el-GR" dirty="0"/>
              <a:t> Έστειλα δυο πουλιά στην Κόκκινη Μηλιά που λένε τα γραμμένα, το `να σκοτώθηκε, τ' άλλο λαβώθηκε δε γύρισε κανένα. </a:t>
            </a:r>
          </a:p>
          <a:p>
            <a:r>
              <a:rPr lang="el-GR" dirty="0"/>
              <a:t>Έστειλα δυο πουλιά στην Κόκκινη Μηλιά, δυο </a:t>
            </a:r>
            <a:r>
              <a:rPr lang="el-GR" dirty="0" err="1"/>
              <a:t>πετροχελιδόνια</a:t>
            </a:r>
            <a:r>
              <a:rPr lang="el-GR" dirty="0"/>
              <a:t>, μα κει εμμείνανε κι όνειρο γίνανε και δακρυσμένα χρόνια. </a:t>
            </a:r>
          </a:p>
          <a:p>
            <a:r>
              <a:rPr lang="el-GR" dirty="0"/>
              <a:t>Για τον μαρμαρωμένο βασιλιά ούτε φωνή, ούτε λαλιά. τον τραγουδάει όμως στα παιδιά, σαν παραμύθι η γιαγιά.</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Σπανουδάκης</a:t>
            </a:r>
          </a:p>
        </p:txBody>
      </p:sp>
      <p:sp>
        <p:nvSpPr>
          <p:cNvPr id="3" name="2 - Θέση περιεχομένου"/>
          <p:cNvSpPr>
            <a:spLocks noGrp="1"/>
          </p:cNvSpPr>
          <p:nvPr>
            <p:ph sz="half" idx="1"/>
          </p:nvPr>
        </p:nvSpPr>
        <p:spPr/>
        <p:txBody>
          <a:bodyPr/>
          <a:lstStyle/>
          <a:p>
            <a:r>
              <a:rPr lang="en-US" dirty="0">
                <a:hlinkClick r:id="rId2"/>
              </a:rPr>
              <a:t>https://youtu.be/aGR6hga3I7o</a:t>
            </a:r>
            <a:r>
              <a:rPr lang="el-GR" dirty="0"/>
              <a:t> </a:t>
            </a:r>
          </a:p>
        </p:txBody>
      </p:sp>
      <p:pic>
        <p:nvPicPr>
          <p:cNvPr id="5" name="4 - Θέση περιεχομένου" descr="250px-Constantine_Palaiologos.jpg"/>
          <p:cNvPicPr>
            <a:picLocks noGrp="1" noChangeAspect="1"/>
          </p:cNvPicPr>
          <p:nvPr>
            <p:ph sz="half" idx="2"/>
          </p:nvPr>
        </p:nvPicPr>
        <p:blipFill>
          <a:blip r:embed="rId3"/>
          <a:stretch>
            <a:fillRect/>
          </a:stretch>
        </p:blipFill>
        <p:spPr>
          <a:xfrm>
            <a:off x="5429256" y="1428736"/>
            <a:ext cx="3076058" cy="4786346"/>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Γυρνάμε πίσω στον χρόνο…</a:t>
            </a:r>
          </a:p>
        </p:txBody>
      </p:sp>
      <p:pic>
        <p:nvPicPr>
          <p:cNvPr id="4" name="3 - Θέση περιεχομένου" descr="139506287_885730518634859_264377667645789034_n.jpg"/>
          <p:cNvPicPr>
            <a:picLocks noGrp="1" noChangeAspect="1"/>
          </p:cNvPicPr>
          <p:nvPr>
            <p:ph idx="1"/>
          </p:nvPr>
        </p:nvPicPr>
        <p:blipFill>
          <a:blip r:embed="rId2"/>
          <a:stretch>
            <a:fillRect/>
          </a:stretch>
        </p:blipFill>
        <p:spPr>
          <a:xfrm>
            <a:off x="633412" y="2110581"/>
            <a:ext cx="7877175" cy="35052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Βυζαντινή αυτοκρατορία</a:t>
            </a:r>
          </a:p>
        </p:txBody>
      </p:sp>
      <p:pic>
        <p:nvPicPr>
          <p:cNvPr id="4" name="3 - Θέση περιεχομένου" descr="c97a13e025af44600eadca823c10d84e.jpg"/>
          <p:cNvPicPr>
            <a:picLocks noGrp="1" noChangeAspect="1"/>
          </p:cNvPicPr>
          <p:nvPr>
            <p:ph idx="1"/>
          </p:nvPr>
        </p:nvPicPr>
        <p:blipFill>
          <a:blip r:embed="rId2"/>
          <a:stretch>
            <a:fillRect/>
          </a:stretch>
        </p:blipFill>
        <p:spPr>
          <a:xfrm>
            <a:off x="642910" y="1714488"/>
            <a:ext cx="8215370" cy="4617504"/>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1453: Ο τελευταίος βασιλιάς </a:t>
            </a:r>
          </a:p>
        </p:txBody>
      </p:sp>
      <p:pic>
        <p:nvPicPr>
          <p:cNvPr id="4" name="3 - Θέση περιεχομένου" descr="220px-Constantine_XI_Palaiologos_miniature.jpg"/>
          <p:cNvPicPr>
            <a:picLocks noGrp="1" noChangeAspect="1"/>
          </p:cNvPicPr>
          <p:nvPr>
            <p:ph sz="half" idx="1"/>
          </p:nvPr>
        </p:nvPicPr>
        <p:blipFill>
          <a:blip r:embed="rId2"/>
          <a:stretch>
            <a:fillRect/>
          </a:stretch>
        </p:blipFill>
        <p:spPr>
          <a:xfrm>
            <a:off x="714348" y="1524325"/>
            <a:ext cx="3357586" cy="4456432"/>
          </a:xfrm>
        </p:spPr>
      </p:pic>
      <p:pic>
        <p:nvPicPr>
          <p:cNvPr id="9" name="8 - Θέση περιεχομένου" descr="2a416c86dfc20811644ab16ad6c09f12.jpg"/>
          <p:cNvPicPr>
            <a:picLocks noGrp="1" noChangeAspect="1"/>
          </p:cNvPicPr>
          <p:nvPr>
            <p:ph sz="half" idx="2"/>
          </p:nvPr>
        </p:nvPicPr>
        <p:blipFill>
          <a:blip r:embed="rId3"/>
          <a:stretch>
            <a:fillRect/>
          </a:stretch>
        </p:blipFill>
        <p:spPr>
          <a:xfrm>
            <a:off x="5000628" y="1357298"/>
            <a:ext cx="3571900" cy="5145468"/>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457200" y="500042"/>
            <a:ext cx="8229600" cy="428628"/>
          </a:xfrm>
        </p:spPr>
        <p:txBody>
          <a:bodyPr>
            <a:noAutofit/>
          </a:bodyPr>
          <a:lstStyle/>
          <a:p>
            <a:r>
              <a:rPr lang="el-GR" sz="2400" dirty="0"/>
              <a:t>Οι Τούρκοι το 1453 ξεκίνησαν να πάρουν την Κωνσταντινούπολη</a:t>
            </a:r>
          </a:p>
        </p:txBody>
      </p:sp>
      <p:pic>
        <p:nvPicPr>
          <p:cNvPr id="7" name="6 - Θέση περιεχομένου" descr="5b345615f7a07873c4697030efaf554e.jpg"/>
          <p:cNvPicPr>
            <a:picLocks noGrp="1" noChangeAspect="1"/>
          </p:cNvPicPr>
          <p:nvPr>
            <p:ph idx="1"/>
          </p:nvPr>
        </p:nvPicPr>
        <p:blipFill>
          <a:blip r:embed="rId2"/>
          <a:stretch>
            <a:fillRect/>
          </a:stretch>
        </p:blipFill>
        <p:spPr>
          <a:xfrm>
            <a:off x="2428860" y="1071546"/>
            <a:ext cx="4352911" cy="5530471"/>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Αρχηγός των Τούρκων ήταν ο Μωάμεθ Β’ ο Πορθητής</a:t>
            </a:r>
          </a:p>
        </p:txBody>
      </p:sp>
      <p:pic>
        <p:nvPicPr>
          <p:cNvPr id="4" name="3 - Θέση περιεχομένου" descr="Sarayi_Album_10a.jpg"/>
          <p:cNvPicPr>
            <a:picLocks noGrp="1" noChangeAspect="1"/>
          </p:cNvPicPr>
          <p:nvPr>
            <p:ph idx="1"/>
          </p:nvPr>
        </p:nvPicPr>
        <p:blipFill>
          <a:blip r:embed="rId2"/>
          <a:stretch>
            <a:fillRect/>
          </a:stretch>
        </p:blipFill>
        <p:spPr>
          <a:xfrm>
            <a:off x="3071802" y="1643050"/>
            <a:ext cx="3305002" cy="4897412"/>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r>
              <a:rPr lang="el-GR" dirty="0"/>
              <a:t>Η ιστορία</a:t>
            </a:r>
          </a:p>
        </p:txBody>
      </p:sp>
      <p:sp>
        <p:nvSpPr>
          <p:cNvPr id="6" name="5 - Θέση περιεχομένου"/>
          <p:cNvSpPr>
            <a:spLocks noGrp="1"/>
          </p:cNvSpPr>
          <p:nvPr>
            <p:ph sz="half" idx="1"/>
          </p:nvPr>
        </p:nvSpPr>
        <p:spPr>
          <a:xfrm>
            <a:off x="214282" y="1357298"/>
            <a:ext cx="4071966" cy="5072098"/>
          </a:xfrm>
        </p:spPr>
        <p:txBody>
          <a:bodyPr>
            <a:normAutofit fontScale="70000" lnSpcReduction="20000"/>
          </a:bodyPr>
          <a:lstStyle/>
          <a:p>
            <a:pPr marL="0" indent="0">
              <a:buNone/>
            </a:pPr>
            <a:r>
              <a:rPr lang="el-GR" dirty="0"/>
              <a:t>Σε όλη τη διάρκεια της πολιορκίας της Κωνσταντινούπολης από τους Τούρκους ο τελευταίος αυτοκράτορας του Βυζαντίου, Κωνσταντίνος Παλαιολόγος, αγωνιζόταν ως απλός στρατιώτης µε θάρρος και ανδρεία στα τείχη. Όταν αντιλήφθηκε ότι οι Τούρκοι είχαν µπει στην εσωτερική πλευρά των τειχών από την Κερκόπορτα πορτα, έβγαλε τα βασιλικά του ρούχα και παίρνοντας ένα σπαθί και µια ασπίδα κατευθύνθηκε στην Πύλη του Ρωµανού για να αγωνιστεί µέχρι θανάτου, αφού η µάχη φαινόταν χαµένη. </a:t>
            </a:r>
          </a:p>
          <a:p>
            <a:pPr marL="0" indent="0">
              <a:buNone/>
            </a:pPr>
            <a:r>
              <a:rPr lang="el-GR" dirty="0"/>
              <a:t> </a:t>
            </a:r>
          </a:p>
          <a:p>
            <a:endParaRPr lang="el-GR" dirty="0"/>
          </a:p>
        </p:txBody>
      </p:sp>
      <p:pic>
        <p:nvPicPr>
          <p:cNvPr id="8" name="7 - Θέση περιεχομένου" descr="30b9f8f854c1c31f50364820026de784.jpg"/>
          <p:cNvPicPr>
            <a:picLocks noGrp="1" noChangeAspect="1"/>
          </p:cNvPicPr>
          <p:nvPr>
            <p:ph sz="half" idx="2"/>
          </p:nvPr>
        </p:nvPicPr>
        <p:blipFill>
          <a:blip r:embed="rId2"/>
          <a:stretch>
            <a:fillRect/>
          </a:stretch>
        </p:blipFill>
        <p:spPr>
          <a:xfrm>
            <a:off x="4214810" y="1285860"/>
            <a:ext cx="4761021" cy="4786346"/>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457200" y="714356"/>
            <a:ext cx="4038600" cy="5715040"/>
          </a:xfrm>
        </p:spPr>
        <p:txBody>
          <a:bodyPr>
            <a:normAutofit fontScale="62500" lnSpcReduction="20000"/>
          </a:bodyPr>
          <a:lstStyle/>
          <a:p>
            <a:pPr marL="0" indent="0">
              <a:buNone/>
            </a:pPr>
            <a:r>
              <a:rPr lang="el-GR" dirty="0"/>
              <a:t>Ο θρύλος λέει ότι τη </a:t>
            </a:r>
            <a:r>
              <a:rPr lang="el-GR" dirty="0" err="1"/>
              <a:t>στιγµή</a:t>
            </a:r>
            <a:r>
              <a:rPr lang="el-GR" dirty="0"/>
              <a:t> που ο βασιλιάς περικυκλώθηκε από τους Τούρκους, ένας άγγελος του Κυρίου τον άρπαξε και τον έκρυψε σε µια σπηλιά, αφού πρώτα τον µ</a:t>
            </a:r>
            <a:r>
              <a:rPr lang="el-GR" dirty="0" err="1"/>
              <a:t>αρµάρωσε</a:t>
            </a:r>
            <a:r>
              <a:rPr lang="el-GR" dirty="0"/>
              <a:t>. Στη σπηλιά αυτή </a:t>
            </a:r>
            <a:r>
              <a:rPr lang="el-GR" dirty="0" err="1"/>
              <a:t>περιµένει</a:t>
            </a:r>
            <a:r>
              <a:rPr lang="el-GR" dirty="0"/>
              <a:t> για αιώνες ο "</a:t>
            </a:r>
            <a:r>
              <a:rPr lang="el-GR" dirty="0" err="1"/>
              <a:t>Μαρµαρωµένος</a:t>
            </a:r>
            <a:r>
              <a:rPr lang="el-GR" dirty="0"/>
              <a:t> Βασιλιάς" να ξαναέρθει την κατάλληλη </a:t>
            </a:r>
            <a:r>
              <a:rPr lang="el-GR" dirty="0" err="1"/>
              <a:t>στιγµή</a:t>
            </a:r>
            <a:r>
              <a:rPr lang="el-GR" dirty="0"/>
              <a:t>, "το </a:t>
            </a:r>
            <a:r>
              <a:rPr lang="el-GR" dirty="0" err="1"/>
              <a:t>πλήρωµα</a:t>
            </a:r>
            <a:r>
              <a:rPr lang="el-GR" dirty="0"/>
              <a:t> του χρόνου", και ο άγγελος Κυρίου θα του ξαναδώσει τη ζωή και το σπαθί του για να διώξει του Τούρκους από την Κωνσταντινούπολη και να τους κυνηγήσει µ</a:t>
            </a:r>
            <a:r>
              <a:rPr lang="el-GR" dirty="0" err="1"/>
              <a:t>έχρι</a:t>
            </a:r>
            <a:r>
              <a:rPr lang="el-GR" dirty="0"/>
              <a:t> την Κόκκινη Μηλιά. Ο θρύλος προσθέτει, </a:t>
            </a:r>
            <a:r>
              <a:rPr lang="el-GR" dirty="0" err="1"/>
              <a:t>ακόµα</a:t>
            </a:r>
            <a:r>
              <a:rPr lang="el-GR" dirty="0"/>
              <a:t>, ότι οι Τούρκοι ψάχνουν συνεχώς να ανακαλύψουν τη σπηλιά, όπου βρίσκεται ο </a:t>
            </a:r>
            <a:r>
              <a:rPr lang="el-GR" dirty="0" err="1"/>
              <a:t>Μαρµαρωµένος</a:t>
            </a:r>
            <a:r>
              <a:rPr lang="el-GR" dirty="0"/>
              <a:t> Βασιλιάς για να χτίσουν την είσοδο της, ώστε να µην µ</a:t>
            </a:r>
            <a:r>
              <a:rPr lang="el-GR" dirty="0" err="1"/>
              <a:t>πορεί</a:t>
            </a:r>
            <a:r>
              <a:rPr lang="el-GR" dirty="0"/>
              <a:t> να ξαναβγεί από εκεί. </a:t>
            </a:r>
            <a:r>
              <a:rPr lang="el-GR" dirty="0" err="1"/>
              <a:t>Όµως</a:t>
            </a:r>
            <a:r>
              <a:rPr lang="el-GR" dirty="0"/>
              <a:t>, οι προσπάθειες τους είναι συνεχώς άκαρπες, αφού ο άγγελος προστατεύει τον </a:t>
            </a:r>
            <a:r>
              <a:rPr lang="el-GR" dirty="0" err="1"/>
              <a:t>Μαρµαρωµένο</a:t>
            </a:r>
            <a:r>
              <a:rPr lang="el-GR" dirty="0"/>
              <a:t> Βασιλιά και </a:t>
            </a:r>
            <a:r>
              <a:rPr lang="el-GR" dirty="0" err="1"/>
              <a:t>περιµένει</a:t>
            </a:r>
            <a:r>
              <a:rPr lang="el-GR" dirty="0"/>
              <a:t> την εντολή του Θεού για να τον ξυπνήσει.</a:t>
            </a:r>
          </a:p>
        </p:txBody>
      </p:sp>
      <p:pic>
        <p:nvPicPr>
          <p:cNvPr id="6" name="5 - Θέση περιεχομένου" descr="77114caddb3a17c3c9c2c3ed78c3c708.jpg"/>
          <p:cNvPicPr>
            <a:picLocks noGrp="1" noChangeAspect="1"/>
          </p:cNvPicPr>
          <p:nvPr>
            <p:ph sz="half" idx="2"/>
          </p:nvPr>
        </p:nvPicPr>
        <p:blipFill>
          <a:blip r:embed="rId2"/>
          <a:stretch>
            <a:fillRect/>
          </a:stretch>
        </p:blipFill>
        <p:spPr>
          <a:xfrm>
            <a:off x="4857752" y="292062"/>
            <a:ext cx="3857651" cy="6300829"/>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r>
              <a:rPr lang="el-GR" dirty="0"/>
              <a:t>Ο μαρμαρωμένος βασιλιάς</a:t>
            </a:r>
          </a:p>
        </p:txBody>
      </p:sp>
      <p:pic>
        <p:nvPicPr>
          <p:cNvPr id="7" name="6 - Θέση περιεχομένου" descr="feca1f1b60c4b170591809e47b753663.jpg"/>
          <p:cNvPicPr>
            <a:picLocks noGrp="1" noChangeAspect="1"/>
          </p:cNvPicPr>
          <p:nvPr>
            <p:ph idx="1"/>
          </p:nvPr>
        </p:nvPicPr>
        <p:blipFill>
          <a:blip r:embed="rId2"/>
          <a:stretch>
            <a:fillRect/>
          </a:stretch>
        </p:blipFill>
        <p:spPr>
          <a:xfrm>
            <a:off x="3000364" y="1357298"/>
            <a:ext cx="3372339" cy="5037484"/>
          </a:xfrm>
        </p:spPr>
      </p:pic>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415</Words>
  <Application>Microsoft Office PowerPoint</Application>
  <PresentationFormat>On-screen Show (4:3)</PresentationFormat>
  <Paragraphs>23</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Θέμα του Office</vt:lpstr>
      <vt:lpstr>Ο θρύλος του μαρμαρωμένου βασιλιά</vt:lpstr>
      <vt:lpstr>Γυρνάμε πίσω στον χρόνο…</vt:lpstr>
      <vt:lpstr>Βυζαντινή αυτοκρατορία</vt:lpstr>
      <vt:lpstr>1453: Ο τελευταίος βασιλιάς </vt:lpstr>
      <vt:lpstr>Οι Τούρκοι το 1453 ξεκίνησαν να πάρουν την Κωνσταντινούπολη</vt:lpstr>
      <vt:lpstr>Αρχηγός των Τούρκων ήταν ο Μωάμεθ Β’ ο Πορθητής</vt:lpstr>
      <vt:lpstr>Η ιστορία</vt:lpstr>
      <vt:lpstr>PowerPoint Presentation</vt:lpstr>
      <vt:lpstr>Ο μαρμαρωμένος βασιλιάς</vt:lpstr>
      <vt:lpstr>Έτσι τελείωσε η βυζαντινή αυτοκρατορία και άρχισε η οθωμανική κυριαρχία των Τούρκων…</vt:lpstr>
      <vt:lpstr>Τραγούδια</vt:lpstr>
      <vt:lpstr>Σπανουδάκης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θρύλος του μαρμαρωμένου βασιλιά</dc:title>
  <dc:creator>user</dc:creator>
  <cp:lastModifiedBy>alx tsivolas</cp:lastModifiedBy>
  <cp:revision>6</cp:revision>
  <dcterms:created xsi:type="dcterms:W3CDTF">2021-01-17T08:56:32Z</dcterms:created>
  <dcterms:modified xsi:type="dcterms:W3CDTF">2026-06-02T18:59:08Z</dcterms:modified>
</cp:coreProperties>
</file>