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1EF50D1-BB0A-ED28-A6C6-1E7B08D596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14" name="Group 13">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06E554C5-F381-22D6-6BF5-C66C2D198194}"/>
              </a:ext>
            </a:extLst>
          </p:cNvPr>
          <p:cNvSpPr>
            <a:spLocks noGrp="1"/>
          </p:cNvSpPr>
          <p:nvPr>
            <p:ph type="ctrTitle"/>
          </p:nvPr>
        </p:nvSpPr>
        <p:spPr>
          <a:xfrm>
            <a:off x="2692398" y="1871131"/>
            <a:ext cx="6815669" cy="1515533"/>
          </a:xfrm>
        </p:spPr>
        <p:txBody>
          <a:bodyPr>
            <a:normAutofit/>
          </a:bodyPr>
          <a:lstStyle/>
          <a:p>
            <a:pPr>
              <a:lnSpc>
                <a:spcPct val="90000"/>
              </a:lnSpc>
            </a:pPr>
            <a:r>
              <a:rPr lang="el-GR" sz="4600">
                <a:solidFill>
                  <a:schemeClr val="bg1"/>
                </a:solidFill>
              </a:rPr>
              <a:t>ΑΓΙΑ ΓΡΑΦΗ ΚΑΙ ΦΥΣΙΚΟ ΠΕΡΙΒΑΛΛΟΝ</a:t>
            </a:r>
          </a:p>
        </p:txBody>
      </p:sp>
      <p:sp>
        <p:nvSpPr>
          <p:cNvPr id="3" name="Υπότιτλος 2">
            <a:extLst>
              <a:ext uri="{FF2B5EF4-FFF2-40B4-BE49-F238E27FC236}">
                <a16:creationId xmlns:a16="http://schemas.microsoft.com/office/drawing/2014/main" id="{D616A520-78AB-91E8-EC79-3AFE4ADBE207}"/>
              </a:ext>
            </a:extLst>
          </p:cNvPr>
          <p:cNvSpPr>
            <a:spLocks noGrp="1"/>
          </p:cNvSpPr>
          <p:nvPr>
            <p:ph type="subTitle" idx="1"/>
          </p:nvPr>
        </p:nvSpPr>
        <p:spPr>
          <a:xfrm>
            <a:off x="2692398" y="3657597"/>
            <a:ext cx="6815669" cy="1320802"/>
          </a:xfrm>
        </p:spPr>
        <p:txBody>
          <a:bodyPr>
            <a:normAutofit/>
          </a:bodyPr>
          <a:lstStyle/>
          <a:p>
            <a:r>
              <a:rPr lang="el-GR">
                <a:solidFill>
                  <a:schemeClr val="bg1"/>
                </a:solidFill>
              </a:rPr>
              <a:t>Οι αναφορές της Αγίας Γραφής στο φυσικό περιβάλλον.</a:t>
            </a:r>
          </a:p>
        </p:txBody>
      </p:sp>
      <p:cxnSp>
        <p:nvCxnSpPr>
          <p:cNvPr id="20" name="Straight Connector 19">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3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427A57C-0863-3915-61B6-6290AD60E4B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C2EED74-807D-AA15-AEF9-7D14D09AB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BFD22E1-E6A7-7799-033A-F46EE680F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3BCCCD3-BF4D-F20D-AA69-680E65DB8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3EB856B1-55DC-25ED-10A9-D10F81A7AA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EC1C6F92-4A08-6234-DD13-696E8800A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A3C35763-0B36-7E84-0835-8EEBDD463F8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1D7EC3C5-52AE-B75D-2F97-69BA62F29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24338480-A321-9260-B46F-19229385A5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636FE555-E538-146C-AC49-A88AFC156238}"/>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	Στον Ψαλμό 23, ο Δαβίδ παρουσιάζει τον Θεό σαν Ποιμένα, ο οποίος οδηγεί τον άνθρωπο σε «λιβάδια πράσινα» και «κοντά σε ήρεμα νερά» (Ψαλμός 23:2). Η φύση αναφέρεται ως πηγή γαλήνης και παρηγοριάς για τον άνθρωπο, καθώς και ως σημάδι της φροντίδας του Θεού για τη δημιουργία Του.	</a:t>
            </a:r>
          </a:p>
        </p:txBody>
      </p:sp>
      <p:cxnSp>
        <p:nvCxnSpPr>
          <p:cNvPr id="48" name="Straight Connector 47">
            <a:extLst>
              <a:ext uri="{FF2B5EF4-FFF2-40B4-BE49-F238E27FC236}">
                <a16:creationId xmlns:a16="http://schemas.microsoft.com/office/drawing/2014/main" id="{752F1AC2-4A68-1034-5DBB-1A1167528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5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B7982DF-F5B5-08C9-3123-BA236C2933B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AC9478-209B-9E95-C772-80BC73CA2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7C52020-96C2-089C-68C5-AB132F4EF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C7523FB-1870-0189-67A0-4DDB9E5F2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803BB230-6615-CA79-DCB8-EDCB976CEF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5D2C606F-D7CF-6C93-F21F-73DBAE662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7266CA64-5AA3-E6A2-336E-B59668BF78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7B4C0C45-F233-2B20-6181-6DFB5741A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7C70D3DC-79BD-CC85-C28D-2DE7194AE95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8BB89C3A-7F10-B505-C61D-D69B3BD90A66}"/>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4. Ο Ψαλμός 104: Ένας Ύμνος στη Δημιουργία•	</a:t>
            </a:r>
          </a:p>
        </p:txBody>
      </p:sp>
      <p:cxnSp>
        <p:nvCxnSpPr>
          <p:cNvPr id="48" name="Straight Connector 47">
            <a:extLst>
              <a:ext uri="{FF2B5EF4-FFF2-40B4-BE49-F238E27FC236}">
                <a16:creationId xmlns:a16="http://schemas.microsoft.com/office/drawing/2014/main" id="{0827361F-1672-BAB1-2701-045A917D37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3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C7308521-AC86-15E7-32C0-7827F09D1F5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BE69A65-CDA1-DDC0-8758-18B0A94E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75E71F5-D60D-D232-1CA8-83CB6BFFA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F3C2516-9302-91A6-82B1-4AF4CDD8A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87A3B65A-7FFB-A25E-C4F8-A346FFEDE3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1728CDC3-10CA-4243-1952-3DD539F65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C1AE36AD-6F62-3660-4D1E-D79E5DBF9A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B3E672E1-14D8-C4B9-71DA-F1E12932E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8DA366C3-E01F-318E-F302-06C3D8B86D5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1166FEE6-6E31-244D-9E19-49D5124DD980}"/>
              </a:ext>
            </a:extLst>
          </p:cNvPr>
          <p:cNvSpPr>
            <a:spLocks noGrp="1"/>
          </p:cNvSpPr>
          <p:nvPr>
            <p:ph type="ctrTitle"/>
          </p:nvPr>
        </p:nvSpPr>
        <p:spPr>
          <a:xfrm>
            <a:off x="2692398" y="1871131"/>
            <a:ext cx="6815669" cy="1515533"/>
          </a:xfrm>
        </p:spPr>
        <p:txBody>
          <a:bodyPr>
            <a:normAutofit fontScale="90000"/>
          </a:bodyPr>
          <a:lstStyle/>
          <a:p>
            <a:pPr>
              <a:lnSpc>
                <a:spcPct val="90000"/>
              </a:lnSpc>
            </a:pPr>
            <a:r>
              <a:rPr lang="el-GR" sz="1800" dirty="0">
                <a:solidFill>
                  <a:schemeClr val="bg1"/>
                </a:solidFill>
              </a:rPr>
              <a:t>•	Ο Ψαλμός 104 είναι ένας ύμνος στη φύση και στην σοφία του Θεού στη δημιουργία. Περιγράφει με λεπτομέρεια τα φυσικά φαινόμενα, τη χλωρίδα και την πανίδα, και την αλληλεξάρτηση όλων των ζωντανών οργανισμών. Επίσης, περιγράφει το πώς ο Θεός προμηθεύει την τροφή και το νερό για όλα τα πλάσματα: «Όλοι σε σένα ελπίζουν να τους δώσεις την τροφή τους στην ώρα της» (Ψαλμός 104:27).</a:t>
            </a:r>
          </a:p>
        </p:txBody>
      </p:sp>
      <p:cxnSp>
        <p:nvCxnSpPr>
          <p:cNvPr id="48" name="Straight Connector 47">
            <a:extLst>
              <a:ext uri="{FF2B5EF4-FFF2-40B4-BE49-F238E27FC236}">
                <a16:creationId xmlns:a16="http://schemas.microsoft.com/office/drawing/2014/main" id="{98639203-828D-B43D-D078-C0E9515F3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7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D8D4BBD6-6D33-E3C4-0BB8-AE99C698A8E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637395D-71B2-5004-87BC-84349641E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1536A98-34E3-D85E-9665-348218FB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FE70225-F037-3D44-9E48-555F7CA6B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E8FBF1B4-AB33-C1ED-F6ED-F77F930EB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D4EF58FD-633D-F005-E9BB-70993FAA9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4990F48A-FB94-F43A-EC40-D0692EF0DF7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B581F07D-2855-8FDA-DC8F-D0A99CD27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869533B-F3F2-D16D-451B-1D369F7E04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5A330FB9-2A8F-8737-5AEC-AF16441B9131}"/>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5. Η Συμφιλίωση της Κτίσης στην επιστολή προς  Ρωμαίους 8:19-22•	</a:t>
            </a:r>
          </a:p>
        </p:txBody>
      </p:sp>
      <p:cxnSp>
        <p:nvCxnSpPr>
          <p:cNvPr id="48" name="Straight Connector 47">
            <a:extLst>
              <a:ext uri="{FF2B5EF4-FFF2-40B4-BE49-F238E27FC236}">
                <a16:creationId xmlns:a16="http://schemas.microsoft.com/office/drawing/2014/main" id="{74465714-0555-6027-2803-5021A1DF5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9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BCCA8653-EFA1-02A0-36F5-53B055510AF2}"/>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2B3D8A-B3EE-9F8D-96B2-40C4E1C93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D75C24-E329-CDA0-0CC3-122C04FA9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3530BE3-9C03-6D5A-F7D7-2D2E5A314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DB048ADF-CADF-0C07-C0EE-8EF5B29C62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7D03EDE4-40D5-8CE4-4CD8-8443FBF3B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ECE9FA46-F5AF-FF22-0883-FDFB948949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56EA8859-B90F-D6D6-3DA2-117184A4D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D5D394F2-370E-632C-4DD4-91969E2166B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55BA142C-DAC3-1228-8DCF-29FB2447554A}"/>
              </a:ext>
            </a:extLst>
          </p:cNvPr>
          <p:cNvSpPr>
            <a:spLocks noGrp="1"/>
          </p:cNvSpPr>
          <p:nvPr>
            <p:ph type="ctrTitle"/>
          </p:nvPr>
        </p:nvSpPr>
        <p:spPr>
          <a:xfrm>
            <a:off x="2692398" y="1871131"/>
            <a:ext cx="6815669" cy="1515533"/>
          </a:xfrm>
        </p:spPr>
        <p:txBody>
          <a:bodyPr>
            <a:normAutofit fontScale="90000"/>
          </a:bodyPr>
          <a:lstStyle/>
          <a:p>
            <a:pPr>
              <a:lnSpc>
                <a:spcPct val="90000"/>
              </a:lnSpc>
            </a:pPr>
            <a:r>
              <a:rPr lang="el-GR" sz="1800" dirty="0">
                <a:solidFill>
                  <a:schemeClr val="bg1"/>
                </a:solidFill>
              </a:rPr>
              <a:t>•	Στην επιστολή προς Ρωμαίους, ο Απόστολος Παύλος αναφέρει ότι η κτίση όλη «στενάζει και </a:t>
            </a:r>
            <a:r>
              <a:rPr lang="el-GR" sz="1800" dirty="0" err="1">
                <a:solidFill>
                  <a:schemeClr val="bg1"/>
                </a:solidFill>
              </a:rPr>
              <a:t>οδυνάται</a:t>
            </a:r>
            <a:r>
              <a:rPr lang="el-GR" sz="1800" dirty="0">
                <a:solidFill>
                  <a:schemeClr val="bg1"/>
                </a:solidFill>
              </a:rPr>
              <a:t>» εξαιτίας της αμαρτίας του ανθρώπου και προσδοκά την απελευθέρωση της από τη φθορά (Ρωμαίους 8:19-22). Αυτό το χωρίο εκφράζει την ιδέα ότι η αμαρτία έχει επηρεάσει αρνητικά όχι μόνο τον άνθρωπο, αλλά και το φυσικό περιβάλλον, το οποίο επίσης αναζητά αποκατάσταση.•	</a:t>
            </a:r>
          </a:p>
        </p:txBody>
      </p:sp>
      <p:cxnSp>
        <p:nvCxnSpPr>
          <p:cNvPr id="48" name="Straight Connector 47">
            <a:extLst>
              <a:ext uri="{FF2B5EF4-FFF2-40B4-BE49-F238E27FC236}">
                <a16:creationId xmlns:a16="http://schemas.microsoft.com/office/drawing/2014/main" id="{51915566-0DEC-67B4-B573-9C39FA293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51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12385EF-06E7-F4B7-4576-9477DF1C8D8F}"/>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8E346A0-9149-E60E-B82D-09CEEB44A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CA6D0EB-BBAF-64D1-C839-F5B2E676E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EA56F61-DD80-7D24-F720-68F3556CA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BE22FF2C-127A-1307-387E-FF95AB9BDA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2AF8736C-5757-8A74-903B-401BA43B6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98918626-CBDF-0071-DC88-D0E039E751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3E0366F4-14D7-3FD6-6E4E-1E1E212CC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85D545C4-C033-500A-AB8C-FE730C1C5E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0C2A205D-4535-535D-8905-6C8C97A8BF60}"/>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6. Η Συμφιλίωση με τη φύση  στον Ησαΐα (Ησαΐας 11:6-9)•	</a:t>
            </a:r>
          </a:p>
        </p:txBody>
      </p:sp>
      <p:cxnSp>
        <p:nvCxnSpPr>
          <p:cNvPr id="48" name="Straight Connector 47">
            <a:extLst>
              <a:ext uri="{FF2B5EF4-FFF2-40B4-BE49-F238E27FC236}">
                <a16:creationId xmlns:a16="http://schemas.microsoft.com/office/drawing/2014/main" id="{95221D62-7A45-288C-D20D-6A1B08883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2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C14756E-7591-BE48-7C12-347183B2FEF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3C9F64E-5C9A-97F3-F3B2-BB53BA4F2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375A52-2684-1F3C-2C48-ACFB1067F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F67BD8-7AFE-C51A-6881-22EDB1083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089894F3-594C-6A25-4D9D-DC51EF4B48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D830D0BE-3E75-1671-EB75-97E663C8A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66720082-6C48-A83A-AECB-116E6E1FDD5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BCE168EA-2774-8212-D9B0-B713FCF88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BF4DCED8-30AD-BA14-BE7B-10EBA95DADC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D3EE4638-44A9-6377-C492-F20C582645BC}"/>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7. Η Κληρονομιά της Γης ως Δώρο του Θεού (Δευτερονόμιον 11:11-12)•.	</a:t>
            </a:r>
          </a:p>
        </p:txBody>
      </p:sp>
      <p:cxnSp>
        <p:nvCxnSpPr>
          <p:cNvPr id="48" name="Straight Connector 47">
            <a:extLst>
              <a:ext uri="{FF2B5EF4-FFF2-40B4-BE49-F238E27FC236}">
                <a16:creationId xmlns:a16="http://schemas.microsoft.com/office/drawing/2014/main" id="{E2969C1E-2918-7DA2-23F4-85B1624C0A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8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F12EE8C4-8FA8-B768-0BA0-DBAA4057FDC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4A19C4B-36F3-7A4D-8060-BEA311CEC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3FCBCC3-2AC2-DD40-FFF1-986FB2CE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CE32655-C3F3-7325-4A9C-4C475C0E0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D7DE35ED-A6FD-DDAA-3379-8A7B00E44C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C8047D6D-564B-79EF-6FAE-5536952D0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E80E196B-9FAA-3411-DB4C-7552222EF3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C1B64F80-83AD-B4EB-2D45-F9F0BB8BC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FFA8CBF5-D4B9-F244-7574-490439D8B1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F08DF74D-461E-BCDE-63B2-2DEED71CE831}"/>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•Ο προφήτης Ησαΐας παρουσιάζει μια μελλοντική εικόνα αρμονίας ανάμεσα στα πλάσματα της φύσης: «Ο λύκος θα συγκατοικεί με το αρνί, το λεοπάρδαλη θα πλαγιάζει με το κατσίκι» (Ησαΐας 11:6). Αυτή η εικόνα αρμονίας παραπέμπει σε έναν κόσμο όπου η βία και η εκμετάλλευση θα έχουν εξαλειφθεί και όλη η φύση θα ζει ειρηνικά.	</a:t>
            </a:r>
          </a:p>
        </p:txBody>
      </p:sp>
      <p:cxnSp>
        <p:nvCxnSpPr>
          <p:cNvPr id="48" name="Straight Connector 47">
            <a:extLst>
              <a:ext uri="{FF2B5EF4-FFF2-40B4-BE49-F238E27FC236}">
                <a16:creationId xmlns:a16="http://schemas.microsoft.com/office/drawing/2014/main" id="{6F8BF1AF-F2C0-0AA4-57C7-37AD9157D5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2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E5C2EE10-D691-3AF8-64B1-C5B19CE2960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6DF65F0-2C66-261B-0819-CA9245E9D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DE81B0C-24E3-22B0-E641-3F80ED3AA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52D6AE1-1800-F0FE-08BA-8BEBE6F39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FCD7ED79-C45A-A470-79B5-4D40FAC373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3B7D0E47-CC88-9C5B-874E-7EDC7E886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E39A80D8-552B-3408-87CB-C120B6307E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6335A8EE-2FE0-342A-CD18-671E3D90C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EBF28AEE-D52B-9C2A-D793-C98DB48A1A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5A6D409B-74A7-3AEC-6817-537B5485AA7D}"/>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Οι Όροι για τη προστασία της φύσης στο Δευτερονόμιο (Δευτερονόμιον 20:19-20)•	.•</a:t>
            </a:r>
          </a:p>
        </p:txBody>
      </p:sp>
      <p:cxnSp>
        <p:nvCxnSpPr>
          <p:cNvPr id="48" name="Straight Connector 47">
            <a:extLst>
              <a:ext uri="{FF2B5EF4-FFF2-40B4-BE49-F238E27FC236}">
                <a16:creationId xmlns:a16="http://schemas.microsoft.com/office/drawing/2014/main" id="{8F270467-43C2-3F70-246D-6C21E1F21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6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401EE628-E021-B28F-A4A3-433558009D0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DE052AF-434A-3432-6DE3-B092C662F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0AB8972-22A2-6C93-022C-C82D88B37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5680E5D-582A-BF1D-BCE6-7B4872099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D749662F-3547-4AFF-51A0-EE0E9A5E8B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E6A9D40A-2615-2432-9EC0-193A834B0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082E493-23AD-13EA-2C4D-0770E063CCD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E9A588A0-E0E7-31D1-6D6B-978A9CC41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B32A817B-8BD6-A434-5183-9AE678E79F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EC3C9961-E98B-95F2-6E29-C2C3EB0292EB}"/>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	Στο βιβλίο του Δευτερονομίου, υπάρχει η εντολή να μην καταστρέφονται τα δέντρα κατά τη διάρκεια πολιορκιών: «Όταν πολιορκείς μια πόλη... μη φθείρεις τα δέντρα της» (Δευτερονόμιον 20:19). Αυτή η εντολή υποδεικνύει τη σημασία της διατήρησης των φυσικών πόρων ακόμα και σε περιόδους πολέμου.•</a:t>
            </a:r>
          </a:p>
        </p:txBody>
      </p:sp>
      <p:cxnSp>
        <p:nvCxnSpPr>
          <p:cNvPr id="48" name="Straight Connector 47">
            <a:extLst>
              <a:ext uri="{FF2B5EF4-FFF2-40B4-BE49-F238E27FC236}">
                <a16:creationId xmlns:a16="http://schemas.microsoft.com/office/drawing/2014/main" id="{9AEDBEDC-7A42-D9E0-9B36-24206C5BA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1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63EBB999-EAE6-29FC-7E65-8CE6467D8A1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8B0B93EA-D6BB-4A46-CBF6-909BE30CC0FD}"/>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Στη Βίβλο υπάρχουν πολλά παραδείγματα που αναδεικνύουν τη σχέση του ανθρώπου με το φυσικό περιβάλλον και τη φροντίδα για τη δημιουργία. Εδώ είναι μερικά χαρακτηριστικά παραδείγματα που αναφέρονται στη φύση, τη δημιουργία και την ευθύνη του ανθρώπου:</a:t>
            </a:r>
          </a:p>
        </p:txBody>
      </p:sp>
      <p:cxnSp>
        <p:nvCxnSpPr>
          <p:cNvPr id="48" name="Straight Connector 4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1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7C9F8419-B525-FC1B-EED7-A8BE69AE334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C6756BF-5FCE-888D-ED17-9272BCABB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C4931E9-B1D4-2A95-E53B-AF71A94B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0BBCC3D-BBF6-4BBE-375C-132AD6EFD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80C98B89-891D-BC7A-65F7-0785074E1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EE432625-7967-EDA5-B5E6-C784DF7F4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92F097CB-6C65-914A-05EE-7CF615B261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EAFB3AA7-BB0B-F086-69F5-8D0C1EB73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6871E37E-FE03-4579-8BD3-CCFAD5984F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24CD0BA3-60D8-6C33-0E36-F157D52AF8B0}"/>
              </a:ext>
            </a:extLst>
          </p:cNvPr>
          <p:cNvSpPr>
            <a:spLocks noGrp="1"/>
          </p:cNvSpPr>
          <p:nvPr>
            <p:ph type="ctrTitle"/>
          </p:nvPr>
        </p:nvSpPr>
        <p:spPr>
          <a:xfrm>
            <a:off x="2692398" y="1871131"/>
            <a:ext cx="6815669" cy="1515533"/>
          </a:xfrm>
        </p:spPr>
        <p:txBody>
          <a:bodyPr>
            <a:normAutofit fontScale="90000"/>
          </a:bodyPr>
          <a:lstStyle/>
          <a:p>
            <a:pPr>
              <a:lnSpc>
                <a:spcPct val="90000"/>
              </a:lnSpc>
            </a:pPr>
            <a:br>
              <a:rPr lang="el-GR" sz="1800" dirty="0">
                <a:solidFill>
                  <a:schemeClr val="bg1"/>
                </a:solidFill>
              </a:rPr>
            </a:br>
            <a:r>
              <a:rPr lang="el-GR" sz="1800" dirty="0">
                <a:solidFill>
                  <a:schemeClr val="bg1"/>
                </a:solidFill>
              </a:rPr>
              <a:t>ΕΡΓΑΣΙΕΣ</a:t>
            </a:r>
            <a:br>
              <a:rPr lang="el-GR" sz="1800" dirty="0">
                <a:solidFill>
                  <a:schemeClr val="bg1"/>
                </a:solidFill>
              </a:rPr>
            </a:br>
            <a:r>
              <a:rPr lang="el-GR" sz="1800" dirty="0">
                <a:solidFill>
                  <a:schemeClr val="bg1"/>
                </a:solidFill>
              </a:rPr>
              <a:t>1.Πώς περιγράφεται η σχέση του Θεού με </a:t>
            </a:r>
            <a:r>
              <a:rPr lang="el-GR" sz="1800">
                <a:solidFill>
                  <a:schemeClr val="bg1"/>
                </a:solidFill>
              </a:rPr>
              <a:t>τη φύση; </a:t>
            </a:r>
            <a:r>
              <a:rPr lang="el-GR" sz="1800" dirty="0">
                <a:solidFill>
                  <a:schemeClr val="bg1"/>
                </a:solidFill>
              </a:rPr>
              <a:t>Τι κάνει ο Θεός για τη φροντίδα της γης;•</a:t>
            </a:r>
            <a:br>
              <a:rPr lang="el-GR" sz="1800" dirty="0">
                <a:solidFill>
                  <a:schemeClr val="bg1"/>
                </a:solidFill>
              </a:rPr>
            </a:br>
            <a:r>
              <a:rPr lang="el-GR" sz="1800" dirty="0">
                <a:solidFill>
                  <a:schemeClr val="bg1"/>
                </a:solidFill>
              </a:rPr>
              <a:t>2. Πώς νομίζεις ότι θα έπρεπε οι άνθρωποι να φροντίζουν τη φύση, ώστε να διατηρείται η «αφθονία» της, όπως περιγράφεται στο κείμενο;</a:t>
            </a:r>
          </a:p>
        </p:txBody>
      </p:sp>
      <p:cxnSp>
        <p:nvCxnSpPr>
          <p:cNvPr id="48" name="Straight Connector 47">
            <a:extLst>
              <a:ext uri="{FF2B5EF4-FFF2-40B4-BE49-F238E27FC236}">
                <a16:creationId xmlns:a16="http://schemas.microsoft.com/office/drawing/2014/main" id="{3F8382A6-34D3-DE3D-B4CF-A0FA18CD86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64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FFAE77FD-AEE9-0C7C-1D01-C99FC442FC9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40EE876-E5F4-D42D-FD4D-A5FDD0B90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0B4CBD-6F81-07F0-9AB4-BD14ADAEA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26D169-881F-365A-4E48-688C49D45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CE2F58FE-B3AE-B655-85F3-1E0A17B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A3DB3FE2-D780-A614-3B92-F717EBF3B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A2ABB45D-A6E3-E2E6-1069-E94E1F6406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6C919D87-C6D6-7FBA-1CB4-69C226516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7AB37A48-D524-0E9B-8FD1-06AC1443D5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5884D9DE-FCE0-7F8D-863A-94FDD501E447}"/>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1. Η Δημιουργία του Κόσμου (Γένεσις 1-2)</a:t>
            </a:r>
          </a:p>
        </p:txBody>
      </p:sp>
      <p:cxnSp>
        <p:nvCxnSpPr>
          <p:cNvPr id="48" name="Straight Connector 47">
            <a:extLst>
              <a:ext uri="{FF2B5EF4-FFF2-40B4-BE49-F238E27FC236}">
                <a16:creationId xmlns:a16="http://schemas.microsoft.com/office/drawing/2014/main" id="{8DF66A24-B602-8E5F-26EB-3FB165483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9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BEE709AD-879B-2D84-666D-40920650491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8198919-0F66-CBF9-1232-5FDDA4246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A6BC01F-BAFF-1898-0D1F-681B94349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0A9AA5A-3AF4-BC1F-034D-D9FAF7F41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8ED2FA08-2B7F-FE5A-8466-A1C42777E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22802A8E-2CD7-C928-D0A5-F0D8A132E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3995647D-69CB-B634-D643-7F9893135B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AACB6E45-4945-7F3E-4986-E4AAA071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B3F40EC0-AC65-B5EA-5CBF-F2D474375EA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95377402-1CC7-28D8-BDA6-5F5245C72AB6}"/>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	Στην αρχή της Γένεσης περιγράφεται η δημιουργία του φυσικού κόσμου σε έξι ημέρες. Ο Θεός δημιουργεί το φως, τον ουρανό, τη γη, τα φυτά, τα ζώα και τον άνθρωπο. Ο Θεός, βλέποντας ότι όλα ήταν «καλά λίαν» (Γεν. 1:31), εκφράζει τη θεία αγάπη και την ικανοποίηση για την ομορφιά και την αρμονία του φυσικού κόσμου.</a:t>
            </a:r>
          </a:p>
        </p:txBody>
      </p:sp>
      <p:cxnSp>
        <p:nvCxnSpPr>
          <p:cNvPr id="48" name="Straight Connector 47">
            <a:extLst>
              <a:ext uri="{FF2B5EF4-FFF2-40B4-BE49-F238E27FC236}">
                <a16:creationId xmlns:a16="http://schemas.microsoft.com/office/drawing/2014/main" id="{5CFBCABF-E673-ECAE-7775-E01B2AC1B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2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9A2E09EE-6E3F-5550-CB26-8BF9F72CCAE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5637ACF-05D1-9B84-7EB4-C81569A6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A0EB51-697C-376F-55B6-0EA61DEA9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BF9E2A9-F4DB-FF21-4CBE-4BDC370C4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9623AA2D-CD06-A288-AD0A-F0218234B4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658463D0-3213-65AC-4AD6-6ADFB9F55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9D965467-A72D-B118-FE8E-592A41B31D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1FCEDEAB-673F-DAB4-3A5B-ECE58B564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C2699822-6494-8F96-651B-8819818E935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644260FF-65C6-34A0-2227-6ACD7C67A9E5}"/>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	Η Γένεση επίσης αναφέρει ότι ο Θεός τοποθέτησε τον άνθρωπο στον Κήπο της Εδέμ «για να τον εργάζεται και να τον φυλάει» (Γεν. 2:15), αποδίδοντας έτσι στον άνθρωπο την ευθύνη για τη φροντίδα της φύσης.•</a:t>
            </a:r>
          </a:p>
        </p:txBody>
      </p:sp>
      <p:cxnSp>
        <p:nvCxnSpPr>
          <p:cNvPr id="48" name="Straight Connector 47">
            <a:extLst>
              <a:ext uri="{FF2B5EF4-FFF2-40B4-BE49-F238E27FC236}">
                <a16:creationId xmlns:a16="http://schemas.microsoft.com/office/drawing/2014/main" id="{6C5B524C-B075-4A56-D6F4-B475F036A2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1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B3313620-59CB-2640-5505-5F5AB067F2C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74B3BD2-AB4A-41E1-3D65-BC9B2E2D5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4596B4A-688E-C4B7-4219-4B6231122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8416370-283C-BB18-ED00-C5545340D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7CA14253-30E6-080F-3280-E05687F328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56C76DA0-ED82-36E1-515C-78EF0C93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A4136D74-78D6-F136-7A3D-9958EF2E661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E7F84904-D1BF-A8CD-A2C1-71ED5961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D5E6CB2-0455-5FB6-543D-91389C1294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A6E168A6-7508-5AC7-346E-D83DB848663D}"/>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2. Η Εντολή για Σεβασμό στη Γη και στα Ζώα (</a:t>
            </a:r>
            <a:r>
              <a:rPr lang="el-GR" sz="1800" dirty="0" err="1">
                <a:solidFill>
                  <a:schemeClr val="bg1"/>
                </a:solidFill>
              </a:rPr>
              <a:t>Λευιτικόν</a:t>
            </a:r>
            <a:r>
              <a:rPr lang="el-GR" sz="1800" dirty="0">
                <a:solidFill>
                  <a:schemeClr val="bg1"/>
                </a:solidFill>
              </a:rPr>
              <a:t> 25)•	.•</a:t>
            </a:r>
          </a:p>
        </p:txBody>
      </p:sp>
      <p:cxnSp>
        <p:nvCxnSpPr>
          <p:cNvPr id="48" name="Straight Connector 47">
            <a:extLst>
              <a:ext uri="{FF2B5EF4-FFF2-40B4-BE49-F238E27FC236}">
                <a16:creationId xmlns:a16="http://schemas.microsoft.com/office/drawing/2014/main" id="{F8CD8C36-9E02-0CF7-7999-99978DB9DC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1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B4916BB-A044-8F5A-5AEA-5B486341F51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4CC183A-D898-B112-E003-41E3964C7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3D8163A-9D75-B687-F444-86643CCA4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88BD1CF-2DA5-0625-B3A4-7BC2B3F82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7AE5903F-6E57-C984-C11A-A15827A698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C75615AF-CCED-3A86-AE5C-9670DCE4D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17E6FF8-AF58-4404-0864-5F7D5F64DB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BE92A280-95D1-DBD4-8AEE-6CACA0B8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F4FFCF3E-8141-0F3A-A386-4985548613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8BB2F1CE-2890-C551-693D-E6A5D19C8C5B}"/>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	Το βιβλίο του Λευιτικού δίνει εντολή για το έτος του Σαββάτου, κατά το οποίο η γη πρέπει να «αναπαύεται» κάθε έβδομο έτος (</a:t>
            </a:r>
            <a:r>
              <a:rPr lang="el-GR" sz="1800" dirty="0" err="1">
                <a:solidFill>
                  <a:schemeClr val="bg1"/>
                </a:solidFill>
              </a:rPr>
              <a:t>Λευιτικόν</a:t>
            </a:r>
            <a:r>
              <a:rPr lang="el-GR" sz="1800" dirty="0">
                <a:solidFill>
                  <a:schemeClr val="bg1"/>
                </a:solidFill>
              </a:rPr>
              <a:t> 25:4-5). Αυτός ο νόμος προωθεί την </a:t>
            </a:r>
            <a:r>
              <a:rPr lang="el-GR" sz="1800" dirty="0" err="1">
                <a:solidFill>
                  <a:schemeClr val="bg1"/>
                </a:solidFill>
              </a:rPr>
              <a:t>αειφορία</a:t>
            </a:r>
            <a:r>
              <a:rPr lang="el-GR" sz="1800" dirty="0">
                <a:solidFill>
                  <a:schemeClr val="bg1"/>
                </a:solidFill>
              </a:rPr>
              <a:t> και την προστασία της γης από την </a:t>
            </a:r>
            <a:r>
              <a:rPr lang="el-GR" sz="1800" dirty="0" err="1">
                <a:solidFill>
                  <a:schemeClr val="bg1"/>
                </a:solidFill>
              </a:rPr>
              <a:t>υπερεκμετάλλευση</a:t>
            </a:r>
            <a:r>
              <a:rPr lang="el-GR" sz="1800" dirty="0">
                <a:solidFill>
                  <a:schemeClr val="bg1"/>
                </a:solidFill>
              </a:rPr>
              <a:t>.</a:t>
            </a:r>
          </a:p>
        </p:txBody>
      </p:sp>
      <p:cxnSp>
        <p:nvCxnSpPr>
          <p:cNvPr id="48" name="Straight Connector 47">
            <a:extLst>
              <a:ext uri="{FF2B5EF4-FFF2-40B4-BE49-F238E27FC236}">
                <a16:creationId xmlns:a16="http://schemas.microsoft.com/office/drawing/2014/main" id="{252398A6-5991-0B6B-B3A3-435A03C1BE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0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874505A2-44E6-20BD-44FF-7134CA5DDC94}"/>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98EA71B-1A2F-AB2A-EADD-FB5DAB620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74DC594-E422-926C-CB6E-97A8E9D4B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657B796-681C-2352-1A88-1BC82F3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71EF4030-6D90-B902-8FD3-FEF0E4153F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C501EF26-F309-453E-B772-38255443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8899CA6-4B7D-068A-863A-3DCD7079C82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02C7A454-E959-D972-2A79-30F053EE2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7E604CE3-5A4D-7FD4-E6CD-AEBD95C8EB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82DF9827-FDED-EEBE-53CF-AF563D90BD9D}"/>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	Στον ίδιο τόμο, υπάρχουν εντολές για τη σωστή αντιμετώπιση των ζώων και για την καλοσύνη που πρέπει να δείχνει ο άνθρωπος προς όλα τα ζωντανά πλάσματα.	</a:t>
            </a:r>
          </a:p>
        </p:txBody>
      </p:sp>
      <p:cxnSp>
        <p:nvCxnSpPr>
          <p:cNvPr id="48" name="Straight Connector 47">
            <a:extLst>
              <a:ext uri="{FF2B5EF4-FFF2-40B4-BE49-F238E27FC236}">
                <a16:creationId xmlns:a16="http://schemas.microsoft.com/office/drawing/2014/main" id="{1C71F0A4-1376-6E7D-AD91-60CFAA904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0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D38E8469-E867-B84C-6346-1ED7065EEB81}"/>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447CB30-5531-25AC-848E-F77784928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07D7C8D-9FB3-0E4C-1834-93B073E5C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6817423-19EB-1636-243E-3FAAA904B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42" name="Group 41">
            <a:extLst>
              <a:ext uri="{FF2B5EF4-FFF2-40B4-BE49-F238E27FC236}">
                <a16:creationId xmlns:a16="http://schemas.microsoft.com/office/drawing/2014/main" id="{F1589ECE-EB5A-E1A6-A089-96D57470E7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A0B8AD97-FDC8-849B-A774-1AE907DDC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4953531D-6066-A105-6072-A4CB36EC639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DAA818E7-ECF9-679B-D62D-8BBA6E9E9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6CC89DDF-935A-50C6-2288-F672BA1319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Τίτλος 1">
            <a:extLst>
              <a:ext uri="{FF2B5EF4-FFF2-40B4-BE49-F238E27FC236}">
                <a16:creationId xmlns:a16="http://schemas.microsoft.com/office/drawing/2014/main" id="{75BC8048-AE98-FD07-8697-5692A300FCDF}"/>
              </a:ext>
            </a:extLst>
          </p:cNvPr>
          <p:cNvSpPr>
            <a:spLocks noGrp="1"/>
          </p:cNvSpPr>
          <p:nvPr>
            <p:ph type="ctrTitle"/>
          </p:nvPr>
        </p:nvSpPr>
        <p:spPr>
          <a:xfrm>
            <a:off x="2692398" y="1871131"/>
            <a:ext cx="6815669" cy="1515533"/>
          </a:xfrm>
        </p:spPr>
        <p:txBody>
          <a:bodyPr>
            <a:normAutofit/>
          </a:bodyPr>
          <a:lstStyle/>
          <a:p>
            <a:pPr>
              <a:lnSpc>
                <a:spcPct val="90000"/>
              </a:lnSpc>
            </a:pPr>
            <a:r>
              <a:rPr lang="el-GR" sz="1800" dirty="0">
                <a:solidFill>
                  <a:schemeClr val="bg1"/>
                </a:solidFill>
              </a:rPr>
              <a:t>3. Ο Ψαλμός 23 και η Εικόνα της Φύσης ως Πηγή Παρηγοριάς•	</a:t>
            </a:r>
          </a:p>
        </p:txBody>
      </p:sp>
      <p:cxnSp>
        <p:nvCxnSpPr>
          <p:cNvPr id="48" name="Straight Connector 47">
            <a:extLst>
              <a:ext uri="{FF2B5EF4-FFF2-40B4-BE49-F238E27FC236}">
                <a16:creationId xmlns:a16="http://schemas.microsoft.com/office/drawing/2014/main" id="{A91FA738-E609-5CE2-0587-EDBEDEBFD4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728</Words>
  <Application>Microsoft Office PowerPoint</Application>
  <PresentationFormat>Ευρεία οθόνη</PresentationFormat>
  <Paragraphs>21</Paragraphs>
  <Slides>20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Garamond</vt:lpstr>
      <vt:lpstr>Οργανικό</vt:lpstr>
      <vt:lpstr>ΑΓΙΑ ΓΡΑΦΗ ΚΑΙ ΦΥΣΙΚΟ ΠΕΡΙΒΑΛΛΟΝ</vt:lpstr>
      <vt:lpstr>Στη Βίβλο υπάρχουν πολλά παραδείγματα που αναδεικνύουν τη σχέση του ανθρώπου με το φυσικό περιβάλλον και τη φροντίδα για τη δημιουργία. Εδώ είναι μερικά χαρακτηριστικά παραδείγματα που αναφέρονται στη φύση, τη δημιουργία και την ευθύνη του ανθρώπου:</vt:lpstr>
      <vt:lpstr>1. Η Δημιουργία του Κόσμου (Γένεσις 1-2)</vt:lpstr>
      <vt:lpstr>• Στην αρχή της Γένεσης περιγράφεται η δημιουργία του φυσικού κόσμου σε έξι ημέρες. Ο Θεός δημιουργεί το φως, τον ουρανό, τη γη, τα φυτά, τα ζώα και τον άνθρωπο. Ο Θεός, βλέποντας ότι όλα ήταν «καλά λίαν» (Γεν. 1:31), εκφράζει τη θεία αγάπη και την ικανοποίηση για την ομορφιά και την αρμονία του φυσικού κόσμου.</vt:lpstr>
      <vt:lpstr>• Η Γένεση επίσης αναφέρει ότι ο Θεός τοποθέτησε τον άνθρωπο στον Κήπο της Εδέμ «για να τον εργάζεται και να τον φυλάει» (Γεν. 2:15), αποδίδοντας έτσι στον άνθρωπο την ευθύνη για τη φροντίδα της φύσης.•</vt:lpstr>
      <vt:lpstr>2. Η Εντολή για Σεβασμό στη Γη και στα Ζώα (Λευιτικόν 25)• .•</vt:lpstr>
      <vt:lpstr>• Το βιβλίο του Λευιτικού δίνει εντολή για το έτος του Σαββάτου, κατά το οποίο η γη πρέπει να «αναπαύεται» κάθε έβδομο έτος (Λευιτικόν 25:4-5). Αυτός ο νόμος προωθεί την αειφορία και την προστασία της γης από την υπερεκμετάλλευση.</vt:lpstr>
      <vt:lpstr>• Στον ίδιο τόμο, υπάρχουν εντολές για τη σωστή αντιμετώπιση των ζώων και για την καλοσύνη που πρέπει να δείχνει ο άνθρωπος προς όλα τα ζωντανά πλάσματα. </vt:lpstr>
      <vt:lpstr>3. Ο Ψαλμός 23 και η Εικόνα της Φύσης ως Πηγή Παρηγοριάς• </vt:lpstr>
      <vt:lpstr>• Στον Ψαλμό 23, ο Δαβίδ παρουσιάζει τον Θεό σαν Ποιμένα, ο οποίος οδηγεί τον άνθρωπο σε «λιβάδια πράσινα» και «κοντά σε ήρεμα νερά» (Ψαλμός 23:2). Η φύση αναφέρεται ως πηγή γαλήνης και παρηγοριάς για τον άνθρωπο, καθώς και ως σημάδι της φροντίδας του Θεού για τη δημιουργία Του. </vt:lpstr>
      <vt:lpstr>4. Ο Ψαλμός 104: Ένας Ύμνος στη Δημιουργία• </vt:lpstr>
      <vt:lpstr>• Ο Ψαλμός 104 είναι ένας ύμνος στη φύση και στην σοφία του Θεού στη δημιουργία. Περιγράφει με λεπτομέρεια τα φυσικά φαινόμενα, τη χλωρίδα και την πανίδα, και την αλληλεξάρτηση όλων των ζωντανών οργανισμών. Επίσης, περιγράφει το πώς ο Θεός προμηθεύει την τροφή και το νερό για όλα τα πλάσματα: «Όλοι σε σένα ελπίζουν να τους δώσεις την τροφή τους στην ώρα της» (Ψαλμός 104:27).</vt:lpstr>
      <vt:lpstr>5. Η Συμφιλίωση της Κτίσης στην επιστολή προς  Ρωμαίους 8:19-22• </vt:lpstr>
      <vt:lpstr>• Στην επιστολή προς Ρωμαίους, ο Απόστολος Παύλος αναφέρει ότι η κτίση όλη «στενάζει και οδυνάται» εξαιτίας της αμαρτίας του ανθρώπου και προσδοκά την απελευθέρωση της από τη φθορά (Ρωμαίους 8:19-22). Αυτό το χωρίο εκφράζει την ιδέα ότι η αμαρτία έχει επηρεάσει αρνητικά όχι μόνο τον άνθρωπο, αλλά και το φυσικό περιβάλλον, το οποίο επίσης αναζητά αποκατάσταση.• </vt:lpstr>
      <vt:lpstr>6. Η Συμφιλίωση με τη φύση  στον Ησαΐα (Ησαΐας 11:6-9)• </vt:lpstr>
      <vt:lpstr>7. Η Κληρονομιά της Γης ως Δώρο του Θεού (Δευτερονόμιον 11:11-12)•. </vt:lpstr>
      <vt:lpstr>•Ο προφήτης Ησαΐας παρουσιάζει μια μελλοντική εικόνα αρμονίας ανάμεσα στα πλάσματα της φύσης: «Ο λύκος θα συγκατοικεί με το αρνί, το λεοπάρδαλη θα πλαγιάζει με το κατσίκι» (Ησαΐας 11:6). Αυτή η εικόνα αρμονίας παραπέμπει σε έναν κόσμο όπου η βία και η εκμετάλλευση θα έχουν εξαλειφθεί και όλη η φύση θα ζει ειρηνικά. </vt:lpstr>
      <vt:lpstr>Οι Όροι για τη προστασία της φύσης στο Δευτερονόμιο (Δευτερονόμιον 20:19-20)• .•</vt:lpstr>
      <vt:lpstr>• Στο βιβλίο του Δευτερονομίου, υπάρχει η εντολή να μην καταστρέφονται τα δέντρα κατά τη διάρκεια πολιορκιών: «Όταν πολιορκείς μια πόλη... μη φθείρεις τα δέντρα της» (Δευτερονόμιον 20:19). Αυτή η εντολή υποδεικνύει τη σημασία της διατήρησης των φυσικών πόρων ακόμα και σε περιόδους πολέμου.•</vt:lpstr>
      <vt:lpstr> ΕΡΓΑΣΙΕΣ 1.Πώς περιγράφεται η σχέση του Θεού με τη φύση; Τι κάνει ο Θεός για τη φροντίδα της γης;• 2. Πώς νομίζεις ότι θα έπρεπε οι άνθρωποι να φροντίζουν τη φύση, ώστε να διατηρείται η «αφθονία» της, όπως περιγράφεται στο κείμενο;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Vassiliki Dokou</dc:creator>
  <cp:lastModifiedBy>Vassiliki Dokou</cp:lastModifiedBy>
  <cp:revision>13</cp:revision>
  <dcterms:created xsi:type="dcterms:W3CDTF">2024-10-28T23:09:09Z</dcterms:created>
  <dcterms:modified xsi:type="dcterms:W3CDTF">2024-10-28T23:48:54Z</dcterms:modified>
</cp:coreProperties>
</file>