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43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1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248754-BD56-56E4-36E8-F914F1961B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Διδακτική Ενότητα: «Μεθοδολογία Έρευνας»</a:t>
            </a:r>
          </a:p>
        </p:txBody>
      </p:sp>
    </p:spTree>
    <p:extLst>
      <p:ext uri="{BB962C8B-B14F-4D97-AF65-F5344CB8AC3E}">
        <p14:creationId xmlns:p14="http://schemas.microsoft.com/office/powerpoint/2010/main" val="3673043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02FFBD2-3695-9F76-6C6C-B1C5BEFCC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 algn="ctr">
              <a:buNone/>
            </a:pPr>
            <a:r>
              <a:rPr lang="el-GR" sz="2800" dirty="0"/>
              <a:t>“Χρυσός Κανόνας”:</a:t>
            </a:r>
          </a:p>
          <a:p>
            <a:pPr marL="0" indent="0" algn="ctr">
              <a:buNone/>
            </a:pPr>
            <a:r>
              <a:rPr lang="el-GR" sz="2800" b="1" dirty="0"/>
              <a:t>Η μεθοδολογία απαντά στο ΠΩΣ θα γίνει η έρευνα.</a:t>
            </a:r>
            <a:br>
              <a:rPr lang="el-GR" sz="2800" b="1" dirty="0"/>
            </a:br>
            <a:r>
              <a:rPr lang="el-GR" sz="2800" b="1" dirty="0"/>
              <a:t>Πρέπει να είναι: σαφής – οργανωμένη – εφαρμόσιμη.</a:t>
            </a:r>
            <a:endParaRPr lang="el-GR" sz="28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1345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F2E6001-D354-6380-5D37-2188C84ED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7200" y="474133"/>
            <a:ext cx="9777412" cy="5437089"/>
          </a:xfrm>
        </p:spPr>
        <p:txBody>
          <a:bodyPr/>
          <a:lstStyle/>
          <a:p>
            <a:r>
              <a:rPr lang="el-GR" sz="2800" dirty="0"/>
              <a:t>«Έχουμε γράψει το πρόβλημα και τους στόχους.</a:t>
            </a:r>
            <a:br>
              <a:rPr lang="el-GR" sz="2800" dirty="0"/>
            </a:br>
            <a:r>
              <a:rPr lang="el-GR" sz="2800" dirty="0"/>
              <a:t>Τώρα πρέπει να αποφασίσουμε ΠΩΣ θα κάνουμε την έρευνα. Αυτό λέγεται Μεθοδολογία.»</a:t>
            </a:r>
          </a:p>
          <a:p>
            <a:pPr marL="0" indent="0">
              <a:buNone/>
            </a:pPr>
            <a:r>
              <a:rPr lang="el-GR" sz="2800" dirty="0"/>
              <a:t>💬 Ερώτηση ενεργοποίησης:</a:t>
            </a:r>
          </a:p>
          <a:p>
            <a:r>
              <a:rPr lang="el-GR" sz="2800" i="1" dirty="0"/>
              <a:t>Πώς μπορούμε να βρούμε πληροφορίες για μια έρευνα;</a:t>
            </a:r>
            <a:endParaRPr lang="el-GR" sz="2800" dirty="0"/>
          </a:p>
          <a:p>
            <a:r>
              <a:rPr lang="el-GR" sz="2800" dirty="0"/>
              <a:t>Απάντηση:</a:t>
            </a:r>
            <a:br>
              <a:rPr lang="el-GR" sz="2800" dirty="0"/>
            </a:br>
            <a:r>
              <a:rPr lang="el-GR" sz="2800" dirty="0"/>
              <a:t>→ “Ερωτηματολόγιο”, “</a:t>
            </a:r>
            <a:r>
              <a:rPr lang="el-GR" sz="2800" dirty="0" err="1"/>
              <a:t>Google</a:t>
            </a:r>
            <a:r>
              <a:rPr lang="el-GR" sz="2800" dirty="0"/>
              <a:t>”, “Ρωτώντας κόσμο”, “Παρατήρηση”, “Πείραμα”.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16318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675845F-9C39-C683-49B5-F7EB2275B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1067" y="609600"/>
            <a:ext cx="9743545" cy="5301622"/>
          </a:xfrm>
        </p:spPr>
        <p:txBody>
          <a:bodyPr/>
          <a:lstStyle/>
          <a:p>
            <a:r>
              <a:rPr lang="el-GR" sz="2400" b="1" dirty="0"/>
              <a:t>Τι είναι Μεθοδολογία</a:t>
            </a:r>
          </a:p>
          <a:p>
            <a:pPr marL="0" indent="0">
              <a:buNone/>
            </a:pPr>
            <a:r>
              <a:rPr lang="el-GR" sz="2400" dirty="0"/>
              <a:t>📘 </a:t>
            </a:r>
            <a:r>
              <a:rPr lang="el-GR" sz="2400" b="1" dirty="0"/>
              <a:t>Ορισμός:</a:t>
            </a:r>
            <a:br>
              <a:rPr lang="el-GR" sz="2400" dirty="0"/>
            </a:br>
            <a:r>
              <a:rPr lang="el-GR" sz="2400" dirty="0"/>
              <a:t>Η μεθοδολογία είναι ο τρόπος με τον οποίο θα συλλέξουμε τις πληροφορίες που χρειάζεται η έρευνά μας.</a:t>
            </a:r>
          </a:p>
          <a:p>
            <a:pPr marL="0" indent="0">
              <a:buNone/>
            </a:pPr>
            <a:r>
              <a:rPr lang="el-GR" sz="2400" dirty="0"/>
              <a:t>Δηλαδή:</a:t>
            </a:r>
          </a:p>
          <a:p>
            <a:r>
              <a:rPr lang="el-GR" sz="2400" dirty="0"/>
              <a:t>Με ποια μέσα;</a:t>
            </a:r>
          </a:p>
          <a:p>
            <a:r>
              <a:rPr lang="el-GR" sz="2400" dirty="0"/>
              <a:t>Από ποιους;</a:t>
            </a:r>
          </a:p>
          <a:p>
            <a:r>
              <a:rPr lang="el-GR" sz="2400" dirty="0"/>
              <a:t>Πότε;</a:t>
            </a:r>
          </a:p>
          <a:p>
            <a:r>
              <a:rPr lang="el-GR" sz="2400" dirty="0"/>
              <a:t>Με ποιες διαδικασίες;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4206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7A7D2F-4945-9180-2508-A49E4FF94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5079" y="778933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🟩 Οι 3 βασικές μορφές:</a:t>
            </a:r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l-GR" sz="2400" b="1" dirty="0"/>
              <a:t>1) Βιβλιογραφική έρευνα</a:t>
            </a:r>
          </a:p>
          <a:p>
            <a:r>
              <a:rPr lang="el-GR" sz="2400" dirty="0"/>
              <a:t>Βρίσκουμε πληροφορίες από:</a:t>
            </a:r>
          </a:p>
          <a:p>
            <a:r>
              <a:rPr lang="el-GR" sz="2400" dirty="0"/>
              <a:t>βιβλία,</a:t>
            </a:r>
          </a:p>
          <a:p>
            <a:r>
              <a:rPr lang="el-GR" sz="2400" dirty="0"/>
              <a:t>άρθρα,</a:t>
            </a:r>
          </a:p>
          <a:p>
            <a:r>
              <a:rPr lang="el-GR" sz="2400" dirty="0"/>
              <a:t>αξιόπιστες ιστοσελίδες.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43319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167C0BB-EF0F-957E-5920-99231BFD5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1078" y="1168400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/>
              <a:t>2) Επιτόπια έρευνα</a:t>
            </a:r>
          </a:p>
          <a:p>
            <a:r>
              <a:rPr lang="el-GR" sz="2400" dirty="0"/>
              <a:t>Μαζεύουμε δεδομένα από ανθρώπους ή από το περιβάλλον.</a:t>
            </a:r>
            <a:br>
              <a:rPr lang="el-GR" sz="2400" dirty="0"/>
            </a:br>
            <a:r>
              <a:rPr lang="el-GR" sz="2400" dirty="0"/>
              <a:t>Με μέσα όπως:</a:t>
            </a:r>
          </a:p>
          <a:p>
            <a:r>
              <a:rPr lang="el-GR" sz="2400" dirty="0"/>
              <a:t>ερωτηματολόγιο,</a:t>
            </a:r>
          </a:p>
          <a:p>
            <a:r>
              <a:rPr lang="el-GR" sz="2400" dirty="0"/>
              <a:t>συνέντευξη,</a:t>
            </a:r>
          </a:p>
          <a:p>
            <a:r>
              <a:rPr lang="el-GR" sz="2400" dirty="0"/>
              <a:t>παρατήρηση.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76518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D7FB3E1-0A67-C6CA-D1DB-D8A46256E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545" y="1676400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b="1" dirty="0"/>
              <a:t>3) Πειραματική έρευνα</a:t>
            </a:r>
          </a:p>
          <a:p>
            <a:r>
              <a:rPr lang="el-GR" sz="2000" dirty="0"/>
              <a:t>Κάνουμε πείραμα για να δούμε πώς αλλάζει ένα αποτέλεσμα όταν αλλάζουμε μια παράμετρο.</a:t>
            </a:r>
          </a:p>
          <a:p>
            <a:pPr marL="0" indent="0">
              <a:buNone/>
            </a:pPr>
            <a:r>
              <a:rPr lang="el-GR" dirty="0"/>
              <a:t>  </a:t>
            </a:r>
          </a:p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📌 Σημείωση:</a:t>
            </a:r>
          </a:p>
          <a:p>
            <a:pPr marL="0" indent="0">
              <a:buNone/>
            </a:pPr>
            <a:r>
              <a:rPr lang="el-GR" dirty="0"/>
              <a:t>Στην Τεχνολογία Γ’ Γυμνασίου, συνήθως χρησιμοποιούμε </a:t>
            </a:r>
            <a:r>
              <a:rPr lang="el-GR" b="1" dirty="0"/>
              <a:t>επιτόπια έρευνα με ερωτηματολόγιο</a:t>
            </a:r>
            <a:r>
              <a:rPr lang="el-GR" dirty="0"/>
              <a:t>, γιατί είναι πιο εύκολη και πρακτική.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33384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2BFAAC-A1F5-87B6-637B-13BB4221D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3612" y="389465"/>
            <a:ext cx="8915400" cy="5571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000" b="1" dirty="0"/>
              <a:t>Παραδείγματα</a:t>
            </a:r>
          </a:p>
          <a:p>
            <a:pPr marL="0" indent="0">
              <a:buNone/>
            </a:pPr>
            <a:endParaRPr lang="el-GR" sz="3000" b="1" dirty="0"/>
          </a:p>
          <a:p>
            <a:r>
              <a:rPr lang="el-GR" sz="2400" b="1" dirty="0"/>
              <a:t>Παράδειγμα 1: Αθλητισμός</a:t>
            </a:r>
          </a:p>
          <a:p>
            <a:pPr marL="0" indent="0">
              <a:buNone/>
            </a:pPr>
            <a:r>
              <a:rPr lang="el-GR" sz="2400" b="1" dirty="0"/>
              <a:t>Μεθοδολογία:</a:t>
            </a:r>
            <a:br>
              <a:rPr lang="el-GR" sz="2400" dirty="0"/>
            </a:br>
            <a:r>
              <a:rPr lang="el-GR" sz="2400" dirty="0"/>
              <a:t>Επιτόπια έρευνα με ερωτηματολόγιο σε 20 μαθητές.</a:t>
            </a:r>
            <a:br>
              <a:rPr lang="el-GR" sz="2400" dirty="0"/>
            </a:br>
            <a:r>
              <a:rPr lang="el-GR" sz="2400" dirty="0"/>
              <a:t>Συλλογή δεδομένων για συχνότητα άσκησης και είδη αθλημάτων.</a:t>
            </a:r>
          </a:p>
          <a:p>
            <a:pPr marL="0" indent="0">
              <a:buNone/>
            </a:pPr>
            <a:endParaRPr lang="el-GR" sz="2400" dirty="0"/>
          </a:p>
          <a:p>
            <a:r>
              <a:rPr lang="el-GR" sz="2400" b="1" dirty="0"/>
              <a:t>Παράδειγμα 2: Διατροφή στο σχολείο</a:t>
            </a:r>
          </a:p>
          <a:p>
            <a:pPr marL="0" indent="0">
              <a:buNone/>
            </a:pPr>
            <a:r>
              <a:rPr lang="el-GR" sz="2400" b="1" dirty="0"/>
              <a:t>Μεθοδολογία:</a:t>
            </a:r>
            <a:br>
              <a:rPr lang="el-GR" sz="2400" dirty="0"/>
            </a:br>
            <a:r>
              <a:rPr lang="el-GR" sz="2400" dirty="0"/>
              <a:t>Παρατήρηση στο κυλικείο + Ερωτηματολόγιο στους μαθητές.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6068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95955-A3B1-347E-AD9A-74C56F596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E127192-1674-57E3-B062-EE7784DC7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3612" y="389465"/>
            <a:ext cx="8915400" cy="5571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000" b="1" dirty="0"/>
              <a:t>Παραδείγματα</a:t>
            </a:r>
          </a:p>
          <a:p>
            <a:pPr marL="0" indent="0">
              <a:buNone/>
            </a:pPr>
            <a:endParaRPr lang="el-GR" sz="3000" b="1" dirty="0"/>
          </a:p>
          <a:p>
            <a:r>
              <a:rPr lang="el-GR" sz="2400" b="1" dirty="0"/>
              <a:t>Παράδειγμα 3: Χρήση </a:t>
            </a:r>
            <a:r>
              <a:rPr lang="el-GR" sz="2400" b="1" dirty="0" err="1"/>
              <a:t>social</a:t>
            </a:r>
            <a:r>
              <a:rPr lang="el-GR" sz="2400" b="1" dirty="0"/>
              <a:t> </a:t>
            </a:r>
            <a:r>
              <a:rPr lang="el-GR" sz="2400" b="1" dirty="0" err="1"/>
              <a:t>media</a:t>
            </a:r>
            <a:endParaRPr lang="el-GR" sz="2400" b="1" dirty="0"/>
          </a:p>
          <a:p>
            <a:pPr marL="0" indent="0">
              <a:buNone/>
            </a:pPr>
            <a:r>
              <a:rPr lang="el-GR" sz="2400" b="1" dirty="0"/>
              <a:t>Μεθοδολογία:</a:t>
            </a:r>
            <a:br>
              <a:rPr lang="el-GR" sz="2400" dirty="0"/>
            </a:br>
            <a:r>
              <a:rPr lang="el-GR" sz="2400" dirty="0"/>
              <a:t>Ερωτηματολόγιο με 10 ερωτήσεις + 3 συνεντεύξεις.</a:t>
            </a:r>
          </a:p>
          <a:p>
            <a:pPr marL="0" indent="0">
              <a:buNone/>
            </a:pPr>
            <a:endParaRPr lang="el-GR" sz="2400" dirty="0"/>
          </a:p>
          <a:p>
            <a:r>
              <a:rPr lang="el-GR" sz="2400" b="1" dirty="0"/>
              <a:t>Παράδειγμα 4: Πειραματική (σπάνια)</a:t>
            </a:r>
          </a:p>
          <a:p>
            <a:pPr marL="0" indent="0">
              <a:buNone/>
            </a:pPr>
            <a:r>
              <a:rPr lang="el-GR" sz="2400" b="1" dirty="0"/>
              <a:t>Θέμα:</a:t>
            </a:r>
            <a:r>
              <a:rPr lang="el-GR" sz="2400" dirty="0"/>
              <a:t> «Ποια μπάλα αναπηδά ψηλότερα;»</a:t>
            </a:r>
            <a:br>
              <a:rPr lang="el-GR" sz="2400" dirty="0"/>
            </a:br>
            <a:r>
              <a:rPr lang="el-GR" sz="2400" b="1" dirty="0"/>
              <a:t>Μεθοδολογία:</a:t>
            </a:r>
            <a:br>
              <a:rPr lang="el-GR" sz="2400" dirty="0"/>
            </a:br>
            <a:r>
              <a:rPr lang="el-GR" sz="2400" dirty="0"/>
              <a:t>Ρίψη τριών μπαλών από ίδιο ύψος – μέτρηση αναπήδησης.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68307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EEEB63F-2BF7-CC98-208F-4F8840BD2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8000" y="846667"/>
            <a:ext cx="9726612" cy="5064555"/>
          </a:xfrm>
        </p:spPr>
        <p:txBody>
          <a:bodyPr>
            <a:normAutofit fontScale="92500"/>
          </a:bodyPr>
          <a:lstStyle/>
          <a:p>
            <a:r>
              <a:rPr lang="el-GR" sz="2400" b="1" dirty="0"/>
              <a:t>Σωστή διατύπωση Μεθοδολογίας </a:t>
            </a:r>
          </a:p>
          <a:p>
            <a:pPr marL="0" indent="0">
              <a:buNone/>
            </a:pPr>
            <a:endParaRPr lang="el-GR" sz="2400" dirty="0"/>
          </a:p>
          <a:p>
            <a:r>
              <a:rPr lang="el-GR" sz="2400" b="1" dirty="0"/>
              <a:t>Καλή διατύπωση:</a:t>
            </a:r>
          </a:p>
          <a:p>
            <a:pPr marL="0" indent="0">
              <a:buNone/>
            </a:pPr>
            <a:r>
              <a:rPr lang="el-GR" sz="2400" dirty="0"/>
              <a:t>«Η έρευνα πραγματοποιήθηκε με ερωτηματολόγιο 8 ερωτήσεων σε 25 μαθητές ηλικίας 13–15 ετών.</a:t>
            </a:r>
            <a:br>
              <a:rPr lang="el-GR" sz="2400" dirty="0"/>
            </a:br>
            <a:r>
              <a:rPr lang="el-GR" sz="2400" dirty="0"/>
              <a:t>Οι απαντήσεις συλλέχθηκαν ανώνυμα και καταγράφηκαν σε πίνακα.»</a:t>
            </a:r>
          </a:p>
          <a:p>
            <a:r>
              <a:rPr lang="el-GR" sz="2400" b="1" dirty="0"/>
              <a:t>Κακή διατύπωση:</a:t>
            </a:r>
          </a:p>
          <a:p>
            <a:pPr marL="0" indent="0">
              <a:buNone/>
            </a:pPr>
            <a:r>
              <a:rPr lang="el-GR" sz="2400" dirty="0"/>
              <a:t>«Ρώτησα κάποια παιδιά και βρήκα κάποια πράγματα.»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br>
              <a:rPr lang="el-GR" sz="2400" dirty="0"/>
            </a:br>
            <a:r>
              <a:rPr lang="el-GR" sz="2400" dirty="0"/>
              <a:t>Τι κάνει την πρώτη σωστή; (σαφής – ποιος – πώς – πόσοι – με ποιο εργαλείο)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3457014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</TotalTime>
  <Words>369</Words>
  <Application>Microsoft Office PowerPoint</Application>
  <PresentationFormat>Ευρεία οθόνη</PresentationFormat>
  <Paragraphs>56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Θρόισμα</vt:lpstr>
      <vt:lpstr>Διδακτική Ενότητα: «Μεθοδολογία Έρευνας»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Παναγιώτης Γιοβάνος</dc:creator>
  <cp:lastModifiedBy>Παναγιώτης Γιοβάνος</cp:lastModifiedBy>
  <cp:revision>1</cp:revision>
  <dcterms:created xsi:type="dcterms:W3CDTF">2025-12-07T11:38:46Z</dcterms:created>
  <dcterms:modified xsi:type="dcterms:W3CDTF">2025-12-07T12:51:21Z</dcterms:modified>
</cp:coreProperties>
</file>