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2" r:id="rId10"/>
    <p:sldId id="263" r:id="rId11"/>
    <p:sldId id="264" r:id="rId12"/>
    <p:sldId id="267" r:id="rId13"/>
    <p:sldId id="265" r:id="rId14"/>
    <p:sldId id="266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288246-5198-4CAB-86E0-1F7D09A06F1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873B6D-18F5-42A0-925E-0DD5AC1065AC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92867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>Το </a:t>
            </a:r>
            <a:r>
              <a:rPr lang="el-GR" sz="4400" dirty="0" err="1" smtClean="0"/>
              <a:t>ερωτηματολογιο</a:t>
            </a:r>
            <a:r>
              <a:rPr lang="el-GR" sz="4400" dirty="0" smtClean="0"/>
              <a:t> στη </a:t>
            </a:r>
            <a:r>
              <a:rPr lang="el-GR" sz="4400" dirty="0" err="1" smtClean="0"/>
              <a:t>θεωρητικη</a:t>
            </a:r>
            <a:r>
              <a:rPr lang="el-GR" sz="4400" dirty="0" smtClean="0"/>
              <a:t> </a:t>
            </a:r>
            <a:r>
              <a:rPr lang="el-GR" sz="4400" dirty="0" err="1" smtClean="0"/>
              <a:t>ερευνα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1857356" y="3214686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Βασικές αρχές σχεδίασης</a:t>
            </a:r>
            <a:endParaRPr lang="el-GR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Βηματα</a:t>
            </a:r>
            <a:r>
              <a:rPr lang="el-GR" dirty="0" smtClean="0"/>
              <a:t> </a:t>
            </a:r>
            <a:r>
              <a:rPr lang="el-GR" dirty="0" err="1" smtClean="0"/>
              <a:t>κατασκευήσ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Η </a:t>
            </a:r>
            <a:r>
              <a:rPr lang="el-GR" sz="2800" dirty="0" smtClean="0"/>
              <a:t>αποτύπωση σύντομων </a:t>
            </a:r>
            <a:r>
              <a:rPr lang="el-GR" sz="2800" dirty="0" smtClean="0"/>
              <a:t>ερωτήσεων</a:t>
            </a:r>
          </a:p>
          <a:p>
            <a:pPr marL="0" indent="0">
              <a:buNone/>
            </a:pPr>
            <a:r>
              <a:rPr lang="el-GR" sz="2400" dirty="0" smtClean="0"/>
              <a:t>Τα πολύπλοκα </a:t>
            </a:r>
            <a:r>
              <a:rPr lang="el-GR" sz="2400" dirty="0" smtClean="0"/>
              <a:t>και μεγάλης έκτασης </a:t>
            </a:r>
            <a:r>
              <a:rPr lang="el-GR" sz="2400" dirty="0" smtClean="0"/>
              <a:t>ερωτηματολόγια καλό είναι να αποφεύγονται. </a:t>
            </a:r>
          </a:p>
          <a:p>
            <a:pPr marL="0" indent="0">
              <a:buNone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sz="2800" dirty="0" smtClean="0"/>
              <a:t>Η αποφυγή ερωτήσεων αρνητικού περιεχομένου.</a:t>
            </a:r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Παράδειγμα </a:t>
            </a:r>
            <a:r>
              <a:rPr lang="el-GR" sz="2400" dirty="0" smtClean="0"/>
              <a:t>λάθους </a:t>
            </a:r>
            <a:r>
              <a:rPr lang="el-GR" sz="2400" dirty="0" smtClean="0"/>
              <a:t>ερώτησης: «Είστε </a:t>
            </a:r>
            <a:r>
              <a:rPr lang="el-GR" sz="2400" dirty="0" smtClean="0"/>
              <a:t>ενάντιοι στην απαγόρευση του καπνίσματος </a:t>
            </a:r>
            <a:r>
              <a:rPr lang="el-GR" sz="2400" dirty="0" smtClean="0"/>
              <a:t>σε κλειστά </a:t>
            </a:r>
            <a:r>
              <a:rPr lang="el-GR" sz="2400" dirty="0" smtClean="0"/>
              <a:t>μέρη</a:t>
            </a:r>
            <a:r>
              <a:rPr lang="el-GR" sz="2400" dirty="0" smtClean="0"/>
              <a:t>;»</a:t>
            </a:r>
            <a:endParaRPr lang="el-G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Βηματα</a:t>
            </a:r>
            <a:r>
              <a:rPr lang="el-GR" dirty="0" smtClean="0"/>
              <a:t> </a:t>
            </a:r>
            <a:r>
              <a:rPr lang="el-GR" dirty="0" err="1" smtClean="0"/>
              <a:t>κατασκευήσ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71612"/>
            <a:ext cx="8686800" cy="4525963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q"/>
              <a:tabLst>
                <a:tab pos="0" algn="l"/>
              </a:tabLst>
            </a:pPr>
            <a:r>
              <a:rPr lang="el-GR" sz="2800" dirty="0" smtClean="0"/>
              <a:t>Η παράλειψη προκατειλημμένων και μεροληπτικών ερωτήσεων και </a:t>
            </a:r>
            <a:r>
              <a:rPr lang="el-GR" sz="2800" dirty="0" smtClean="0"/>
              <a:t>όρων</a:t>
            </a:r>
            <a:endParaRPr lang="el-GR" sz="2800" dirty="0" smtClean="0"/>
          </a:p>
          <a:p>
            <a:pPr marL="0" indent="0">
              <a:buNone/>
              <a:tabLst>
                <a:tab pos="0" algn="l"/>
              </a:tabLst>
            </a:pPr>
            <a:endParaRPr lang="el-GR" sz="1400" dirty="0" smtClean="0"/>
          </a:p>
          <a:p>
            <a:pPr marL="0" indent="0">
              <a:buNone/>
            </a:pPr>
            <a:r>
              <a:rPr lang="el-GR" sz="2400" dirty="0" smtClean="0"/>
              <a:t>Παράδειγμα λάθους διατύπωσης «Συμφωνείτε με την άποψη των δανειστών της Ελλάδας ότι οι Έλληνες δεν εργάζονται όσο οι άλλοι Ευρωπαίοι (!)»;</a:t>
            </a:r>
            <a:endParaRPr lang="el-GR" sz="2400" dirty="0" smtClean="0"/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sz="2800" dirty="0" smtClean="0"/>
              <a:t>Η </a:t>
            </a:r>
            <a:r>
              <a:rPr lang="el-GR" sz="2800" dirty="0" smtClean="0"/>
              <a:t>απροθυμία των ερωτώμενων να </a:t>
            </a:r>
            <a:r>
              <a:rPr lang="el-GR" sz="2800" dirty="0" smtClean="0"/>
              <a:t>απαντήσουν</a:t>
            </a:r>
          </a:p>
          <a:p>
            <a:pPr>
              <a:buFont typeface="Wingdings" pitchFamily="2" charset="2"/>
              <a:buChar char="q"/>
            </a:pPr>
            <a:endParaRPr lang="el-GR" sz="800" dirty="0" smtClean="0"/>
          </a:p>
          <a:p>
            <a:pPr marL="0" indent="0">
              <a:buNone/>
            </a:pPr>
            <a:r>
              <a:rPr lang="el-GR" sz="2400" dirty="0" smtClean="0"/>
              <a:t>Να αποφεύγονται ερωτήσεις </a:t>
            </a:r>
            <a:r>
              <a:rPr lang="el-GR" sz="2400" dirty="0" smtClean="0"/>
              <a:t>που θίγουν πολιτικά, ηθικά </a:t>
            </a:r>
            <a:r>
              <a:rPr lang="el-GR" sz="2400" dirty="0" smtClean="0"/>
              <a:t>ζητήματα</a:t>
            </a:r>
            <a:endParaRPr lang="el-GR" sz="240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Βηματα</a:t>
            </a:r>
            <a:r>
              <a:rPr lang="el-GR" dirty="0" smtClean="0"/>
              <a:t> </a:t>
            </a:r>
            <a:r>
              <a:rPr lang="el-GR" dirty="0" err="1" smtClean="0"/>
              <a:t>κατασκευήσ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Η αποφυγή ερωτήσεων </a:t>
            </a:r>
            <a:r>
              <a:rPr lang="el-GR" sz="2800" dirty="0" smtClean="0"/>
              <a:t>που υποβάλλουν </a:t>
            </a:r>
            <a:r>
              <a:rPr lang="el-GR" sz="2800" dirty="0" smtClean="0"/>
              <a:t>την απάντηση</a:t>
            </a:r>
          </a:p>
          <a:p>
            <a:pPr marL="0" indent="0">
              <a:buFont typeface="Wingdings" pitchFamily="2" charset="2"/>
              <a:buChar char="q"/>
            </a:pPr>
            <a:endParaRPr lang="el-GR" sz="800" dirty="0" smtClean="0"/>
          </a:p>
          <a:p>
            <a:pPr marL="0" indent="0">
              <a:buNone/>
            </a:pPr>
            <a:r>
              <a:rPr lang="el-GR" sz="2400" dirty="0" smtClean="0"/>
              <a:t>Παράδειγμα λάθους ερώτησης: «</a:t>
            </a:r>
            <a:r>
              <a:rPr lang="el-GR" sz="2400" dirty="0" smtClean="0"/>
              <a:t>Συμφωνείτε με την πλειοψηφία των ανθρώπων ότι το </a:t>
            </a:r>
            <a:r>
              <a:rPr lang="el-GR" sz="2400" dirty="0" smtClean="0"/>
              <a:t>Εθνικό Σύστημα </a:t>
            </a:r>
            <a:r>
              <a:rPr lang="el-GR" sz="2400" dirty="0" smtClean="0"/>
              <a:t>Υγείας έχει πολλά προβλήματα</a:t>
            </a:r>
            <a:r>
              <a:rPr lang="el-GR" sz="2400" dirty="0" smtClean="0"/>
              <a:t>;»</a:t>
            </a:r>
          </a:p>
          <a:p>
            <a:pPr marL="0" indent="0">
              <a:buNone/>
            </a:pPr>
            <a:endParaRPr lang="el-GR" sz="1000" dirty="0" smtClean="0"/>
          </a:p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Η αποφυγή διπλών ερωτήσεων</a:t>
            </a:r>
          </a:p>
          <a:p>
            <a:pPr marL="0" indent="0">
              <a:buNone/>
            </a:pPr>
            <a:endParaRPr lang="el-GR" sz="900" dirty="0" smtClean="0"/>
          </a:p>
          <a:p>
            <a:pPr marL="0" indent="0">
              <a:buNone/>
            </a:pPr>
            <a:r>
              <a:rPr lang="el-GR" sz="2400" dirty="0" smtClean="0"/>
              <a:t>Παράδειγμα λάθους ερώτησης: «</a:t>
            </a:r>
            <a:r>
              <a:rPr lang="el-GR" sz="2400" dirty="0" smtClean="0"/>
              <a:t>Πιστεύετε ότι οι Έλληνες πρέπει να τρώνε λιγότερο </a:t>
            </a:r>
            <a:r>
              <a:rPr lang="el-GR" sz="2400" dirty="0" smtClean="0"/>
              <a:t>και </a:t>
            </a:r>
            <a:r>
              <a:rPr lang="el-GR" sz="2400" dirty="0" err="1" smtClean="0"/>
              <a:t>ν’ασκούνται</a:t>
            </a:r>
            <a:r>
              <a:rPr lang="el-GR" sz="2400" dirty="0" smtClean="0"/>
              <a:t> </a:t>
            </a:r>
            <a:r>
              <a:rPr lang="el-GR" sz="2400" dirty="0" smtClean="0"/>
              <a:t>περισσότερο; </a:t>
            </a:r>
          </a:p>
          <a:p>
            <a:pPr marL="0" indent="0">
              <a:buNone/>
            </a:pPr>
            <a:r>
              <a:rPr lang="el-GR" sz="2400" dirty="0" smtClean="0"/>
              <a:t>Ο ερωτώμενος </a:t>
            </a:r>
            <a:r>
              <a:rPr lang="el-GR" sz="2400" dirty="0" smtClean="0"/>
              <a:t>μπορεί να θέλει ν</a:t>
            </a:r>
            <a:r>
              <a:rPr lang="el-GR" sz="2400" dirty="0" smtClean="0"/>
              <a:t>’ απαντήσει καταφατικά στο </a:t>
            </a:r>
            <a:r>
              <a:rPr lang="el-GR" sz="2400" dirty="0" smtClean="0"/>
              <a:t>ένα ερώτημα κι αρνητικά στο </a:t>
            </a:r>
            <a:r>
              <a:rPr lang="el-GR" sz="2400" dirty="0" smtClean="0"/>
              <a:t>άλλο.</a:t>
            </a:r>
            <a:endParaRPr lang="el-G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διΑταξη</a:t>
            </a:r>
            <a:r>
              <a:rPr lang="el-GR" dirty="0" smtClean="0"/>
              <a:t> </a:t>
            </a:r>
            <a:r>
              <a:rPr lang="el-GR" dirty="0" smtClean="0"/>
              <a:t>των </a:t>
            </a:r>
            <a:r>
              <a:rPr lang="el-GR" dirty="0" err="1" smtClean="0"/>
              <a:t>ερωτΗσεων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Πρέπει να γίνει μια επιλογή της σειράς των ερωτήσεων</a:t>
            </a:r>
          </a:p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Οι ερωτήσεις να ακολουθούν μια λογική συνέχεια</a:t>
            </a:r>
          </a:p>
          <a:p>
            <a:pPr marL="0" indent="0">
              <a:buNone/>
            </a:pPr>
            <a:endParaRPr lang="el-GR" sz="2800" dirty="0" smtClean="0"/>
          </a:p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Τ</a:t>
            </a:r>
            <a:r>
              <a:rPr lang="el-GR" sz="2800" dirty="0" smtClean="0"/>
              <a:t>α </a:t>
            </a:r>
            <a:r>
              <a:rPr lang="el-GR" sz="2800" dirty="0" smtClean="0"/>
              <a:t>δημογραφικά </a:t>
            </a:r>
            <a:r>
              <a:rPr lang="el-GR" sz="2800" dirty="0" smtClean="0"/>
              <a:t>στοιχεία τοποθετούνται </a:t>
            </a:r>
            <a:r>
              <a:rPr lang="el-GR" sz="2800" dirty="0" smtClean="0"/>
              <a:t>στο τέλος ενός ερωτηματολογίου</a:t>
            </a:r>
            <a:endParaRPr lang="el-G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5786" y="285728"/>
            <a:ext cx="8686800" cy="838200"/>
          </a:xfrm>
        </p:spPr>
        <p:txBody>
          <a:bodyPr/>
          <a:lstStyle/>
          <a:p>
            <a:r>
              <a:rPr lang="el-GR" dirty="0" smtClean="0"/>
              <a:t>ΠΗΓΕΣ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Char char="q"/>
            </a:pPr>
            <a:r>
              <a:rPr lang="el-GR" sz="2000" dirty="0" smtClean="0"/>
              <a:t>ΕΛΛΗΝΙΚΗ </a:t>
            </a:r>
            <a:r>
              <a:rPr lang="el-GR" sz="2000" dirty="0" smtClean="0"/>
              <a:t>ΔΗΜΟΚΡΑΤΙΑ, Ανώτατο </a:t>
            </a:r>
            <a:r>
              <a:rPr lang="el-GR" sz="2000" dirty="0" smtClean="0"/>
              <a:t>Εκπαιδευτικό Ίδρυμα </a:t>
            </a:r>
            <a:r>
              <a:rPr lang="el-GR" sz="2000" dirty="0" smtClean="0"/>
              <a:t>Πειραιά Τεχνολογικού Τομέα, «</a:t>
            </a:r>
            <a:r>
              <a:rPr lang="el-GR" sz="2000" dirty="0" smtClean="0"/>
              <a:t>ΜΕΘΟΔΟΛΟΓΙΑ ΕΡΕΥΝΑΣ ΓΙΑ ΔΙΟΙΚΗΤΙΚΑ </a:t>
            </a:r>
            <a:r>
              <a:rPr lang="el-GR" sz="2000" dirty="0" smtClean="0"/>
              <a:t>ΣΤΕΛΕΧΗ», ΧΑΛΙΚΙΑΣ ΜΙΛΤΙΑΔΗΣ, </a:t>
            </a:r>
            <a:r>
              <a:rPr lang="el-GR" sz="2000" dirty="0" smtClean="0"/>
              <a:t>ΤΜΗΜΑ ΔΙΟΙΚΗΣΗΣ </a:t>
            </a:r>
            <a:r>
              <a:rPr lang="el-GR" sz="2000" dirty="0" smtClean="0"/>
              <a:t>ΕΠΙΧΕΙΡΗΣΕΩΝ</a:t>
            </a:r>
          </a:p>
          <a:p>
            <a:pPr marL="0" indent="0">
              <a:buFont typeface="Wingdings" pitchFamily="2" charset="2"/>
              <a:buChar char="q"/>
            </a:pPr>
            <a:endParaRPr lang="el-GR" sz="2000" dirty="0" smtClean="0"/>
          </a:p>
          <a:p>
            <a:pPr marL="0" indent="0">
              <a:buFont typeface="Wingdings" pitchFamily="2" charset="2"/>
              <a:buChar char="q"/>
            </a:pPr>
            <a:r>
              <a:rPr lang="el-GR" sz="2000" dirty="0" smtClean="0"/>
              <a:t>ΤΕΙ </a:t>
            </a:r>
            <a:r>
              <a:rPr lang="el-GR" sz="2000" dirty="0" smtClean="0"/>
              <a:t>Αθήνας, «</a:t>
            </a:r>
            <a:r>
              <a:rPr lang="el-GR" sz="2000" dirty="0" smtClean="0"/>
              <a:t>Σχεδιασμός </a:t>
            </a:r>
            <a:r>
              <a:rPr lang="el-GR" sz="2000" dirty="0" smtClean="0"/>
              <a:t>Ερωτηματολογίων», </a:t>
            </a:r>
            <a:r>
              <a:rPr lang="el-GR" sz="2000" dirty="0" err="1" smtClean="0"/>
              <a:t>Δρ.Ευσταθία</a:t>
            </a:r>
            <a:r>
              <a:rPr lang="el-GR" sz="2000" dirty="0" smtClean="0"/>
              <a:t> Παπαγεωργίου, Αναπληρώτρια Καθηγήτρια</a:t>
            </a:r>
            <a:endParaRPr lang="el-GR" sz="2000" dirty="0" smtClean="0"/>
          </a:p>
          <a:p>
            <a:pPr marL="0" indent="0">
              <a:buFont typeface="Wingdings" pitchFamily="2" charset="2"/>
              <a:buChar char="q"/>
            </a:pPr>
            <a:endParaRPr lang="el-G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/>
          <a:lstStyle/>
          <a:p>
            <a:r>
              <a:rPr lang="el-GR" dirty="0" err="1" smtClean="0"/>
              <a:t>ΜορφΗ</a:t>
            </a:r>
            <a:r>
              <a:rPr lang="el-GR" dirty="0" smtClean="0"/>
              <a:t> </a:t>
            </a:r>
            <a:r>
              <a:rPr lang="el-GR" dirty="0" err="1" smtClean="0"/>
              <a:t>ερωτηματολογΙου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428736"/>
            <a:ext cx="8501122" cy="4525963"/>
          </a:xfrm>
        </p:spPr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sz="2800" dirty="0" smtClean="0"/>
              <a:t>Η </a:t>
            </a:r>
            <a:r>
              <a:rPr lang="el-GR" sz="2800" dirty="0" smtClean="0"/>
              <a:t>κατασκευή ενός ερωτηματολογίου </a:t>
            </a:r>
            <a:r>
              <a:rPr lang="el-GR" sz="2800" dirty="0" smtClean="0"/>
              <a:t>είναι πολύ </a:t>
            </a:r>
            <a:r>
              <a:rPr lang="el-GR" sz="2800" dirty="0" smtClean="0"/>
              <a:t>σημαντική επειδή αυτό παρέχει ουσιαστικά τα δεδομένα </a:t>
            </a:r>
            <a:r>
              <a:rPr lang="el-GR" sz="2800" dirty="0" smtClean="0"/>
              <a:t>της έρευνας</a:t>
            </a:r>
            <a:r>
              <a:rPr lang="el-GR" sz="2800" dirty="0" smtClean="0"/>
              <a:t>, οπότε θα πρέπει να τηρούνται κάποιες αρχές για να είναι αξιοποιήσιμη η πληροφορία που προκύπτει.</a:t>
            </a:r>
            <a:endParaRPr lang="el-G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357166"/>
            <a:ext cx="8686800" cy="838200"/>
          </a:xfrm>
        </p:spPr>
        <p:txBody>
          <a:bodyPr/>
          <a:lstStyle/>
          <a:p>
            <a:r>
              <a:rPr lang="el-GR" dirty="0" err="1" smtClean="0"/>
              <a:t>ΜορφΗ</a:t>
            </a:r>
            <a:r>
              <a:rPr lang="el-GR" dirty="0" smtClean="0"/>
              <a:t> </a:t>
            </a:r>
            <a:r>
              <a:rPr lang="el-GR" dirty="0" err="1" smtClean="0"/>
              <a:t>ερωτηματολογΙου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554162"/>
            <a:ext cx="8696356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800" dirty="0" smtClean="0"/>
              <a:t>Η μορφή ενός ερωτηματολογίου είναι επίσης πολύ σημαντική για το είδος και τη διατύπωση των ερωτήσεων που αυτό περιλαμβάνει</a:t>
            </a:r>
            <a:r>
              <a:rPr lang="el-GR" sz="2800" dirty="0" smtClean="0"/>
              <a:t>.</a:t>
            </a:r>
          </a:p>
          <a:p>
            <a:pPr marL="0" indent="0">
              <a:buNone/>
            </a:pPr>
            <a:endParaRPr lang="el-GR" sz="2800" dirty="0" smtClean="0"/>
          </a:p>
          <a:p>
            <a:pPr marL="0" indent="0">
              <a:buNone/>
            </a:pPr>
            <a:r>
              <a:rPr lang="el-GR" sz="2800" dirty="0" smtClean="0"/>
              <a:t> </a:t>
            </a:r>
            <a:r>
              <a:rPr lang="el-GR" sz="2800" dirty="0" smtClean="0"/>
              <a:t>Ένα ερωτηματολόγιο θα πρέπει να </a:t>
            </a:r>
            <a:r>
              <a:rPr lang="el-GR" sz="2800" dirty="0" smtClean="0"/>
              <a:t>είναι: </a:t>
            </a:r>
          </a:p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οργανωμένο</a:t>
            </a:r>
            <a:r>
              <a:rPr lang="el-GR" sz="2800" dirty="0" smtClean="0"/>
              <a:t>, </a:t>
            </a:r>
            <a:endParaRPr lang="el-GR" sz="2800" dirty="0" smtClean="0"/>
          </a:p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σαφές </a:t>
            </a:r>
            <a:r>
              <a:rPr lang="el-GR" sz="2800" dirty="0" smtClean="0"/>
              <a:t>, </a:t>
            </a:r>
            <a:endParaRPr lang="el-GR" sz="2800" dirty="0" smtClean="0"/>
          </a:p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σύντομο,</a:t>
            </a:r>
          </a:p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να </a:t>
            </a:r>
            <a:r>
              <a:rPr lang="el-GR" sz="2800" dirty="0" smtClean="0"/>
              <a:t>εμπεριέχει τις αναγκαίες οδηγίες και υποδείξεις.</a:t>
            </a:r>
            <a:endParaRPr lang="el-G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ΜορφΗ</a:t>
            </a:r>
            <a:r>
              <a:rPr lang="el-GR" dirty="0" smtClean="0"/>
              <a:t> </a:t>
            </a:r>
            <a:r>
              <a:rPr lang="el-GR" dirty="0" err="1" smtClean="0"/>
              <a:t>ερωτηματολογΙου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/>
              <a:t>Οι </a:t>
            </a:r>
            <a:r>
              <a:rPr lang="el-GR" sz="2800" dirty="0" smtClean="0"/>
              <a:t>ερωτήσεις μπορούν να είναι δύο ειδών: </a:t>
            </a:r>
            <a:endParaRPr lang="el-GR" sz="2800" dirty="0" smtClean="0"/>
          </a:p>
          <a:p>
            <a:pPr marL="0" indent="0">
              <a:buNone/>
            </a:pPr>
            <a:endParaRPr lang="el-GR" sz="2800" dirty="0" smtClean="0"/>
          </a:p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 κλειστού </a:t>
            </a:r>
            <a:r>
              <a:rPr lang="el-GR" sz="2800" dirty="0" smtClean="0"/>
              <a:t>τύπου όπου ο ερωτώμενος καλείται να επιλέξει μεταξύ συγκεκριμένων </a:t>
            </a:r>
            <a:r>
              <a:rPr lang="el-GR" sz="2800" dirty="0" smtClean="0"/>
              <a:t>απαντήσεων</a:t>
            </a:r>
            <a:endParaRPr lang="el-GR" sz="2800" dirty="0" smtClean="0"/>
          </a:p>
          <a:p>
            <a:pPr marL="0" indent="0">
              <a:buNone/>
            </a:pPr>
            <a:endParaRPr lang="el-GR" sz="2800" dirty="0" smtClean="0"/>
          </a:p>
          <a:p>
            <a:pPr marL="0" indent="0">
              <a:buFont typeface="Wingdings" pitchFamily="2" charset="2"/>
              <a:buChar char="q"/>
            </a:pPr>
            <a:r>
              <a:rPr lang="el-GR" sz="2800" dirty="0" smtClean="0"/>
              <a:t>ανοιχτού </a:t>
            </a:r>
            <a:r>
              <a:rPr lang="el-GR" sz="2800" dirty="0" smtClean="0"/>
              <a:t>τύπου όπου ο ερωτώμενος απαντά </a:t>
            </a:r>
            <a:r>
              <a:rPr lang="el-GR" sz="2800" dirty="0" smtClean="0"/>
              <a:t>ελεύθερα στην ερώτηση.</a:t>
            </a:r>
            <a:endParaRPr lang="el-G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ΚΛΕΙΣΤΟΥ ΤΥΠΟΥ ΕΡΩΤΗΣΕΙΣ</a:t>
            </a:r>
            <a:endParaRPr lang="el-GR" dirty="0"/>
          </a:p>
        </p:txBody>
      </p:sp>
      <p:pic>
        <p:nvPicPr>
          <p:cNvPr id="6" name="5 - Θέση περιεχομένου" descr="ευρεια κλιμακα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571612"/>
            <a:ext cx="6806622" cy="45259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ΚΛΕΙΣΤΟΥ ΤΥΠΟΥ ΕΡΩΤΗΣΕΙΣ</a:t>
            </a:r>
            <a:endParaRPr lang="el-GR" dirty="0"/>
          </a:p>
        </p:txBody>
      </p:sp>
      <p:pic>
        <p:nvPicPr>
          <p:cNvPr id="4" name="3 - Θέση περιεχομένου" descr="κλιμακα LIKER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857364"/>
            <a:ext cx="7459117" cy="327705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Βηματα</a:t>
            </a:r>
            <a:r>
              <a:rPr lang="el-GR" dirty="0" smtClean="0"/>
              <a:t> </a:t>
            </a:r>
            <a:r>
              <a:rPr lang="el-GR" dirty="0" err="1" smtClean="0"/>
              <a:t>κατασκευήσ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00174"/>
            <a:ext cx="86868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800" dirty="0" smtClean="0"/>
              <a:t>Προϋποθέσεις για ένα σωστό </a:t>
            </a:r>
            <a:r>
              <a:rPr lang="el-GR" sz="2800" dirty="0" smtClean="0"/>
              <a:t>ερωτηματολόγιο</a:t>
            </a:r>
          </a:p>
          <a:p>
            <a:pPr>
              <a:buNone/>
            </a:pPr>
            <a:r>
              <a:rPr lang="el-GR" sz="2800" dirty="0" smtClean="0"/>
              <a:t>θεωρούνται:</a:t>
            </a:r>
          </a:p>
          <a:p>
            <a:pPr>
              <a:buNone/>
            </a:pPr>
            <a:endParaRPr lang="el-GR" sz="2800" dirty="0" smtClean="0"/>
          </a:p>
          <a:p>
            <a:pPr>
              <a:buFont typeface="Wingdings" pitchFamily="2" charset="2"/>
              <a:buChar char="q"/>
            </a:pPr>
            <a:r>
              <a:rPr lang="el-GR" sz="2800" dirty="0" smtClean="0"/>
              <a:t>Η διατύπωση σαφών και μονοσήμαντων ερωτήσεων</a:t>
            </a:r>
            <a:r>
              <a:rPr lang="el-GR" sz="2800" dirty="0" smtClean="0"/>
              <a:t>.</a:t>
            </a:r>
          </a:p>
          <a:p>
            <a:pPr marL="358775" indent="0">
              <a:buNone/>
            </a:pPr>
            <a:endParaRPr lang="el-GR" sz="2400" dirty="0" smtClean="0"/>
          </a:p>
          <a:p>
            <a:pPr marL="358775" indent="0">
              <a:buNone/>
            </a:pPr>
            <a:r>
              <a:rPr lang="el-GR" sz="2400" dirty="0" smtClean="0"/>
              <a:t>Παράδειγμα λάθους ερώτησης </a:t>
            </a:r>
            <a:r>
              <a:rPr lang="el-GR" sz="2400" dirty="0" smtClean="0"/>
              <a:t>: </a:t>
            </a:r>
            <a:r>
              <a:rPr lang="el-GR" sz="2400" dirty="0" smtClean="0"/>
              <a:t>«Ποια είναι η γνώμη σας για το νέο νομοσχέδιο της παιδείας που αφορά στη μεταγραφή των φοιτητών</a:t>
            </a:r>
            <a:r>
              <a:rPr lang="el-GR" sz="2400" dirty="0" smtClean="0"/>
              <a:t>;»</a:t>
            </a:r>
          </a:p>
          <a:p>
            <a:pPr marL="358775" indent="0">
              <a:buNone/>
            </a:pPr>
            <a:r>
              <a:rPr lang="el-GR" sz="2400" dirty="0" smtClean="0"/>
              <a:t>Στο ερώτημα αυτό σίγουρα θα υπάρχουν και ερωτώμενοι που δεν γνωρίζουν σε τι αφορά το συγκεκριμένο </a:t>
            </a:r>
            <a:r>
              <a:rPr lang="el-GR" sz="2400" dirty="0" smtClean="0"/>
              <a:t>νομοσχέδιο</a:t>
            </a:r>
          </a:p>
          <a:p>
            <a:pPr marL="358775" indent="0">
              <a:buNone/>
            </a:pPr>
            <a:endParaRPr lang="el-GR" sz="2400" dirty="0" smtClean="0"/>
          </a:p>
          <a:p>
            <a:pPr>
              <a:buNone/>
            </a:pPr>
            <a:endParaRPr lang="el-GR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Βηματα</a:t>
            </a:r>
            <a:r>
              <a:rPr lang="el-GR" dirty="0" smtClean="0"/>
              <a:t> </a:t>
            </a:r>
            <a:r>
              <a:rPr lang="el-GR" dirty="0" err="1" smtClean="0"/>
              <a:t>κατασκευήσ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Η αποφυγή διφορούμενων ερωτήσεων.</a:t>
            </a:r>
          </a:p>
          <a:p>
            <a:pPr indent="15875">
              <a:buNone/>
            </a:pPr>
            <a:endParaRPr lang="el-GR" sz="2400" dirty="0" smtClean="0"/>
          </a:p>
          <a:p>
            <a:pPr indent="15875">
              <a:buNone/>
            </a:pPr>
            <a:r>
              <a:rPr lang="el-GR" sz="2400" dirty="0" smtClean="0"/>
              <a:t>Παράδειγμα</a:t>
            </a:r>
            <a:r>
              <a:rPr lang="el-GR" sz="2400" dirty="0" smtClean="0"/>
              <a:t>: «Η Ελλάδα πρέπει να σκληρύνει τη στάση της απέναντι στην Τουρκία στο θέμα των γκρίζων ζωνών του Αιγαίου»; </a:t>
            </a:r>
          </a:p>
          <a:p>
            <a:pPr indent="15875">
              <a:buNone/>
            </a:pPr>
            <a:r>
              <a:rPr lang="el-GR" sz="2400" dirty="0" smtClean="0"/>
              <a:t>Παρά το ότι κάποιοι θα απαντήσουν ξεκάθαρα ναι ή ξεκάθαρα όχι, σημαντικό ποσοστό των ερωτώμενων θα θέλει διευκρίνιση στο τί είναι σκλήρυνση της στάσης καθώς και το ποιες θεωρείται ότι θα είναι οι επιπτώσεις.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Βηματα</a:t>
            </a:r>
            <a:r>
              <a:rPr lang="el-GR" dirty="0" smtClean="0"/>
              <a:t> </a:t>
            </a:r>
            <a:r>
              <a:rPr lang="el-GR" dirty="0" err="1" smtClean="0"/>
              <a:t>κατασκευήσ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3000" dirty="0" smtClean="0"/>
              <a:t>Η αντίληψη της ικανότητας απάντησης των </a:t>
            </a:r>
            <a:r>
              <a:rPr lang="el-GR" sz="3000" dirty="0" smtClean="0"/>
              <a:t>ερωτώμενων</a:t>
            </a:r>
          </a:p>
          <a:p>
            <a:pPr>
              <a:buNone/>
            </a:pPr>
            <a:endParaRPr lang="el-GR" sz="3000" dirty="0" smtClean="0"/>
          </a:p>
          <a:p>
            <a:pPr marL="0" indent="0">
              <a:buNone/>
            </a:pPr>
            <a:r>
              <a:rPr lang="el-GR" sz="2400" dirty="0" smtClean="0"/>
              <a:t>Παράδειγμα: </a:t>
            </a:r>
            <a:r>
              <a:rPr lang="el-GR" sz="2400" dirty="0" smtClean="0"/>
              <a:t>“</a:t>
            </a:r>
            <a:r>
              <a:rPr lang="el-GR" sz="2400" dirty="0" smtClean="0"/>
              <a:t>Το κυκλοφοριακό συγκοινωνιακό σύστημα στην Αθήνα έχει βελτιωθεί σε σχέση με τη δεκαετία του ενενήντα”; </a:t>
            </a:r>
            <a:endParaRPr lang="el-GR" sz="2400" dirty="0" smtClean="0"/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Είναι </a:t>
            </a:r>
            <a:r>
              <a:rPr lang="el-GR" sz="2400" dirty="0" smtClean="0"/>
              <a:t>μία ερώτηση που ο ερωτώμενος θα πρέπει να ανακαλέσει στη μνήμη του την κατάσταση της συγκοινωνίας 25 χρόνια πριν. Σε τέτοια περίπτωση είναι δύσκολο να περιμένουμε αξιόπιστες απαντήσεις.</a:t>
            </a:r>
          </a:p>
          <a:p>
            <a:pPr>
              <a:buFont typeface="Wingdings" pitchFamily="2" charset="2"/>
              <a:buChar char="q"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98</TotalTime>
  <Words>520</Words>
  <Application>Microsoft Office PowerPoint</Application>
  <PresentationFormat>Προβολή στην οθόνη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Διαστημικό</vt:lpstr>
      <vt:lpstr>Το ερωτηματολογιο στη θεωρητικη ερευνα </vt:lpstr>
      <vt:lpstr>ΜορφΗ ερωτηματολογΙου</vt:lpstr>
      <vt:lpstr>ΜορφΗ ερωτηματολογΙου</vt:lpstr>
      <vt:lpstr>ΜορφΗ ερωτηματολογΙου</vt:lpstr>
      <vt:lpstr>ΚΛΕΙΣΤΟΥ ΤΥΠΟΥ ΕΡΩΤΗΣΕΙΣ</vt:lpstr>
      <vt:lpstr>ΚΛΕΙΣΤΟΥ ΤΥΠΟΥ ΕΡΩΤΗΣΕΙΣ</vt:lpstr>
      <vt:lpstr>Βηματα κατασκευήσ</vt:lpstr>
      <vt:lpstr>Βηματα κατασκευήσ</vt:lpstr>
      <vt:lpstr>Βηματα κατασκευήσ</vt:lpstr>
      <vt:lpstr>Βηματα κατασκευήσ</vt:lpstr>
      <vt:lpstr>Βηματα κατασκευήσ</vt:lpstr>
      <vt:lpstr>Βηματα κατασκευήσ</vt:lpstr>
      <vt:lpstr>Η διΑταξη των ερωτΗσεων</vt:lpstr>
      <vt:lpstr>ΠΗΓΕΣ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ερωτηματολογιο στη θεωρητικη ερευνα </dc:title>
  <dc:creator>Thanos</dc:creator>
  <cp:lastModifiedBy>Thanos</cp:lastModifiedBy>
  <cp:revision>27</cp:revision>
  <dcterms:created xsi:type="dcterms:W3CDTF">2021-02-28T18:16:30Z</dcterms:created>
  <dcterms:modified xsi:type="dcterms:W3CDTF">2021-02-28T19:55:23Z</dcterms:modified>
</cp:coreProperties>
</file>