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5" r:id="rId4"/>
    <p:sldId id="257" r:id="rId5"/>
    <p:sldId id="258" r:id="rId6"/>
    <p:sldId id="259" r:id="rId7"/>
    <p:sldId id="260" r:id="rId8"/>
    <p:sldId id="261" r:id="rId9"/>
    <p:sldId id="262" r:id="rId10"/>
    <p:sldId id="264" r:id="rId11"/>
    <p:sldId id="268" r:id="rId12"/>
    <p:sldId id="270" r:id="rId13"/>
    <p:sldId id="271" r:id="rId14"/>
    <p:sldId id="272" r:id="rId15"/>
    <p:sldId id="273" r:id="rId16"/>
    <p:sldId id="274" r:id="rId17"/>
    <p:sldId id="276" r:id="rId18"/>
    <p:sldId id="275" r:id="rId1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688" y="-6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11/1/2021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11/1/2021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11/1/2021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11/1/2021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11/1/2021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11/1/2021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11/1/2021</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11/1/2021</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11/1/2021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11/1/2021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11/1/2021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030A0">
            <a:alpha val="34000"/>
          </a:srgbClr>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11/1/2021</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archeia.moec.gov.cy/sm/316/methodologia1.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tplbbl.blogspot.com/2019/06/blog-post.html" TargetMode="External"/><Relationship Id="rId2" Type="http://schemas.openxmlformats.org/officeDocument/2006/relationships/hyperlink" Target="https://metalogoukaimathisis.wordpress.com/tag/%CE%B5%CF%83%CF%84%CE%B9%CE%B1%CF%83%CE%BC%CE%AD%CE%BD%CE%B7-%CF%80%CE%B5%CF%81%CE%AF%CE%BB%CE%B7%CF%88%CE%B7/"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BBTQeZG.jpg"/>
          <p:cNvPicPr>
            <a:picLocks noChangeAspect="1"/>
          </p:cNvPicPr>
          <p:nvPr/>
        </p:nvPicPr>
        <p:blipFill>
          <a:blip r:embed="rId2" cstate="print"/>
          <a:stretch>
            <a:fillRect/>
          </a:stretch>
        </p:blipFill>
        <p:spPr>
          <a:xfrm>
            <a:off x="1331640" y="836712"/>
            <a:ext cx="6696743" cy="5273744"/>
          </a:xfrm>
          <a:prstGeom prst="ellipse">
            <a:avLst/>
          </a:prstGeom>
          <a:ln w="9525">
            <a:solidFill>
              <a:schemeClr val="tx1"/>
            </a:solidFill>
          </a:ln>
          <a:effectLst>
            <a:softEdge rad="112500"/>
          </a:effectLst>
        </p:spPr>
      </p:pic>
      <p:sp>
        <p:nvSpPr>
          <p:cNvPr id="2" name="1 - Τίτλος"/>
          <p:cNvSpPr>
            <a:spLocks noGrp="1"/>
          </p:cNvSpPr>
          <p:nvPr>
            <p:ph type="ctrTitle"/>
          </p:nvPr>
        </p:nvSpPr>
        <p:spPr>
          <a:xfrm>
            <a:off x="685800" y="2130425"/>
            <a:ext cx="7772400" cy="3602831"/>
          </a:xfrm>
        </p:spPr>
        <p:txBody>
          <a:bodyPr>
            <a:normAutofit fontScale="90000"/>
          </a:bodyPr>
          <a:lstStyle/>
          <a:p>
            <a:r>
              <a:rPr lang="el-GR" sz="6000" b="1" dirty="0" smtClean="0">
                <a:solidFill>
                  <a:srgbClr val="002060"/>
                </a:solidFill>
              </a:rPr>
              <a:t/>
            </a:r>
            <a:br>
              <a:rPr lang="el-GR" sz="6000" b="1" dirty="0" smtClean="0">
                <a:solidFill>
                  <a:srgbClr val="002060"/>
                </a:solidFill>
              </a:rPr>
            </a:br>
            <a:r>
              <a:rPr lang="el-GR" sz="6000" b="1" dirty="0" smtClean="0">
                <a:solidFill>
                  <a:srgbClr val="002060"/>
                </a:solidFill>
              </a:rPr>
              <a:t/>
            </a:r>
            <a:br>
              <a:rPr lang="el-GR" sz="6000" b="1" dirty="0" smtClean="0">
                <a:solidFill>
                  <a:srgbClr val="002060"/>
                </a:solidFill>
              </a:rPr>
            </a:br>
            <a:r>
              <a:rPr lang="el-GR" sz="6000" b="1" dirty="0" smtClean="0">
                <a:solidFill>
                  <a:srgbClr val="002060"/>
                </a:solidFill>
              </a:rPr>
              <a:t/>
            </a:r>
            <a:br>
              <a:rPr lang="el-GR" sz="6000" b="1" dirty="0" smtClean="0">
                <a:solidFill>
                  <a:srgbClr val="002060"/>
                </a:solidFill>
              </a:rPr>
            </a:br>
            <a:r>
              <a:rPr lang="el-GR" sz="6000" b="1" dirty="0" smtClean="0">
                <a:solidFill>
                  <a:srgbClr val="002060"/>
                </a:solidFill>
              </a:rPr>
              <a:t/>
            </a:r>
            <a:br>
              <a:rPr lang="el-GR" sz="6000" b="1" dirty="0" smtClean="0">
                <a:solidFill>
                  <a:srgbClr val="002060"/>
                </a:solidFill>
              </a:rPr>
            </a:br>
            <a:r>
              <a:rPr lang="el-GR" sz="6000" b="1" dirty="0" smtClean="0">
                <a:solidFill>
                  <a:srgbClr val="002060"/>
                </a:solidFill>
              </a:rPr>
              <a:t>Η ΠΕΡΙΛΗΨΗ</a:t>
            </a:r>
            <a:br>
              <a:rPr lang="el-GR" sz="6000" b="1" dirty="0" smtClean="0">
                <a:solidFill>
                  <a:srgbClr val="002060"/>
                </a:solidFill>
              </a:rPr>
            </a:br>
            <a:r>
              <a:rPr lang="el-GR" sz="6000" b="1" dirty="0" smtClean="0">
                <a:solidFill>
                  <a:srgbClr val="002060"/>
                </a:solidFill>
              </a:rPr>
              <a:t/>
            </a:r>
            <a:br>
              <a:rPr lang="el-GR" sz="6000" b="1" dirty="0" smtClean="0">
                <a:solidFill>
                  <a:srgbClr val="002060"/>
                </a:solidFill>
              </a:rPr>
            </a:br>
            <a:r>
              <a:rPr lang="el-GR" sz="6000" b="1" dirty="0" smtClean="0">
                <a:solidFill>
                  <a:srgbClr val="002060"/>
                </a:solidFill>
              </a:rPr>
              <a:t/>
            </a:r>
            <a:br>
              <a:rPr lang="el-GR" sz="6000" b="1" dirty="0" smtClean="0">
                <a:solidFill>
                  <a:srgbClr val="002060"/>
                </a:solidFill>
              </a:rPr>
            </a:br>
            <a:r>
              <a:rPr lang="el-GR" sz="4900" b="1" dirty="0" smtClean="0">
                <a:solidFill>
                  <a:srgbClr val="002060"/>
                </a:solidFill>
              </a:rPr>
              <a:t>σύμφωνα με τις </a:t>
            </a:r>
            <a:r>
              <a:rPr lang="el-GR" sz="4900" b="1" dirty="0" err="1" smtClean="0">
                <a:solidFill>
                  <a:srgbClr val="002060"/>
                </a:solidFill>
              </a:rPr>
              <a:t>νέεςαπαιτήσεις</a:t>
            </a:r>
            <a:r>
              <a:rPr lang="el-GR" sz="6000" b="1" dirty="0" smtClean="0">
                <a:solidFill>
                  <a:srgbClr val="002060"/>
                </a:solidFill>
              </a:rPr>
              <a:t/>
            </a:r>
            <a:br>
              <a:rPr lang="el-GR" sz="6000" b="1" dirty="0" smtClean="0">
                <a:solidFill>
                  <a:srgbClr val="002060"/>
                </a:solidFill>
              </a:rPr>
            </a:br>
            <a:r>
              <a:rPr lang="el-GR" sz="6000" b="1" dirty="0" smtClean="0">
                <a:solidFill>
                  <a:srgbClr val="002060"/>
                </a:solidFill>
              </a:rPr>
              <a:t/>
            </a:r>
            <a:br>
              <a:rPr lang="el-GR" sz="6000" b="1" dirty="0" smtClean="0">
                <a:solidFill>
                  <a:srgbClr val="002060"/>
                </a:solidFill>
              </a:rPr>
            </a:br>
            <a:endParaRPr lang="el-GR" sz="6000" b="1" dirty="0">
              <a:solidFill>
                <a:srgbClr val="002060"/>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0-#ppt_w/2"/>
                                          </p:val>
                                        </p:tav>
                                        <p:tav tm="100000">
                                          <p:val>
                                            <p:strVal val="#ppt_x"/>
                                          </p:val>
                                        </p:tav>
                                      </p:tavLst>
                                    </p:anim>
                                    <p:anim calcmode="lin" valueType="num">
                                      <p:cBhvr additive="base">
                                        <p:cTn id="8" dur="3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half" idx="1"/>
          </p:nvPr>
        </p:nvSpPr>
        <p:spPr/>
        <p:txBody>
          <a:bodyPr>
            <a:normAutofit fontScale="92500"/>
          </a:bodyPr>
          <a:lstStyle/>
          <a:p>
            <a:r>
              <a:rPr lang="el-GR" dirty="0" smtClean="0"/>
              <a:t>το</a:t>
            </a:r>
            <a:r>
              <a:rPr lang="el-GR" b="1" dirty="0" smtClean="0"/>
              <a:t> μήνυμα</a:t>
            </a:r>
            <a:r>
              <a:rPr lang="el-GR" dirty="0" smtClean="0"/>
              <a:t>, την</a:t>
            </a:r>
            <a:r>
              <a:rPr lang="el-GR" b="1" dirty="0" smtClean="0"/>
              <a:t> ιδέα </a:t>
            </a:r>
            <a:r>
              <a:rPr lang="el-GR" dirty="0" smtClean="0"/>
              <a:t>ή το </a:t>
            </a:r>
            <a:r>
              <a:rPr lang="el-GR" b="1" dirty="0" smtClean="0"/>
              <a:t>νόημα</a:t>
            </a:r>
            <a:r>
              <a:rPr lang="el-GR" dirty="0" smtClean="0"/>
              <a:t> που προσπαθεί κάποιος να μεταδώσει, </a:t>
            </a:r>
          </a:p>
          <a:p>
            <a:pPr>
              <a:buNone/>
            </a:pPr>
            <a:r>
              <a:rPr lang="el-GR" dirty="0" smtClean="0"/>
              <a:t>    </a:t>
            </a:r>
            <a:r>
              <a:rPr lang="el-GR" b="1" dirty="0" smtClean="0"/>
              <a:t>την κεντρική ιδέα ενός κειμένου ή ενός </a:t>
            </a:r>
            <a:r>
              <a:rPr lang="el-GR" b="1" dirty="0" err="1" smtClean="0"/>
              <a:t>κειμενικού</a:t>
            </a:r>
            <a:r>
              <a:rPr lang="el-GR" b="1" dirty="0" smtClean="0"/>
              <a:t> αποσπάσματος</a:t>
            </a:r>
          </a:p>
          <a:p>
            <a:pPr>
              <a:buNone/>
            </a:pPr>
            <a:r>
              <a:rPr lang="el-GR" dirty="0" smtClean="0"/>
              <a:t>           και </a:t>
            </a:r>
          </a:p>
          <a:p>
            <a:r>
              <a:rPr lang="el-GR" b="1" dirty="0" smtClean="0"/>
              <a:t>πώς </a:t>
            </a:r>
            <a:r>
              <a:rPr lang="el-GR" dirty="0" smtClean="0"/>
              <a:t>αυτή </a:t>
            </a:r>
            <a:r>
              <a:rPr lang="el-GR" b="1" dirty="0" smtClean="0"/>
              <a:t>διατυπώνεται</a:t>
            </a:r>
            <a:r>
              <a:rPr lang="el-GR" dirty="0" smtClean="0"/>
              <a:t>.</a:t>
            </a:r>
            <a:endParaRPr lang="el-GR" dirty="0"/>
          </a:p>
        </p:txBody>
      </p:sp>
      <p:sp>
        <p:nvSpPr>
          <p:cNvPr id="4" name="3 - Θέση περιεχομένου"/>
          <p:cNvSpPr>
            <a:spLocks noGrp="1"/>
          </p:cNvSpPr>
          <p:nvPr>
            <p:ph sz="half" idx="2"/>
          </p:nvPr>
        </p:nvSpPr>
        <p:spPr/>
        <p:txBody>
          <a:bodyPr>
            <a:normAutofit fontScale="92500"/>
          </a:bodyPr>
          <a:lstStyle/>
          <a:p>
            <a:endParaRPr lang="el-GR" dirty="0" smtClean="0"/>
          </a:p>
          <a:p>
            <a:endParaRPr lang="el-GR" dirty="0" smtClean="0"/>
          </a:p>
          <a:p>
            <a:r>
              <a:rPr lang="el-GR" b="1" dirty="0" smtClean="0"/>
              <a:t>Επομένως,</a:t>
            </a:r>
          </a:p>
          <a:p>
            <a:pPr>
              <a:buNone/>
            </a:pPr>
            <a:r>
              <a:rPr lang="el-GR" b="1" dirty="0" smtClean="0"/>
              <a:t>    οφείλω να </a:t>
            </a:r>
            <a:r>
              <a:rPr lang="el-GR" b="1" dirty="0" smtClean="0"/>
              <a:t>κατανοήσω καλά </a:t>
            </a:r>
            <a:r>
              <a:rPr lang="el-GR" b="1" dirty="0" smtClean="0"/>
              <a:t>το κείμενο που μου δόθηκε για περίληψη, </a:t>
            </a:r>
          </a:p>
          <a:p>
            <a:pPr>
              <a:buNone/>
            </a:pPr>
            <a:r>
              <a:rPr lang="el-GR" b="1" dirty="0" smtClean="0"/>
              <a:t>    ώστε να τα αποδώσω σωστά.</a:t>
            </a:r>
            <a:endParaRPr lang="el-GR" b="1" dirty="0"/>
          </a:p>
        </p:txBody>
      </p:sp>
      <p:sp>
        <p:nvSpPr>
          <p:cNvPr id="5" name="4 - Οδοντωτό δεξιό βέλος"/>
          <p:cNvSpPr/>
          <p:nvPr/>
        </p:nvSpPr>
        <p:spPr>
          <a:xfrm>
            <a:off x="3275856" y="3429000"/>
            <a:ext cx="1080120" cy="360040"/>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3068960"/>
            <a:ext cx="7772400" cy="3456384"/>
          </a:xfrm>
        </p:spPr>
        <p:txBody>
          <a:bodyPr>
            <a:normAutofit/>
          </a:bodyPr>
          <a:lstStyle/>
          <a:p>
            <a:r>
              <a:rPr lang="el-GR" sz="5400" b="1" dirty="0" smtClean="0"/>
              <a:t/>
            </a:r>
            <a:br>
              <a:rPr lang="el-GR" sz="5400" b="1" dirty="0" smtClean="0"/>
            </a:br>
            <a:r>
              <a:rPr lang="el-GR" sz="5400" b="1" dirty="0" smtClean="0"/>
              <a:t>Τι κάνω, αν…</a:t>
            </a:r>
            <a:endParaRPr lang="el-GR" sz="5400" b="1" dirty="0"/>
          </a:p>
        </p:txBody>
      </p:sp>
      <p:pic>
        <p:nvPicPr>
          <p:cNvPr id="6" name="5 - Εικόνα" descr="solution1.jpg"/>
          <p:cNvPicPr>
            <a:picLocks noChangeAspect="1"/>
          </p:cNvPicPr>
          <p:nvPr/>
        </p:nvPicPr>
        <p:blipFill>
          <a:blip r:embed="rId2" cstate="print"/>
          <a:stretch>
            <a:fillRect/>
          </a:stretch>
        </p:blipFill>
        <p:spPr>
          <a:xfrm>
            <a:off x="2411760" y="548680"/>
            <a:ext cx="4104456" cy="4038729"/>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κειμένου"/>
          <p:cNvSpPr>
            <a:spLocks noGrp="1"/>
          </p:cNvSpPr>
          <p:nvPr>
            <p:ph type="body" idx="1"/>
          </p:nvPr>
        </p:nvSpPr>
        <p:spPr>
          <a:xfrm>
            <a:off x="539552" y="404664"/>
            <a:ext cx="4040188" cy="1287834"/>
          </a:xfrm>
        </p:spPr>
        <p:txBody>
          <a:bodyPr anchor="ctr">
            <a:noAutofit/>
          </a:bodyPr>
          <a:lstStyle/>
          <a:p>
            <a:r>
              <a:rPr lang="el-GR" dirty="0" smtClean="0"/>
              <a:t>Αν η εκφώνηση  ζητά  συγκεκριμένο</a:t>
            </a:r>
          </a:p>
          <a:p>
            <a:r>
              <a:rPr lang="el-GR" dirty="0" smtClean="0"/>
              <a:t>επικοινωνιακό πλαίσιο</a:t>
            </a:r>
            <a:endParaRPr lang="el-GR" dirty="0"/>
          </a:p>
        </p:txBody>
      </p:sp>
      <p:sp>
        <p:nvSpPr>
          <p:cNvPr id="4" name="3 - Θέση περιεχομένου"/>
          <p:cNvSpPr>
            <a:spLocks noGrp="1"/>
          </p:cNvSpPr>
          <p:nvPr>
            <p:ph sz="half" idx="2"/>
          </p:nvPr>
        </p:nvSpPr>
        <p:spPr>
          <a:xfrm>
            <a:off x="457200" y="1844824"/>
            <a:ext cx="4040188" cy="4281339"/>
          </a:xfrm>
        </p:spPr>
        <p:txBody>
          <a:bodyPr/>
          <a:lstStyle/>
          <a:p>
            <a:pPr>
              <a:buNone/>
            </a:pPr>
            <a:r>
              <a:rPr lang="el-GR" dirty="0" smtClean="0"/>
              <a:t>   π.χ.</a:t>
            </a:r>
          </a:p>
          <a:p>
            <a:pPr>
              <a:buNone/>
            </a:pPr>
            <a:r>
              <a:rPr lang="el-GR" i="1" dirty="0" smtClean="0"/>
              <a:t>Σε κυριακάτικη εφημερίδα δημοσιεύτηκε το παραπάνω άρθρο.</a:t>
            </a:r>
            <a:r>
              <a:rPr lang="el-GR" b="1" i="1" dirty="0" smtClean="0"/>
              <a:t> Να ενημερώσετε την τάξη σας </a:t>
            </a:r>
            <a:r>
              <a:rPr lang="el-GR" i="1" dirty="0" smtClean="0"/>
              <a:t>για το περιεχόμενό του γράφοντας μια περίληψη 80 λέξεων.</a:t>
            </a:r>
            <a:r>
              <a:rPr lang="el-GR" dirty="0" smtClean="0"/>
              <a:t/>
            </a:r>
            <a:br>
              <a:rPr lang="el-GR" dirty="0" smtClean="0"/>
            </a:br>
            <a:endParaRPr lang="el-GR" dirty="0"/>
          </a:p>
        </p:txBody>
      </p:sp>
      <p:sp>
        <p:nvSpPr>
          <p:cNvPr id="5" name="4 - Θέση κειμένου"/>
          <p:cNvSpPr>
            <a:spLocks noGrp="1"/>
          </p:cNvSpPr>
          <p:nvPr>
            <p:ph type="body" sz="quarter" idx="3"/>
          </p:nvPr>
        </p:nvSpPr>
        <p:spPr>
          <a:xfrm>
            <a:off x="4572000" y="476672"/>
            <a:ext cx="4041775" cy="864096"/>
          </a:xfrm>
        </p:spPr>
        <p:txBody>
          <a:bodyPr anchor="ctr"/>
          <a:lstStyle/>
          <a:p>
            <a:r>
              <a:rPr lang="el-GR" dirty="0" smtClean="0"/>
              <a:t>Ξεκινάω ως εξής</a:t>
            </a:r>
            <a:endParaRPr lang="el-GR" dirty="0"/>
          </a:p>
        </p:txBody>
      </p:sp>
      <p:sp>
        <p:nvSpPr>
          <p:cNvPr id="6" name="5 - Θέση περιεχομένου"/>
          <p:cNvSpPr>
            <a:spLocks noGrp="1"/>
          </p:cNvSpPr>
          <p:nvPr>
            <p:ph sz="quarter" idx="4"/>
          </p:nvPr>
        </p:nvSpPr>
        <p:spPr>
          <a:xfrm>
            <a:off x="4572000" y="1412776"/>
            <a:ext cx="4041775" cy="5040560"/>
          </a:xfrm>
        </p:spPr>
        <p:txBody>
          <a:bodyPr>
            <a:normAutofit/>
          </a:bodyPr>
          <a:lstStyle/>
          <a:p>
            <a:pPr>
              <a:buNone/>
            </a:pPr>
            <a:r>
              <a:rPr lang="el-GR" dirty="0" smtClean="0"/>
              <a:t> π.χ.</a:t>
            </a:r>
          </a:p>
          <a:p>
            <a:pPr>
              <a:buFont typeface="Wingdings" pitchFamily="2" charset="2"/>
              <a:buChar char="§"/>
            </a:pPr>
            <a:r>
              <a:rPr lang="el-GR" i="1" dirty="0" smtClean="0"/>
              <a:t>θα ήθελα να σας ενημερώσω συνοπτικά …</a:t>
            </a:r>
          </a:p>
          <a:p>
            <a:pPr>
              <a:buFont typeface="Wingdings" pitchFamily="2" charset="2"/>
              <a:buChar char="§"/>
            </a:pPr>
            <a:r>
              <a:rPr lang="el-GR" i="1" dirty="0" smtClean="0"/>
              <a:t>διάβασα πρόσφατα αυτό το άρθρο…</a:t>
            </a:r>
          </a:p>
          <a:p>
            <a:pPr>
              <a:buNone/>
            </a:pPr>
            <a:r>
              <a:rPr lang="el-GR" i="1" dirty="0" smtClean="0"/>
              <a:t>αναφέροντας το θέμα του άρθρου [και τον συγγραφέα - δεν είναι απαραίτητο]</a:t>
            </a:r>
          </a:p>
          <a:p>
            <a:pPr>
              <a:buFont typeface="Wingdings" pitchFamily="2" charset="2"/>
              <a:buChar char="§"/>
            </a:pPr>
            <a:r>
              <a:rPr lang="el-GR" dirty="0" smtClean="0"/>
              <a:t>Βάζουμε προσφώνηση, αν το </a:t>
            </a:r>
            <a:r>
              <a:rPr lang="el-GR" dirty="0" smtClean="0"/>
              <a:t>θεωρούμε αναγκαίο, </a:t>
            </a:r>
          </a:p>
          <a:p>
            <a:pPr>
              <a:buNone/>
            </a:pPr>
            <a:r>
              <a:rPr lang="el-GR" dirty="0" smtClean="0"/>
              <a:t> </a:t>
            </a:r>
            <a:r>
              <a:rPr lang="el-GR" dirty="0" smtClean="0"/>
              <a:t>    </a:t>
            </a:r>
            <a:r>
              <a:rPr lang="el-GR" dirty="0" smtClean="0"/>
              <a:t>π.χ</a:t>
            </a:r>
            <a:r>
              <a:rPr lang="el-GR" dirty="0" smtClean="0"/>
              <a:t>. </a:t>
            </a:r>
            <a:r>
              <a:rPr lang="el-GR" i="1" dirty="0" smtClean="0"/>
              <a:t>Συμμαθήτριες και  συμμαθητές</a:t>
            </a:r>
            <a:endParaRPr lang="el-GR" dirty="0"/>
          </a:p>
        </p:txBody>
      </p:sp>
      <p:sp>
        <p:nvSpPr>
          <p:cNvPr id="7" name="6 - Οδοντωτό δεξιό βέλος"/>
          <p:cNvSpPr/>
          <p:nvPr/>
        </p:nvSpPr>
        <p:spPr>
          <a:xfrm>
            <a:off x="3563888" y="764704"/>
            <a:ext cx="834392" cy="36004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10 - Βέλος προς τα κάτω"/>
          <p:cNvSpPr/>
          <p:nvPr/>
        </p:nvSpPr>
        <p:spPr>
          <a:xfrm>
            <a:off x="7236296" y="836712"/>
            <a:ext cx="28803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539552" y="908720"/>
            <a:ext cx="7772400" cy="3240360"/>
          </a:xfrm>
        </p:spPr>
        <p:txBody>
          <a:bodyPr/>
          <a:lstStyle/>
          <a:p>
            <a:r>
              <a:rPr lang="el-GR" b="1" dirty="0" smtClean="0"/>
              <a:t>Τι κάνω ανάλογα με το είδος της περίληψης που μου ζητείται να γράψω;</a:t>
            </a:r>
            <a:endParaRPr lang="el-GR" b="1" dirty="0"/>
          </a:p>
        </p:txBody>
      </p:sp>
      <p:sp>
        <p:nvSpPr>
          <p:cNvPr id="3" name="2 - Υπότιτλος"/>
          <p:cNvSpPr>
            <a:spLocks noGrp="1"/>
          </p:cNvSpPr>
          <p:nvPr>
            <p:ph type="subTitle" idx="1"/>
          </p:nvPr>
        </p:nvSpPr>
        <p:spPr/>
        <p:txBody>
          <a:bodyPr/>
          <a:lstStyle/>
          <a:p>
            <a:endParaRPr lang="el-G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1268760"/>
          </a:xfrm>
        </p:spPr>
        <p:txBody>
          <a:bodyPr>
            <a:normAutofit/>
          </a:bodyPr>
          <a:lstStyle/>
          <a:p>
            <a:r>
              <a:rPr lang="el-GR" sz="3200" b="1" dirty="0" smtClean="0"/>
              <a:t>1</a:t>
            </a:r>
            <a:r>
              <a:rPr lang="el-GR" sz="3200" b="1" baseline="30000" dirty="0" smtClean="0"/>
              <a:t>ο</a:t>
            </a:r>
            <a:r>
              <a:rPr lang="el-GR" sz="3200" b="1" dirty="0" smtClean="0"/>
              <a:t>  είδος περίληψης</a:t>
            </a:r>
            <a:br>
              <a:rPr lang="el-GR" sz="3200" b="1" dirty="0" smtClean="0"/>
            </a:br>
            <a:r>
              <a:rPr lang="el-GR" sz="3200" b="1" dirty="0" smtClean="0"/>
              <a:t>Απλή πύκνωση μέρους του κειμένου</a:t>
            </a:r>
            <a:endParaRPr lang="el-GR" sz="3200" dirty="0"/>
          </a:p>
        </p:txBody>
      </p:sp>
      <p:sp>
        <p:nvSpPr>
          <p:cNvPr id="3" name="2 - Θέση περιεχομένου"/>
          <p:cNvSpPr>
            <a:spLocks noGrp="1"/>
          </p:cNvSpPr>
          <p:nvPr>
            <p:ph idx="1"/>
          </p:nvPr>
        </p:nvSpPr>
        <p:spPr>
          <a:xfrm>
            <a:off x="0" y="1196752"/>
            <a:ext cx="9036496" cy="5544616"/>
          </a:xfrm>
        </p:spPr>
        <p:txBody>
          <a:bodyPr>
            <a:normAutofit fontScale="92500" lnSpcReduction="10000"/>
          </a:bodyPr>
          <a:lstStyle/>
          <a:p>
            <a:r>
              <a:rPr lang="el-GR" sz="2800" dirty="0" smtClean="0"/>
              <a:t>Στην περίπτωση αυτή, μας ζητείται η περίληψη </a:t>
            </a:r>
            <a:r>
              <a:rPr lang="el-GR" sz="2800" b="1" dirty="0" smtClean="0"/>
              <a:t>ενός τμήματος </a:t>
            </a:r>
            <a:r>
              <a:rPr lang="el-GR" sz="2800" dirty="0" smtClean="0"/>
              <a:t>του κειμένου. </a:t>
            </a:r>
          </a:p>
          <a:p>
            <a:pPr algn="just">
              <a:buNone/>
            </a:pPr>
            <a:r>
              <a:rPr lang="el-GR" sz="2800" b="1" dirty="0" smtClean="0">
                <a:solidFill>
                  <a:srgbClr val="0070C0"/>
                </a:solidFill>
              </a:rPr>
              <a:t>      Διαβάζουμε τις παραγράφους και γράφουμε τις    σημαντικότερες ιδέες. </a:t>
            </a:r>
            <a:r>
              <a:rPr lang="el-GR" sz="2800" b="1" u="sng" dirty="0" smtClean="0">
                <a:solidFill>
                  <a:srgbClr val="0070C0"/>
                </a:solidFill>
              </a:rPr>
              <a:t>Δεν είναι απαραίτητο</a:t>
            </a:r>
            <a:r>
              <a:rPr lang="el-GR" sz="2800" b="1" dirty="0" smtClean="0">
                <a:solidFill>
                  <a:srgbClr val="0070C0"/>
                </a:solidFill>
              </a:rPr>
              <a:t> να κάνουμε   αναφορά στον συγγραφέα ή στο θέμα του κειμένου </a:t>
            </a:r>
            <a:r>
              <a:rPr lang="el-GR" sz="2600" b="1" dirty="0" smtClean="0"/>
              <a:t>(</a:t>
            </a:r>
            <a:r>
              <a:rPr lang="el-GR" sz="2600" b="1" i="1" dirty="0" smtClean="0"/>
              <a:t>Ο συγγραφέας αναφέρεται σε…, το κείμενο πραγματεύεται το ζήτημα….</a:t>
            </a:r>
            <a:r>
              <a:rPr lang="el-GR" sz="2600" b="1" dirty="0" smtClean="0"/>
              <a:t>)</a:t>
            </a:r>
            <a:r>
              <a:rPr lang="el-GR" sz="2800" b="1" dirty="0" smtClean="0">
                <a:solidFill>
                  <a:srgbClr val="0070C0"/>
                </a:solidFill>
              </a:rPr>
              <a:t>, ειδικά αν οι λέξεις δεν μας φτάνουν. Περιοριζόμαστε στο δοθέν απόσπασμα και στις ιδέες που αυτό παρουσιάζει.</a:t>
            </a:r>
          </a:p>
          <a:p>
            <a:pPr>
              <a:buNone/>
            </a:pPr>
            <a:r>
              <a:rPr lang="el-GR" sz="2800" dirty="0" smtClean="0"/>
              <a:t>π.χ.</a:t>
            </a:r>
          </a:p>
          <a:p>
            <a:pPr algn="just">
              <a:buNone/>
            </a:pPr>
            <a:r>
              <a:rPr lang="el-GR" sz="2600" dirty="0" smtClean="0"/>
              <a:t>     </a:t>
            </a:r>
            <a:r>
              <a:rPr lang="el-GR" sz="2600" i="1" dirty="0" smtClean="0"/>
              <a:t>Να γράψετε την περίληψη των τριών πρώτων παραγράφων του κειμένου (60-80 λέξεις), την οποία θα ενσωματώσετε σε ομαδική εργασία με θέμα την προπαγάνδα, την οποία θα παρουσιάσετε στην τάξη σας.</a:t>
            </a:r>
          </a:p>
          <a:p>
            <a:pPr>
              <a:buNone/>
            </a:pPr>
            <a:endParaRPr lang="el-GR" sz="2800" dirty="0" smtClean="0"/>
          </a:p>
          <a:p>
            <a:pPr>
              <a:buNone/>
            </a:pPr>
            <a:endParaRPr lang="el-GR" sz="1800" dirty="0"/>
          </a:p>
        </p:txBody>
      </p:sp>
      <p:sp>
        <p:nvSpPr>
          <p:cNvPr id="4" name="3 - Διάσημα"/>
          <p:cNvSpPr/>
          <p:nvPr/>
        </p:nvSpPr>
        <p:spPr>
          <a:xfrm>
            <a:off x="0" y="2204864"/>
            <a:ext cx="484632" cy="4846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  </a:t>
            </a:r>
            <a:endParaRPr lang="el-GR"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Autofit/>
          </a:bodyPr>
          <a:lstStyle/>
          <a:p>
            <a:r>
              <a:rPr lang="el-GR" sz="3200" b="1" dirty="0" smtClean="0"/>
              <a:t>2</a:t>
            </a:r>
            <a:r>
              <a:rPr lang="el-GR" sz="3200" b="1" baseline="30000" dirty="0" smtClean="0"/>
              <a:t>ο</a:t>
            </a:r>
            <a:r>
              <a:rPr lang="el-GR" sz="3200" b="1" dirty="0" smtClean="0"/>
              <a:t> είδος περίληψης</a:t>
            </a:r>
            <a:r>
              <a:rPr lang="el-GR" sz="3200" dirty="0" smtClean="0"/>
              <a:t/>
            </a:r>
            <a:br>
              <a:rPr lang="el-GR" sz="3200" dirty="0" smtClean="0"/>
            </a:br>
            <a:r>
              <a:rPr lang="el-GR" sz="3200" b="1" dirty="0" smtClean="0"/>
              <a:t>Περίληψη με εστίαση</a:t>
            </a:r>
            <a:endParaRPr lang="el-GR" sz="3200" dirty="0"/>
          </a:p>
        </p:txBody>
      </p:sp>
      <p:sp>
        <p:nvSpPr>
          <p:cNvPr id="3" name="2 - Θέση περιεχομένου"/>
          <p:cNvSpPr>
            <a:spLocks noGrp="1"/>
          </p:cNvSpPr>
          <p:nvPr>
            <p:ph idx="1"/>
          </p:nvPr>
        </p:nvSpPr>
        <p:spPr>
          <a:xfrm>
            <a:off x="0" y="1124744"/>
            <a:ext cx="9144000" cy="5733256"/>
          </a:xfrm>
        </p:spPr>
        <p:txBody>
          <a:bodyPr>
            <a:normAutofit/>
          </a:bodyPr>
          <a:lstStyle/>
          <a:p>
            <a:pPr algn="just"/>
            <a:r>
              <a:rPr lang="el-GR" sz="2800" dirty="0" smtClean="0"/>
              <a:t>Στην περίπτωση αυτή, μας ζητούνται περιληπτικά ιδέες του κειμένου σχετικές με κάποιο συγκεκριμένο ζήτημα (αίτια, συνέπειες, οικονομική, κοινωνική διάσταση κ.α.).</a:t>
            </a:r>
          </a:p>
          <a:p>
            <a:pPr>
              <a:buNone/>
            </a:pPr>
            <a:r>
              <a:rPr lang="el-GR" sz="2800" b="1" dirty="0" smtClean="0">
                <a:solidFill>
                  <a:srgbClr val="0070C0"/>
                </a:solidFill>
              </a:rPr>
              <a:t>         Γράφουμε τις συγκεκριμένες ιδέες με αναφορά στον      </a:t>
            </a:r>
          </a:p>
          <a:p>
            <a:pPr>
              <a:buNone/>
            </a:pPr>
            <a:r>
              <a:rPr lang="el-GR" sz="2800" b="1" dirty="0" smtClean="0">
                <a:solidFill>
                  <a:srgbClr val="0070C0"/>
                </a:solidFill>
              </a:rPr>
              <a:t>         συγγραφέα ή το κείμενο</a:t>
            </a:r>
            <a:r>
              <a:rPr lang="el-GR" sz="2800" dirty="0" smtClean="0"/>
              <a:t>.</a:t>
            </a:r>
          </a:p>
          <a:p>
            <a:pPr>
              <a:buNone/>
            </a:pPr>
            <a:r>
              <a:rPr lang="el-GR" sz="2800" b="1" dirty="0" smtClean="0">
                <a:solidFill>
                  <a:srgbClr val="FF0000"/>
                </a:solidFill>
                <a:latin typeface="Corbel" pitchFamily="34" charset="0"/>
              </a:rPr>
              <a:t>Προσοχή! Οι ιδέες μπορεί να είναι διάσπαρτες στο κείμενο και όχι μόνο σε μία συγκεκριμένη παράγραφο. Προσέχουμε να τις εντοπίσουμε όλες.</a:t>
            </a:r>
          </a:p>
          <a:p>
            <a:pPr>
              <a:buNone/>
            </a:pPr>
            <a:r>
              <a:rPr lang="el-GR" sz="2800" dirty="0" smtClean="0"/>
              <a:t>π.χ.</a:t>
            </a:r>
          </a:p>
          <a:p>
            <a:pPr algn="just">
              <a:buNone/>
            </a:pPr>
            <a:r>
              <a:rPr lang="el-GR" sz="2800" i="1" dirty="0" smtClean="0"/>
              <a:t>Να αποδώσετε περιληπτικά σε 50-70 λέξεις  τις σκέψεις του συγγραφέα για τις συνέπειες του καταναλωτισμού στο άτομο και την κοινωνία.</a:t>
            </a:r>
          </a:p>
          <a:p>
            <a:endParaRPr lang="el-GR" dirty="0"/>
          </a:p>
        </p:txBody>
      </p:sp>
      <p:sp>
        <p:nvSpPr>
          <p:cNvPr id="5" name="4 - Διάσημα"/>
          <p:cNvSpPr/>
          <p:nvPr/>
        </p:nvSpPr>
        <p:spPr>
          <a:xfrm>
            <a:off x="179512" y="2708920"/>
            <a:ext cx="484632" cy="4846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  </a:t>
            </a:r>
            <a:endParaRPr lang="el-GR" dirty="0">
              <a:solidFill>
                <a:schemeClr val="tx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200" b="1" dirty="0" smtClean="0"/>
              <a:t>3</a:t>
            </a:r>
            <a:r>
              <a:rPr lang="el-GR" sz="3200" b="1" baseline="30000" dirty="0" smtClean="0"/>
              <a:t>ο</a:t>
            </a:r>
            <a:r>
              <a:rPr lang="el-GR" sz="3200" b="1" dirty="0" smtClean="0"/>
              <a:t> είδος περίληψης </a:t>
            </a:r>
            <a:br>
              <a:rPr lang="el-GR" sz="3200" b="1" dirty="0" smtClean="0"/>
            </a:br>
            <a:r>
              <a:rPr lang="el-GR" sz="3200" b="1" dirty="0" smtClean="0"/>
              <a:t>Περίληψη όλου του κειμένου</a:t>
            </a:r>
            <a:endParaRPr lang="el-GR" sz="3200" b="1" dirty="0"/>
          </a:p>
        </p:txBody>
      </p:sp>
      <p:sp>
        <p:nvSpPr>
          <p:cNvPr id="3" name="2 - Θέση περιεχομένου"/>
          <p:cNvSpPr>
            <a:spLocks noGrp="1"/>
          </p:cNvSpPr>
          <p:nvPr>
            <p:ph idx="1"/>
          </p:nvPr>
        </p:nvSpPr>
        <p:spPr>
          <a:xfrm>
            <a:off x="251520" y="1600200"/>
            <a:ext cx="8712968" cy="5069160"/>
          </a:xfrm>
        </p:spPr>
        <p:txBody>
          <a:bodyPr>
            <a:normAutofit fontScale="92500" lnSpcReduction="10000"/>
          </a:bodyPr>
          <a:lstStyle/>
          <a:p>
            <a:r>
              <a:rPr lang="el-GR" dirty="0" smtClean="0"/>
              <a:t>Στην περίπτωση αυτή μας ζητείται η περιληπτική απόδοση ολόκληρου κειμένου. </a:t>
            </a:r>
          </a:p>
          <a:p>
            <a:pPr>
              <a:buNone/>
            </a:pPr>
            <a:r>
              <a:rPr lang="el-GR" b="1" dirty="0" smtClean="0">
                <a:solidFill>
                  <a:srgbClr val="0070C0"/>
                </a:solidFill>
              </a:rPr>
              <a:t>      Αποδίδουμε το περιεχόμενο περιληπτικά,   </a:t>
            </a:r>
          </a:p>
          <a:p>
            <a:pPr>
              <a:buNone/>
            </a:pPr>
            <a:r>
              <a:rPr lang="el-GR" b="1" dirty="0" smtClean="0">
                <a:solidFill>
                  <a:srgbClr val="0070C0"/>
                </a:solidFill>
              </a:rPr>
              <a:t>      με αναφορά στον συγγραφέα ή στο </a:t>
            </a:r>
          </a:p>
          <a:p>
            <a:pPr>
              <a:buNone/>
            </a:pPr>
            <a:r>
              <a:rPr lang="el-GR" b="1" dirty="0" smtClean="0">
                <a:solidFill>
                  <a:srgbClr val="0070C0"/>
                </a:solidFill>
              </a:rPr>
              <a:t>      κείμενο. </a:t>
            </a:r>
          </a:p>
          <a:p>
            <a:pPr>
              <a:buNone/>
            </a:pPr>
            <a:r>
              <a:rPr lang="el-GR" b="1" dirty="0" smtClean="0">
                <a:solidFill>
                  <a:srgbClr val="0070C0"/>
                </a:solidFill>
              </a:rPr>
              <a:t>    </a:t>
            </a:r>
            <a:r>
              <a:rPr lang="el-GR" b="1" dirty="0" smtClean="0">
                <a:solidFill>
                  <a:srgbClr val="FF0000"/>
                </a:solidFill>
              </a:rPr>
              <a:t>Φροντίζουμε να φαίνεται ξεκάθαρα </a:t>
            </a:r>
            <a:r>
              <a:rPr lang="el-GR" b="1" u="sng" dirty="0" smtClean="0">
                <a:solidFill>
                  <a:srgbClr val="FF0000"/>
                </a:solidFill>
              </a:rPr>
              <a:t>το θέμα </a:t>
            </a:r>
            <a:r>
              <a:rPr lang="el-GR" b="1" dirty="0" smtClean="0">
                <a:solidFill>
                  <a:srgbClr val="FF0000"/>
                </a:solidFill>
              </a:rPr>
              <a:t>που απασχολεί τον κειμενογράφο και </a:t>
            </a:r>
            <a:r>
              <a:rPr lang="el-GR" b="1" u="sng" dirty="0" smtClean="0">
                <a:solidFill>
                  <a:srgbClr val="FF0000"/>
                </a:solidFill>
              </a:rPr>
              <a:t>η θέση/ άποψή </a:t>
            </a:r>
            <a:r>
              <a:rPr lang="el-GR" b="1" dirty="0" smtClean="0">
                <a:solidFill>
                  <a:srgbClr val="FF0000"/>
                </a:solidFill>
              </a:rPr>
              <a:t>του γι’ αυτό.</a:t>
            </a:r>
          </a:p>
          <a:p>
            <a:pPr>
              <a:buNone/>
            </a:pPr>
            <a:r>
              <a:rPr lang="el-GR" sz="2800" dirty="0" smtClean="0">
                <a:solidFill>
                  <a:srgbClr val="002060"/>
                </a:solidFill>
              </a:rPr>
              <a:t>π.χ.</a:t>
            </a:r>
          </a:p>
          <a:p>
            <a:pPr>
              <a:buNone/>
            </a:pPr>
            <a:r>
              <a:rPr lang="el-GR" sz="2800" i="1" dirty="0" smtClean="0"/>
              <a:t>Να παρουσιάσετε το περιεχόμενο του κειμένου στην τάξη σας, σε ένα περιληπτικό κείμενο 80-90 λέξεων</a:t>
            </a:r>
            <a:r>
              <a:rPr lang="el-GR" dirty="0" smtClean="0"/>
              <a:t>.</a:t>
            </a:r>
            <a:endParaRPr lang="el-GR" dirty="0"/>
          </a:p>
        </p:txBody>
      </p:sp>
      <p:sp>
        <p:nvSpPr>
          <p:cNvPr id="4" name="3 - Διάσημα"/>
          <p:cNvSpPr/>
          <p:nvPr/>
        </p:nvSpPr>
        <p:spPr>
          <a:xfrm>
            <a:off x="251520" y="3068960"/>
            <a:ext cx="484632" cy="4846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   </a:t>
            </a:r>
            <a:endParaRPr lang="el-GR" dirty="0">
              <a:solidFill>
                <a:schemeClr val="tx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Συγκεκριμένες οδηγίες για την συγγραφή μιας περίληψης θα βρείτε εδώ:</a:t>
            </a:r>
            <a:endParaRPr lang="el-GR" sz="3200" dirty="0"/>
          </a:p>
        </p:txBody>
      </p:sp>
      <p:sp>
        <p:nvSpPr>
          <p:cNvPr id="3" name="2 - Θέση περιεχομένου"/>
          <p:cNvSpPr>
            <a:spLocks noGrp="1"/>
          </p:cNvSpPr>
          <p:nvPr>
            <p:ph idx="1"/>
          </p:nvPr>
        </p:nvSpPr>
        <p:spPr/>
        <p:txBody>
          <a:bodyPr/>
          <a:lstStyle/>
          <a:p>
            <a:r>
              <a:rPr lang="en-US" dirty="0" smtClean="0">
                <a:hlinkClick r:id="rId2"/>
              </a:rPr>
              <a:t>http://www.study4exams.gr/mod_greek/pdf/NG_A3_K11/NG_A3_K11_PA.pdf</a:t>
            </a:r>
            <a:endParaRPr lang="el-GR" dirty="0" smtClean="0">
              <a:hlinkClick r:id="rId2"/>
            </a:endParaRPr>
          </a:p>
          <a:p>
            <a:pPr>
              <a:buNone/>
            </a:pPr>
            <a:r>
              <a:rPr lang="el-GR" dirty="0" smtClean="0">
                <a:hlinkClick r:id="rId2"/>
              </a:rPr>
              <a:t>[</a:t>
            </a:r>
            <a:r>
              <a:rPr lang="el-GR" dirty="0" err="1" smtClean="0">
                <a:hlinkClick r:id="rId2"/>
              </a:rPr>
              <a:t>Ιστότοπος</a:t>
            </a:r>
            <a:r>
              <a:rPr lang="el-GR" dirty="0" smtClean="0">
                <a:hlinkClick r:id="rId2"/>
              </a:rPr>
              <a:t> του Υπουργείου Παιδείας]</a:t>
            </a:r>
          </a:p>
          <a:p>
            <a:pPr>
              <a:buNone/>
            </a:pPr>
            <a:endParaRPr lang="el-GR" dirty="0" smtClean="0">
              <a:hlinkClick r:id="rId2"/>
            </a:endParaRPr>
          </a:p>
          <a:p>
            <a:r>
              <a:rPr lang="en-US" dirty="0" smtClean="0">
                <a:hlinkClick r:id="rId2"/>
              </a:rPr>
              <a:t>http://archeia.moec.gov.cy/sm/316/methodologia1.pdf</a:t>
            </a:r>
            <a:endParaRPr lang="el-GR" dirty="0" smtClean="0"/>
          </a:p>
          <a:p>
            <a:pPr>
              <a:buNone/>
            </a:pPr>
            <a:r>
              <a:rPr lang="el-GR" dirty="0" smtClean="0"/>
              <a:t>[Από το Υπουργείο Παιδείας της Κύπρου]</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Δημιουργός: </a:t>
            </a:r>
            <a:r>
              <a:rPr lang="el-GR" dirty="0" err="1" smtClean="0"/>
              <a:t>Δέδε</a:t>
            </a:r>
            <a:r>
              <a:rPr lang="el-GR" dirty="0" smtClean="0"/>
              <a:t> Κυριακή, </a:t>
            </a:r>
            <a:r>
              <a:rPr lang="el-GR" smtClean="0"/>
              <a:t/>
            </a:r>
            <a:br>
              <a:rPr lang="el-GR" smtClean="0"/>
            </a:br>
            <a:r>
              <a:rPr lang="el-GR" smtClean="0"/>
              <a:t>ΓΕΛ  </a:t>
            </a:r>
            <a:r>
              <a:rPr lang="el-GR" dirty="0" smtClean="0"/>
              <a:t>Λ. Αιδηψού</a:t>
            </a:r>
            <a:endParaRPr lang="el-GR" dirty="0"/>
          </a:p>
        </p:txBody>
      </p:sp>
      <p:sp>
        <p:nvSpPr>
          <p:cNvPr id="3" name="2 - Θέση περιεχομένου"/>
          <p:cNvSpPr>
            <a:spLocks noGrp="1"/>
          </p:cNvSpPr>
          <p:nvPr>
            <p:ph idx="1"/>
          </p:nvPr>
        </p:nvSpPr>
        <p:spPr/>
        <p:txBody>
          <a:bodyPr>
            <a:normAutofit lnSpcReduction="10000"/>
          </a:bodyPr>
          <a:lstStyle/>
          <a:p>
            <a:pPr>
              <a:buNone/>
            </a:pPr>
            <a:r>
              <a:rPr lang="el-GR" dirty="0" smtClean="0"/>
              <a:t>Βιβλιογραφία- πηγές</a:t>
            </a:r>
          </a:p>
          <a:p>
            <a:pPr>
              <a:buFont typeface="Wingdings" pitchFamily="2" charset="2"/>
              <a:buChar char="§"/>
            </a:pPr>
            <a:r>
              <a:rPr lang="en-US" sz="2800" dirty="0" smtClean="0">
                <a:hlinkClick r:id="rId2"/>
              </a:rPr>
              <a:t>https://metalogoukaimathisis.wordpress.com/tag/%CE%B5%CF%83%CF%84%CE%B9%CE%B1%CF%83%CE%BC%CE%AD%CE%BD%CE%B7-%CF%80%CE%B5%CF%81%CE%AF%CE%BB%CE%B7%CF%88%CE%B7/</a:t>
            </a:r>
            <a:endParaRPr lang="el-GR" sz="2800" dirty="0" smtClean="0"/>
          </a:p>
          <a:p>
            <a:pPr>
              <a:buFont typeface="Wingdings" pitchFamily="2" charset="2"/>
              <a:buChar char="§"/>
            </a:pPr>
            <a:endParaRPr lang="el-GR" sz="2800" dirty="0" smtClean="0"/>
          </a:p>
          <a:p>
            <a:pPr>
              <a:buFont typeface="Wingdings" pitchFamily="2" charset="2"/>
              <a:buChar char="§"/>
            </a:pPr>
            <a:r>
              <a:rPr lang="en-US" sz="2800" dirty="0" smtClean="0">
                <a:hlinkClick r:id="rId3"/>
              </a:rPr>
              <a:t>http://tplbbl.blogspot.com/2019/06/blog-post.html</a:t>
            </a:r>
            <a:endParaRPr lang="el-GR" sz="2800" dirty="0" smtClean="0"/>
          </a:p>
          <a:p>
            <a:pPr>
              <a:buFont typeface="Wingdings" pitchFamily="2" charset="2"/>
              <a:buChar char="§"/>
            </a:pPr>
            <a:endParaRPr lang="el-GR" sz="2800" dirty="0" smtClean="0"/>
          </a:p>
          <a:p>
            <a:pPr>
              <a:buFont typeface="Wingdings" pitchFamily="2" charset="2"/>
              <a:buChar char="§"/>
            </a:pPr>
            <a:r>
              <a:rPr lang="el-GR" sz="2800" dirty="0" smtClean="0"/>
              <a:t>προσωπικές γνώσεις και πείρα</a:t>
            </a:r>
          </a:p>
          <a:p>
            <a:pPr>
              <a:buFont typeface="Wingdings" pitchFamily="2" charset="2"/>
              <a:buChar char="§"/>
            </a:pPr>
            <a:endParaRPr lang="el-GR" sz="2800" dirty="0" smtClean="0"/>
          </a:p>
          <a:p>
            <a:pPr>
              <a:buNone/>
            </a:pP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Τι είναι  η περίληψη;</a:t>
            </a:r>
            <a:endParaRPr lang="el-GR" b="1" dirty="0"/>
          </a:p>
        </p:txBody>
      </p:sp>
      <p:sp>
        <p:nvSpPr>
          <p:cNvPr id="3" name="2 - Θέση περιεχομένου"/>
          <p:cNvSpPr>
            <a:spLocks noGrp="1"/>
          </p:cNvSpPr>
          <p:nvPr>
            <p:ph idx="1"/>
          </p:nvPr>
        </p:nvSpPr>
        <p:spPr/>
        <p:txBody>
          <a:bodyPr>
            <a:normAutofit/>
          </a:bodyPr>
          <a:lstStyle/>
          <a:p>
            <a:r>
              <a:rPr lang="el-GR" sz="4000" b="1" dirty="0" smtClean="0"/>
              <a:t>Ένα </a:t>
            </a:r>
            <a:r>
              <a:rPr lang="el-GR" sz="4000" b="1" dirty="0" smtClean="0">
                <a:solidFill>
                  <a:srgbClr val="C00000"/>
                </a:solidFill>
              </a:rPr>
              <a:t>δικό μας κείμενο </a:t>
            </a:r>
            <a:r>
              <a:rPr lang="el-GR" sz="4000" b="1" dirty="0" smtClean="0"/>
              <a:t>στο οποίο αναφέρουμε </a:t>
            </a:r>
            <a:r>
              <a:rPr lang="el-GR" sz="4000" b="1" dirty="0" smtClean="0">
                <a:solidFill>
                  <a:srgbClr val="C00000"/>
                </a:solidFill>
              </a:rPr>
              <a:t>με συντομία </a:t>
            </a:r>
            <a:r>
              <a:rPr lang="el-GR" sz="4000" b="1" dirty="0" smtClean="0"/>
              <a:t>τα </a:t>
            </a:r>
            <a:r>
              <a:rPr lang="el-GR" sz="4000" b="1" dirty="0" smtClean="0">
                <a:solidFill>
                  <a:srgbClr val="C00000"/>
                </a:solidFill>
              </a:rPr>
              <a:t>βασικότερα σημεία </a:t>
            </a:r>
            <a:r>
              <a:rPr lang="el-GR" sz="4000" b="1" dirty="0" smtClean="0"/>
              <a:t>ενός άλλου κειμένου</a:t>
            </a:r>
          </a:p>
          <a:p>
            <a:pPr>
              <a:buNone/>
            </a:pPr>
            <a:r>
              <a:rPr lang="el-GR" sz="4000" dirty="0" smtClean="0"/>
              <a:t> (ή ομιλίας ή εκπομπής ή ταινίας ή βιβλίου ή περιστατικού,  </a:t>
            </a:r>
            <a:r>
              <a:rPr lang="el-GR" sz="4000" dirty="0" err="1" smtClean="0"/>
              <a:t>κ.λ.π</a:t>
            </a:r>
            <a:r>
              <a:rPr lang="el-GR" sz="4000" dirty="0" smtClean="0"/>
              <a:t>.)</a:t>
            </a:r>
            <a:endParaRPr lang="el-GR" sz="4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Η περίληψη κειμένου</a:t>
            </a:r>
            <a:endParaRPr lang="el-GR" b="1" dirty="0"/>
          </a:p>
        </p:txBody>
      </p:sp>
      <p:sp>
        <p:nvSpPr>
          <p:cNvPr id="3" name="2 - Θέση περιεχομένου"/>
          <p:cNvSpPr>
            <a:spLocks noGrp="1"/>
          </p:cNvSpPr>
          <p:nvPr>
            <p:ph idx="1"/>
          </p:nvPr>
        </p:nvSpPr>
        <p:spPr/>
        <p:txBody>
          <a:bodyPr>
            <a:normAutofit lnSpcReduction="10000"/>
          </a:bodyPr>
          <a:lstStyle/>
          <a:p>
            <a:r>
              <a:rPr lang="el-GR" i="1" dirty="0" smtClean="0"/>
              <a:t>Η περίληψη είναι  «</a:t>
            </a:r>
            <a:r>
              <a:rPr lang="el-GR" i="1" u="sng" dirty="0" smtClean="0"/>
              <a:t>μια αφαιρετική διαδικασία</a:t>
            </a:r>
            <a:r>
              <a:rPr lang="el-GR" i="1" dirty="0" smtClean="0"/>
              <a:t> κατά την οποία </a:t>
            </a:r>
            <a:r>
              <a:rPr lang="el-GR" i="1" u="sng" dirty="0" smtClean="0"/>
              <a:t>επισημαίνουμε το ουσιώδες</a:t>
            </a:r>
            <a:r>
              <a:rPr lang="el-GR" i="1" dirty="0" smtClean="0"/>
              <a:t> και </a:t>
            </a:r>
            <a:r>
              <a:rPr lang="el-GR" i="1" u="sng" dirty="0" smtClean="0"/>
              <a:t>παραλείπουμε το επουσιώδες</a:t>
            </a:r>
            <a:r>
              <a:rPr lang="el-GR" i="1" dirty="0" smtClean="0"/>
              <a:t>... Δεν πρέπει, βέβαια, να ξεχνούμε ότι η περίληψη είναι μια προσωπική δημιουργία που σε καμία περίπτωση, όμως, </a:t>
            </a:r>
            <a:r>
              <a:rPr lang="el-GR" i="1" u="sng" dirty="0" smtClean="0"/>
              <a:t>δεν πρέπει να προδίδει το πνεύμα του συγγραφέα</a:t>
            </a:r>
            <a:r>
              <a:rPr lang="el-GR" i="1" dirty="0" smtClean="0"/>
              <a:t>».</a:t>
            </a:r>
          </a:p>
          <a:p>
            <a:pPr>
              <a:buNone/>
            </a:pPr>
            <a:r>
              <a:rPr lang="el-GR" i="1" dirty="0" smtClean="0"/>
              <a:t> </a:t>
            </a:r>
            <a:r>
              <a:rPr lang="el-GR" dirty="0" smtClean="0"/>
              <a:t>(Σχολικό βιβλίο της Β΄ λυκείου για την Έκθεση - Έκφραση).</a:t>
            </a: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1"/>
            <a:ext cx="9144000" cy="6858000"/>
          </a:xfrm>
        </p:spPr>
        <p:txBody>
          <a:bodyPr anchor="t">
            <a:normAutofit/>
          </a:bodyPr>
          <a:lstStyle/>
          <a:p>
            <a:pPr algn="just">
              <a:buNone/>
            </a:pPr>
            <a:r>
              <a:rPr lang="el-GR" i="1" dirty="0" smtClean="0"/>
              <a:t>   </a:t>
            </a:r>
            <a:r>
              <a:rPr lang="el-GR" sz="4400" dirty="0" smtClean="0"/>
              <a:t>Η περίληψη στα πλαίσια του μαθήματος της έκφρασης – έκθεσης </a:t>
            </a:r>
          </a:p>
          <a:p>
            <a:pPr algn="ctr">
              <a:buNone/>
            </a:pPr>
            <a:r>
              <a:rPr lang="el-GR" sz="4400" b="1" i="1" dirty="0" smtClean="0">
                <a:solidFill>
                  <a:srgbClr val="00B050"/>
                </a:solidFill>
              </a:rPr>
              <a:t>γράφεται για συγκεκριμένο</a:t>
            </a:r>
          </a:p>
          <a:p>
            <a:pPr algn="ctr">
              <a:buNone/>
            </a:pPr>
            <a:r>
              <a:rPr lang="el-GR" sz="4400" b="1" i="1" dirty="0" smtClean="0">
                <a:solidFill>
                  <a:srgbClr val="00B050"/>
                </a:solidFill>
              </a:rPr>
              <a:t>σκοπό </a:t>
            </a:r>
          </a:p>
          <a:p>
            <a:pPr algn="ctr">
              <a:buNone/>
            </a:pPr>
            <a:r>
              <a:rPr lang="el-GR" sz="4400" b="1" i="1" dirty="0" smtClean="0"/>
              <a:t>και </a:t>
            </a:r>
          </a:p>
          <a:p>
            <a:pPr algn="ctr">
              <a:buNone/>
            </a:pPr>
            <a:r>
              <a:rPr lang="el-GR" sz="4400" b="1" i="1" dirty="0" smtClean="0">
                <a:solidFill>
                  <a:srgbClr val="00B050"/>
                </a:solidFill>
              </a:rPr>
              <a:t>έχει πάντα αποδέκτη.</a:t>
            </a:r>
          </a:p>
          <a:p>
            <a:pPr algn="ctr">
              <a:buNone/>
            </a:pPr>
            <a:r>
              <a:rPr lang="el-GR" sz="4400" dirty="0" smtClean="0"/>
              <a:t>Στην Α΄ τάξη βαθμολογείται με 20 μονάδες</a:t>
            </a:r>
            <a:endParaRPr lang="el-GR" sz="4400" dirty="0">
              <a:solidFill>
                <a:srgbClr val="00B050"/>
              </a:solidFill>
            </a:endParaRP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i="1" dirty="0" smtClean="0"/>
              <a:t>Ο </a:t>
            </a:r>
            <a:r>
              <a:rPr lang="el-GR" sz="2800" b="1" i="1" dirty="0" smtClean="0"/>
              <a:t>σκοπός </a:t>
            </a:r>
            <a:r>
              <a:rPr lang="el-GR" sz="2800" i="1" dirty="0" smtClean="0"/>
              <a:t>για τον οποίο γράφουμε την περίληψη </a:t>
            </a:r>
            <a:br>
              <a:rPr lang="el-GR" sz="2800" i="1" dirty="0" smtClean="0"/>
            </a:br>
            <a:r>
              <a:rPr lang="el-GR" sz="2800" b="1" i="1" dirty="0" smtClean="0"/>
              <a:t>επηρεάζει το λόγο μας</a:t>
            </a:r>
            <a:endParaRPr lang="el-GR" sz="2800" dirty="0"/>
          </a:p>
        </p:txBody>
      </p:sp>
      <p:sp>
        <p:nvSpPr>
          <p:cNvPr id="3" name="2 - Θέση περιεχομένου"/>
          <p:cNvSpPr>
            <a:spLocks noGrp="1"/>
          </p:cNvSpPr>
          <p:nvPr>
            <p:ph sz="half" idx="1"/>
          </p:nvPr>
        </p:nvSpPr>
        <p:spPr>
          <a:xfrm>
            <a:off x="539552" y="1556792"/>
            <a:ext cx="4038600" cy="4525963"/>
          </a:xfrm>
        </p:spPr>
        <p:txBody>
          <a:bodyPr>
            <a:normAutofit fontScale="92500" lnSpcReduction="10000"/>
          </a:bodyPr>
          <a:lstStyle/>
          <a:p>
            <a:pPr>
              <a:buNone/>
            </a:pPr>
            <a:r>
              <a:rPr lang="el-GR" b="1" i="1" dirty="0" smtClean="0"/>
              <a:t>Ανάλογα, δηλαδή, με το</a:t>
            </a:r>
          </a:p>
          <a:p>
            <a:pPr>
              <a:buNone/>
            </a:pPr>
            <a:endParaRPr lang="el-GR" b="1" i="1" dirty="0" smtClean="0"/>
          </a:p>
          <a:p>
            <a:r>
              <a:rPr lang="el-GR" b="1" dirty="0" smtClean="0"/>
              <a:t>ποιος γράφει</a:t>
            </a:r>
          </a:p>
          <a:p>
            <a:r>
              <a:rPr lang="el-GR" b="1" dirty="0" smtClean="0"/>
              <a:t>σε ποιον απευθύνεται  </a:t>
            </a:r>
          </a:p>
          <a:p>
            <a:r>
              <a:rPr lang="el-GR" b="1" dirty="0" smtClean="0"/>
              <a:t>και για ποιο σκοπό</a:t>
            </a:r>
            <a:endParaRPr lang="el-GR" b="1" dirty="0"/>
          </a:p>
        </p:txBody>
      </p:sp>
      <p:sp>
        <p:nvSpPr>
          <p:cNvPr id="4" name="3 - Θέση περιεχομένου"/>
          <p:cNvSpPr>
            <a:spLocks noGrp="1"/>
          </p:cNvSpPr>
          <p:nvPr>
            <p:ph sz="half" idx="2"/>
          </p:nvPr>
        </p:nvSpPr>
        <p:spPr>
          <a:xfrm>
            <a:off x="4788024" y="1556792"/>
            <a:ext cx="4038600" cy="5069160"/>
          </a:xfrm>
        </p:spPr>
        <p:txBody>
          <a:bodyPr>
            <a:normAutofit fontScale="92500" lnSpcReduction="10000"/>
          </a:bodyPr>
          <a:lstStyle/>
          <a:p>
            <a:pPr>
              <a:buNone/>
            </a:pPr>
            <a:endParaRPr lang="el-GR" b="1" i="1" dirty="0" smtClean="0"/>
          </a:p>
          <a:p>
            <a:pPr>
              <a:buNone/>
            </a:pPr>
            <a:endParaRPr lang="el-GR" b="1" i="1" dirty="0" smtClean="0"/>
          </a:p>
          <a:p>
            <a:pPr algn="ctr">
              <a:buNone/>
            </a:pPr>
            <a:r>
              <a:rPr lang="el-GR" b="1" i="1" dirty="0" smtClean="0"/>
              <a:t>Διαμορφώνεται και το</a:t>
            </a:r>
          </a:p>
          <a:p>
            <a:pPr algn="ctr">
              <a:buNone/>
            </a:pPr>
            <a:r>
              <a:rPr lang="el-GR" b="1" i="1" dirty="0" smtClean="0"/>
              <a:t>επίπεδο του λόγου μας</a:t>
            </a:r>
          </a:p>
          <a:p>
            <a:pPr algn="ctr">
              <a:buNone/>
            </a:pPr>
            <a:endParaRPr lang="el-GR" b="1" i="1" dirty="0" smtClean="0"/>
          </a:p>
          <a:p>
            <a:pPr algn="ctr">
              <a:buNone/>
            </a:pPr>
            <a:r>
              <a:rPr lang="el-GR" dirty="0" smtClean="0"/>
              <a:t>π.χ.</a:t>
            </a:r>
          </a:p>
          <a:p>
            <a:pPr algn="ctr">
              <a:buNone/>
            </a:pPr>
            <a:r>
              <a:rPr lang="el-GR" b="1" dirty="0" smtClean="0"/>
              <a:t>οικείο</a:t>
            </a:r>
          </a:p>
          <a:p>
            <a:pPr algn="ctr">
              <a:buNone/>
            </a:pPr>
            <a:r>
              <a:rPr lang="el-GR" b="1" dirty="0" smtClean="0"/>
              <a:t>επίσημο</a:t>
            </a:r>
          </a:p>
          <a:p>
            <a:pPr algn="ctr">
              <a:buNone/>
            </a:pPr>
            <a:r>
              <a:rPr lang="el-GR" b="1" dirty="0" smtClean="0"/>
              <a:t>τυπικό </a:t>
            </a:r>
          </a:p>
          <a:p>
            <a:pPr algn="ctr">
              <a:buNone/>
            </a:pPr>
            <a:r>
              <a:rPr lang="el-GR" b="1" dirty="0" smtClean="0"/>
              <a:t>σοβαρό</a:t>
            </a:r>
          </a:p>
          <a:p>
            <a:pPr algn="ctr">
              <a:buNone/>
            </a:pPr>
            <a:r>
              <a:rPr lang="el-GR" b="1" dirty="0" err="1" smtClean="0"/>
              <a:t>κ.ο.κ</a:t>
            </a:r>
            <a:r>
              <a:rPr lang="el-GR" i="1" dirty="0" smtClean="0"/>
              <a:t>.</a:t>
            </a:r>
            <a:endParaRPr lang="el-GR" dirty="0"/>
          </a:p>
        </p:txBody>
      </p:sp>
      <p:sp>
        <p:nvSpPr>
          <p:cNvPr id="5" name="4 - Οδοντωτό δεξιό βέλος"/>
          <p:cNvSpPr/>
          <p:nvPr/>
        </p:nvSpPr>
        <p:spPr>
          <a:xfrm>
            <a:off x="4355976" y="2564904"/>
            <a:ext cx="330336"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Οδοντωτό δεξιό βέλος"/>
          <p:cNvSpPr/>
          <p:nvPr/>
        </p:nvSpPr>
        <p:spPr>
          <a:xfrm rot="5400000">
            <a:off x="6593364" y="3279844"/>
            <a:ext cx="330336"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930226"/>
          </a:xfrm>
        </p:spPr>
        <p:txBody>
          <a:bodyPr>
            <a:noAutofit/>
          </a:bodyPr>
          <a:lstStyle/>
          <a:p>
            <a:r>
              <a:rPr lang="el-GR" sz="3200" dirty="0" smtClean="0"/>
              <a:t> </a:t>
            </a:r>
            <a:r>
              <a:rPr lang="el-GR" sz="3200" b="1" dirty="0" smtClean="0"/>
              <a:t>Οι ιδιαίτερες περιστάσεις – συνθήκες για τις οποίες γράφεται ένα κείμενο, συνιστούν  το </a:t>
            </a:r>
            <a:br>
              <a:rPr lang="el-GR" sz="3200" b="1" dirty="0" smtClean="0"/>
            </a:br>
            <a:r>
              <a:rPr lang="el-GR" sz="3200" b="1" dirty="0" smtClean="0"/>
              <a:t>   </a:t>
            </a:r>
            <a:r>
              <a:rPr lang="el-GR" sz="3200" b="1" dirty="0" smtClean="0">
                <a:solidFill>
                  <a:srgbClr val="FF0000"/>
                </a:solidFill>
              </a:rPr>
              <a:t>επικοινωνιακό πλαίσιο </a:t>
            </a:r>
            <a:r>
              <a:rPr lang="el-GR" sz="3200" b="1" dirty="0" smtClean="0"/>
              <a:t/>
            </a:r>
            <a:br>
              <a:rPr lang="el-GR" sz="3200" b="1" dirty="0" smtClean="0"/>
            </a:br>
            <a:endParaRPr lang="el-GR" sz="3200" b="1" dirty="0"/>
          </a:p>
        </p:txBody>
      </p:sp>
      <p:sp>
        <p:nvSpPr>
          <p:cNvPr id="3" name="2 - Θέση περιεχομένου"/>
          <p:cNvSpPr>
            <a:spLocks noGrp="1"/>
          </p:cNvSpPr>
          <p:nvPr>
            <p:ph idx="1"/>
          </p:nvPr>
        </p:nvSpPr>
        <p:spPr>
          <a:xfrm>
            <a:off x="457200" y="2276872"/>
            <a:ext cx="8229600" cy="3849291"/>
          </a:xfrm>
        </p:spPr>
        <p:txBody>
          <a:bodyPr/>
          <a:lstStyle/>
          <a:p>
            <a:pPr>
              <a:buNone/>
            </a:pPr>
            <a:r>
              <a:rPr lang="el-GR" b="1" dirty="0" smtClean="0"/>
              <a:t>Το κείμενό μας, επομένως, το συνθέτουμε λαμβάνοντας υπόψη την επικοινωνιακή λειτουργία του και τον επικοινωνιακό σκοπό του, χρησιμοποιώντας, ανάλογα με την επικοινωνιακή κάθε φορά περίσταση, την κατάλληλη γλώσσα και το κατάλληλο ύφος, τίτλο ή προσφωνήσεις, αν χρειάζεται,  </a:t>
            </a:r>
            <a:r>
              <a:rPr lang="el-GR" b="1" dirty="0" err="1" smtClean="0"/>
              <a:t>κ.λ.π</a:t>
            </a:r>
            <a:r>
              <a:rPr lang="el-GR" b="1" dirty="0" smtClean="0"/>
              <a:t>.</a:t>
            </a:r>
            <a:endParaRPr lang="el-GR"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32656"/>
            <a:ext cx="8229600" cy="1084982"/>
          </a:xfrm>
        </p:spPr>
        <p:txBody>
          <a:bodyPr>
            <a:normAutofit/>
          </a:bodyPr>
          <a:lstStyle/>
          <a:p>
            <a:r>
              <a:rPr lang="el-GR" sz="3200" b="1" dirty="0" smtClean="0"/>
              <a:t>Λαμβάνουμε, επομένως, υπόψη τα εξής στοιχεία:</a:t>
            </a:r>
            <a:endParaRPr lang="el-GR" sz="3200" b="1" dirty="0"/>
          </a:p>
        </p:txBody>
      </p:sp>
      <p:sp>
        <p:nvSpPr>
          <p:cNvPr id="3" name="2 - Θέση περιεχομένου"/>
          <p:cNvSpPr>
            <a:spLocks noGrp="1"/>
          </p:cNvSpPr>
          <p:nvPr>
            <p:ph sz="half" idx="1"/>
          </p:nvPr>
        </p:nvSpPr>
        <p:spPr/>
        <p:txBody>
          <a:bodyPr>
            <a:normAutofit fontScale="85000" lnSpcReduction="20000"/>
          </a:bodyPr>
          <a:lstStyle/>
          <a:p>
            <a:r>
              <a:rPr lang="el-GR" b="1" dirty="0" smtClean="0"/>
              <a:t>τον πομπό</a:t>
            </a:r>
            <a:endParaRPr lang="el-GR" dirty="0" smtClean="0"/>
          </a:p>
          <a:p>
            <a:pPr>
              <a:buNone/>
            </a:pPr>
            <a:r>
              <a:rPr lang="el-GR" dirty="0" smtClean="0"/>
              <a:t>   </a:t>
            </a:r>
          </a:p>
          <a:p>
            <a:pPr>
              <a:buNone/>
            </a:pPr>
            <a:r>
              <a:rPr lang="el-GR" dirty="0" smtClean="0"/>
              <a:t> δηλαδή, ποιος μιλάει ή</a:t>
            </a:r>
          </a:p>
          <a:p>
            <a:pPr>
              <a:buNone/>
            </a:pPr>
            <a:r>
              <a:rPr lang="el-GR" dirty="0" smtClean="0"/>
              <a:t> γράφει</a:t>
            </a:r>
          </a:p>
          <a:p>
            <a:pPr>
              <a:buNone/>
            </a:pPr>
            <a:endParaRPr lang="el-GR" dirty="0" smtClean="0"/>
          </a:p>
        </p:txBody>
      </p:sp>
      <p:sp>
        <p:nvSpPr>
          <p:cNvPr id="4" name="3 - Θέση περιεχομένου"/>
          <p:cNvSpPr>
            <a:spLocks noGrp="1"/>
          </p:cNvSpPr>
          <p:nvPr>
            <p:ph sz="half" idx="2"/>
          </p:nvPr>
        </p:nvSpPr>
        <p:spPr>
          <a:xfrm>
            <a:off x="4648200" y="1600200"/>
            <a:ext cx="4100264" cy="4525963"/>
          </a:xfrm>
        </p:spPr>
        <p:txBody>
          <a:bodyPr>
            <a:normAutofit fontScale="85000" lnSpcReduction="20000"/>
          </a:bodyPr>
          <a:lstStyle/>
          <a:p>
            <a:pPr>
              <a:buNone/>
            </a:pPr>
            <a:r>
              <a:rPr lang="el-GR" dirty="0" smtClean="0"/>
              <a:t>    </a:t>
            </a:r>
            <a:r>
              <a:rPr lang="el-GR" b="1" u="sng" dirty="0" smtClean="0">
                <a:solidFill>
                  <a:srgbClr val="0070C0"/>
                </a:solidFill>
              </a:rPr>
              <a:t>εγώ γράφω</a:t>
            </a:r>
            <a:endParaRPr lang="el-GR" b="1" u="sng" dirty="0" smtClean="0">
              <a:solidFill>
                <a:srgbClr val="FF0000"/>
              </a:solidFill>
            </a:endParaRPr>
          </a:p>
          <a:p>
            <a:pPr>
              <a:buNone/>
            </a:pPr>
            <a:r>
              <a:rPr lang="el-GR" dirty="0" smtClean="0"/>
              <a:t>     </a:t>
            </a:r>
          </a:p>
          <a:p>
            <a:pPr>
              <a:buNone/>
            </a:pPr>
            <a:r>
              <a:rPr lang="el-GR" dirty="0" smtClean="0"/>
              <a:t>        </a:t>
            </a:r>
            <a:r>
              <a:rPr lang="el-GR" b="1" dirty="0" smtClean="0"/>
              <a:t>άλλοτε</a:t>
            </a:r>
          </a:p>
          <a:p>
            <a:r>
              <a:rPr lang="el-GR" b="1" dirty="0" smtClean="0">
                <a:solidFill>
                  <a:srgbClr val="C00000"/>
                </a:solidFill>
              </a:rPr>
              <a:t> ως μαθητής</a:t>
            </a:r>
          </a:p>
          <a:p>
            <a:endParaRPr lang="el-GR" b="1" dirty="0" smtClean="0">
              <a:solidFill>
                <a:srgbClr val="C00000"/>
              </a:solidFill>
            </a:endParaRPr>
          </a:p>
          <a:p>
            <a:pPr>
              <a:buNone/>
            </a:pPr>
            <a:r>
              <a:rPr lang="el-GR" b="1" dirty="0" smtClean="0">
                <a:solidFill>
                  <a:srgbClr val="C00000"/>
                </a:solidFill>
              </a:rPr>
              <a:t>       </a:t>
            </a:r>
            <a:r>
              <a:rPr lang="el-GR" dirty="0" smtClean="0"/>
              <a:t> </a:t>
            </a:r>
            <a:r>
              <a:rPr lang="el-GR" b="1" dirty="0" smtClean="0"/>
              <a:t>άλλοτε</a:t>
            </a:r>
            <a:endParaRPr lang="el-GR" b="1" dirty="0" smtClean="0">
              <a:solidFill>
                <a:srgbClr val="C00000"/>
              </a:solidFill>
            </a:endParaRPr>
          </a:p>
          <a:p>
            <a:r>
              <a:rPr lang="el-GR" b="1" dirty="0" smtClean="0">
                <a:solidFill>
                  <a:srgbClr val="00B050"/>
                </a:solidFill>
              </a:rPr>
              <a:t>ως αρθρογράφος</a:t>
            </a:r>
          </a:p>
          <a:p>
            <a:endParaRPr lang="el-GR" b="1" dirty="0" smtClean="0">
              <a:solidFill>
                <a:srgbClr val="00B050"/>
              </a:solidFill>
            </a:endParaRPr>
          </a:p>
          <a:p>
            <a:pPr>
              <a:buNone/>
            </a:pPr>
            <a:r>
              <a:rPr lang="el-GR" dirty="0" smtClean="0"/>
              <a:t>         </a:t>
            </a:r>
            <a:r>
              <a:rPr lang="el-GR" b="1" dirty="0" smtClean="0"/>
              <a:t>άλλοτε</a:t>
            </a:r>
            <a:endParaRPr lang="el-GR" b="1" dirty="0" smtClean="0">
              <a:solidFill>
                <a:srgbClr val="00B050"/>
              </a:solidFill>
            </a:endParaRPr>
          </a:p>
          <a:p>
            <a:r>
              <a:rPr lang="el-GR" b="1" dirty="0" smtClean="0">
                <a:solidFill>
                  <a:srgbClr val="002060"/>
                </a:solidFill>
              </a:rPr>
              <a:t>ως ομιλητής</a:t>
            </a:r>
          </a:p>
          <a:p>
            <a:pPr>
              <a:buNone/>
            </a:pPr>
            <a:r>
              <a:rPr lang="el-GR" dirty="0" smtClean="0"/>
              <a:t>  </a:t>
            </a:r>
          </a:p>
          <a:p>
            <a:pPr>
              <a:buNone/>
            </a:pPr>
            <a:r>
              <a:rPr lang="el-GR" dirty="0" smtClean="0"/>
              <a:t>            </a:t>
            </a:r>
            <a:r>
              <a:rPr lang="el-GR" dirty="0" err="1" smtClean="0"/>
              <a:t>κ.λ.π</a:t>
            </a:r>
            <a:r>
              <a:rPr lang="el-GR" dirty="0" smtClean="0"/>
              <a:t>.</a:t>
            </a:r>
          </a:p>
        </p:txBody>
      </p:sp>
      <p:sp>
        <p:nvSpPr>
          <p:cNvPr id="5" name="4 - Βέλος προς τα κάτω"/>
          <p:cNvSpPr/>
          <p:nvPr/>
        </p:nvSpPr>
        <p:spPr>
          <a:xfrm rot="16200000">
            <a:off x="3657048" y="1319616"/>
            <a:ext cx="360040" cy="9784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p:txBody>
          <a:bodyPr/>
          <a:lstStyle/>
          <a:p>
            <a:endParaRPr lang="el-GR" b="1" dirty="0" smtClean="0"/>
          </a:p>
          <a:p>
            <a:r>
              <a:rPr lang="el-GR" b="1" dirty="0" smtClean="0"/>
              <a:t>τον δέκτη, </a:t>
            </a:r>
          </a:p>
          <a:p>
            <a:pPr>
              <a:buNone/>
            </a:pPr>
            <a:r>
              <a:rPr lang="el-GR" dirty="0" smtClean="0"/>
              <a:t>    δηλαδή, σε ποιον απευθύνεται το κείμενο.</a:t>
            </a:r>
          </a:p>
          <a:p>
            <a:endParaRPr lang="el-GR" dirty="0"/>
          </a:p>
        </p:txBody>
      </p:sp>
      <p:sp>
        <p:nvSpPr>
          <p:cNvPr id="4" name="3 - Θέση περιεχομένου"/>
          <p:cNvSpPr>
            <a:spLocks noGrp="1"/>
          </p:cNvSpPr>
          <p:nvPr>
            <p:ph sz="half" idx="2"/>
          </p:nvPr>
        </p:nvSpPr>
        <p:spPr/>
        <p:txBody>
          <a:bodyPr/>
          <a:lstStyle/>
          <a:p>
            <a:pPr>
              <a:buNone/>
            </a:pPr>
            <a:r>
              <a:rPr lang="el-GR" dirty="0" smtClean="0"/>
              <a:t>         </a:t>
            </a:r>
            <a:r>
              <a:rPr lang="el-GR" dirty="0" err="1" smtClean="0"/>
              <a:t>π.χ</a:t>
            </a:r>
            <a:r>
              <a:rPr lang="el-GR" dirty="0" smtClean="0"/>
              <a:t> </a:t>
            </a:r>
          </a:p>
          <a:p>
            <a:r>
              <a:rPr lang="el-GR" b="1" dirty="0" smtClean="0">
                <a:solidFill>
                  <a:srgbClr val="7030A0"/>
                </a:solidFill>
              </a:rPr>
              <a:t>σε αναγνωστικό κοινό</a:t>
            </a:r>
          </a:p>
          <a:p>
            <a:r>
              <a:rPr lang="el-GR" b="1" dirty="0" smtClean="0">
                <a:solidFill>
                  <a:srgbClr val="FF0000"/>
                </a:solidFill>
              </a:rPr>
              <a:t>σε κοινό που με ακούει</a:t>
            </a:r>
          </a:p>
          <a:p>
            <a:pPr algn="ctr">
              <a:buNone/>
            </a:pPr>
            <a:r>
              <a:rPr lang="el-GR" b="1" dirty="0" smtClean="0">
                <a:solidFill>
                  <a:srgbClr val="FF0000"/>
                </a:solidFill>
              </a:rPr>
              <a:t> ( συμμαθητές, γονείς, συμπολίτες, κλπ)</a:t>
            </a:r>
          </a:p>
          <a:p>
            <a:endParaRPr lang="el-GR" dirty="0" smtClean="0"/>
          </a:p>
          <a:p>
            <a:endParaRPr lang="el-GR" dirty="0"/>
          </a:p>
        </p:txBody>
      </p:sp>
      <p:sp>
        <p:nvSpPr>
          <p:cNvPr id="5" name="4 - Δεξιό βέλος"/>
          <p:cNvSpPr/>
          <p:nvPr/>
        </p:nvSpPr>
        <p:spPr>
          <a:xfrm>
            <a:off x="2987824" y="2204864"/>
            <a:ext cx="978408" cy="36004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p:txBody>
          <a:bodyPr/>
          <a:lstStyle/>
          <a:p>
            <a:r>
              <a:rPr lang="el-GR" b="1" dirty="0" smtClean="0"/>
              <a:t>τον σκοπό – πρόθεση</a:t>
            </a:r>
          </a:p>
          <a:p>
            <a:pPr>
              <a:buNone/>
            </a:pPr>
            <a:endParaRPr lang="el-GR" dirty="0" smtClean="0"/>
          </a:p>
          <a:p>
            <a:pPr>
              <a:buNone/>
            </a:pPr>
            <a:endParaRPr lang="el-GR" dirty="0" smtClean="0"/>
          </a:p>
          <a:p>
            <a:pPr>
              <a:buNone/>
            </a:pPr>
            <a:r>
              <a:rPr lang="el-GR" dirty="0" smtClean="0"/>
              <a:t>Δηλαδή, </a:t>
            </a:r>
          </a:p>
          <a:p>
            <a:pPr>
              <a:buNone/>
            </a:pPr>
            <a:r>
              <a:rPr lang="el-GR" dirty="0" smtClean="0"/>
              <a:t>για ποιο σκοπό μιλάει ή</a:t>
            </a:r>
          </a:p>
          <a:p>
            <a:pPr>
              <a:buNone/>
            </a:pPr>
            <a:r>
              <a:rPr lang="el-GR" dirty="0" smtClean="0"/>
              <a:t>γράφει ο συντάκτης.</a:t>
            </a:r>
          </a:p>
        </p:txBody>
      </p:sp>
      <p:sp>
        <p:nvSpPr>
          <p:cNvPr id="4" name="3 - Θέση περιεχομένου"/>
          <p:cNvSpPr>
            <a:spLocks noGrp="1"/>
          </p:cNvSpPr>
          <p:nvPr>
            <p:ph sz="half" idx="2"/>
          </p:nvPr>
        </p:nvSpPr>
        <p:spPr/>
        <p:txBody>
          <a:bodyPr/>
          <a:lstStyle/>
          <a:p>
            <a:pPr>
              <a:buNone/>
            </a:pPr>
            <a:r>
              <a:rPr lang="el-GR" dirty="0" smtClean="0"/>
              <a:t>  </a:t>
            </a:r>
            <a:r>
              <a:rPr lang="el-GR" dirty="0" err="1" smtClean="0"/>
              <a:t>π.χ</a:t>
            </a:r>
            <a:endParaRPr lang="el-GR" dirty="0" smtClean="0"/>
          </a:p>
          <a:p>
            <a:r>
              <a:rPr lang="el-GR" b="1" dirty="0" smtClean="0">
                <a:solidFill>
                  <a:srgbClr val="00B050"/>
                </a:solidFill>
              </a:rPr>
              <a:t>να πληροφορήσει</a:t>
            </a:r>
          </a:p>
          <a:p>
            <a:r>
              <a:rPr lang="el-GR" b="1" dirty="0" smtClean="0">
                <a:solidFill>
                  <a:srgbClr val="C00000"/>
                </a:solidFill>
              </a:rPr>
              <a:t>να </a:t>
            </a:r>
            <a:r>
              <a:rPr lang="el-GR" b="1" dirty="0" smtClean="0">
                <a:solidFill>
                  <a:srgbClr val="C00000"/>
                </a:solidFill>
              </a:rPr>
              <a:t>προβληματίσει</a:t>
            </a:r>
          </a:p>
          <a:p>
            <a:r>
              <a:rPr lang="el-GR" b="1" dirty="0" smtClean="0">
                <a:solidFill>
                  <a:srgbClr val="0070C0"/>
                </a:solidFill>
              </a:rPr>
              <a:t>να υποστηρίξει μια άποψη </a:t>
            </a:r>
          </a:p>
          <a:p>
            <a:r>
              <a:rPr lang="el-GR" b="1" dirty="0" smtClean="0">
                <a:solidFill>
                  <a:srgbClr val="FF0000"/>
                </a:solidFill>
              </a:rPr>
              <a:t>να πείσει</a:t>
            </a:r>
          </a:p>
          <a:p>
            <a:pPr>
              <a:buNone/>
            </a:pPr>
            <a:r>
              <a:rPr lang="el-GR" dirty="0" smtClean="0"/>
              <a:t>        </a:t>
            </a:r>
            <a:r>
              <a:rPr lang="el-GR" dirty="0" err="1" smtClean="0"/>
              <a:t>κ.λ.π</a:t>
            </a:r>
            <a:endParaRPr lang="el-GR" dirty="0"/>
          </a:p>
        </p:txBody>
      </p:sp>
      <p:sp>
        <p:nvSpPr>
          <p:cNvPr id="5" name="4 - Δεξιό βέλος"/>
          <p:cNvSpPr/>
          <p:nvPr/>
        </p:nvSpPr>
        <p:spPr>
          <a:xfrm>
            <a:off x="3203848" y="2564904"/>
            <a:ext cx="978408" cy="36004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Προεξοχή">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323</TotalTime>
  <Words>740</Words>
  <Application>Microsoft Office PowerPoint</Application>
  <PresentationFormat>Προβολή στην οθόνη (4:3)</PresentationFormat>
  <Paragraphs>126</Paragraphs>
  <Slides>18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18</vt:i4>
      </vt:variant>
    </vt:vector>
  </HeadingPairs>
  <TitlesOfParts>
    <vt:vector size="19" baseType="lpstr">
      <vt:lpstr>Θέμα του Office</vt:lpstr>
      <vt:lpstr>    Η ΠΕΡΙΛΗΨΗ   σύμφωνα με τις νέεςαπαιτήσεις  </vt:lpstr>
      <vt:lpstr>Τι είναι  η περίληψη;</vt:lpstr>
      <vt:lpstr>Η περίληψη κειμένου</vt:lpstr>
      <vt:lpstr>Διαφάνεια 4</vt:lpstr>
      <vt:lpstr>Ο σκοπός για τον οποίο γράφουμε την περίληψη  επηρεάζει το λόγο μας</vt:lpstr>
      <vt:lpstr> Οι ιδιαίτερες περιστάσεις – συνθήκες για τις οποίες γράφεται ένα κείμενο, συνιστούν  το     επικοινωνιακό πλαίσιο  </vt:lpstr>
      <vt:lpstr>Λαμβάνουμε, επομένως, υπόψη τα εξής στοιχεία:</vt:lpstr>
      <vt:lpstr>Διαφάνεια 8</vt:lpstr>
      <vt:lpstr>Διαφάνεια 9</vt:lpstr>
      <vt:lpstr>Διαφάνεια 10</vt:lpstr>
      <vt:lpstr> Τι κάνω, αν…</vt:lpstr>
      <vt:lpstr>Διαφάνεια 12</vt:lpstr>
      <vt:lpstr>Τι κάνω ανάλογα με το είδος της περίληψης που μου ζητείται να γράψω;</vt:lpstr>
      <vt:lpstr>1ο  είδος περίληψης Απλή πύκνωση μέρους του κειμένου</vt:lpstr>
      <vt:lpstr>2ο είδος περίληψης Περίληψη με εστίαση</vt:lpstr>
      <vt:lpstr>3ο είδος περίληψης  Περίληψη όλου του κειμένου</vt:lpstr>
      <vt:lpstr>Συγκεκριμένες οδηγίες για την συγγραφή μιας περίληψης θα βρείτε εδώ:</vt:lpstr>
      <vt:lpstr>Δημιουργός: Δέδε Κυριακή,  ΓΕΛ  Λ. Αιδηψού</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ΤΕΧΝΙΚΗ ΤΗΣ ΠΕΡΙΛΗΨΗΣ</dc:title>
  <dc:creator>KIKH DEDE</dc:creator>
  <cp:lastModifiedBy>KIKH DEDE</cp:lastModifiedBy>
  <cp:revision>39</cp:revision>
  <dcterms:created xsi:type="dcterms:W3CDTF">2021-01-08T19:14:29Z</dcterms:created>
  <dcterms:modified xsi:type="dcterms:W3CDTF">2021-01-11T19:27:15Z</dcterms:modified>
</cp:coreProperties>
</file>