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59" r:id="rId3"/>
    <p:sldId id="257" r:id="rId4"/>
    <p:sldId id="262" r:id="rId5"/>
    <p:sldId id="258" r:id="rId6"/>
    <p:sldId id="263" r:id="rId7"/>
    <p:sldId id="260" r:id="rId8"/>
    <p:sldId id="261"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760" y="6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418AE-F721-473D-9D33-0ECAE5B2D69D}" type="datetimeFigureOut">
              <a:rPr lang="el-GR" smtClean="0"/>
              <a:t>22/4/2026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EA598-A7AD-4305-9337-3FC01585AE22}"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76EA598-A7AD-4305-9337-3FC01585AE22}" type="slidenum">
              <a:rPr lang="el-GR" smtClean="0"/>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7704469B-2E6F-44C4-A03F-5D141C9C054C}" type="datetimeFigureOut">
              <a:rPr lang="el-GR" smtClean="0"/>
              <a:t>22/4/2026</a:t>
            </a:fld>
            <a:endParaRPr lang="el-G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CC2DCEE8-018C-4E48-AEDC-E1D8E5CC8465}" type="slidenum">
              <a:rPr lang="el-GR" smtClean="0"/>
              <a:t>‹#›</a:t>
            </a:fld>
            <a:endParaRPr lang="el-GR"/>
          </a:p>
        </p:txBody>
      </p:sp>
    </p:spTree>
    <p:extLst>
      <p:ext uri="{BB962C8B-B14F-4D97-AF65-F5344CB8AC3E}">
        <p14:creationId xmlns:p14="http://schemas.microsoft.com/office/powerpoint/2010/main" val="27842849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704469B-2E6F-44C4-A03F-5D141C9C054C}" type="datetimeFigureOut">
              <a:rPr lang="el-GR" smtClean="0"/>
              <a:t>22/4/2026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2DCEE8-018C-4E48-AEDC-E1D8E5CC8465}" type="slidenum">
              <a:rPr lang="el-GR" smtClean="0"/>
              <a:t>‹#›</a:t>
            </a:fld>
            <a:endParaRPr lang="el-GR"/>
          </a:p>
        </p:txBody>
      </p:sp>
    </p:spTree>
    <p:extLst>
      <p:ext uri="{BB962C8B-B14F-4D97-AF65-F5344CB8AC3E}">
        <p14:creationId xmlns:p14="http://schemas.microsoft.com/office/powerpoint/2010/main" val="178634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704469B-2E6F-44C4-A03F-5D141C9C054C}" type="datetimeFigureOut">
              <a:rPr lang="el-GR" smtClean="0"/>
              <a:t>22/4/2026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2DCEE8-018C-4E48-AEDC-E1D8E5CC8465}" type="slidenum">
              <a:rPr lang="el-GR" smtClean="0"/>
              <a:t>‹#›</a:t>
            </a:fld>
            <a:endParaRPr lang="el-GR"/>
          </a:p>
        </p:txBody>
      </p:sp>
    </p:spTree>
    <p:extLst>
      <p:ext uri="{BB962C8B-B14F-4D97-AF65-F5344CB8AC3E}">
        <p14:creationId xmlns:p14="http://schemas.microsoft.com/office/powerpoint/2010/main" val="39819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704469B-2E6F-44C4-A03F-5D141C9C054C}" type="datetimeFigureOut">
              <a:rPr lang="el-GR" smtClean="0"/>
              <a:t>22/4/2026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2DCEE8-018C-4E48-AEDC-E1D8E5CC8465}" type="slidenum">
              <a:rPr lang="el-GR" smtClean="0"/>
              <a:t>‹#›</a:t>
            </a:fld>
            <a:endParaRPr lang="el-GR"/>
          </a:p>
        </p:txBody>
      </p:sp>
    </p:spTree>
    <p:extLst>
      <p:ext uri="{BB962C8B-B14F-4D97-AF65-F5344CB8AC3E}">
        <p14:creationId xmlns:p14="http://schemas.microsoft.com/office/powerpoint/2010/main" val="370326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7704469B-2E6F-44C4-A03F-5D141C9C054C}" type="datetimeFigureOut">
              <a:rPr lang="el-GR" smtClean="0"/>
              <a:t>22/4/2026</a:t>
            </a:fld>
            <a:endParaRPr lang="el-G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6453378" y="5211060"/>
            <a:ext cx="1584198" cy="228600"/>
          </a:xfrm>
        </p:spPr>
        <p:txBody>
          <a:bodyPr/>
          <a:lstStyle/>
          <a:p>
            <a:fld id="{CC2DCEE8-018C-4E48-AEDC-E1D8E5CC8465}" type="slidenum">
              <a:rPr lang="el-GR" smtClean="0"/>
              <a:t>‹#›</a:t>
            </a:fld>
            <a:endParaRPr lang="el-GR"/>
          </a:p>
        </p:txBody>
      </p:sp>
    </p:spTree>
    <p:extLst>
      <p:ext uri="{BB962C8B-B14F-4D97-AF65-F5344CB8AC3E}">
        <p14:creationId xmlns:p14="http://schemas.microsoft.com/office/powerpoint/2010/main" val="32345862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704469B-2E6F-44C4-A03F-5D141C9C054C}" type="datetimeFigureOut">
              <a:rPr lang="el-GR" smtClean="0"/>
              <a:t>22/4/2026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2DCEE8-018C-4E48-AEDC-E1D8E5CC8465}" type="slidenum">
              <a:rPr lang="el-GR" smtClean="0"/>
              <a:t>‹#›</a:t>
            </a:fld>
            <a:endParaRPr lang="el-GR"/>
          </a:p>
        </p:txBody>
      </p:sp>
    </p:spTree>
    <p:extLst>
      <p:ext uri="{BB962C8B-B14F-4D97-AF65-F5344CB8AC3E}">
        <p14:creationId xmlns:p14="http://schemas.microsoft.com/office/powerpoint/2010/main" val="363270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704469B-2E6F-44C4-A03F-5D141C9C054C}" type="datetimeFigureOut">
              <a:rPr lang="el-GR" smtClean="0"/>
              <a:t>22/4/2026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2DCEE8-018C-4E48-AEDC-E1D8E5CC8465}" type="slidenum">
              <a:rPr lang="el-GR" smtClean="0"/>
              <a:t>‹#›</a:t>
            </a:fld>
            <a:endParaRPr lang="el-GR"/>
          </a:p>
        </p:txBody>
      </p:sp>
    </p:spTree>
    <p:extLst>
      <p:ext uri="{BB962C8B-B14F-4D97-AF65-F5344CB8AC3E}">
        <p14:creationId xmlns:p14="http://schemas.microsoft.com/office/powerpoint/2010/main" val="46250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704469B-2E6F-44C4-A03F-5D141C9C054C}" type="datetimeFigureOut">
              <a:rPr lang="el-GR" smtClean="0"/>
              <a:t>22/4/2026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C2DCEE8-018C-4E48-AEDC-E1D8E5CC8465}" type="slidenum">
              <a:rPr lang="el-GR" smtClean="0"/>
              <a:t>‹#›</a:t>
            </a:fld>
            <a:endParaRPr lang="el-GR"/>
          </a:p>
        </p:txBody>
      </p:sp>
    </p:spTree>
    <p:extLst>
      <p:ext uri="{BB962C8B-B14F-4D97-AF65-F5344CB8AC3E}">
        <p14:creationId xmlns:p14="http://schemas.microsoft.com/office/powerpoint/2010/main" val="8462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4469B-2E6F-44C4-A03F-5D141C9C054C}" type="datetimeFigureOut">
              <a:rPr lang="el-GR" smtClean="0"/>
              <a:t>22/4/2026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C2DCEE8-018C-4E48-AEDC-E1D8E5CC8465}" type="slidenum">
              <a:rPr lang="el-GR" smtClean="0"/>
              <a:t>‹#›</a:t>
            </a:fld>
            <a:endParaRPr lang="el-GR"/>
          </a:p>
        </p:txBody>
      </p:sp>
    </p:spTree>
    <p:extLst>
      <p:ext uri="{BB962C8B-B14F-4D97-AF65-F5344CB8AC3E}">
        <p14:creationId xmlns:p14="http://schemas.microsoft.com/office/powerpoint/2010/main" val="119031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7704469B-2E6F-44C4-A03F-5D141C9C054C}" type="datetimeFigureOut">
              <a:rPr lang="el-GR" smtClean="0"/>
              <a:t>22/4/2026</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CC2DCEE8-018C-4E48-AEDC-E1D8E5CC8465}" type="slidenum">
              <a:rPr lang="el-GR" smtClean="0"/>
              <a:t>‹#›</a:t>
            </a:fld>
            <a:endParaRPr lang="el-G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058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704469B-2E6F-44C4-A03F-5D141C9C054C}" type="datetimeFigureOut">
              <a:rPr lang="el-GR" smtClean="0"/>
              <a:t>22/4/2026</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CC2DCEE8-018C-4E48-AEDC-E1D8E5CC8465}" type="slidenum">
              <a:rPr lang="el-GR" smtClean="0"/>
              <a:t>‹#›</a:t>
            </a:fld>
            <a:endParaRPr lang="el-G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336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7704469B-2E6F-44C4-A03F-5D141C9C054C}" type="datetimeFigureOut">
              <a:rPr lang="el-GR" smtClean="0"/>
              <a:t>22/4/2026</a:t>
            </a:fld>
            <a:endParaRPr lang="el-G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CC2DCEE8-018C-4E48-AEDC-E1D8E5CC8465}" type="slidenum">
              <a:rPr lang="el-GR" smtClean="0"/>
              <a:t>‹#›</a:t>
            </a:fld>
            <a:endParaRPr lang="el-GR"/>
          </a:p>
        </p:txBody>
      </p:sp>
    </p:spTree>
    <p:extLst>
      <p:ext uri="{BB962C8B-B14F-4D97-AF65-F5344CB8AC3E}">
        <p14:creationId xmlns:p14="http://schemas.microsoft.com/office/powerpoint/2010/main" val="25071592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l.wikipedia.org/wiki/&#913;&#957;&#964;&#953;&#956;&#949;&#964;&#945;&#961;&#961;&#973;&#952;&#956;&#953;&#963;&#95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927;&#953;&#954;&#959;&#965;&#956;&#949;&#957;&#953;&#954;&#941;&#962;_&#931;&#973;&#957;&#959;&#948;&#959;&#953;" TargetMode="External"/><Relationship Id="rId2" Type="http://schemas.openxmlformats.org/officeDocument/2006/relationships/hyperlink" Target="https://el.wikipedia.org/wiki/&#914;&#953;&#946;&#955;&#943;&#959;_&#964;&#951;&#962;_&#927;&#956;&#972;&#957;&#959;&#953;&#945;&#962;"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el.wikipedia.org/wiki/&#929;&#969;&#956;&#945;&#970;&#954;&#942;_&#913;&#965;&#964;&#959;&#954;&#961;&#945;&#964;&#959;&#961;&#943;&#945;" TargetMode="External"/><Relationship Id="rId4" Type="http://schemas.openxmlformats.org/officeDocument/2006/relationships/hyperlink" Target="https://el.wikipedia.org/wiki/&#931;&#973;&#956;&#946;&#959;&#955;&#959;_&#964;&#951;&#962;_&#928;&#943;&#963;&#964;&#949;&#969;&#962;"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15616" y="332657"/>
            <a:ext cx="7056784" cy="1152128"/>
          </a:xfrm>
        </p:spPr>
        <p:txBody>
          <a:bodyPr/>
          <a:lstStyle/>
          <a:p>
            <a:pPr algn="ctr"/>
            <a:r>
              <a:rPr lang="el-GR" b="0" dirty="0">
                <a:solidFill>
                  <a:schemeClr val="tx1"/>
                </a:solidFill>
                <a:effectLst/>
                <a:latin typeface="Calibri" pitchFamily="34" charset="0"/>
                <a:ea typeface="Arial Unicode MS" pitchFamily="34" charset="-128"/>
                <a:cs typeface="Calibri" pitchFamily="34" charset="0"/>
              </a:rPr>
              <a:t>ΛΟΥΘΗΡΑΝΙΣΜΟΣ</a:t>
            </a:r>
          </a:p>
        </p:txBody>
      </p:sp>
      <p:sp>
        <p:nvSpPr>
          <p:cNvPr id="3" name="2 - Υπότιτλος"/>
          <p:cNvSpPr>
            <a:spLocks noGrp="1"/>
          </p:cNvSpPr>
          <p:nvPr>
            <p:ph type="subTitle" idx="1"/>
          </p:nvPr>
        </p:nvSpPr>
        <p:spPr>
          <a:xfrm>
            <a:off x="1403648" y="4509120"/>
            <a:ext cx="6400800" cy="1752600"/>
          </a:xfrm>
        </p:spPr>
        <p:txBody>
          <a:bodyPr>
            <a:normAutofit/>
          </a:bodyPr>
          <a:lstStyle/>
          <a:p>
            <a:pPr algn="ctr"/>
            <a:r>
              <a:rPr lang="el-GR" sz="2800" dirty="0">
                <a:solidFill>
                  <a:schemeClr val="tx1"/>
                </a:solidFill>
                <a:latin typeface="Calibri" pitchFamily="34" charset="0"/>
                <a:ea typeface="Arial Unicode MS" pitchFamily="34" charset="-128"/>
                <a:cs typeface="Calibri" pitchFamily="34" charset="0"/>
              </a:rPr>
              <a:t>Ο Μαρτίνος Λούθηρος και η πράξη που έκανε στις 31/10/1517 που καθήλωσε όλη την Εκκλησία </a:t>
            </a:r>
          </a:p>
        </p:txBody>
      </p:sp>
      <p:pic>
        <p:nvPicPr>
          <p:cNvPr id="3076" name="Picture 4" descr="Λουθηρανισμός - Βικιπαίδεια"/>
          <p:cNvPicPr>
            <a:picLocks noChangeAspect="1" noChangeArrowheads="1"/>
          </p:cNvPicPr>
          <p:nvPr/>
        </p:nvPicPr>
        <p:blipFill>
          <a:blip r:embed="rId2" cstate="print"/>
          <a:srcRect/>
          <a:stretch>
            <a:fillRect/>
          </a:stretch>
        </p:blipFill>
        <p:spPr bwMode="auto">
          <a:xfrm>
            <a:off x="3347864" y="1772816"/>
            <a:ext cx="2664296" cy="25202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9D73E3-1847-C948-5C65-E89FFF94EE57}"/>
              </a:ext>
            </a:extLst>
          </p:cNvPr>
          <p:cNvSpPr>
            <a:spLocks noGrp="1"/>
          </p:cNvSpPr>
          <p:nvPr>
            <p:ph type="title"/>
          </p:nvPr>
        </p:nvSpPr>
        <p:spPr/>
        <p:txBody>
          <a:bodyPr>
            <a:normAutofit/>
          </a:bodyPr>
          <a:lstStyle/>
          <a:p>
            <a:r>
              <a:rPr lang="el-GR" sz="2000" dirty="0"/>
              <a:t>Σύμφωνα με τους </a:t>
            </a:r>
            <a:r>
              <a:rPr lang="el-GR" sz="2000" b="1" dirty="0"/>
              <a:t>Λουθηρανούς</a:t>
            </a:r>
            <a:r>
              <a:rPr lang="el-GR" sz="2000" dirty="0"/>
              <a:t>, η σωτηρία της ψυχής και η είσοδος στον Παράδεισο επιτυγχάνονται αποκλειστικά μέσω της </a:t>
            </a:r>
            <a:r>
              <a:rPr lang="el-GR" sz="2000" b="1" dirty="0"/>
              <a:t>θείας χάρης</a:t>
            </a:r>
            <a:r>
              <a:rPr lang="el-GR" sz="2000" dirty="0"/>
              <a:t> και της </a:t>
            </a:r>
            <a:r>
              <a:rPr lang="el-GR" sz="2000" b="1" dirty="0"/>
              <a:t>πίστης στον Ιησού Χριστό</a:t>
            </a:r>
            <a:r>
              <a:rPr lang="el-GR" sz="2000" dirty="0"/>
              <a:t>, η οποία προφυλάσσει τον πιστό από την αιώνια καταδίκη.</a:t>
            </a:r>
          </a:p>
        </p:txBody>
      </p:sp>
      <p:pic>
        <p:nvPicPr>
          <p:cNvPr id="2050" name="Picture 2">
            <a:extLst>
              <a:ext uri="{FF2B5EF4-FFF2-40B4-BE49-F238E27FC236}">
                <a16:creationId xmlns:a16="http://schemas.microsoft.com/office/drawing/2014/main" id="{10C1BE8E-4844-026F-2920-FF4A5E47A9A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189255"/>
            <a:ext cx="2827968" cy="402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2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24744"/>
            <a:ext cx="8496944" cy="5256584"/>
          </a:xfrm>
        </p:spPr>
        <p:txBody>
          <a:bodyPr>
            <a:normAutofit/>
          </a:bodyPr>
          <a:lstStyle/>
          <a:p>
            <a:endParaRPr lang="el-GR" dirty="0"/>
          </a:p>
          <a:p>
            <a:r>
              <a:rPr lang="el-GR" dirty="0"/>
              <a:t>Ο </a:t>
            </a:r>
            <a:r>
              <a:rPr lang="el-GR" b="1" dirty="0"/>
              <a:t>Λουθηρανισμός</a:t>
            </a:r>
            <a:r>
              <a:rPr lang="el-GR" dirty="0"/>
              <a:t> είναι ένας από τους </a:t>
            </a:r>
            <a:r>
              <a:rPr lang="el-GR" dirty="0">
                <a:solidFill>
                  <a:srgbClr val="FF9900"/>
                </a:solidFill>
              </a:rPr>
              <a:t>αρχαιότερους</a:t>
            </a:r>
            <a:r>
              <a:rPr lang="el-GR" dirty="0"/>
              <a:t> και μεγαλύτερους </a:t>
            </a:r>
            <a:r>
              <a:rPr lang="el-GR" dirty="0">
                <a:solidFill>
                  <a:srgbClr val="FF9900"/>
                </a:solidFill>
              </a:rPr>
              <a:t>κλάδους</a:t>
            </a:r>
            <a:r>
              <a:rPr lang="el-GR" dirty="0"/>
              <a:t> του </a:t>
            </a:r>
            <a:r>
              <a:rPr lang="el-GR" dirty="0">
                <a:solidFill>
                  <a:srgbClr val="FF9900"/>
                </a:solidFill>
              </a:rPr>
              <a:t>Προτεσταντισμού</a:t>
            </a:r>
            <a:r>
              <a:rPr lang="el-GR" dirty="0"/>
              <a:t> που ταυτίζεται με τη διδασκαλία του </a:t>
            </a:r>
            <a:r>
              <a:rPr lang="el-GR" dirty="0">
                <a:solidFill>
                  <a:srgbClr val="FF9900"/>
                </a:solidFill>
              </a:rPr>
              <a:t>Μαρτίνου Λούθηρου</a:t>
            </a:r>
            <a:r>
              <a:rPr lang="el-GR" dirty="0"/>
              <a:t>, Γερμανού μεταρρυθμιστή του 16ου αιώνα. Οι προσπάθειες του Λούθηρου για μεταρρύθμιση της θεολογίας και της πρακτικής της εκκλησίας ξεκίνησαν την </a:t>
            </a:r>
            <a:r>
              <a:rPr lang="el-GR" dirty="0">
                <a:solidFill>
                  <a:srgbClr val="FF9900"/>
                </a:solidFill>
              </a:rPr>
              <a:t>Προτεσταντική Μεταρρύθμιση</a:t>
            </a:r>
            <a:r>
              <a:rPr lang="el-GR" dirty="0"/>
              <a:t>. Η αντίδραση της κυβέρνησης και των εκκλησιαστικών αρχών στη διεθνή εξάπλωση των απόψεών του, που πρωτοεμφανίστηκαν με τις 95 Θέσεις, διαίρεσαν τον Δυτικό Χριστιανισμό . Ο Λουθηρανισμός τοποθετεί την Αγία Γραφή, στην κεντρική θέση της θεολογίας του, και αποδέχεται ως μυστήρια το Βάπτισμα, τη Θεία Ευχαριστία και την Εξομολόγηση.</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967856" cy="1008112"/>
          </a:xfrm>
        </p:spPr>
        <p:txBody>
          <a:bodyPr>
            <a:normAutofit/>
          </a:bodyPr>
          <a:lstStyle/>
          <a:p>
            <a:pPr algn="ctr"/>
            <a:r>
              <a:rPr lang="el-GR" sz="2400" b="1" dirty="0">
                <a:solidFill>
                  <a:schemeClr val="tx1"/>
                </a:solidFill>
                <a:effectLst/>
                <a:latin typeface="Aptos Narrow" panose="020B0004020202020204" pitchFamily="34" charset="0"/>
              </a:rPr>
              <a:t>Ποιος ήταν ο Μαρτίνος Λούθηρος και τι άποψη διαμόρφωσε για την πίστη</a:t>
            </a:r>
          </a:p>
        </p:txBody>
      </p:sp>
      <p:sp>
        <p:nvSpPr>
          <p:cNvPr id="3" name="2 - Θέση περιεχομένου"/>
          <p:cNvSpPr>
            <a:spLocks noGrp="1"/>
          </p:cNvSpPr>
          <p:nvPr>
            <p:ph idx="1"/>
          </p:nvPr>
        </p:nvSpPr>
        <p:spPr>
          <a:xfrm>
            <a:off x="467544" y="1124744"/>
            <a:ext cx="7967856" cy="2808312"/>
          </a:xfrm>
        </p:spPr>
        <p:txBody>
          <a:bodyPr>
            <a:noAutofit/>
          </a:bodyPr>
          <a:lstStyle/>
          <a:p>
            <a:pPr>
              <a:buClr>
                <a:schemeClr val="tx1"/>
              </a:buClr>
            </a:pPr>
            <a:r>
              <a:rPr lang="el-GR" sz="1800" dirty="0"/>
              <a:t>Ο Λούθηρος ήταν ένας Γερμανός θεολόγος που συνειδητοποίησε ότι υπήρχαν σημαντικές διαφορές ανάμεσα σε όσα διάβαζε στην Αγία Γραφή και στις πρακτικές της Ρωμαιοκαθολικής Εκκλησίας .Ιδιαίτερα συχνά ο Λούθηρος βασανιζόταν από ερωτήματα που σχετίζονταν με την πίστη του στον Θεό. Περνούσε ατελείωτες ώρες είτε προσευχόμενος στο δωμάτιό του είτε διαβάζοντας στη βιβλιοθήκη αναζητώντας απαντήσεις σε αυτά τα ερωτήματα. </a:t>
            </a:r>
            <a:r>
              <a:rPr lang="el-GR" dirty="0"/>
              <a:t>Έ</a:t>
            </a:r>
            <a:r>
              <a:rPr lang="el-GR" sz="1800" dirty="0"/>
              <a:t>χοντας επηρεαστεί από την αναφορά στην επιστολή του Αποστόλου Παύλου «Προς Ρωμαίους», ότι «ο δίκαιος άνθρωπος θα κερδίσει την αιώνια ζωή μέσω της πίστης του», καθώς και από τις διδασκαλίες του Αγίου Αυγουστίνου, ο Λούθηρος κατέληξε στην άποψη ότι </a:t>
            </a:r>
            <a:r>
              <a:rPr lang="el-GR" sz="1800" b="1" u="sng" dirty="0">
                <a:solidFill>
                  <a:srgbClr val="C00000"/>
                </a:solidFill>
              </a:rPr>
              <a:t>η πίστη και όχι τα καλά έργα συνιστούσε το κλειδί για την είσοδο στον Παράδεισο. </a:t>
            </a:r>
          </a:p>
          <a:p>
            <a:endParaRPr lang="el-G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0CAAD6A-7FA6-527F-DC2D-17A87CAE727C}"/>
              </a:ext>
            </a:extLst>
          </p:cNvPr>
          <p:cNvPicPr>
            <a:picLocks noGrp="1" noChangeAspect="1"/>
          </p:cNvPicPr>
          <p:nvPr>
            <p:ph idx="1"/>
          </p:nvPr>
        </p:nvPicPr>
        <p:blipFill>
          <a:blip r:embed="rId2"/>
          <a:stretch>
            <a:fillRect/>
          </a:stretch>
        </p:blipFill>
        <p:spPr>
          <a:xfrm>
            <a:off x="2771800" y="692696"/>
            <a:ext cx="3096344" cy="5065735"/>
          </a:xfrm>
          <a:prstGeom prst="rect">
            <a:avLst/>
          </a:prstGeom>
        </p:spPr>
      </p:pic>
    </p:spTree>
    <p:extLst>
      <p:ext uri="{BB962C8B-B14F-4D97-AF65-F5344CB8AC3E}">
        <p14:creationId xmlns:p14="http://schemas.microsoft.com/office/powerpoint/2010/main" val="82652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7981" y="285322"/>
            <a:ext cx="8172400" cy="900100"/>
          </a:xfrm>
        </p:spPr>
        <p:txBody>
          <a:bodyPr/>
          <a:lstStyle/>
          <a:p>
            <a:pPr algn="ctr"/>
            <a:r>
              <a:rPr lang="el-GR" dirty="0">
                <a:solidFill>
                  <a:schemeClr val="tx1"/>
                </a:solidFill>
                <a:effectLst/>
                <a:latin typeface="Arial" panose="020B0604020202020204" pitchFamily="34" charset="0"/>
                <a:cs typeface="Arial" panose="020B0604020202020204" pitchFamily="34" charset="0"/>
              </a:rPr>
              <a:t>Πρόβλημα- Αντιμετώπιση</a:t>
            </a:r>
          </a:p>
        </p:txBody>
      </p:sp>
      <p:sp>
        <p:nvSpPr>
          <p:cNvPr id="3" name="2 - Θέση περιεχομένου"/>
          <p:cNvSpPr>
            <a:spLocks noGrp="1"/>
          </p:cNvSpPr>
          <p:nvPr>
            <p:ph idx="1"/>
          </p:nvPr>
        </p:nvSpPr>
        <p:spPr>
          <a:xfrm>
            <a:off x="480060" y="1160748"/>
            <a:ext cx="8183880" cy="4536504"/>
          </a:xfrm>
        </p:spPr>
        <p:txBody>
          <a:bodyPr>
            <a:noAutofit/>
          </a:bodyPr>
          <a:lstStyle/>
          <a:p>
            <a:pPr>
              <a:buClr>
                <a:schemeClr val="tx1"/>
              </a:buClr>
            </a:pPr>
            <a:r>
              <a:rPr lang="el-GR" sz="1800" dirty="0">
                <a:solidFill>
                  <a:srgbClr val="FF0000"/>
                </a:solidFill>
              </a:rPr>
              <a:t>Το </a:t>
            </a:r>
            <a:r>
              <a:rPr lang="el-GR" sz="1800" dirty="0" err="1">
                <a:solidFill>
                  <a:srgbClr val="FF0000"/>
                </a:solidFill>
              </a:rPr>
              <a:t>προβλημα</a:t>
            </a:r>
            <a:r>
              <a:rPr lang="el-GR" sz="1800" dirty="0">
                <a:solidFill>
                  <a:srgbClr val="FF0000"/>
                </a:solidFill>
              </a:rPr>
              <a:t>: </a:t>
            </a:r>
            <a:r>
              <a:rPr lang="el-GR" sz="1800" dirty="0"/>
              <a:t>Δεν ήταν σπάνιο το φαινόμενο της παραβίασης του όρκου της παρθενίας από τους μοναχούς</a:t>
            </a:r>
            <a:r>
              <a:rPr lang="en-US" sz="1800" dirty="0"/>
              <a:t> </a:t>
            </a:r>
            <a:r>
              <a:rPr lang="el-GR" sz="1800" dirty="0"/>
              <a:t>την εποχή εκείνη. Το πιο σημαντικό, όμως, που προξενούσε την αντίδραση όσων έβλεπαν ότι η ρωμαιοκαθολική εκκλησία διολίσθαινε στην αμαρτία ήταν η πώληση </a:t>
            </a:r>
            <a:r>
              <a:rPr lang="el-GR" sz="1800" dirty="0" err="1"/>
              <a:t>συγχωροχαρτιών</a:t>
            </a:r>
            <a:r>
              <a:rPr lang="el-GR" sz="1800" dirty="0"/>
              <a:t>. Το συγχωροχάρτι ήταν ένα έγγραφο, το οποίο πιστοποιούσε άφεση των αμαρτιών και χάριζε το σύνολο ή μέρος της τιμωρίας του προσώπου που το πλήρωνε.</a:t>
            </a:r>
          </a:p>
          <a:p>
            <a:pPr>
              <a:buClr>
                <a:schemeClr val="tx1"/>
              </a:buClr>
            </a:pPr>
            <a:r>
              <a:rPr lang="el-GR" sz="1800" dirty="0">
                <a:solidFill>
                  <a:srgbClr val="FF0000"/>
                </a:solidFill>
              </a:rPr>
              <a:t>Η αντιμετώπιση: </a:t>
            </a:r>
            <a:r>
              <a:rPr lang="el-GR" sz="1800" dirty="0"/>
              <a:t>Αγανακτισμένος από την κατάσταση που επικρατούσε στην ρωμαιοκαθολική εκκλησία και αποφασισμένος να κάνει κάτι για να την αλλάξει, ο Λούθηρος θυροκόλλησε τις «</a:t>
            </a:r>
            <a:r>
              <a:rPr lang="el-GR" sz="1800" b="1" dirty="0"/>
              <a:t>95 Θέσεις</a:t>
            </a:r>
            <a:r>
              <a:rPr lang="el-GR" sz="1800" dirty="0"/>
              <a:t>»(θεολογικό </a:t>
            </a:r>
            <a:r>
              <a:rPr lang="el-GR" sz="1800" dirty="0" err="1"/>
              <a:t>έγγραγο</a:t>
            </a:r>
            <a:r>
              <a:rPr lang="el-GR" sz="1800" dirty="0"/>
              <a:t>) του στις </a:t>
            </a:r>
            <a:r>
              <a:rPr lang="el-GR" sz="1800" b="1" dirty="0"/>
              <a:t>31 Οκτωβρίου 1517</a:t>
            </a:r>
            <a:r>
              <a:rPr lang="el-GR" sz="1800" dirty="0"/>
              <a:t> στην εκκλησία των Αγίων Πάντων στη </a:t>
            </a:r>
            <a:r>
              <a:rPr lang="el-GR" sz="1800" dirty="0" err="1"/>
              <a:t>Βιτεμβέργη</a:t>
            </a:r>
            <a:r>
              <a:rPr lang="el-GR" sz="1800" dirty="0"/>
              <a:t>. Στο θυροκολλημένο έντυπο </a:t>
            </a:r>
            <a:r>
              <a:rPr lang="el-GR" sz="1800" b="1" dirty="0">
                <a:solidFill>
                  <a:srgbClr val="C00000"/>
                </a:solidFill>
              </a:rPr>
              <a:t>καταδίκαζε την πρακτική της πώλησης συγχώρεσης στους πιστούς από την πλευρά της εκκλησίας</a:t>
            </a:r>
            <a:r>
              <a:rPr lang="el-GR" sz="1800" dirty="0"/>
              <a:t>.</a:t>
            </a:r>
          </a:p>
          <a:p>
            <a:pPr>
              <a:buClr>
                <a:schemeClr val="tx1"/>
              </a:buClr>
            </a:pPr>
            <a:r>
              <a:rPr lang="el-GR" sz="1800" dirty="0">
                <a:solidFill>
                  <a:srgbClr val="FF0000"/>
                </a:solidFill>
              </a:rPr>
              <a:t>Η αντίδραση: </a:t>
            </a:r>
            <a:r>
              <a:rPr lang="el-GR" sz="1800" dirty="0"/>
              <a:t>Η δημοσίευση των Θέσεων του Λούθηρου προκάλεσε αναστάτωση στην τοπική εκκλησία </a:t>
            </a:r>
          </a:p>
          <a:p>
            <a:endParaRPr lang="el-G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6F9FE-11D4-8FC3-11CD-56F234CCB83A}"/>
              </a:ext>
            </a:extLst>
          </p:cNvPr>
          <p:cNvSpPr>
            <a:spLocks noGrp="1"/>
          </p:cNvSpPr>
          <p:nvPr>
            <p:ph type="title"/>
          </p:nvPr>
        </p:nvSpPr>
        <p:spPr>
          <a:xfrm>
            <a:off x="251520" y="764704"/>
            <a:ext cx="7680960" cy="1371600"/>
          </a:xfrm>
        </p:spPr>
        <p:txBody>
          <a:bodyPr>
            <a:normAutofit fontScale="90000"/>
          </a:bodyPr>
          <a:lstStyle/>
          <a:p>
            <a:r>
              <a:rPr lang="el-GR" sz="2200" dirty="0"/>
              <a:t>Στις χώρες όπου ο Ρωμαιοκαθολικισμός ήταν η κρατική θρησκεία, ο Λουθηρανισμός ήταν επίσημα παράνομος, αν και η επιβολή αυτή ποίκιλε. Μέχρι το τέλος της </a:t>
            </a:r>
            <a:r>
              <a:rPr lang="el-GR" sz="2200" dirty="0">
                <a:hlinkClick r:id="rId2" tooltip="Αντιμεταρρύθμιση"/>
              </a:rPr>
              <a:t>Αντιμεταρρύθμισης</a:t>
            </a:r>
            <a:r>
              <a:rPr lang="el-GR" sz="2200" dirty="0"/>
              <a:t>, μερικοί Λουθηρανοί ασκούσαν τη λατρεία τους κρυφά, όπως στη </a:t>
            </a:r>
            <a:r>
              <a:rPr lang="el-GR" sz="2200" i="1" dirty="0" err="1"/>
              <a:t>Hundskirke</a:t>
            </a:r>
            <a:r>
              <a:rPr lang="el-GR" sz="2200" dirty="0"/>
              <a:t> (που μεταφράζεται ως εκκλησία σκύλου ή βωμός σκύλου). Πρόκειται για ένα τριγωνικό Βράχο Κοινωνίας σε ένα χαντάκι ανάμεσα σε σταυρούς στο </a:t>
            </a:r>
            <a:r>
              <a:rPr lang="el-GR" sz="2200" dirty="0" err="1"/>
              <a:t>Πατέρνιον</a:t>
            </a:r>
            <a:r>
              <a:rPr lang="el-GR" sz="2200" dirty="0"/>
              <a:t> της Αυστρίας.</a:t>
            </a:r>
          </a:p>
        </p:txBody>
      </p:sp>
      <p:pic>
        <p:nvPicPr>
          <p:cNvPr id="1026" name="Picture 2">
            <a:extLst>
              <a:ext uri="{FF2B5EF4-FFF2-40B4-BE49-F238E27FC236}">
                <a16:creationId xmlns:a16="http://schemas.microsoft.com/office/drawing/2014/main" id="{3CBE6E13-EA24-AC63-2E4F-917C49FCEA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924944"/>
            <a:ext cx="2518325" cy="332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8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255888" cy="1196752"/>
          </a:xfrm>
        </p:spPr>
        <p:txBody>
          <a:bodyPr>
            <a:normAutofit/>
          </a:bodyPr>
          <a:lstStyle/>
          <a:p>
            <a:pPr algn="ctr"/>
            <a:r>
              <a:rPr lang="el-GR" sz="3200" b="1" dirty="0">
                <a:solidFill>
                  <a:schemeClr val="tx1"/>
                </a:solidFill>
                <a:effectLst/>
              </a:rPr>
              <a:t>Τι διδάσκει ο </a:t>
            </a:r>
            <a:r>
              <a:rPr lang="el-GR" sz="3200" b="1" dirty="0" err="1">
                <a:solidFill>
                  <a:schemeClr val="tx1"/>
                </a:solidFill>
                <a:effectLst/>
              </a:rPr>
              <a:t>Λούθηρανισμός</a:t>
            </a:r>
            <a:endParaRPr lang="el-GR" sz="3200" b="1" dirty="0">
              <a:solidFill>
                <a:schemeClr val="tx1"/>
              </a:solidFill>
              <a:effectLst/>
            </a:endParaRPr>
          </a:p>
        </p:txBody>
      </p:sp>
      <p:sp>
        <p:nvSpPr>
          <p:cNvPr id="3" name="2 - Θέση περιεχομένου"/>
          <p:cNvSpPr>
            <a:spLocks noGrp="1"/>
          </p:cNvSpPr>
          <p:nvPr>
            <p:ph idx="1"/>
          </p:nvPr>
        </p:nvSpPr>
        <p:spPr>
          <a:xfrm>
            <a:off x="259080" y="1051560"/>
            <a:ext cx="8183880" cy="4405152"/>
          </a:xfrm>
        </p:spPr>
        <p:txBody>
          <a:bodyPr>
            <a:normAutofit/>
          </a:bodyPr>
          <a:lstStyle/>
          <a:p>
            <a:pPr marL="265176" lvl="1" indent="-265176">
              <a:buClr>
                <a:schemeClr val="tx1"/>
              </a:buClr>
              <a:buSzPct val="80000"/>
              <a:buFont typeface="Wingdings 2"/>
              <a:buChar char=""/>
            </a:pPr>
            <a:r>
              <a:rPr lang="el-GR" sz="2200" dirty="0"/>
              <a:t> Ο Λουθηρανισμός διδάσκει ότι </a:t>
            </a:r>
            <a:r>
              <a:rPr lang="el-GR" sz="2200" dirty="0">
                <a:solidFill>
                  <a:srgbClr val="FF9900"/>
                </a:solidFill>
              </a:rPr>
              <a:t>όλοι οι βαπτισμένοι χριστιανοί έχουν άμεση πρόσβαση στον Θεό</a:t>
            </a:r>
            <a:r>
              <a:rPr lang="el-GR" sz="2200" dirty="0"/>
              <a:t>, </a:t>
            </a:r>
            <a:r>
              <a:rPr lang="el-GR" sz="2200" dirty="0">
                <a:solidFill>
                  <a:srgbClr val="FF9900"/>
                </a:solidFill>
              </a:rPr>
              <a:t>χωρίς</a:t>
            </a:r>
            <a:r>
              <a:rPr lang="el-GR" sz="2200" dirty="0"/>
              <a:t> την ανάγκη </a:t>
            </a:r>
            <a:r>
              <a:rPr lang="el-GR" sz="2200" dirty="0">
                <a:solidFill>
                  <a:srgbClr val="FF9900"/>
                </a:solidFill>
              </a:rPr>
              <a:t>μεσολάβησης ιερέα</a:t>
            </a:r>
            <a:r>
              <a:rPr lang="el-GR" sz="2200" dirty="0"/>
              <a:t>, αν και διατηρείται η τάξη των ποιμένων (ιερέων) για το κήρυγμα και τη διαχείριση των μυστηρίων.</a:t>
            </a:r>
          </a:p>
          <a:p>
            <a:pPr>
              <a:buClr>
                <a:schemeClr val="tx1"/>
              </a:buClr>
            </a:pPr>
            <a:r>
              <a:rPr lang="el-GR" sz="2200" dirty="0"/>
              <a:t> Πιστεύουν στην πραγματική παρουσία του Χριστού στο μυστήριο της Θείας Ευχαριστίας (</a:t>
            </a:r>
            <a:r>
              <a:rPr lang="el-GR" sz="2200" dirty="0" err="1"/>
              <a:t>αρτοκοινωνία</a:t>
            </a:r>
            <a:r>
              <a:rPr lang="el-GR" sz="2200" dirty="0"/>
              <a:t>), αν και με διαφορετικό τρόπο από την Καθολική Εκκλησία.</a:t>
            </a:r>
          </a:p>
          <a:p>
            <a:pPr>
              <a:buClr>
                <a:schemeClr val="tx1"/>
              </a:buClr>
            </a:pPr>
            <a:r>
              <a:rPr lang="el-GR" sz="2200" dirty="0"/>
              <a:t> Οι λουθηρανικές εκκλησίες, ιδιαίτερα στη Γερμανία και τη Σκανδιναβία, διατηρούν συχνά μια λειτουργική παράδοση παρόμοια με την καθολική, με </a:t>
            </a:r>
            <a:r>
              <a:rPr lang="el-GR" sz="2200" dirty="0">
                <a:solidFill>
                  <a:srgbClr val="FF9900"/>
                </a:solidFill>
              </a:rPr>
              <a:t>έμφαση στη μουσική και το κήρυγμα. </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620688"/>
            <a:ext cx="7488832" cy="4320480"/>
          </a:xfrm>
        </p:spPr>
        <p:txBody>
          <a:bodyPr>
            <a:normAutofit/>
          </a:bodyPr>
          <a:lstStyle/>
          <a:p>
            <a:r>
              <a:rPr lang="el-GR" b="1" dirty="0"/>
              <a:t>Στην Λουθηρανική Εκκλησία της Ελλάδας:</a:t>
            </a:r>
          </a:p>
          <a:p>
            <a:r>
              <a:rPr lang="el-GR" dirty="0"/>
              <a:t>Πιστεύουν στον Ένα και Τριαδικό Θεό, Πατέρα, του Υιό και Άγιο Πνεύμα.</a:t>
            </a:r>
          </a:p>
          <a:p>
            <a:r>
              <a:rPr lang="el-GR" dirty="0"/>
              <a:t>Πιστεύουν και δέχονται τον Ιησού Χριστό ως Κύριο και Σωτήρα μας, και το Ευαγγέλιο, ως τη δύναμη του Θεού για την σωτηρία όλων όσων πιστεύουν.</a:t>
            </a:r>
          </a:p>
          <a:p>
            <a:r>
              <a:rPr lang="el-GR" dirty="0"/>
              <a:t>Πιστεύουν πως η Αγία Γραφή είναι ο θεόπνευστος Λόγος του Θεού και αποτελεί την αυθεντία σε θέματα πίστης και ζωής.</a:t>
            </a:r>
          </a:p>
          <a:p>
            <a:r>
              <a:rPr lang="el-GR" dirty="0"/>
              <a:t>Πιστεύουν και αποδέχονται το Σύμβολο της Πίστεως Νίκαιας/Κωνσταντινουπόλεως.</a:t>
            </a:r>
          </a:p>
          <a:p>
            <a:r>
              <a:rPr lang="el-GR" dirty="0"/>
              <a:t>Πιστεύουν και αποδέχονται την Ομολογία της Αυγούστας ως μια αληθινή μαρτυρία για το Ευαγγέλιο.</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C0DA27-29FC-17DC-715E-00C377F0519F}"/>
              </a:ext>
            </a:extLst>
          </p:cNvPr>
          <p:cNvSpPr>
            <a:spLocks noGrp="1"/>
          </p:cNvSpPr>
          <p:nvPr>
            <p:ph type="title"/>
          </p:nvPr>
        </p:nvSpPr>
        <p:spPr/>
        <p:txBody>
          <a:bodyPr>
            <a:noAutofit/>
          </a:bodyPr>
          <a:lstStyle/>
          <a:p>
            <a:r>
              <a:rPr lang="el-GR" sz="2000" dirty="0"/>
              <a:t>Το </a:t>
            </a:r>
            <a:r>
              <a:rPr lang="el-GR" sz="2000" i="1" dirty="0">
                <a:hlinkClick r:id="rId2" tooltip="Βιβλίο της Ομόνοιας"/>
              </a:rPr>
              <a:t>Βιβλίο της Ομόνοιας</a:t>
            </a:r>
            <a:r>
              <a:rPr lang="el-GR" sz="2000" dirty="0"/>
              <a:t>, που εκδόθηκε το 1580, περιέχει δέκα κείμενα που ορισμένοι Λουθηρανοί πιστεύουν ότι είναι πιστές και αυθεντικές εξηγήσεις της Αγίας Γραφής. Εκτός από τα τρία </a:t>
            </a:r>
            <a:r>
              <a:rPr lang="el-GR" sz="2000" dirty="0">
                <a:hlinkClick r:id="rId3" tooltip="Οικουμενικές Σύνοδοι"/>
              </a:rPr>
              <a:t>οικουμενικά</a:t>
            </a:r>
            <a:r>
              <a:rPr lang="el-GR" sz="2000" dirty="0"/>
              <a:t> </a:t>
            </a:r>
            <a:r>
              <a:rPr lang="el-GR" sz="2000" dirty="0">
                <a:hlinkClick r:id="rId4" tooltip="Σύμβολο της Πίστεως"/>
              </a:rPr>
              <a:t>Σύμβολα της Πίστεως</a:t>
            </a:r>
            <a:r>
              <a:rPr lang="el-GR" sz="2000" dirty="0"/>
              <a:t>, που χρονολογούνται από τους </a:t>
            </a:r>
            <a:r>
              <a:rPr lang="el-GR" sz="2000" dirty="0">
                <a:hlinkClick r:id="rId5" tooltip="Ρωμαϊκή Αυτοκρατορία"/>
              </a:rPr>
              <a:t>Ρωμαϊκούς χρόνους</a:t>
            </a:r>
            <a:r>
              <a:rPr lang="el-GR" sz="2000" dirty="0"/>
              <a:t>, το </a:t>
            </a:r>
            <a:r>
              <a:rPr lang="el-GR" sz="2000" i="1" dirty="0"/>
              <a:t>Βιβλίο της Ομόνοιας</a:t>
            </a:r>
            <a:r>
              <a:rPr lang="el-GR" sz="2000" dirty="0"/>
              <a:t> περιέχει επτά ανάλογα κείμενα που αρθρώνουν τη Λουθηρανική θεολογία την εποχή της Μεταρρύθμισης.</a:t>
            </a:r>
          </a:p>
        </p:txBody>
      </p:sp>
      <p:pic>
        <p:nvPicPr>
          <p:cNvPr id="5" name="Εικόνα 4">
            <a:extLst>
              <a:ext uri="{FF2B5EF4-FFF2-40B4-BE49-F238E27FC236}">
                <a16:creationId xmlns:a16="http://schemas.microsoft.com/office/drawing/2014/main" id="{30E55BD2-9EE0-4AA4-CABF-9059A19C06E1}"/>
              </a:ext>
            </a:extLst>
          </p:cNvPr>
          <p:cNvPicPr>
            <a:picLocks noChangeAspect="1"/>
          </p:cNvPicPr>
          <p:nvPr/>
        </p:nvPicPr>
        <p:blipFill>
          <a:blip r:embed="rId6"/>
          <a:stretch>
            <a:fillRect/>
          </a:stretch>
        </p:blipFill>
        <p:spPr>
          <a:xfrm>
            <a:off x="4499992" y="2564904"/>
            <a:ext cx="2349922" cy="3762900"/>
          </a:xfrm>
          <a:prstGeom prst="rect">
            <a:avLst/>
          </a:prstGeom>
        </p:spPr>
      </p:pic>
    </p:spTree>
    <p:extLst>
      <p:ext uri="{BB962C8B-B14F-4D97-AF65-F5344CB8AC3E}">
        <p14:creationId xmlns:p14="http://schemas.microsoft.com/office/powerpoint/2010/main" val="3228899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Σαπούνι">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TM03457510[[fn=Σαπούνι]]</Template>
  <TotalTime>161</TotalTime>
  <Words>760</Words>
  <Application>Microsoft Office PowerPoint</Application>
  <PresentationFormat>Προβολή στην οθόνη (4:3)</PresentationFormat>
  <Paragraphs>24</Paragraphs>
  <Slides>10</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Aptos Narrow</vt:lpstr>
      <vt:lpstr>Arial</vt:lpstr>
      <vt:lpstr>Calibri</vt:lpstr>
      <vt:lpstr>Century Gothic</vt:lpstr>
      <vt:lpstr>Garamond</vt:lpstr>
      <vt:lpstr>Wingdings 2</vt:lpstr>
      <vt:lpstr>Σαπούνι</vt:lpstr>
      <vt:lpstr>ΛΟΥΘΗΡΑΝΙΣΜΟΣ</vt:lpstr>
      <vt:lpstr>Παρουσίαση του PowerPoint</vt:lpstr>
      <vt:lpstr>Ποιος ήταν ο Μαρτίνος Λούθηρος και τι άποψη διαμόρφωσε για την πίστη</vt:lpstr>
      <vt:lpstr>Παρουσίαση του PowerPoint</vt:lpstr>
      <vt:lpstr>Πρόβλημα- Αντιμετώπιση</vt:lpstr>
      <vt:lpstr>Στις χώρες όπου ο Ρωμαιοκαθολικισμός ήταν η κρατική θρησκεία, ο Λουθηρανισμός ήταν επίσημα παράνομος, αν και η επιβολή αυτή ποίκιλε. Μέχρι το τέλος της Αντιμεταρρύθμισης, μερικοί Λουθηρανοί ασκούσαν τη λατρεία τους κρυφά, όπως στη Hundskirke (που μεταφράζεται ως εκκλησία σκύλου ή βωμός σκύλου). Πρόκειται για ένα τριγωνικό Βράχο Κοινωνίας σε ένα χαντάκι ανάμεσα σε σταυρούς στο Πατέρνιον της Αυστρίας.</vt:lpstr>
      <vt:lpstr>Τι διδάσκει ο Λούθηρανισμός</vt:lpstr>
      <vt:lpstr>Παρουσίαση του PowerPoint</vt:lpstr>
      <vt:lpstr>Το Βιβλίο της Ομόνοιας, που εκδόθηκε το 1580, περιέχει δέκα κείμενα που ορισμένοι Λουθηρανοί πιστεύουν ότι είναι πιστές και αυθεντικές εξηγήσεις της Αγίας Γραφής. Εκτός από τα τρία οικουμενικά Σύμβολα της Πίστεως, που χρονολογούνται από τους Ρωμαϊκούς χρόνους, το Βιβλίο της Ομόνοιας περιέχει επτά ανάλογα κείμενα που αρθρώνουν τη Λουθηρανική θεολογία την εποχή της Μεταρρύθμισης.</vt:lpstr>
      <vt:lpstr>Σύμφωνα με τους Λουθηρανούς, η σωτηρία της ψυχής και η είσοδος στον Παράδεισο επιτυγχάνονται αποκλειστικά μέσω της θείας χάρης και της πίστης στον Ιησού Χριστό, η οποία προφυλάσσει τον πιστό από την αιώνια καταδίκη.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ΛΟΥΘΗΡΑΝΙΣΜΟΣ</dc:title>
  <dc:creator>JOHN</dc:creator>
  <cp:lastModifiedBy>tzohri@gmail.com</cp:lastModifiedBy>
  <cp:revision>7</cp:revision>
  <dcterms:created xsi:type="dcterms:W3CDTF">2026-04-14T16:07:19Z</dcterms:created>
  <dcterms:modified xsi:type="dcterms:W3CDTF">2026-04-22T20:28:45Z</dcterms:modified>
</cp:coreProperties>
</file>