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6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lgerian" panose="04020705040A02060702" pitchFamily="82" charset="0"/>
      <p:regular r:id="rId17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 autoAdjust="0"/>
    <p:restoredTop sz="94610" autoAdjust="0"/>
  </p:normalViewPr>
  <p:slideViewPr>
    <p:cSldViewPr snapToGrid="0" snapToObjects="1">
      <p:cViewPr varScale="1">
        <p:scale>
          <a:sx n="96" d="100"/>
          <a:sy n="96" d="100"/>
        </p:scale>
        <p:origin x="37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427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88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2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31613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slow">
    <p:push dir="u"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58" y="0"/>
            <a:ext cx="14665357" cy="1100331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9031" y="657986"/>
            <a:ext cx="13042821" cy="2520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8800" b="1" dirty="0" smtClean="0">
                <a:solidFill>
                  <a:srgbClr val="C00000"/>
                </a:solidFill>
                <a:latin typeface="Algerian" panose="04020705040A02060702" pitchFamily="82" charset="0"/>
                <a:ea typeface="Calibri" panose="020F0502020204030204" pitchFamily="34" charset="0"/>
                <a:cs typeface="Calibri" panose="020F0502020204030204" pitchFamily="34" charset="0"/>
              </a:rPr>
              <a:t>ΚΑΘΕΔΡΙ</a:t>
            </a:r>
            <a:r>
              <a:rPr lang="el-GR" sz="8800" b="1" dirty="0" smtClean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l-GR" sz="88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n-US" sz="8800" b="1" dirty="0" smtClean="0">
                <a:solidFill>
                  <a:srgbClr val="C00000"/>
                </a:solidFill>
                <a:latin typeface="Algerian" panose="04020705040A02060702" pitchFamily="82" charset="0"/>
                <a:ea typeface="Calibri" panose="020F0502020204030204" pitchFamily="34" charset="0"/>
                <a:cs typeface="Calibri" panose="020F0502020204030204" pitchFamily="34" charset="0"/>
              </a:rPr>
              <a:t>Σ ΝΑ</a:t>
            </a:r>
            <a:r>
              <a:rPr lang="el-GR" sz="8800" b="1" dirty="0" smtClean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n-US" sz="8800" b="1" dirty="0" smtClean="0">
                <a:solidFill>
                  <a:srgbClr val="C00000"/>
                </a:solidFill>
                <a:latin typeface="Algerian" panose="04020705040A02060702" pitchFamily="82" charset="0"/>
                <a:ea typeface="Calibri" panose="020F0502020204030204" pitchFamily="34" charset="0"/>
                <a:cs typeface="Calibri" panose="020F0502020204030204" pitchFamily="34" charset="0"/>
              </a:rPr>
              <a:t>Σ ΤΗΣ </a:t>
            </a:r>
            <a:endParaRPr lang="el-GR" sz="8800" b="1" dirty="0" smtClean="0">
              <a:solidFill>
                <a:srgbClr val="C00000"/>
              </a:solidFill>
              <a:latin typeface="Algerian" panose="04020705040A02060702" pitchFamily="8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l-GR" sz="8800" b="1" dirty="0">
              <a:solidFill>
                <a:srgbClr val="C00000"/>
              </a:solidFill>
              <a:latin typeface="Algerian" panose="04020705040A02060702" pitchFamily="8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8800" b="1" dirty="0" smtClean="0">
                <a:solidFill>
                  <a:srgbClr val="C00000"/>
                </a:solidFill>
                <a:latin typeface="Algerian" panose="04020705040A02060702" pitchFamily="82" charset="0"/>
                <a:ea typeface="Calibri" panose="020F0502020204030204" pitchFamily="34" charset="0"/>
                <a:cs typeface="Calibri" panose="020F0502020204030204" pitchFamily="34" charset="0"/>
              </a:rPr>
              <a:t>ΦΛΩΡΕΝΤ</a:t>
            </a:r>
            <a:r>
              <a:rPr lang="el-GR" sz="8800" b="1" dirty="0" smtClean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sz="8800" b="1" dirty="0" smtClean="0">
                <a:solidFill>
                  <a:srgbClr val="C00000"/>
                </a:solidFill>
                <a:latin typeface="Algerian" panose="04020705040A02060702" pitchFamily="82" charset="0"/>
                <a:ea typeface="Calibri" panose="020F0502020204030204" pitchFamily="34" charset="0"/>
                <a:cs typeface="Calibri" panose="020F0502020204030204" pitchFamily="34" charset="0"/>
              </a:rPr>
              <a:t>ΑΣ</a:t>
            </a:r>
            <a:endParaRPr lang="en-US" sz="88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832243" y="3178629"/>
            <a:ext cx="229728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l-GR" sz="2400" b="1" dirty="0" smtClean="0">
                <a:solidFill>
                  <a:srgbClr val="3C393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ΓΙΩΡΓΟΣ ΜΑΚΡΗΣ Β1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173818" y="993913"/>
            <a:ext cx="3499116" cy="759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Πηγές 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9173818" y="2117588"/>
            <a:ext cx="2261381" cy="2631644"/>
          </a:xfrm>
          <a:prstGeom prst="roundRect">
            <a:avLst>
              <a:gd name="adj" fmla="val 387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429711" y="2393213"/>
            <a:ext cx="1749521" cy="379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Σχολικό βιβλίο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332585" y="2918572"/>
            <a:ext cx="1943847" cy="777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Βασική πηγή: σχολικό βιβλίο Β' Λυκείου Ιστορίας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575158" y="2117588"/>
            <a:ext cx="2261454" cy="2631644"/>
          </a:xfrm>
          <a:prstGeom prst="roundRect">
            <a:avLst>
              <a:gd name="adj" fmla="val 387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1831124" y="2393213"/>
            <a:ext cx="1749521" cy="379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Wikipedia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1733924" y="2918572"/>
            <a:ext cx="1943921" cy="1555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Επιπλέον πληροφορίες και λεπτομέρειες για την αρχιτεκτονική και την τεχνική κατασκευή</a:t>
            </a:r>
            <a:endParaRPr lang="en-US" sz="1750" dirty="0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3"/>
          <a:srcRect l="7822" t="-870" r="9514" b="-652"/>
          <a:stretch/>
        </p:blipFill>
        <p:spPr>
          <a:xfrm>
            <a:off x="553776" y="993913"/>
            <a:ext cx="8003815" cy="65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37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-166688"/>
            <a:ext cx="9525000" cy="856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49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4520"/>
            <a:ext cx="100575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Ο δημιουργός και το έτος κατασκευής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36927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06624" y="287815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1028224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Αρχιτέκτονας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669036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Αρνόλφο ντι Μπίντο (Arnolfo di Cambio), ένας από τους σημαντικότερους αρχιτέκτονες της Γοτθικής περιόδου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036927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100617" y="287815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1B27"/>
          </a:solidFill>
          <a:ln/>
        </p:spPr>
      </p:sp>
      <p:sp>
        <p:nvSpPr>
          <p:cNvPr id="11" name="Text 7"/>
          <p:cNvSpPr/>
          <p:nvPr/>
        </p:nvSpPr>
        <p:spPr>
          <a:xfrm>
            <a:off x="5451396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Έτος έναρξης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669036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1296 - Ξεκίνησε η κατασκευή του ναού στην καρδιά της Φλωρεντίας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036927"/>
            <a:ext cx="4196358" cy="3318153"/>
          </a:xfrm>
          <a:prstGeom prst="roundRect">
            <a:avLst>
              <a:gd name="adj" fmla="val 28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529665" y="283231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B1B27"/>
          </a:solidFill>
          <a:ln/>
        </p:spPr>
      </p:sp>
      <p:sp>
        <p:nvSpPr>
          <p:cNvPr id="16" name="Text 11"/>
          <p:cNvSpPr/>
          <p:nvPr/>
        </p:nvSpPr>
        <p:spPr>
          <a:xfrm>
            <a:off x="9874568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Ολοκλήρωση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669036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1436 - Ολοκλήρωση με το θόλο του Φιλίππο Μπρουνελέσκι, 140 χρόνια μετά την έναρξη</a:t>
            </a:r>
            <a:endParaRPr lang="en-US" sz="175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5928" y="522803"/>
            <a:ext cx="4844534" cy="594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Περιγραφή του έργου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9592032" y="2605207"/>
            <a:ext cx="2376487" cy="297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Αρχιτεκτονικό Στυλ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9592032" y="3061573"/>
            <a:ext cx="4289822" cy="8386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Μεγάλη βασιλική σε συνδυασμό του Γοτθικού και του Αναγεννησιακού στυλ, που δημιουργεί ένα μοναδικό αρχιτεκτονικό διάλογο.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9592032" y="4059555"/>
            <a:ext cx="2376487" cy="297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Το Θόλο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592032" y="4515922"/>
            <a:ext cx="4289822" cy="559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Το μεγαλύτερο πέτρινο θόλο στον κόσμο, σχεδιασμένο </a:t>
            </a:r>
            <a:r>
              <a:rPr lang="en-US" sz="1450" dirty="0" smtClean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από </a:t>
            </a:r>
            <a:r>
              <a:rPr lang="en-US" sz="14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τον Brunelleschi.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9592032" y="5234345"/>
            <a:ext cx="2376487" cy="297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Εξωτερική Όψη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9592032" y="5690711"/>
            <a:ext cx="4289822" cy="8386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Καλυμμένος με πολύχρωμα μάρμαρα σε πράσινο, ροζ και λευκό, που δημιουργούν ένα εντυπωσιακό γεωμετρικό μοτίβο.</a:t>
            </a:r>
            <a:endParaRPr lang="en-US" sz="1450" dirty="0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454509"/>
            <a:ext cx="8896937" cy="645216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2383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Η αξία του έργου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86244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3286244"/>
            <a:ext cx="121920" cy="2819519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543538"/>
            <a:ext cx="33145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Αρχιτεκτονικό Επίτευγμα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4033957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Ένα από τα μεγαλύτερα και πιο επιδραστικά αρχιτεκτονικά επιτεύγματα της Ευρώπης, που έχει επηρεάσει την αρχιτεκτονική για αιώνες.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286244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6482" y="3286244"/>
            <a:ext cx="121920" cy="2819519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3543538"/>
            <a:ext cx="35127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Σύμβολο της Αναγέννησης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4033957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Σύμβολο της Φλωρεντίας και της Αναγέννησης, αντιπροσωπεύοντας την αναζωπύρωση της κλασικής τέχνης και της ανθρωπιστικής σκέψης.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286244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9653" y="3286244"/>
            <a:ext cx="121920" cy="2819519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Τεχνική Καινοτομία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4033957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l-GR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n-US" sz="1750" dirty="0" smtClean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 smtClean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θόλο</a:t>
            </a:r>
            <a:r>
              <a:rPr lang="el-GR" sz="1750" dirty="0" smtClean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lang="en-US" sz="1750" dirty="0" smtClean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του Brunelleschi θεωρείται η μεγαλύτερη κατασκευή πέτρινου θόλου στον κόσμο, χωρίς προηγούμενο στην ιστορία της αρχιτεκτονικής.</a:t>
            </a:r>
            <a:endParaRPr lang="en-US" sz="175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54917" y="382190"/>
            <a:ext cx="4036576" cy="405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Η τεχνική του Brunelleschi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88300" y="926482"/>
            <a:ext cx="1119043" cy="323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Διπλό θόλο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988300" y="1249561"/>
            <a:ext cx="3938865" cy="2708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250"/>
              </a:lnSpc>
              <a:buNone/>
            </a:pPr>
            <a:endParaRPr lang="el-GR" sz="2000" dirty="0">
              <a:solidFill>
                <a:srgbClr val="3C393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ts val="1250"/>
              </a:lnSpc>
              <a:buNone/>
            </a:pPr>
            <a:endParaRPr lang="el-GR" sz="2000" dirty="0" smtClean="0">
              <a:solidFill>
                <a:srgbClr val="3C393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ts val="1250"/>
              </a:lnSpc>
              <a:buNone/>
            </a:pPr>
            <a:endParaRPr lang="el-GR" sz="2000" dirty="0">
              <a:solidFill>
                <a:srgbClr val="3C393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ts val="1250"/>
              </a:lnSpc>
              <a:buNone/>
            </a:pP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988300" y="3530041"/>
            <a:ext cx="1695093" cy="202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Καινοτόμα συστήματα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7988300" y="4445714"/>
            <a:ext cx="2928461" cy="652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dirty="0" smtClean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0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300" y="5586237"/>
            <a:ext cx="3938865" cy="22155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88300" y="1360907"/>
            <a:ext cx="485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Σχεδίασε ένα διπλό θόλο με εσωτερικό και εξωτερικό στρώμα, συνδεδεμένα μεταξύ τους μέσω δοκών, που παρέχουν σταθερότητα και ελαφρότητα.</a:t>
            </a:r>
          </a:p>
        </p:txBody>
      </p:sp>
      <p:sp>
        <p:nvSpPr>
          <p:cNvPr id="11" name="Ορθογώνιο 10"/>
          <p:cNvSpPr/>
          <p:nvPr/>
        </p:nvSpPr>
        <p:spPr>
          <a:xfrm>
            <a:off x="7988300" y="3844150"/>
            <a:ext cx="558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/>
              <a:t>Επινόησε </a:t>
            </a:r>
            <a:r>
              <a:rPr lang="el-GR" sz="2000" dirty="0" smtClean="0"/>
              <a:t>συστήματα </a:t>
            </a:r>
            <a:r>
              <a:rPr lang="el-GR" sz="2000" dirty="0"/>
              <a:t>ανύψωσης και γερανούς, πρωτοποριακά για την εποχή, που επέτρεψαν την κατασκευή χωρίς προσωρινές στηρίξεις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469" y="926482"/>
            <a:ext cx="4933879" cy="691069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99680"/>
            <a:ext cx="100917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Πολιτιστική και θρησκευτική σημασία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644253" y="33620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Κεντρική εκκλησία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44253" y="3852505"/>
            <a:ext cx="330815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Η κύρια εκκλησία της Φλωρεντίας και έδρα του επισκόπου, που υπηρετεί τη θρησκευτική κοινότητα για αιώνες.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086356" y="3362087"/>
            <a:ext cx="31534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Σύμβολο ανωτερότητας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086356" y="3852505"/>
            <a:ext cx="330815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Συμβολίζει την πνευματική και πολιτιστική ανωτερότητα της πόλης, αντανακλώντας τη δύναμη και τον πλούτο της.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10528459" y="3362087"/>
            <a:ext cx="29881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 smtClean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Πολιτιστικό</a:t>
            </a:r>
            <a:r>
              <a:rPr lang="el-GR" sz="2200" dirty="0" smtClean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lang="en-US" sz="2200" dirty="0" smtClean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θησαυρός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528459" y="3852505"/>
            <a:ext cx="3308152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Περιλαμβάνει πλήθος έργων τέχνης και ιστορικών μνημείων μέσα και γύρω από τον ναό, δημιουργώντας ένα ολοκληρωμένο πολιτιστικό συγκρότημα.</a:t>
            </a:r>
            <a:endParaRPr lang="en-US" sz="175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8047" y="-52605"/>
            <a:ext cx="61236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 smtClean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Αξιοσημείωτ</a:t>
            </a:r>
            <a:r>
              <a:rPr lang="en-US" sz="4450" dirty="0" smtClean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4450" dirty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4450" dirty="0" smtClean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σημεία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8047" y="996336"/>
            <a:ext cx="7556421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22481" y="1230770"/>
            <a:ext cx="28686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Πρόσοψη 19ου αιώνα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22481" y="1721188"/>
            <a:ext cx="70875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Η μεγάλη γοτθική πρόσοψη σχεδιάστηκε από τον Emilio De Fabris στα τέλη του 19ου αιώνα, ολοκληρώνοντας το εξωτερικό του ναού με ένα νεογοτθικό στυλ που συμπληρώνει το αρχικό σχέδιο.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8047" y="3271144"/>
            <a:ext cx="7556421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22481" y="3505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Ευρωπαϊκή επιρροή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22481" y="3995996"/>
            <a:ext cx="70875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Επηρέασε την ευρωπαϊκή αρχιτεκτονική για αιώνες, με την τεχνική και την αρχιτεκτονική καινοτομία του να αποτελεί πρότυπο για μελλοντικές κατασκευές σε όλη την Ευρώπη.</a:t>
            </a:r>
            <a:endParaRPr lang="en-US" sz="1750" dirty="0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3"/>
          <a:srcRect l="7887" t="-766" r="31235" b="766"/>
          <a:stretch/>
        </p:blipFill>
        <p:spPr>
          <a:xfrm>
            <a:off x="0" y="1480278"/>
            <a:ext cx="6152692" cy="6746002"/>
          </a:xfrm>
          <a:prstGeom prst="rect">
            <a:avLst/>
          </a:prstGeom>
        </p:spPr>
      </p:pic>
      <p:sp>
        <p:nvSpPr>
          <p:cNvPr id="11" name="Shape 4"/>
          <p:cNvSpPr/>
          <p:nvPr/>
        </p:nvSpPr>
        <p:spPr>
          <a:xfrm>
            <a:off x="6288046" y="5553572"/>
            <a:ext cx="7556421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333" y="5669186"/>
            <a:ext cx="4584589" cy="18167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93738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Συμπέρασμα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3241477"/>
            <a:ext cx="721625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 Καθεδρικός της Φλωρεντίας αποτελεί ένα αριστούργημα που ενώνει την τέχνη, την τεχνική και την πίστη, και συνεχίζει να εμπνέει μέχρι σήμερα, συμβολίζοντας την αντοχή και το μεγαλείο της ανθρώπινης δημιουργικότητας.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20338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Ένα μνημείο που υπερβαίνει τους χρόνους και συνεχίζει να αποτελεί πηγή έμπνευσης για αρχιτέκτονες, καλλιτέχνες και επισκέπτες από όλο τον κόσμο.</a:t>
            </a:r>
            <a:endParaRPr lang="en-US" sz="1750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-5913"/>
            <a:ext cx="5715000" cy="8572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463</Words>
  <Application>Microsoft Office PowerPoint</Application>
  <PresentationFormat>Custom</PresentationFormat>
  <Paragraphs>62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Algerian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subject/>
  <dc:creator/>
  <cp:lastModifiedBy>Λογαριασμός Microsoft</cp:lastModifiedBy>
  <cp:revision>12</cp:revision>
  <dcterms:created xsi:type="dcterms:W3CDTF">2026-04-06T13:20:18Z</dcterms:created>
  <dcterms:modified xsi:type="dcterms:W3CDTF">2026-04-19T20:36:37Z</dcterms:modified>
</cp:coreProperties>
</file>