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58" r:id="rId3"/>
    <p:sldId id="259" r:id="rId4"/>
    <p:sldId id="260" r:id="rId5"/>
    <p:sldId id="261" r:id="rId6"/>
    <p:sldId id="269" r:id="rId7"/>
    <p:sldId id="295" r:id="rId8"/>
    <p:sldId id="296" r:id="rId9"/>
    <p:sldId id="297" r:id="rId10"/>
    <p:sldId id="298" r:id="rId11"/>
    <p:sldId id="299" r:id="rId12"/>
    <p:sldId id="300" r:id="rId13"/>
    <p:sldId id="301" r:id="rId1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71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7E023-0149-4536-8540-CDBAA3A3BB00}" type="datetimeFigureOut">
              <a:rPr lang="el-GR" smtClean="0"/>
              <a:pPr/>
              <a:t>10/6/2025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3F-3BDB-48C9-80F6-959DF99C6A7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7E023-0149-4536-8540-CDBAA3A3BB00}" type="datetimeFigureOut">
              <a:rPr lang="el-GR" smtClean="0"/>
              <a:pPr/>
              <a:t>10/6/2025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3F-3BDB-48C9-80F6-959DF99C6A7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7E023-0149-4536-8540-CDBAA3A3BB00}" type="datetimeFigureOut">
              <a:rPr lang="el-GR" smtClean="0"/>
              <a:pPr/>
              <a:t>10/6/2025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3F-3BDB-48C9-80F6-959DF99C6A7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7E023-0149-4536-8540-CDBAA3A3BB00}" type="datetimeFigureOut">
              <a:rPr lang="el-GR" smtClean="0"/>
              <a:pPr/>
              <a:t>10/6/2025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3F-3BDB-48C9-80F6-959DF99C6A7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7E023-0149-4536-8540-CDBAA3A3BB00}" type="datetimeFigureOut">
              <a:rPr lang="el-GR" smtClean="0"/>
              <a:pPr/>
              <a:t>10/6/2025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3F-3BDB-48C9-80F6-959DF99C6A7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7E023-0149-4536-8540-CDBAA3A3BB00}" type="datetimeFigureOut">
              <a:rPr lang="el-GR" smtClean="0"/>
              <a:pPr/>
              <a:t>10/6/2025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3F-3BDB-48C9-80F6-959DF99C6A7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7E023-0149-4536-8540-CDBAA3A3BB00}" type="datetimeFigureOut">
              <a:rPr lang="el-GR" smtClean="0"/>
              <a:pPr/>
              <a:t>10/6/2025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3F-3BDB-48C9-80F6-959DF99C6A7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7E023-0149-4536-8540-CDBAA3A3BB00}" type="datetimeFigureOut">
              <a:rPr lang="el-GR" smtClean="0"/>
              <a:pPr/>
              <a:t>10/6/2025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3F-3BDB-48C9-80F6-959DF99C6A7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7E023-0149-4536-8540-CDBAA3A3BB00}" type="datetimeFigureOut">
              <a:rPr lang="el-GR" smtClean="0"/>
              <a:pPr/>
              <a:t>10/6/2025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3F-3BDB-48C9-80F6-959DF99C6A7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7E023-0149-4536-8540-CDBAA3A3BB00}" type="datetimeFigureOut">
              <a:rPr lang="el-GR" smtClean="0"/>
              <a:pPr/>
              <a:t>10/6/2025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3F-3BDB-48C9-80F6-959DF99C6A7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7E023-0149-4536-8540-CDBAA3A3BB00}" type="datetimeFigureOut">
              <a:rPr lang="el-GR" smtClean="0"/>
              <a:pPr/>
              <a:t>10/6/2025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3F-3BDB-48C9-80F6-959DF99C6A7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77E023-0149-4536-8540-CDBAA3A3BB00}" type="datetimeFigureOut">
              <a:rPr lang="el-GR" smtClean="0"/>
              <a:pPr/>
              <a:t>10/6/2025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44923F-3BDB-48C9-80F6-959DF99C6A7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自己分析『あなたのやる気スイッチは？』 | 就労移行支援事業所リンク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87465" y="2708920"/>
            <a:ext cx="6654822" cy="392909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sp>
        <p:nvSpPr>
          <p:cNvPr id="5" name="1 - Τίτλος"/>
          <p:cNvSpPr txBox="1">
            <a:spLocks/>
          </p:cNvSpPr>
          <p:nvPr/>
        </p:nvSpPr>
        <p:spPr>
          <a:xfrm>
            <a:off x="857224" y="428604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Τ Ε Χ Ν Ο Λ Ο Γ Ι Α</a:t>
            </a:r>
          </a:p>
        </p:txBody>
      </p:sp>
      <p:sp>
        <p:nvSpPr>
          <p:cNvPr id="6" name="2 - Υπότιτλος"/>
          <p:cNvSpPr txBox="1">
            <a:spLocks/>
          </p:cNvSpPr>
          <p:nvPr/>
        </p:nvSpPr>
        <p:spPr>
          <a:xfrm>
            <a:off x="1928794" y="2071678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2344597" y="1647485"/>
            <a:ext cx="47405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dirty="0"/>
              <a:t>Έρευνα και Πειραματισμός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b="1" dirty="0">
                <a:latin typeface="+mn-lt"/>
              </a:rPr>
              <a:t>3. Μορφές Έρευνας</a:t>
            </a:r>
            <a:r>
              <a:rPr lang="en-US" sz="4000" b="1" dirty="0">
                <a:latin typeface="+mn-lt"/>
              </a:rPr>
              <a:t> </a:t>
            </a:r>
            <a:endParaRPr lang="el-GR" sz="4000" b="1" dirty="0">
              <a:latin typeface="+mn-lt"/>
            </a:endParaRPr>
          </a:p>
        </p:txBody>
      </p:sp>
      <p:sp>
        <p:nvSpPr>
          <p:cNvPr id="9" name="8 - TextBox"/>
          <p:cNvSpPr txBox="1"/>
          <p:nvPr/>
        </p:nvSpPr>
        <p:spPr>
          <a:xfrm>
            <a:off x="1071538" y="2857496"/>
            <a:ext cx="195560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dirty="0"/>
              <a:t>ΜΕ ΒΑΣΗ ΤΟΝ</a:t>
            </a:r>
          </a:p>
          <a:p>
            <a:r>
              <a:rPr lang="el-GR" sz="2400" dirty="0"/>
              <a:t>ΕΛΕΓΧΟ ΤΩΝ</a:t>
            </a:r>
          </a:p>
          <a:p>
            <a:r>
              <a:rPr lang="el-GR" sz="2400" dirty="0"/>
              <a:t>ΣΤΟΙΧΕΙΩΝ</a:t>
            </a:r>
          </a:p>
        </p:txBody>
      </p:sp>
      <p:sp>
        <p:nvSpPr>
          <p:cNvPr id="10" name="9 - TextBox"/>
          <p:cNvSpPr txBox="1"/>
          <p:nvPr/>
        </p:nvSpPr>
        <p:spPr>
          <a:xfrm>
            <a:off x="285720" y="2643182"/>
            <a:ext cx="833883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0000" dirty="0">
                <a:solidFill>
                  <a:schemeClr val="bg1">
                    <a:lumMod val="95000"/>
                  </a:schemeClr>
                </a:solidFill>
              </a:rPr>
              <a:t>3</a:t>
            </a:r>
          </a:p>
        </p:txBody>
      </p:sp>
      <p:sp>
        <p:nvSpPr>
          <p:cNvPr id="8" name="7 - TextBox"/>
          <p:cNvSpPr txBox="1"/>
          <p:nvPr/>
        </p:nvSpPr>
        <p:spPr>
          <a:xfrm>
            <a:off x="3643306" y="2428868"/>
            <a:ext cx="4857784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ΠΕΡΙΓΡΑΦΙΚΗ</a:t>
            </a:r>
          </a:p>
          <a:p>
            <a:r>
              <a:rPr lang="el-GR" b="1" dirty="0"/>
              <a:t>Αναλύει</a:t>
            </a:r>
            <a:r>
              <a:rPr lang="el-GR" dirty="0"/>
              <a:t> τα δεδομένα.</a:t>
            </a:r>
          </a:p>
          <a:p>
            <a:r>
              <a:rPr lang="el-GR" dirty="0"/>
              <a:t>Περιγράφει την </a:t>
            </a:r>
            <a:r>
              <a:rPr lang="el-GR" b="1" dirty="0"/>
              <a:t>σχέση μεταξύ μεταβλητών.</a:t>
            </a:r>
          </a:p>
          <a:p>
            <a:r>
              <a:rPr lang="el-GR" dirty="0"/>
              <a:t>Οι μεταβλητές δεν επηρεάζονται από τον ερευνητή.</a:t>
            </a:r>
          </a:p>
          <a:p>
            <a:endParaRPr lang="el-GR" dirty="0"/>
          </a:p>
          <a:p>
            <a:pPr>
              <a:buFont typeface="Wingdings" pitchFamily="2" charset="2"/>
              <a:buChar char="§"/>
            </a:pPr>
            <a:r>
              <a:rPr lang="el-GR" sz="1600" i="1" dirty="0"/>
              <a:t> Η ενασχόληση των νέων με τον αθλητισμό ανάλογα με το φύλο</a:t>
            </a:r>
          </a:p>
          <a:p>
            <a:pPr>
              <a:buFont typeface="Wingdings" pitchFamily="2" charset="2"/>
              <a:buChar char="§"/>
            </a:pPr>
            <a:r>
              <a:rPr lang="el-GR" sz="1600" i="1" dirty="0"/>
              <a:t> Το άγχος των μαθητών ανάλογα με το μάθημα</a:t>
            </a:r>
          </a:p>
          <a:p>
            <a:pPr>
              <a:buFont typeface="Wingdings" pitchFamily="2" charset="2"/>
              <a:buChar char="§"/>
            </a:pPr>
            <a:r>
              <a:rPr lang="el-GR" sz="1600" i="1" dirty="0"/>
              <a:t> Σχέση βάρους και ύψους ανάλογα με την ηλικία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b="1" dirty="0">
                <a:latin typeface="+mn-lt"/>
              </a:rPr>
              <a:t>3. Μορφές Έρευνας</a:t>
            </a:r>
            <a:r>
              <a:rPr lang="en-US" sz="4000" b="1" dirty="0">
                <a:latin typeface="+mn-lt"/>
              </a:rPr>
              <a:t> </a:t>
            </a:r>
            <a:endParaRPr lang="el-GR" sz="4000" b="1" dirty="0">
              <a:latin typeface="+mn-lt"/>
            </a:endParaRPr>
          </a:p>
        </p:txBody>
      </p:sp>
      <p:sp>
        <p:nvSpPr>
          <p:cNvPr id="9" name="8 - TextBox"/>
          <p:cNvSpPr txBox="1"/>
          <p:nvPr/>
        </p:nvSpPr>
        <p:spPr>
          <a:xfrm>
            <a:off x="1071538" y="2857496"/>
            <a:ext cx="195560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dirty="0"/>
              <a:t>ΜΕ ΒΑΣΗ ΤΟΝ</a:t>
            </a:r>
          </a:p>
          <a:p>
            <a:r>
              <a:rPr lang="el-GR" sz="2400" dirty="0"/>
              <a:t>ΕΛΕΓΧΟ ΤΩΝ</a:t>
            </a:r>
          </a:p>
          <a:p>
            <a:r>
              <a:rPr lang="el-GR" sz="2400" dirty="0"/>
              <a:t>ΣΤΟΙΧΕΙΩΝ</a:t>
            </a:r>
          </a:p>
        </p:txBody>
      </p:sp>
      <p:sp>
        <p:nvSpPr>
          <p:cNvPr id="10" name="9 - TextBox"/>
          <p:cNvSpPr txBox="1"/>
          <p:nvPr/>
        </p:nvSpPr>
        <p:spPr>
          <a:xfrm>
            <a:off x="285720" y="2643182"/>
            <a:ext cx="833883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0000" dirty="0">
                <a:solidFill>
                  <a:schemeClr val="bg1">
                    <a:lumMod val="95000"/>
                  </a:schemeClr>
                </a:solidFill>
              </a:rPr>
              <a:t>3</a:t>
            </a:r>
          </a:p>
        </p:txBody>
      </p:sp>
      <p:sp>
        <p:nvSpPr>
          <p:cNvPr id="8" name="7 - TextBox"/>
          <p:cNvSpPr txBox="1"/>
          <p:nvPr/>
        </p:nvSpPr>
        <p:spPr>
          <a:xfrm>
            <a:off x="3643306" y="2428868"/>
            <a:ext cx="485778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ΠΕΙΡΑΜΑΤΙΚΗ</a:t>
            </a:r>
          </a:p>
          <a:p>
            <a:r>
              <a:rPr lang="el-GR" dirty="0"/>
              <a:t>Ο ερευνητής </a:t>
            </a:r>
            <a:r>
              <a:rPr lang="el-GR" b="1" dirty="0"/>
              <a:t>επεμβαίνει στην ανεξάρτητη μεταβλητή.</a:t>
            </a:r>
          </a:p>
          <a:p>
            <a:r>
              <a:rPr lang="el-GR" u="sng" dirty="0"/>
              <a:t>Καταγράφει τις αλλαγές της εξαρτημένης</a:t>
            </a:r>
            <a:r>
              <a:rPr lang="el-GR" dirty="0"/>
              <a:t>.</a:t>
            </a:r>
          </a:p>
          <a:p>
            <a:endParaRPr lang="el-GR" dirty="0"/>
          </a:p>
          <a:p>
            <a:pPr>
              <a:buFont typeface="Wingdings" pitchFamily="2" charset="2"/>
              <a:buChar char="§"/>
            </a:pPr>
            <a:r>
              <a:rPr lang="el-GR" sz="1600" i="1" dirty="0"/>
              <a:t> </a:t>
            </a:r>
            <a:r>
              <a:rPr lang="el-GR" sz="1600" i="1" dirty="0" err="1"/>
              <a:t>Λυγισμός</a:t>
            </a:r>
            <a:r>
              <a:rPr lang="el-GR" sz="1600" i="1" dirty="0"/>
              <a:t> ράβδου ανάλογα με το μήκος της</a:t>
            </a:r>
          </a:p>
          <a:p>
            <a:pPr>
              <a:buFont typeface="Wingdings" pitchFamily="2" charset="2"/>
              <a:buChar char="§"/>
            </a:pPr>
            <a:r>
              <a:rPr lang="el-GR" sz="1600" i="1" dirty="0"/>
              <a:t> Ανάπτυξη φυτού ανάλογα με την ποιότητα του νερού</a:t>
            </a:r>
          </a:p>
          <a:p>
            <a:pPr>
              <a:buFont typeface="Wingdings" pitchFamily="2" charset="2"/>
              <a:buChar char="§"/>
            </a:pPr>
            <a:r>
              <a:rPr lang="el-GR" sz="1600" i="1" dirty="0"/>
              <a:t>Περιεκτικότητα νερού σε αλάτι και άνωση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18137" y="4716463"/>
            <a:ext cx="3725863" cy="214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b="1" dirty="0">
                <a:latin typeface="+mn-lt"/>
              </a:rPr>
              <a:t>3. Μορφές Έρευνας</a:t>
            </a:r>
            <a:r>
              <a:rPr lang="en-US" sz="4000" b="1" dirty="0">
                <a:latin typeface="+mn-lt"/>
              </a:rPr>
              <a:t> </a:t>
            </a:r>
            <a:endParaRPr lang="el-GR" sz="4000" b="1" dirty="0">
              <a:latin typeface="+mn-lt"/>
            </a:endParaRPr>
          </a:p>
        </p:txBody>
      </p:sp>
      <p:sp>
        <p:nvSpPr>
          <p:cNvPr id="9" name="8 - TextBox"/>
          <p:cNvSpPr txBox="1"/>
          <p:nvPr/>
        </p:nvSpPr>
        <p:spPr>
          <a:xfrm>
            <a:off x="1071538" y="2857496"/>
            <a:ext cx="170912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dirty="0"/>
              <a:t>ΜΕ ΒΑΣΗ</a:t>
            </a:r>
          </a:p>
          <a:p>
            <a:r>
              <a:rPr lang="el-GR" sz="2400" dirty="0"/>
              <a:t>ΤΟΝ ΧΩΡΟ</a:t>
            </a:r>
          </a:p>
          <a:p>
            <a:r>
              <a:rPr lang="el-GR" sz="2400" dirty="0"/>
              <a:t>ΔΙΕΞΑΓΩΓΗΣ</a:t>
            </a:r>
          </a:p>
        </p:txBody>
      </p:sp>
      <p:sp>
        <p:nvSpPr>
          <p:cNvPr id="10" name="9 - TextBox"/>
          <p:cNvSpPr txBox="1"/>
          <p:nvPr/>
        </p:nvSpPr>
        <p:spPr>
          <a:xfrm>
            <a:off x="285720" y="2643182"/>
            <a:ext cx="833883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0000" dirty="0">
                <a:solidFill>
                  <a:schemeClr val="bg1">
                    <a:lumMod val="95000"/>
                  </a:schemeClr>
                </a:solidFill>
              </a:rPr>
              <a:t>4</a:t>
            </a:r>
          </a:p>
        </p:txBody>
      </p:sp>
      <p:sp>
        <p:nvSpPr>
          <p:cNvPr id="8" name="7 - TextBox"/>
          <p:cNvSpPr txBox="1"/>
          <p:nvPr/>
        </p:nvSpPr>
        <p:spPr>
          <a:xfrm>
            <a:off x="3857620" y="1643050"/>
            <a:ext cx="47863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ΕΡΓΑΣΤΗΡΙΑΚΗ</a:t>
            </a:r>
          </a:p>
          <a:p>
            <a:r>
              <a:rPr lang="el-GR" dirty="0"/>
              <a:t>Οι μετρήσεις γίνονται σε </a:t>
            </a:r>
            <a:r>
              <a:rPr lang="el-GR" b="1" dirty="0"/>
              <a:t>εργαστήριο.</a:t>
            </a:r>
          </a:p>
          <a:p>
            <a:endParaRPr lang="el-GR" b="1" dirty="0"/>
          </a:p>
          <a:p>
            <a:pPr>
              <a:buFont typeface="Wingdings" pitchFamily="2" charset="2"/>
              <a:buChar char="§"/>
            </a:pPr>
            <a:r>
              <a:rPr lang="el-GR" sz="1600" i="1" dirty="0"/>
              <a:t> Αντοχή </a:t>
            </a:r>
            <a:r>
              <a:rPr lang="el-GR" sz="1600" i="1" dirty="0" err="1"/>
              <a:t>beton</a:t>
            </a:r>
            <a:r>
              <a:rPr lang="el-GR" sz="1600" i="1" dirty="0"/>
              <a:t> με μετρήσεις σε δοκίμια</a:t>
            </a:r>
          </a:p>
          <a:p>
            <a:pPr>
              <a:buFont typeface="Wingdings" pitchFamily="2" charset="2"/>
              <a:buChar char="§"/>
            </a:pPr>
            <a:r>
              <a:rPr lang="el-GR" sz="1600" i="1" dirty="0"/>
              <a:t> Παρενέργειες φαρμάκων σε πειραματόζωα</a:t>
            </a:r>
          </a:p>
          <a:p>
            <a:pPr>
              <a:buFont typeface="Wingdings" pitchFamily="2" charset="2"/>
              <a:buChar char="§"/>
            </a:pPr>
            <a:r>
              <a:rPr lang="el-GR" sz="1600" i="1" dirty="0"/>
              <a:t> Γέφυρες, αντοχή ανάλογα στο σχήμα: μετρήσεις σε μοντέλα</a:t>
            </a:r>
          </a:p>
        </p:txBody>
      </p:sp>
      <p:sp>
        <p:nvSpPr>
          <p:cNvPr id="13" name="12 - Ορθογώνιο"/>
          <p:cNvSpPr/>
          <p:nvPr/>
        </p:nvSpPr>
        <p:spPr>
          <a:xfrm>
            <a:off x="3857620" y="4143380"/>
            <a:ext cx="500066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ΕΡΕΥΝΑ ΠΕΔΙΟΥ</a:t>
            </a:r>
          </a:p>
          <a:p>
            <a:r>
              <a:rPr lang="el-GR" dirty="0"/>
              <a:t>Οι μετρήσεις γίνονται εκεί που βρίσκονται τα στοιχεία, </a:t>
            </a:r>
            <a:r>
              <a:rPr lang="el-GR" b="1" dirty="0"/>
              <a:t>στο δικό τους περιβάλλον.</a:t>
            </a:r>
          </a:p>
          <a:p>
            <a:endParaRPr lang="el-GR" dirty="0"/>
          </a:p>
          <a:p>
            <a:pPr>
              <a:buFont typeface="Wingdings" pitchFamily="2" charset="2"/>
              <a:buChar char="§"/>
            </a:pPr>
            <a:r>
              <a:rPr lang="el-GR" sz="1600" i="1" dirty="0"/>
              <a:t> Μετρήσεις μόλυνσης </a:t>
            </a:r>
            <a:r>
              <a:rPr lang="el-GR" sz="1600" i="1" dirty="0" err="1"/>
              <a:t>ενος</a:t>
            </a:r>
            <a:r>
              <a:rPr lang="el-GR" sz="1600" i="1" dirty="0"/>
              <a:t> υδροβιότοπου</a:t>
            </a:r>
          </a:p>
          <a:p>
            <a:pPr>
              <a:buFont typeface="Wingdings" pitchFamily="2" charset="2"/>
              <a:buChar char="§"/>
            </a:pPr>
            <a:r>
              <a:rPr lang="el-GR" sz="1600" i="1" dirty="0"/>
              <a:t> Αρχαιολογική ανασκαφή</a:t>
            </a:r>
          </a:p>
          <a:p>
            <a:pPr>
              <a:buFont typeface="Wingdings" pitchFamily="2" charset="2"/>
              <a:buChar char="§"/>
            </a:pPr>
            <a:r>
              <a:rPr lang="el-GR" sz="1600" i="1" dirty="0"/>
              <a:t> Ερωτηματολόγια και παρατήρηση ατόμων στον χώρο εργασίας τους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b="1" dirty="0">
                <a:latin typeface="+mn-lt"/>
              </a:rPr>
              <a:t>3. Μορφές Έρευνας</a:t>
            </a:r>
            <a:r>
              <a:rPr lang="en-US" sz="4000" b="1" dirty="0">
                <a:latin typeface="+mn-lt"/>
              </a:rPr>
              <a:t> </a:t>
            </a:r>
            <a:endParaRPr lang="el-GR" sz="4000" b="1" dirty="0">
              <a:latin typeface="+mn-lt"/>
            </a:endParaRPr>
          </a:p>
        </p:txBody>
      </p:sp>
      <p:sp>
        <p:nvSpPr>
          <p:cNvPr id="9" name="8 - TextBox"/>
          <p:cNvSpPr txBox="1"/>
          <p:nvPr/>
        </p:nvSpPr>
        <p:spPr>
          <a:xfrm>
            <a:off x="1071538" y="2714620"/>
            <a:ext cx="230139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dirty="0"/>
              <a:t>ΜΕ ΒΑΣΗ ΤΟΝ</a:t>
            </a:r>
          </a:p>
          <a:p>
            <a:r>
              <a:rPr lang="el-GR" sz="2400" dirty="0"/>
              <a:t>ΑΡΙΘΜΟ ΤΩΝ</a:t>
            </a:r>
          </a:p>
          <a:p>
            <a:r>
              <a:rPr lang="el-GR" sz="2400" dirty="0"/>
              <a:t>ΕΞΕΤΑΖΟΜΕΝΩΝ</a:t>
            </a:r>
          </a:p>
          <a:p>
            <a:r>
              <a:rPr lang="el-GR" sz="2400" dirty="0"/>
              <a:t>ΣΤΟΙΧΕΙΩΝ</a:t>
            </a:r>
          </a:p>
        </p:txBody>
      </p:sp>
      <p:sp>
        <p:nvSpPr>
          <p:cNvPr id="10" name="9 - TextBox"/>
          <p:cNvSpPr txBox="1"/>
          <p:nvPr/>
        </p:nvSpPr>
        <p:spPr>
          <a:xfrm>
            <a:off x="285720" y="2643182"/>
            <a:ext cx="833883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0000" dirty="0">
                <a:solidFill>
                  <a:schemeClr val="bg1">
                    <a:lumMod val="95000"/>
                  </a:schemeClr>
                </a:solidFill>
              </a:rPr>
              <a:t>5</a:t>
            </a:r>
          </a:p>
        </p:txBody>
      </p:sp>
      <p:sp>
        <p:nvSpPr>
          <p:cNvPr id="8" name="7 - TextBox"/>
          <p:cNvSpPr txBox="1"/>
          <p:nvPr/>
        </p:nvSpPr>
        <p:spPr>
          <a:xfrm>
            <a:off x="3929058" y="1857364"/>
            <a:ext cx="4786346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ΑΤΟΜΙΚΗ ΕΡΕΥΝΑ</a:t>
            </a:r>
          </a:p>
          <a:p>
            <a:r>
              <a:rPr lang="el-GR" dirty="0"/>
              <a:t>Μελετά</a:t>
            </a:r>
            <a:r>
              <a:rPr lang="el-GR" b="1" dirty="0"/>
              <a:t> ένα στοιχείο.</a:t>
            </a:r>
          </a:p>
          <a:p>
            <a:endParaRPr lang="el-GR" sz="1600" i="1" dirty="0"/>
          </a:p>
          <a:p>
            <a:pPr>
              <a:buFont typeface="Wingdings" pitchFamily="2" charset="2"/>
              <a:buChar char="§"/>
            </a:pPr>
            <a:r>
              <a:rPr lang="el-GR" sz="1600" i="1" dirty="0"/>
              <a:t> Έρευνα για κάποια ιστορική προσωπικότητα</a:t>
            </a:r>
          </a:p>
          <a:p>
            <a:pPr>
              <a:buFont typeface="Wingdings" pitchFamily="2" charset="2"/>
              <a:buChar char="§"/>
            </a:pPr>
            <a:r>
              <a:rPr lang="el-GR" sz="1600" i="1" dirty="0"/>
              <a:t> Η ασφάλεια συγκεκριμένου μοντέλου αυτοκινήτου</a:t>
            </a:r>
          </a:p>
        </p:txBody>
      </p:sp>
      <p:sp>
        <p:nvSpPr>
          <p:cNvPr id="13" name="12 - Ορθογώνιο"/>
          <p:cNvSpPr/>
          <p:nvPr/>
        </p:nvSpPr>
        <p:spPr>
          <a:xfrm>
            <a:off x="3857620" y="4143380"/>
            <a:ext cx="500066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ΔΕΙΓΜΑΤΟΛΗΠΤΙΚΗ ΕΡΕΥΝΑ</a:t>
            </a:r>
          </a:p>
          <a:p>
            <a:r>
              <a:rPr lang="el-GR" dirty="0"/>
              <a:t>Μελετά ένα αντιπροσωπευτικό ή ένα τυχαίο </a:t>
            </a:r>
            <a:r>
              <a:rPr lang="el-GR" b="1" dirty="0"/>
              <a:t>δείγμα των στοιχείων.</a:t>
            </a:r>
          </a:p>
          <a:p>
            <a:endParaRPr lang="el-GR" dirty="0"/>
          </a:p>
          <a:p>
            <a:pPr>
              <a:buFont typeface="Wingdings" pitchFamily="2" charset="2"/>
              <a:buChar char="§"/>
            </a:pPr>
            <a:r>
              <a:rPr lang="el-GR" sz="1600" i="1" dirty="0"/>
              <a:t>Έρευνα δημοσκόπησης</a:t>
            </a:r>
          </a:p>
          <a:p>
            <a:pPr>
              <a:buFont typeface="Wingdings" pitchFamily="2" charset="2"/>
              <a:buChar char="§"/>
            </a:pPr>
            <a:r>
              <a:rPr lang="el-GR" sz="1600" i="1" dirty="0"/>
              <a:t> Ποιοτικός έλεγχος προϊόντων κατά την παραγωγή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b="1" dirty="0">
                <a:latin typeface="+mn-lt"/>
              </a:rPr>
              <a:t>1. Τι είναι η επιστημονική έρευνα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143116"/>
            <a:ext cx="8152105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b="1" dirty="0">
                <a:latin typeface="+mn-lt"/>
              </a:rPr>
              <a:t>1. Τι είναι η επιστημονική έρευνα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071678"/>
            <a:ext cx="8111348" cy="330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- TextBox"/>
          <p:cNvSpPr txBox="1"/>
          <p:nvPr/>
        </p:nvSpPr>
        <p:spPr>
          <a:xfrm>
            <a:off x="5357818" y="5857892"/>
            <a:ext cx="3321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chemeClr val="bg1">
                    <a:lumMod val="50000"/>
                  </a:schemeClr>
                </a:solidFill>
              </a:rPr>
              <a:t>ΤΗΝ ΔΙΑΚΡΙΝΕΙ ΑΥΣΤΗΡΗ ΛΟΓΙΚΗ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785786" y="1571612"/>
            <a:ext cx="57009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600" dirty="0">
                <a:solidFill>
                  <a:schemeClr val="bg1">
                    <a:lumMod val="50000"/>
                  </a:schemeClr>
                </a:solidFill>
              </a:rPr>
              <a:t>Τι είναι επιστημονική έρευνα</a:t>
            </a:r>
          </a:p>
        </p:txBody>
      </p:sp>
      <p:sp>
        <p:nvSpPr>
          <p:cNvPr id="3" name="2 - TextBox"/>
          <p:cNvSpPr txBox="1"/>
          <p:nvPr/>
        </p:nvSpPr>
        <p:spPr>
          <a:xfrm>
            <a:off x="5786446" y="1500174"/>
            <a:ext cx="2534668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0" dirty="0">
                <a:solidFill>
                  <a:schemeClr val="bg1">
                    <a:lumMod val="95000"/>
                  </a:schemeClr>
                </a:solidFill>
                <a:latin typeface="Arial Black" pitchFamily="34" charset="0"/>
              </a:rPr>
              <a:t>?</a:t>
            </a:r>
            <a:endParaRPr lang="el-GR" sz="30000" dirty="0">
              <a:solidFill>
                <a:schemeClr val="bg1">
                  <a:lumMod val="95000"/>
                </a:schemeClr>
              </a:solidFill>
              <a:latin typeface="Arial Black" pitchFamily="34" charset="0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857224" y="2357430"/>
            <a:ext cx="1317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chemeClr val="bg1">
                    <a:lumMod val="85000"/>
                  </a:schemeClr>
                </a:solidFill>
              </a:rPr>
              <a:t>Ο ρ ι σ μ ό 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b="1" dirty="0">
                <a:latin typeface="+mn-lt"/>
              </a:rPr>
              <a:t>1. Τι είναι η επιστημονική έρευνα</a:t>
            </a:r>
          </a:p>
        </p:txBody>
      </p:sp>
      <p:sp>
        <p:nvSpPr>
          <p:cNvPr id="4" name="3 - TextBox"/>
          <p:cNvSpPr txBox="1"/>
          <p:nvPr/>
        </p:nvSpPr>
        <p:spPr>
          <a:xfrm>
            <a:off x="785786" y="2357430"/>
            <a:ext cx="764386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dirty="0"/>
              <a:t>Είναι μια σκόπιμη προσπάθεια με αφετηρία ένα </a:t>
            </a:r>
            <a:r>
              <a:rPr lang="el-GR" sz="2000" b="1" u="sng" dirty="0"/>
              <a:t>συγκεκριμένο πρόβλημα</a:t>
            </a:r>
            <a:r>
              <a:rPr lang="el-GR" sz="2000" dirty="0"/>
              <a:t>. Στηρίζεται σε </a:t>
            </a:r>
            <a:r>
              <a:rPr lang="el-GR" sz="2000" b="1" dirty="0"/>
              <a:t>συστηματική εργασία </a:t>
            </a:r>
            <a:r>
              <a:rPr lang="el-GR" sz="2000" dirty="0"/>
              <a:t>(σε θεωρητικό και πειραματικό επίπεδο) με σκοπό να προταθεί </a:t>
            </a:r>
            <a:r>
              <a:rPr lang="el-GR" sz="2000" b="1" u="sng" dirty="0"/>
              <a:t>λύση</a:t>
            </a:r>
            <a:r>
              <a:rPr lang="el-GR" sz="2000" dirty="0"/>
              <a:t> στο πρόβλημα ή την </a:t>
            </a:r>
            <a:r>
              <a:rPr lang="el-GR" sz="2000" b="1" u="sng" dirty="0"/>
              <a:t>επαλήθευση</a:t>
            </a:r>
            <a:r>
              <a:rPr lang="el-GR" sz="2000" dirty="0"/>
              <a:t> ή την </a:t>
            </a:r>
            <a:r>
              <a:rPr lang="el-GR" sz="2000" b="1" u="sng" dirty="0"/>
              <a:t>απόρριψη</a:t>
            </a:r>
            <a:r>
              <a:rPr lang="el-GR" sz="2000" dirty="0"/>
              <a:t> της </a:t>
            </a:r>
            <a:r>
              <a:rPr lang="el-GR" sz="2000" b="1" dirty="0"/>
              <a:t>υπόθεσης</a:t>
            </a:r>
            <a:r>
              <a:rPr lang="el-GR" sz="2000" dirty="0"/>
              <a:t> που διατυπώθηκε.</a:t>
            </a:r>
          </a:p>
          <a:p>
            <a:pPr algn="ctr"/>
            <a:endParaRPr lang="el-GR" sz="2000" dirty="0"/>
          </a:p>
          <a:p>
            <a:pPr algn="ctr"/>
            <a:r>
              <a:rPr lang="el-GR" sz="2000" dirty="0"/>
              <a:t> Δέχεται ότι για να είναι η γνώση έγκυρη, πρέπει να επαληθεύεται από τα </a:t>
            </a:r>
            <a:r>
              <a:rPr lang="el-GR" sz="2000" b="1" dirty="0"/>
              <a:t>εμπειρικά δεδομένα </a:t>
            </a:r>
            <a:r>
              <a:rPr lang="el-GR" sz="2000" dirty="0"/>
              <a:t>και αποσκοπεί στη </a:t>
            </a:r>
            <a:r>
              <a:rPr lang="el-GR" sz="2000" b="1" dirty="0"/>
              <a:t>γενίκευση</a:t>
            </a:r>
            <a:r>
              <a:rPr lang="el-GR" sz="2000" dirty="0"/>
              <a:t> (δηλαδή τα συμπεράσματα που βγαίνουν να έχουν τη μεγαλύτερη δυνατή ισχύ).</a:t>
            </a:r>
          </a:p>
        </p:txBody>
      </p:sp>
      <p:sp>
        <p:nvSpPr>
          <p:cNvPr id="5" name="4 - Ορθογώνιο"/>
          <p:cNvSpPr/>
          <p:nvPr/>
        </p:nvSpPr>
        <p:spPr>
          <a:xfrm>
            <a:off x="7000892" y="5214950"/>
            <a:ext cx="1317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>
                <a:solidFill>
                  <a:schemeClr val="bg1">
                    <a:lumMod val="85000"/>
                  </a:schemeClr>
                </a:solidFill>
              </a:rPr>
              <a:t>Ο ρ ι σ μ ό 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b="1" dirty="0">
                <a:latin typeface="+mn-lt"/>
              </a:rPr>
              <a:t>2. Επιστημονική Μέθοδος Έρευνας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428596" y="2143116"/>
            <a:ext cx="4881016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AutoNum type="arabicPeriod"/>
            </a:pPr>
            <a:r>
              <a:rPr lang="el-GR" sz="2400" dirty="0"/>
              <a:t>Προσδιορισμός του προβλήματος</a:t>
            </a:r>
          </a:p>
          <a:p>
            <a:pPr marL="457200" indent="-457200"/>
            <a:r>
              <a:rPr lang="el-GR" sz="2400" dirty="0"/>
              <a:t>       </a:t>
            </a:r>
            <a:r>
              <a:rPr lang="el-GR" dirty="0"/>
              <a:t>σαφής διατύπωση των ερωτημάτων</a:t>
            </a:r>
          </a:p>
          <a:p>
            <a:pPr marL="457200" indent="-457200">
              <a:buAutoNum type="arabicPeriod" startAt="2"/>
            </a:pPr>
            <a:r>
              <a:rPr lang="el-GR" sz="2400" dirty="0"/>
              <a:t>Συλλογή δεδομένων</a:t>
            </a:r>
          </a:p>
          <a:p>
            <a:pPr marL="457200" indent="-457200">
              <a:buAutoNum type="arabicPeriod" startAt="2"/>
            </a:pPr>
            <a:r>
              <a:rPr lang="el-GR" sz="2400" dirty="0"/>
              <a:t>Ανάλυση δεδομένων</a:t>
            </a:r>
          </a:p>
          <a:p>
            <a:pPr marL="457200" indent="-457200">
              <a:buAutoNum type="arabicPeriod" startAt="2"/>
            </a:pPr>
            <a:r>
              <a:rPr lang="el-GR" sz="2400" dirty="0"/>
              <a:t>Διατύπωση της υπόθεσης</a:t>
            </a:r>
          </a:p>
          <a:p>
            <a:pPr marL="457200" indent="-457200">
              <a:buAutoNum type="arabicPeriod" startAt="2"/>
            </a:pPr>
            <a:r>
              <a:rPr lang="el-GR" sz="2400" dirty="0"/>
              <a:t>Πειραματισμός</a:t>
            </a:r>
          </a:p>
          <a:p>
            <a:pPr marL="457200" indent="-457200">
              <a:buAutoNum type="arabicPeriod" startAt="2"/>
            </a:pPr>
            <a:r>
              <a:rPr lang="el-GR" sz="2400" dirty="0"/>
              <a:t>Συμπεράσματα</a:t>
            </a:r>
          </a:p>
          <a:p>
            <a:pPr marL="457200" indent="-457200">
              <a:buAutoNum type="arabicPeriod" startAt="2"/>
            </a:pPr>
            <a:r>
              <a:rPr lang="el-GR" sz="2400" dirty="0"/>
              <a:t>Δοκιμαστική εφαρμογή</a:t>
            </a:r>
          </a:p>
          <a:p>
            <a:r>
              <a:rPr lang="el-GR" sz="2400" dirty="0"/>
              <a:t>     </a:t>
            </a:r>
          </a:p>
        </p:txBody>
      </p:sp>
      <p:cxnSp>
        <p:nvCxnSpPr>
          <p:cNvPr id="8" name="7 - Γωνιακή σύνδεση"/>
          <p:cNvCxnSpPr/>
          <p:nvPr/>
        </p:nvCxnSpPr>
        <p:spPr>
          <a:xfrm>
            <a:off x="4071934" y="5000636"/>
            <a:ext cx="1143008" cy="785818"/>
          </a:xfrm>
          <a:prstGeom prst="bentConnector3">
            <a:avLst>
              <a:gd name="adj1" fmla="val 50000"/>
            </a:avLst>
          </a:prstGeom>
          <a:ln w="38100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- Ευθύγραμμο βέλος σύνδεσης"/>
          <p:cNvCxnSpPr/>
          <p:nvPr/>
        </p:nvCxnSpPr>
        <p:spPr>
          <a:xfrm>
            <a:off x="4643438" y="5000636"/>
            <a:ext cx="571504" cy="1588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14 - TextBox"/>
          <p:cNvSpPr txBox="1"/>
          <p:nvPr/>
        </p:nvSpPr>
        <p:spPr>
          <a:xfrm>
            <a:off x="5429256" y="4643446"/>
            <a:ext cx="3428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Επιτυχής:</a:t>
            </a:r>
            <a:r>
              <a:rPr lang="el-GR" dirty="0"/>
              <a:t>  </a:t>
            </a:r>
          </a:p>
          <a:p>
            <a:r>
              <a:rPr lang="el-GR" dirty="0"/>
              <a:t>επιβεβαίωση της </a:t>
            </a:r>
            <a:r>
              <a:rPr lang="el-GR" dirty="0" err="1"/>
              <a:t>υπόθεσης=λύση</a:t>
            </a:r>
            <a:endParaRPr lang="el-GR" dirty="0"/>
          </a:p>
        </p:txBody>
      </p:sp>
      <p:sp>
        <p:nvSpPr>
          <p:cNvPr id="16" name="15 - TextBox"/>
          <p:cNvSpPr txBox="1"/>
          <p:nvPr/>
        </p:nvSpPr>
        <p:spPr>
          <a:xfrm>
            <a:off x="5429256" y="5572140"/>
            <a:ext cx="32005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/>
              <a:t>Ανεπιτυχής:</a:t>
            </a:r>
            <a:r>
              <a:rPr lang="el-GR" dirty="0"/>
              <a:t> </a:t>
            </a:r>
          </a:p>
          <a:p>
            <a:r>
              <a:rPr lang="el-GR" dirty="0" err="1"/>
              <a:t>επαναδιατύπωση</a:t>
            </a:r>
            <a:r>
              <a:rPr lang="el-GR" dirty="0"/>
              <a:t> της υπόθεσης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18137" y="4716463"/>
            <a:ext cx="3725863" cy="214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b="1" dirty="0">
                <a:latin typeface="+mn-lt"/>
              </a:rPr>
              <a:t>3. Μορφές Έρευνας</a:t>
            </a:r>
          </a:p>
        </p:txBody>
      </p:sp>
      <p:sp>
        <p:nvSpPr>
          <p:cNvPr id="9" name="8 - TextBox"/>
          <p:cNvSpPr txBox="1"/>
          <p:nvPr/>
        </p:nvSpPr>
        <p:spPr>
          <a:xfrm>
            <a:off x="1071538" y="2857496"/>
            <a:ext cx="218162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dirty="0"/>
              <a:t>ΜΕ ΒΑΣΗ ΤΟΝ</a:t>
            </a:r>
          </a:p>
          <a:p>
            <a:r>
              <a:rPr lang="el-GR" sz="2400" dirty="0"/>
              <a:t>ΕΠΙΣΤΗΜΟΝΙΚΟ</a:t>
            </a:r>
          </a:p>
          <a:p>
            <a:r>
              <a:rPr lang="el-GR" sz="2400" dirty="0"/>
              <a:t>ΚΛΑΔΟ</a:t>
            </a:r>
          </a:p>
        </p:txBody>
      </p:sp>
      <p:sp>
        <p:nvSpPr>
          <p:cNvPr id="10" name="9 - TextBox"/>
          <p:cNvSpPr txBox="1"/>
          <p:nvPr/>
        </p:nvSpPr>
        <p:spPr>
          <a:xfrm>
            <a:off x="285720" y="2643182"/>
            <a:ext cx="833883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0000" dirty="0">
                <a:solidFill>
                  <a:schemeClr val="bg1">
                    <a:lumMod val="95000"/>
                  </a:schemeClr>
                </a:solidFill>
              </a:rPr>
              <a:t>1</a:t>
            </a:r>
          </a:p>
        </p:txBody>
      </p:sp>
      <p:sp>
        <p:nvSpPr>
          <p:cNvPr id="11" name="10 - TextBox"/>
          <p:cNvSpPr txBox="1"/>
          <p:nvPr/>
        </p:nvSpPr>
        <p:spPr>
          <a:xfrm>
            <a:off x="3786182" y="2214554"/>
            <a:ext cx="442915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l-GR" dirty="0"/>
              <a:t> ΙΑΤΡΙΚΗ</a:t>
            </a:r>
          </a:p>
          <a:p>
            <a:pPr>
              <a:buFont typeface="Wingdings" pitchFamily="2" charset="2"/>
              <a:buChar char="§"/>
            </a:pPr>
            <a:r>
              <a:rPr lang="el-GR" dirty="0"/>
              <a:t> ΦΑΡΜΑΚΕΥΤΙΚΗ</a:t>
            </a:r>
          </a:p>
          <a:p>
            <a:pPr>
              <a:buFont typeface="Wingdings" pitchFamily="2" charset="2"/>
              <a:buChar char="§"/>
            </a:pPr>
            <a:r>
              <a:rPr lang="el-GR" dirty="0"/>
              <a:t> ΒΙΟΛΟΓΙΚΗ</a:t>
            </a:r>
          </a:p>
          <a:p>
            <a:pPr>
              <a:buFont typeface="Wingdings" pitchFamily="2" charset="2"/>
              <a:buChar char="§"/>
            </a:pPr>
            <a:r>
              <a:rPr lang="el-GR" dirty="0"/>
              <a:t> ΑΡΧΑΙΟΛΟΓΙΚΗ</a:t>
            </a:r>
          </a:p>
          <a:p>
            <a:pPr>
              <a:buFont typeface="Wingdings" pitchFamily="2" charset="2"/>
              <a:buChar char="§"/>
            </a:pPr>
            <a:r>
              <a:rPr lang="el-GR" dirty="0"/>
              <a:t> ΙΣΤΟΡΙΚΗ</a:t>
            </a:r>
          </a:p>
          <a:p>
            <a:pPr>
              <a:buFont typeface="Wingdings" pitchFamily="2" charset="2"/>
              <a:buChar char="§"/>
            </a:pPr>
            <a:r>
              <a:rPr lang="el-GR" dirty="0"/>
              <a:t> ΦΥΣΙΚΗ</a:t>
            </a:r>
          </a:p>
          <a:p>
            <a:pPr>
              <a:buFont typeface="Wingdings" pitchFamily="2" charset="2"/>
              <a:buChar char="§"/>
            </a:pPr>
            <a:endParaRPr lang="el-GR" dirty="0"/>
          </a:p>
          <a:p>
            <a:pPr>
              <a:buFont typeface="Wingdings" pitchFamily="2" charset="2"/>
              <a:buChar char="§"/>
            </a:pPr>
            <a:r>
              <a:rPr lang="el-GR" dirty="0"/>
              <a:t> ΧΗΜΙΚΗ</a:t>
            </a:r>
          </a:p>
          <a:p>
            <a:pPr>
              <a:buFont typeface="Wingdings" pitchFamily="2" charset="2"/>
              <a:buChar char="§"/>
            </a:pPr>
            <a:r>
              <a:rPr lang="el-GR" dirty="0"/>
              <a:t> ΑΣΤΡΟΝΟΜΙΑΣ</a:t>
            </a:r>
          </a:p>
          <a:p>
            <a:pPr>
              <a:buFont typeface="Wingdings" pitchFamily="2" charset="2"/>
              <a:buChar char="§"/>
            </a:pPr>
            <a:r>
              <a:rPr lang="el-GR" dirty="0"/>
              <a:t> ΚΟΙΝΩΝΙΟΛΟΓΙΚΗ</a:t>
            </a:r>
          </a:p>
          <a:p>
            <a:pPr>
              <a:buFont typeface="Wingdings" pitchFamily="2" charset="2"/>
              <a:buChar char="§"/>
            </a:pPr>
            <a:r>
              <a:rPr lang="el-GR" dirty="0"/>
              <a:t> ΕΘΝΟΓΡΑΦΙΚΗ</a:t>
            </a:r>
          </a:p>
          <a:p>
            <a:pPr>
              <a:buFont typeface="Wingdings" pitchFamily="2" charset="2"/>
              <a:buChar char="§"/>
            </a:pPr>
            <a:r>
              <a:rPr lang="el-GR" dirty="0"/>
              <a:t> ΨΥΧΟΛΟΓΙΚΗ</a:t>
            </a:r>
          </a:p>
          <a:p>
            <a:pPr>
              <a:buFont typeface="Wingdings" pitchFamily="2" charset="2"/>
              <a:buChar char="§"/>
            </a:pPr>
            <a:r>
              <a:rPr lang="el-GR" dirty="0"/>
              <a:t> ΕΚΠΑΙΔΕΥΤΙΚΗ</a:t>
            </a:r>
          </a:p>
        </p:txBody>
      </p:sp>
      <p:sp>
        <p:nvSpPr>
          <p:cNvPr id="12" name="11 - TextBox"/>
          <p:cNvSpPr txBox="1"/>
          <p:nvPr/>
        </p:nvSpPr>
        <p:spPr>
          <a:xfrm>
            <a:off x="6715140" y="2143116"/>
            <a:ext cx="193533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l-GR" dirty="0"/>
              <a:t> ΕΔΑΦΟΛΟΓΙΚΗ</a:t>
            </a:r>
          </a:p>
          <a:p>
            <a:pPr>
              <a:buFont typeface="Wingdings" pitchFamily="2" charset="2"/>
              <a:buChar char="§"/>
            </a:pPr>
            <a:r>
              <a:rPr lang="el-GR" dirty="0"/>
              <a:t> ΒΙΟΜΗΧΑΝΙΚΗ</a:t>
            </a:r>
          </a:p>
          <a:p>
            <a:pPr>
              <a:buFont typeface="Wingdings" pitchFamily="2" charset="2"/>
              <a:buChar char="§"/>
            </a:pPr>
            <a:r>
              <a:rPr lang="el-GR" dirty="0"/>
              <a:t> ΜΗΧΑΝΟΛΟΓΙΚΗ</a:t>
            </a:r>
          </a:p>
          <a:p>
            <a:pPr>
              <a:buFont typeface="Wingdings" pitchFamily="2" charset="2"/>
              <a:buChar char="§"/>
            </a:pPr>
            <a:r>
              <a:rPr lang="el-GR" dirty="0"/>
              <a:t> ΑΓΟΡΑΣ</a:t>
            </a:r>
          </a:p>
          <a:p>
            <a:pPr>
              <a:buFont typeface="Wingdings" pitchFamily="2" charset="2"/>
              <a:buChar char="§"/>
            </a:pPr>
            <a:r>
              <a:rPr lang="el-GR" dirty="0"/>
              <a:t> ΠΑΡΑΓΩΓΗΣ</a:t>
            </a:r>
          </a:p>
          <a:p>
            <a:pPr>
              <a:buFont typeface="Wingdings" pitchFamily="2" charset="2"/>
              <a:buChar char="§"/>
            </a:pPr>
            <a:r>
              <a:rPr lang="el-GR" dirty="0"/>
              <a:t> κ.α.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b="1" dirty="0">
                <a:latin typeface="+mn-lt"/>
              </a:rPr>
              <a:t>3. Μορφές Έρευνας</a:t>
            </a:r>
            <a:r>
              <a:rPr lang="en-US" sz="4000" b="1" dirty="0">
                <a:latin typeface="+mn-lt"/>
              </a:rPr>
              <a:t> </a:t>
            </a:r>
            <a:endParaRPr lang="el-GR" sz="4000" b="1" dirty="0">
              <a:latin typeface="+mn-lt"/>
            </a:endParaRPr>
          </a:p>
        </p:txBody>
      </p:sp>
      <p:sp>
        <p:nvSpPr>
          <p:cNvPr id="9" name="8 - TextBox"/>
          <p:cNvSpPr txBox="1"/>
          <p:nvPr/>
        </p:nvSpPr>
        <p:spPr>
          <a:xfrm>
            <a:off x="1071538" y="2857496"/>
            <a:ext cx="248798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dirty="0"/>
              <a:t>ΜΕ ΒΑΣΗ ΤΗΝ</a:t>
            </a:r>
          </a:p>
          <a:p>
            <a:r>
              <a:rPr lang="el-GR" sz="2400" dirty="0"/>
              <a:t>ΑΞΙΟΠΟΙΗΣΗ ΤΩΝ</a:t>
            </a:r>
          </a:p>
          <a:p>
            <a:r>
              <a:rPr lang="el-GR" sz="2400" dirty="0"/>
              <a:t>ΑΠΟΤΕΛΕΣΜΑΤΩΝ</a:t>
            </a:r>
          </a:p>
        </p:txBody>
      </p:sp>
      <p:sp>
        <p:nvSpPr>
          <p:cNvPr id="10" name="9 - TextBox"/>
          <p:cNvSpPr txBox="1"/>
          <p:nvPr/>
        </p:nvSpPr>
        <p:spPr>
          <a:xfrm>
            <a:off x="285720" y="2643182"/>
            <a:ext cx="833883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0" dirty="0">
                <a:solidFill>
                  <a:schemeClr val="bg1">
                    <a:lumMod val="95000"/>
                  </a:schemeClr>
                </a:solidFill>
              </a:rPr>
              <a:t>2</a:t>
            </a:r>
            <a:endParaRPr lang="el-GR" sz="10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3857620" y="1643050"/>
            <a:ext cx="47863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ΒΑΣΙΚΗ ΕΡΕΥΝΑ</a:t>
            </a:r>
          </a:p>
          <a:p>
            <a:r>
              <a:rPr lang="el-GR" dirty="0"/>
              <a:t>Έχει σαν σκοπό να </a:t>
            </a:r>
            <a:r>
              <a:rPr lang="el-GR" b="1" dirty="0"/>
              <a:t>εξηγήσει</a:t>
            </a:r>
            <a:r>
              <a:rPr lang="el-GR" dirty="0"/>
              <a:t> και να </a:t>
            </a:r>
            <a:r>
              <a:rPr lang="el-GR" b="1" dirty="0"/>
              <a:t>ερμηνεύσει</a:t>
            </a:r>
            <a:r>
              <a:rPr lang="el-GR" dirty="0"/>
              <a:t>. Δεν κατασκευάζει ή</a:t>
            </a:r>
            <a:r>
              <a:rPr lang="en-US" dirty="0"/>
              <a:t> </a:t>
            </a:r>
            <a:r>
              <a:rPr lang="el-GR" dirty="0"/>
              <a:t>επινοεί κάτι, αλλά </a:t>
            </a:r>
            <a:r>
              <a:rPr lang="el-GR" b="1" dirty="0"/>
              <a:t>παράγει γνώση</a:t>
            </a:r>
            <a:r>
              <a:rPr lang="el-GR" dirty="0"/>
              <a:t> π.χ.</a:t>
            </a:r>
          </a:p>
          <a:p>
            <a:pPr>
              <a:buFont typeface="Wingdings" pitchFamily="2" charset="2"/>
              <a:buChar char="§"/>
            </a:pPr>
            <a:r>
              <a:rPr lang="el-GR" sz="1600" i="1" dirty="0"/>
              <a:t> Πώς άρχισε η δημιουργία του σύμπαντος;</a:t>
            </a:r>
          </a:p>
          <a:p>
            <a:pPr>
              <a:buFont typeface="Wingdings" pitchFamily="2" charset="2"/>
              <a:buChar char="§"/>
            </a:pPr>
            <a:r>
              <a:rPr lang="el-GR" sz="1600" i="1" dirty="0"/>
              <a:t> Από τι συνίστανται τα πρωτόνια, τα ηλεκτρόνια και τα νετρόνια;</a:t>
            </a:r>
          </a:p>
          <a:p>
            <a:pPr>
              <a:buFont typeface="Wingdings" pitchFamily="2" charset="2"/>
              <a:buChar char="§"/>
            </a:pPr>
            <a:r>
              <a:rPr lang="el-GR" sz="1600" i="1" dirty="0"/>
              <a:t> Πώς αναπαράγονται τα </a:t>
            </a:r>
            <a:r>
              <a:rPr lang="el-GR" sz="1600" i="1" dirty="0" err="1"/>
              <a:t>μυκετόζωα</a:t>
            </a:r>
            <a:r>
              <a:rPr lang="el-GR" sz="1600" i="1" dirty="0"/>
              <a:t>;</a:t>
            </a:r>
          </a:p>
        </p:txBody>
      </p:sp>
      <p:sp>
        <p:nvSpPr>
          <p:cNvPr id="13" name="12 - Ορθογώνιο"/>
          <p:cNvSpPr/>
          <p:nvPr/>
        </p:nvSpPr>
        <p:spPr>
          <a:xfrm>
            <a:off x="3857620" y="4143380"/>
            <a:ext cx="500066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ΕΦΑΡΜΟΣΜΕΝΗ ΕΡΕΥΝΑ</a:t>
            </a:r>
          </a:p>
          <a:p>
            <a:r>
              <a:rPr lang="el-GR" dirty="0"/>
              <a:t>Έχει σαν σκοπό την </a:t>
            </a:r>
            <a:r>
              <a:rPr lang="el-GR" b="1" dirty="0"/>
              <a:t>επίλυση πρακτικών προβλημάτων</a:t>
            </a:r>
            <a:r>
              <a:rPr lang="el-GR" dirty="0"/>
              <a:t> του σύγχρονου κόσμου και όχι την παραγωγή επιστημονικής γνώσης αυτής καθαυτής π.χ.</a:t>
            </a:r>
          </a:p>
          <a:p>
            <a:pPr>
              <a:buFont typeface="Wingdings" pitchFamily="2" charset="2"/>
              <a:buChar char="§"/>
            </a:pPr>
            <a:r>
              <a:rPr lang="el-GR" sz="1600" i="1" dirty="0"/>
              <a:t> Βελτίωση της γεωργικής παραγωγής</a:t>
            </a:r>
          </a:p>
          <a:p>
            <a:pPr>
              <a:buFont typeface="Wingdings" pitchFamily="2" charset="2"/>
              <a:buChar char="§"/>
            </a:pPr>
            <a:r>
              <a:rPr lang="el-GR" sz="1600" i="1" dirty="0"/>
              <a:t> Θεραπεία ειδικών ασθενειών</a:t>
            </a:r>
          </a:p>
          <a:p>
            <a:pPr>
              <a:buFont typeface="Wingdings" pitchFamily="2" charset="2"/>
              <a:buChar char="§"/>
            </a:pPr>
            <a:r>
              <a:rPr lang="el-GR" sz="1600" i="1" dirty="0"/>
              <a:t> Εξοικονόμηση ενέργειας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b="1" dirty="0">
                <a:latin typeface="+mn-lt"/>
              </a:rPr>
              <a:t>3. Μορφές Έρευνας</a:t>
            </a:r>
            <a:r>
              <a:rPr lang="en-US" sz="4000" b="1" dirty="0">
                <a:latin typeface="+mn-lt"/>
              </a:rPr>
              <a:t> </a:t>
            </a:r>
            <a:endParaRPr lang="el-GR" sz="4000" b="1" dirty="0">
              <a:latin typeface="+mn-lt"/>
            </a:endParaRPr>
          </a:p>
        </p:txBody>
      </p:sp>
      <p:sp>
        <p:nvSpPr>
          <p:cNvPr id="9" name="8 - TextBox"/>
          <p:cNvSpPr txBox="1"/>
          <p:nvPr/>
        </p:nvSpPr>
        <p:spPr>
          <a:xfrm>
            <a:off x="1071538" y="2857496"/>
            <a:ext cx="195560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dirty="0"/>
              <a:t>ΜΕ ΒΑΣΗ ΤΟΝ</a:t>
            </a:r>
          </a:p>
          <a:p>
            <a:r>
              <a:rPr lang="el-GR" sz="2400" dirty="0"/>
              <a:t>ΕΛΕΓΧΟ ΤΩΝ</a:t>
            </a:r>
          </a:p>
          <a:p>
            <a:r>
              <a:rPr lang="el-GR" sz="2400" dirty="0"/>
              <a:t>ΣΤΟΙΧΕΙΩΝ</a:t>
            </a:r>
          </a:p>
        </p:txBody>
      </p:sp>
      <p:sp>
        <p:nvSpPr>
          <p:cNvPr id="10" name="9 - TextBox"/>
          <p:cNvSpPr txBox="1"/>
          <p:nvPr/>
        </p:nvSpPr>
        <p:spPr>
          <a:xfrm>
            <a:off x="285720" y="2643182"/>
            <a:ext cx="833883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0000" dirty="0">
                <a:solidFill>
                  <a:schemeClr val="bg1">
                    <a:lumMod val="95000"/>
                  </a:schemeClr>
                </a:solidFill>
              </a:rPr>
              <a:t>3</a:t>
            </a:r>
          </a:p>
        </p:txBody>
      </p:sp>
      <p:sp>
        <p:nvSpPr>
          <p:cNvPr id="8" name="7 - TextBox"/>
          <p:cNvSpPr txBox="1"/>
          <p:nvPr/>
        </p:nvSpPr>
        <p:spPr>
          <a:xfrm>
            <a:off x="3643306" y="2428868"/>
            <a:ext cx="485778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ΔΗΜΟΣΚΟΠΗΣΗ</a:t>
            </a:r>
          </a:p>
          <a:p>
            <a:r>
              <a:rPr lang="el-GR" b="1" dirty="0"/>
              <a:t>Απλή καταγραφή δεδομένων </a:t>
            </a:r>
            <a:r>
              <a:rPr lang="el-GR" dirty="0"/>
              <a:t>και </a:t>
            </a:r>
            <a:r>
              <a:rPr lang="el-GR" b="1" dirty="0" err="1"/>
              <a:t>στατιστικοποίηση</a:t>
            </a:r>
            <a:r>
              <a:rPr lang="el-GR" b="1" dirty="0"/>
              <a:t> </a:t>
            </a:r>
            <a:r>
              <a:rPr lang="el-GR" dirty="0"/>
              <a:t>τους. </a:t>
            </a:r>
          </a:p>
          <a:p>
            <a:r>
              <a:rPr lang="el-GR" dirty="0"/>
              <a:t>Κατανομή </a:t>
            </a:r>
            <a:r>
              <a:rPr lang="el-GR" u="sng" dirty="0"/>
              <a:t>συνόλου στα επίπεδα των μεταβλητών</a:t>
            </a:r>
          </a:p>
          <a:p>
            <a:r>
              <a:rPr lang="el-GR" b="1" dirty="0"/>
              <a:t>Εξυπηρετεί πρακτικούς </a:t>
            </a:r>
            <a:r>
              <a:rPr lang="el-GR" dirty="0"/>
              <a:t>και όχι επιστημονικούς </a:t>
            </a:r>
            <a:r>
              <a:rPr lang="el-GR" b="1" dirty="0"/>
              <a:t>σκοπούς</a:t>
            </a:r>
            <a:r>
              <a:rPr lang="el-GR" dirty="0"/>
              <a:t>.</a:t>
            </a:r>
          </a:p>
          <a:p>
            <a:endParaRPr lang="el-GR" dirty="0"/>
          </a:p>
          <a:p>
            <a:pPr>
              <a:buFont typeface="Wingdings" pitchFamily="2" charset="2"/>
              <a:buChar char="§"/>
            </a:pPr>
            <a:r>
              <a:rPr lang="el-GR" sz="1600" i="1" dirty="0"/>
              <a:t> Η ενασχόληση των εφήβων με τον αθλητισμό</a:t>
            </a:r>
          </a:p>
          <a:p>
            <a:pPr>
              <a:buFont typeface="Wingdings" pitchFamily="2" charset="2"/>
              <a:buChar char="§"/>
            </a:pPr>
            <a:r>
              <a:rPr lang="el-GR" sz="1600" i="1" dirty="0"/>
              <a:t> Οι διατροφικές συνήθειες των νέων</a:t>
            </a:r>
          </a:p>
          <a:p>
            <a:pPr>
              <a:buFont typeface="Wingdings" pitchFamily="2" charset="2"/>
              <a:buChar char="§"/>
            </a:pPr>
            <a:r>
              <a:rPr lang="el-GR" sz="1600" i="1" dirty="0"/>
              <a:t> Η ενημέρωση των Ελλήνων για το περιβάλλον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719</TotalTime>
  <Words>600</Words>
  <Application>Microsoft Office PowerPoint</Application>
  <PresentationFormat>Προβολή στην οθόνη (4:3)</PresentationFormat>
  <Paragraphs>137</Paragraphs>
  <Slides>13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13</vt:i4>
      </vt:variant>
    </vt:vector>
  </HeadingPairs>
  <TitlesOfParts>
    <vt:vector size="18" baseType="lpstr">
      <vt:lpstr>Arial</vt:lpstr>
      <vt:lpstr>Arial Black</vt:lpstr>
      <vt:lpstr>Calibri</vt:lpstr>
      <vt:lpstr>Wingdings</vt:lpstr>
      <vt:lpstr>Θέμα του Office</vt:lpstr>
      <vt:lpstr>Παρουσίαση του PowerPoint</vt:lpstr>
      <vt:lpstr>1. Τι είναι η επιστημονική έρευνα</vt:lpstr>
      <vt:lpstr>1. Τι είναι η επιστημονική έρευνα</vt:lpstr>
      <vt:lpstr>Παρουσίαση του PowerPoint</vt:lpstr>
      <vt:lpstr>1. Τι είναι η επιστημονική έρευνα</vt:lpstr>
      <vt:lpstr>2. Επιστημονική Μέθοδος Έρευνας</vt:lpstr>
      <vt:lpstr>3. Μορφές Έρευνας</vt:lpstr>
      <vt:lpstr>3. Μορφές Έρευνας </vt:lpstr>
      <vt:lpstr>3. Μορφές Έρευνας </vt:lpstr>
      <vt:lpstr>3. Μορφές Έρευνας </vt:lpstr>
      <vt:lpstr>3. Μορφές Έρευνας </vt:lpstr>
      <vt:lpstr>3. Μορφές Έρευνας </vt:lpstr>
      <vt:lpstr>3. Μορφές Έρευνας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 Ε Χ Ν Ο Λ Ο Γ Ι Α</dc:title>
  <dc:creator>Rania Karakosta</dc:creator>
  <cp:lastModifiedBy>Χρήστος Μπατζαλής</cp:lastModifiedBy>
  <cp:revision>169</cp:revision>
  <dcterms:created xsi:type="dcterms:W3CDTF">2024-10-20T05:48:51Z</dcterms:created>
  <dcterms:modified xsi:type="dcterms:W3CDTF">2025-06-10T15:36:23Z</dcterms:modified>
</cp:coreProperties>
</file>