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8" r:id="rId3"/>
    <p:sldId id="259" r:id="rId4"/>
    <p:sldId id="260" r:id="rId5"/>
    <p:sldId id="261" r:id="rId6"/>
    <p:sldId id="269" r:id="rId7"/>
    <p:sldId id="295" r:id="rId8"/>
    <p:sldId id="296" r:id="rId9"/>
    <p:sldId id="297" r:id="rId10"/>
    <p:sldId id="298" r:id="rId11"/>
    <p:sldId id="299" r:id="rId12"/>
    <p:sldId id="300" r:id="rId13"/>
    <p:sldId id="301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7E023-0149-4536-8540-CDBAA3A3BB00}" type="datetimeFigureOut">
              <a:rPr lang="el-GR" smtClean="0"/>
              <a:pPr/>
              <a:t>10/6/2025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4923F-3BDB-48C9-80F6-959DF99C6A7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自己分析『あなたのやる気スイッチは？』 | 就労移行支援事業所リンク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7465" y="2708920"/>
            <a:ext cx="6654822" cy="39290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sp>
        <p:nvSpPr>
          <p:cNvPr id="5" name="1 - Τίτλος"/>
          <p:cNvSpPr txBox="1">
            <a:spLocks/>
          </p:cNvSpPr>
          <p:nvPr/>
        </p:nvSpPr>
        <p:spPr>
          <a:xfrm>
            <a:off x="857224" y="42860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Τ Ε Χ Ν Ο Λ Ο Γ Ι Α</a:t>
            </a:r>
          </a:p>
        </p:txBody>
      </p:sp>
      <p:sp>
        <p:nvSpPr>
          <p:cNvPr id="6" name="2 - Υπότιτλος"/>
          <p:cNvSpPr txBox="1">
            <a:spLocks/>
          </p:cNvSpPr>
          <p:nvPr/>
        </p:nvSpPr>
        <p:spPr>
          <a:xfrm>
            <a:off x="1928794" y="2071678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2344597" y="1647485"/>
            <a:ext cx="4740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/>
              <a:t>Έρευνα και Πειραματισμός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3. Μορφές Έρευνας</a:t>
            </a:r>
            <a:r>
              <a:rPr lang="en-US" sz="4000" b="1" dirty="0">
                <a:latin typeface="+mn-lt"/>
              </a:rPr>
              <a:t> </a:t>
            </a:r>
            <a:endParaRPr lang="el-GR" sz="4000" b="1" dirty="0">
              <a:latin typeface="+mn-lt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1071538" y="2857496"/>
            <a:ext cx="19556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/>
              <a:t>ΜΕ ΒΑΣΗ ΤΟΝ</a:t>
            </a:r>
          </a:p>
          <a:p>
            <a:r>
              <a:rPr lang="el-GR" sz="2400" dirty="0"/>
              <a:t>ΕΛΕΓΧΟ ΤΩΝ</a:t>
            </a:r>
          </a:p>
          <a:p>
            <a:r>
              <a:rPr lang="el-GR" sz="2400" dirty="0"/>
              <a:t>ΣΤΟΙΧΕΙΩΝ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285720" y="2643182"/>
            <a:ext cx="8338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0" dirty="0">
                <a:solidFill>
                  <a:schemeClr val="bg1">
                    <a:lumMod val="95000"/>
                  </a:schemeClr>
                </a:solidFill>
              </a:rPr>
              <a:t>3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3643306" y="2428868"/>
            <a:ext cx="485778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ΠΕΡΙΓΡΑΦΙΚΗ</a:t>
            </a:r>
          </a:p>
          <a:p>
            <a:r>
              <a:rPr lang="el-GR" b="1" dirty="0"/>
              <a:t>Αναλύει</a:t>
            </a:r>
            <a:r>
              <a:rPr lang="el-GR" dirty="0"/>
              <a:t> τα δεδομένα.</a:t>
            </a:r>
          </a:p>
          <a:p>
            <a:r>
              <a:rPr lang="el-GR" dirty="0"/>
              <a:t>Περιγράφει την </a:t>
            </a:r>
            <a:r>
              <a:rPr lang="el-GR" b="1" dirty="0"/>
              <a:t>σχέση μεταξύ μεταβλητών.</a:t>
            </a:r>
          </a:p>
          <a:p>
            <a:r>
              <a:rPr lang="el-GR" dirty="0"/>
              <a:t>Οι μεταβλητές δεν επηρεάζονται από τον ερευνητή.</a:t>
            </a:r>
          </a:p>
          <a:p>
            <a:endParaRPr lang="el-GR" dirty="0"/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Η ενασχόληση των νέων με τον αθλητισμό ανάλογα με το φύλο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Το άγχος των μαθητών ανάλογα με το μάθημα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Σχέση βάρους και ύψους ανάλογα με την ηλικία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3. Μορφές Έρευνας</a:t>
            </a:r>
            <a:r>
              <a:rPr lang="en-US" sz="4000" b="1" dirty="0">
                <a:latin typeface="+mn-lt"/>
              </a:rPr>
              <a:t> </a:t>
            </a:r>
            <a:endParaRPr lang="el-GR" sz="4000" b="1" dirty="0">
              <a:latin typeface="+mn-lt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1071538" y="2857496"/>
            <a:ext cx="19556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/>
              <a:t>ΜΕ ΒΑΣΗ ΤΟΝ</a:t>
            </a:r>
          </a:p>
          <a:p>
            <a:r>
              <a:rPr lang="el-GR" sz="2400" dirty="0"/>
              <a:t>ΕΛΕΓΧΟ ΤΩΝ</a:t>
            </a:r>
          </a:p>
          <a:p>
            <a:r>
              <a:rPr lang="el-GR" sz="2400" dirty="0"/>
              <a:t>ΣΤΟΙΧΕΙΩΝ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285720" y="2643182"/>
            <a:ext cx="8338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0" dirty="0">
                <a:solidFill>
                  <a:schemeClr val="bg1">
                    <a:lumMod val="95000"/>
                  </a:schemeClr>
                </a:solidFill>
              </a:rPr>
              <a:t>3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3643306" y="2428868"/>
            <a:ext cx="48577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ΠΕΙΡΑΜΑΤΙΚΗ</a:t>
            </a:r>
          </a:p>
          <a:p>
            <a:r>
              <a:rPr lang="el-GR" dirty="0"/>
              <a:t>Ο ερευνητής </a:t>
            </a:r>
            <a:r>
              <a:rPr lang="el-GR" b="1" dirty="0"/>
              <a:t>επεμβαίνει στην ανεξάρτητη μεταβλητή.</a:t>
            </a:r>
          </a:p>
          <a:p>
            <a:r>
              <a:rPr lang="el-GR" u="sng" dirty="0"/>
              <a:t>Καταγράφει τις αλλαγές της εξαρτημένης</a:t>
            </a:r>
            <a:r>
              <a:rPr lang="el-GR" dirty="0"/>
              <a:t>.</a:t>
            </a:r>
          </a:p>
          <a:p>
            <a:endParaRPr lang="el-GR" dirty="0"/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</a:t>
            </a:r>
            <a:r>
              <a:rPr lang="el-GR" sz="1600" i="1" dirty="0" err="1"/>
              <a:t>Λυγισμός</a:t>
            </a:r>
            <a:r>
              <a:rPr lang="el-GR" sz="1600" i="1" dirty="0"/>
              <a:t> ράβδου ανάλογα με το μήκος της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Ανάπτυξη φυτού ανάλογα με την ποιότητα του νερού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Περιεκτικότητα νερού σε αλάτι και άνωση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8137" y="4716463"/>
            <a:ext cx="3725863" cy="214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3. Μορφές Έρευνας</a:t>
            </a:r>
            <a:r>
              <a:rPr lang="en-US" sz="4000" b="1" dirty="0">
                <a:latin typeface="+mn-lt"/>
              </a:rPr>
              <a:t> </a:t>
            </a:r>
            <a:endParaRPr lang="el-GR" sz="4000" b="1" dirty="0">
              <a:latin typeface="+mn-lt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1071538" y="2857496"/>
            <a:ext cx="17091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/>
              <a:t>ΜΕ ΒΑΣΗ</a:t>
            </a:r>
          </a:p>
          <a:p>
            <a:r>
              <a:rPr lang="el-GR" sz="2400" dirty="0"/>
              <a:t>ΤΟΝ ΧΩΡΟ</a:t>
            </a:r>
          </a:p>
          <a:p>
            <a:r>
              <a:rPr lang="el-GR" sz="2400" dirty="0"/>
              <a:t>ΔΙΕΞΑΓΩΓΗΣ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285720" y="2643182"/>
            <a:ext cx="8338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0" dirty="0">
                <a:solidFill>
                  <a:schemeClr val="bg1">
                    <a:lumMod val="95000"/>
                  </a:schemeClr>
                </a:solidFill>
              </a:rPr>
              <a:t>4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3857620" y="1643050"/>
            <a:ext cx="4786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ΕΡΓΑΣΤΗΡΙΑΚΗ</a:t>
            </a:r>
          </a:p>
          <a:p>
            <a:r>
              <a:rPr lang="el-GR" dirty="0"/>
              <a:t>Οι μετρήσεις γίνονται σε </a:t>
            </a:r>
            <a:r>
              <a:rPr lang="el-GR" b="1" dirty="0"/>
              <a:t>εργαστήριο.</a:t>
            </a:r>
          </a:p>
          <a:p>
            <a:endParaRPr lang="el-GR" b="1" dirty="0"/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Αντοχή </a:t>
            </a:r>
            <a:r>
              <a:rPr lang="el-GR" sz="1600" i="1" dirty="0" err="1"/>
              <a:t>beton</a:t>
            </a:r>
            <a:r>
              <a:rPr lang="el-GR" sz="1600" i="1" dirty="0"/>
              <a:t> με μετρήσεις σε δοκίμια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Παρενέργειες φαρμάκων σε πειραματόζωα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Γέφυρες, αντοχή ανάλογα στο σχήμα: μετρήσεις σε μοντέλα</a:t>
            </a:r>
          </a:p>
        </p:txBody>
      </p:sp>
      <p:sp>
        <p:nvSpPr>
          <p:cNvPr id="13" name="12 - Ορθογώνιο"/>
          <p:cNvSpPr/>
          <p:nvPr/>
        </p:nvSpPr>
        <p:spPr>
          <a:xfrm>
            <a:off x="3857620" y="4143380"/>
            <a:ext cx="500066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ΕΡΕΥΝΑ ΠΕΔΙΟΥ</a:t>
            </a:r>
          </a:p>
          <a:p>
            <a:r>
              <a:rPr lang="el-GR" dirty="0"/>
              <a:t>Οι μετρήσεις γίνονται εκεί που βρίσκονται τα στοιχεία, </a:t>
            </a:r>
            <a:r>
              <a:rPr lang="el-GR" b="1" dirty="0"/>
              <a:t>στο δικό τους περιβάλλον.</a:t>
            </a:r>
          </a:p>
          <a:p>
            <a:endParaRPr lang="el-GR" dirty="0"/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Μετρήσεις μόλυνσης </a:t>
            </a:r>
            <a:r>
              <a:rPr lang="el-GR" sz="1600" i="1" dirty="0" err="1"/>
              <a:t>ενος</a:t>
            </a:r>
            <a:r>
              <a:rPr lang="el-GR" sz="1600" i="1" dirty="0"/>
              <a:t> υδροβιότοπου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Αρχαιολογική ανασκαφή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Ερωτηματολόγια και παρατήρηση ατόμων στον χώρο εργασίας τους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3. Μορφές Έρευνας</a:t>
            </a:r>
            <a:r>
              <a:rPr lang="en-US" sz="4000" b="1" dirty="0">
                <a:latin typeface="+mn-lt"/>
              </a:rPr>
              <a:t> </a:t>
            </a:r>
            <a:endParaRPr lang="el-GR" sz="4000" b="1" dirty="0">
              <a:latin typeface="+mn-lt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1071538" y="2714620"/>
            <a:ext cx="23013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/>
              <a:t>ΜΕ ΒΑΣΗ ΤΟΝ</a:t>
            </a:r>
          </a:p>
          <a:p>
            <a:r>
              <a:rPr lang="el-GR" sz="2400" dirty="0"/>
              <a:t>ΑΡΙΘΜΟ ΤΩΝ</a:t>
            </a:r>
          </a:p>
          <a:p>
            <a:r>
              <a:rPr lang="el-GR" sz="2400" dirty="0"/>
              <a:t>ΕΞΕΤΑΖΟΜΕΝΩΝ</a:t>
            </a:r>
          </a:p>
          <a:p>
            <a:r>
              <a:rPr lang="el-GR" sz="2400" dirty="0"/>
              <a:t>ΣΤΟΙΧΕΙΩΝ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285720" y="2643182"/>
            <a:ext cx="8338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0" dirty="0">
                <a:solidFill>
                  <a:schemeClr val="bg1">
                    <a:lumMod val="95000"/>
                  </a:schemeClr>
                </a:solidFill>
              </a:rPr>
              <a:t>5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3929058" y="1857364"/>
            <a:ext cx="478634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ΑΤΟΜΙΚΗ ΕΡΕΥΝΑ</a:t>
            </a:r>
          </a:p>
          <a:p>
            <a:r>
              <a:rPr lang="el-GR" dirty="0"/>
              <a:t>Μελετά</a:t>
            </a:r>
            <a:r>
              <a:rPr lang="el-GR" b="1" dirty="0"/>
              <a:t> ένα στοιχείο.</a:t>
            </a:r>
          </a:p>
          <a:p>
            <a:endParaRPr lang="el-GR" sz="1600" i="1" dirty="0"/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Έρευνα για κάποια ιστορική προσωπικότητα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Η ασφάλεια συγκεκριμένου μοντέλου αυτοκινήτου</a:t>
            </a:r>
          </a:p>
        </p:txBody>
      </p:sp>
      <p:sp>
        <p:nvSpPr>
          <p:cNvPr id="13" name="12 - Ορθογώνιο"/>
          <p:cNvSpPr/>
          <p:nvPr/>
        </p:nvSpPr>
        <p:spPr>
          <a:xfrm>
            <a:off x="3857620" y="4143380"/>
            <a:ext cx="500066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ΔΕΙΓΜΑΤΟΛΗΠΤΙΚΗ ΕΡΕΥΝΑ</a:t>
            </a:r>
          </a:p>
          <a:p>
            <a:r>
              <a:rPr lang="el-GR" dirty="0"/>
              <a:t>Μελετά ένα αντιπροσωπευτικό ή ένα τυχαίο </a:t>
            </a:r>
            <a:r>
              <a:rPr lang="el-GR" b="1" dirty="0"/>
              <a:t>δείγμα των στοιχείων.</a:t>
            </a:r>
          </a:p>
          <a:p>
            <a:endParaRPr lang="el-GR" dirty="0"/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Έρευνα δημοσκόπησης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Ποιοτικός έλεγχος προϊόντων κατά την παραγωγή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1. Τι είναι η επιστημονική έρευνα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3116"/>
            <a:ext cx="8152105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1. Τι είναι η επιστημονική έρευνα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071678"/>
            <a:ext cx="8111348" cy="330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5357818" y="5857892"/>
            <a:ext cx="3321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bg1">
                    <a:lumMod val="50000"/>
                  </a:schemeClr>
                </a:solidFill>
              </a:rPr>
              <a:t>ΤΗΝ ΔΙΑΚΡΙΝΕΙ ΑΥΣΤΗΡΗ ΛΟΓΙΚΗ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785786" y="1571612"/>
            <a:ext cx="5700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dirty="0">
                <a:solidFill>
                  <a:schemeClr val="bg1">
                    <a:lumMod val="50000"/>
                  </a:schemeClr>
                </a:solidFill>
              </a:rPr>
              <a:t>Τι είναι επιστημονική έρευνα</a:t>
            </a:r>
          </a:p>
        </p:txBody>
      </p:sp>
      <p:sp>
        <p:nvSpPr>
          <p:cNvPr id="3" name="2 - TextBox"/>
          <p:cNvSpPr txBox="1"/>
          <p:nvPr/>
        </p:nvSpPr>
        <p:spPr>
          <a:xfrm>
            <a:off x="5786446" y="1500174"/>
            <a:ext cx="2534668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?</a:t>
            </a:r>
            <a:endParaRPr lang="el-GR" sz="30000" dirty="0">
              <a:solidFill>
                <a:schemeClr val="bg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857224" y="2357430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bg1">
                    <a:lumMod val="85000"/>
                  </a:schemeClr>
                </a:solidFill>
              </a:rPr>
              <a:t>Ο ρ ι σ μ ό 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1. Τι είναι η επιστημονική έρευνα</a:t>
            </a:r>
          </a:p>
        </p:txBody>
      </p:sp>
      <p:sp>
        <p:nvSpPr>
          <p:cNvPr id="4" name="3 - TextBox"/>
          <p:cNvSpPr txBox="1"/>
          <p:nvPr/>
        </p:nvSpPr>
        <p:spPr>
          <a:xfrm>
            <a:off x="785786" y="2357430"/>
            <a:ext cx="76438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/>
              <a:t>Είναι μια σκόπιμη προσπάθεια με αφετηρία ένα </a:t>
            </a:r>
            <a:r>
              <a:rPr lang="el-GR" sz="2000" b="1" u="sng" dirty="0"/>
              <a:t>συγκεκριμένο πρόβλημα</a:t>
            </a:r>
            <a:r>
              <a:rPr lang="el-GR" sz="2000" dirty="0"/>
              <a:t>. Στηρίζεται σε </a:t>
            </a:r>
            <a:r>
              <a:rPr lang="el-GR" sz="2000" b="1" dirty="0"/>
              <a:t>συστηματική εργασία </a:t>
            </a:r>
            <a:r>
              <a:rPr lang="el-GR" sz="2000" dirty="0"/>
              <a:t>(σε θεωρητικό και πειραματικό επίπεδο) με σκοπό να προταθεί </a:t>
            </a:r>
            <a:r>
              <a:rPr lang="el-GR" sz="2000" b="1" u="sng" dirty="0"/>
              <a:t>λύση</a:t>
            </a:r>
            <a:r>
              <a:rPr lang="el-GR" sz="2000" dirty="0"/>
              <a:t> στο πρόβλημα ή την </a:t>
            </a:r>
            <a:r>
              <a:rPr lang="el-GR" sz="2000" b="1" u="sng" dirty="0"/>
              <a:t>επαλήθευση</a:t>
            </a:r>
            <a:r>
              <a:rPr lang="el-GR" sz="2000" dirty="0"/>
              <a:t> ή την </a:t>
            </a:r>
            <a:r>
              <a:rPr lang="el-GR" sz="2000" b="1" u="sng" dirty="0"/>
              <a:t>απόρριψη</a:t>
            </a:r>
            <a:r>
              <a:rPr lang="el-GR" sz="2000" dirty="0"/>
              <a:t> της </a:t>
            </a:r>
            <a:r>
              <a:rPr lang="el-GR" sz="2000" b="1" dirty="0"/>
              <a:t>υπόθεσης</a:t>
            </a:r>
            <a:r>
              <a:rPr lang="el-GR" sz="2000" dirty="0"/>
              <a:t> που διατυπώθηκε.</a:t>
            </a:r>
          </a:p>
          <a:p>
            <a:pPr algn="ctr"/>
            <a:endParaRPr lang="el-GR" sz="2000" dirty="0"/>
          </a:p>
          <a:p>
            <a:pPr algn="ctr"/>
            <a:r>
              <a:rPr lang="el-GR" sz="2000" dirty="0"/>
              <a:t> Δέχεται ότι για να είναι η γνώση έγκυρη, πρέπει να επαληθεύεται από τα </a:t>
            </a:r>
            <a:r>
              <a:rPr lang="el-GR" sz="2000" b="1" dirty="0"/>
              <a:t>εμπειρικά δεδομένα </a:t>
            </a:r>
            <a:r>
              <a:rPr lang="el-GR" sz="2000" dirty="0"/>
              <a:t>και αποσκοπεί στη </a:t>
            </a:r>
            <a:r>
              <a:rPr lang="el-GR" sz="2000" b="1" dirty="0"/>
              <a:t>γενίκευση</a:t>
            </a:r>
            <a:r>
              <a:rPr lang="el-GR" sz="2000" dirty="0"/>
              <a:t> (δηλαδή τα συμπεράσματα που βγαίνουν να έχουν τη μεγαλύτερη δυνατή ισχύ).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7000892" y="5214950"/>
            <a:ext cx="1317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chemeClr val="bg1">
                    <a:lumMod val="85000"/>
                  </a:schemeClr>
                </a:solidFill>
              </a:rPr>
              <a:t>Ο ρ ι σ μ ό 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2. Επιστημονική Μέθοδος Έρευνας</a:t>
            </a:r>
          </a:p>
        </p:txBody>
      </p:sp>
      <p:sp>
        <p:nvSpPr>
          <p:cNvPr id="6" name="5 - TextBox"/>
          <p:cNvSpPr txBox="1"/>
          <p:nvPr/>
        </p:nvSpPr>
        <p:spPr>
          <a:xfrm>
            <a:off x="428596" y="2143116"/>
            <a:ext cx="488101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l-GR" sz="2400" dirty="0"/>
              <a:t>Προσδιορισμός του προβλήματος</a:t>
            </a:r>
          </a:p>
          <a:p>
            <a:pPr marL="457200" indent="-457200"/>
            <a:r>
              <a:rPr lang="el-GR" sz="2400" dirty="0"/>
              <a:t>       </a:t>
            </a:r>
            <a:r>
              <a:rPr lang="el-GR" dirty="0"/>
              <a:t>σαφής διατύπωση των ερωτημάτων</a:t>
            </a:r>
          </a:p>
          <a:p>
            <a:pPr marL="457200" indent="-457200">
              <a:buAutoNum type="arabicPeriod" startAt="2"/>
            </a:pPr>
            <a:r>
              <a:rPr lang="el-GR" sz="2400" dirty="0"/>
              <a:t>Συλλογή δεδομένων</a:t>
            </a:r>
          </a:p>
          <a:p>
            <a:pPr marL="457200" indent="-457200">
              <a:buAutoNum type="arabicPeriod" startAt="2"/>
            </a:pPr>
            <a:r>
              <a:rPr lang="el-GR" sz="2400" dirty="0"/>
              <a:t>Ανάλυση δεδομένων</a:t>
            </a:r>
          </a:p>
          <a:p>
            <a:pPr marL="457200" indent="-457200">
              <a:buAutoNum type="arabicPeriod" startAt="2"/>
            </a:pPr>
            <a:r>
              <a:rPr lang="el-GR" sz="2400" dirty="0"/>
              <a:t>Διατύπωση της υπόθεσης</a:t>
            </a:r>
          </a:p>
          <a:p>
            <a:pPr marL="457200" indent="-457200">
              <a:buAutoNum type="arabicPeriod" startAt="2"/>
            </a:pPr>
            <a:r>
              <a:rPr lang="el-GR" sz="2400" dirty="0"/>
              <a:t>Πειραματισμός</a:t>
            </a:r>
          </a:p>
          <a:p>
            <a:pPr marL="457200" indent="-457200">
              <a:buAutoNum type="arabicPeriod" startAt="2"/>
            </a:pPr>
            <a:r>
              <a:rPr lang="el-GR" sz="2400" dirty="0"/>
              <a:t>Συμπεράσματα</a:t>
            </a:r>
          </a:p>
          <a:p>
            <a:pPr marL="457200" indent="-457200">
              <a:buAutoNum type="arabicPeriod" startAt="2"/>
            </a:pPr>
            <a:r>
              <a:rPr lang="el-GR" sz="2400" dirty="0"/>
              <a:t>Δοκιμαστική εφαρμογή</a:t>
            </a:r>
          </a:p>
          <a:p>
            <a:r>
              <a:rPr lang="el-GR" sz="2400" dirty="0"/>
              <a:t>     </a:t>
            </a:r>
          </a:p>
        </p:txBody>
      </p:sp>
      <p:cxnSp>
        <p:nvCxnSpPr>
          <p:cNvPr id="8" name="7 - Γωνιακή σύνδεση"/>
          <p:cNvCxnSpPr/>
          <p:nvPr/>
        </p:nvCxnSpPr>
        <p:spPr>
          <a:xfrm>
            <a:off x="4071934" y="5000636"/>
            <a:ext cx="1143008" cy="785818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/>
          <p:nvPr/>
        </p:nvCxnSpPr>
        <p:spPr>
          <a:xfrm>
            <a:off x="4643438" y="5000636"/>
            <a:ext cx="571504" cy="1588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TextBox"/>
          <p:cNvSpPr txBox="1"/>
          <p:nvPr/>
        </p:nvSpPr>
        <p:spPr>
          <a:xfrm>
            <a:off x="5429256" y="4643446"/>
            <a:ext cx="342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Επιτυχής:</a:t>
            </a:r>
            <a:r>
              <a:rPr lang="el-GR" dirty="0"/>
              <a:t>  </a:t>
            </a:r>
          </a:p>
          <a:p>
            <a:r>
              <a:rPr lang="el-GR" dirty="0"/>
              <a:t>επιβεβαίωση της </a:t>
            </a:r>
            <a:r>
              <a:rPr lang="el-GR" dirty="0" err="1"/>
              <a:t>υπόθεσης=λύση</a:t>
            </a:r>
            <a:endParaRPr lang="el-GR" dirty="0"/>
          </a:p>
        </p:txBody>
      </p:sp>
      <p:sp>
        <p:nvSpPr>
          <p:cNvPr id="16" name="15 - TextBox"/>
          <p:cNvSpPr txBox="1"/>
          <p:nvPr/>
        </p:nvSpPr>
        <p:spPr>
          <a:xfrm>
            <a:off x="5429256" y="5572140"/>
            <a:ext cx="3200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/>
              <a:t>Ανεπιτυχής:</a:t>
            </a:r>
            <a:r>
              <a:rPr lang="el-GR" dirty="0"/>
              <a:t> </a:t>
            </a:r>
          </a:p>
          <a:p>
            <a:r>
              <a:rPr lang="el-GR" dirty="0" err="1"/>
              <a:t>επαναδιατύπωση</a:t>
            </a:r>
            <a:r>
              <a:rPr lang="el-GR" dirty="0"/>
              <a:t> της υπόθεσης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8137" y="4716463"/>
            <a:ext cx="3725863" cy="214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3. Μορφές Έρευνας</a:t>
            </a:r>
          </a:p>
        </p:txBody>
      </p:sp>
      <p:sp>
        <p:nvSpPr>
          <p:cNvPr id="9" name="8 - TextBox"/>
          <p:cNvSpPr txBox="1"/>
          <p:nvPr/>
        </p:nvSpPr>
        <p:spPr>
          <a:xfrm>
            <a:off x="1071538" y="2857496"/>
            <a:ext cx="21816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/>
              <a:t>ΜΕ ΒΑΣΗ ΤΟΝ</a:t>
            </a:r>
          </a:p>
          <a:p>
            <a:r>
              <a:rPr lang="el-GR" sz="2400" dirty="0"/>
              <a:t>ΕΠΙΣΤΗΜΟΝΙΚΟ</a:t>
            </a:r>
          </a:p>
          <a:p>
            <a:r>
              <a:rPr lang="el-GR" sz="2400" dirty="0"/>
              <a:t>ΚΛΑΔΟ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285720" y="2643182"/>
            <a:ext cx="8338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0" dirty="0">
                <a:solidFill>
                  <a:schemeClr val="bg1">
                    <a:lumMod val="95000"/>
                  </a:schemeClr>
                </a:solidFill>
              </a:rPr>
              <a:t>1</a:t>
            </a:r>
          </a:p>
        </p:txBody>
      </p:sp>
      <p:sp>
        <p:nvSpPr>
          <p:cNvPr id="11" name="10 - TextBox"/>
          <p:cNvSpPr txBox="1"/>
          <p:nvPr/>
        </p:nvSpPr>
        <p:spPr>
          <a:xfrm>
            <a:off x="3786182" y="2214554"/>
            <a:ext cx="44291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dirty="0"/>
              <a:t> ΙΑΤΡΙΚΗ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ΦΑΡΜΑΚΕΥΤΙΚΗ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ΒΙΟΛΟΓΙΚΗ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ΑΡΧΑΙΟΛΟΓΙΚΗ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ΙΣΤΟΡΙΚΗ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ΦΥΣΙΚΗ</a:t>
            </a:r>
          </a:p>
          <a:p>
            <a:pPr>
              <a:buFont typeface="Wingdings" pitchFamily="2" charset="2"/>
              <a:buChar char="§"/>
            </a:pPr>
            <a:endParaRPr lang="el-GR" dirty="0"/>
          </a:p>
          <a:p>
            <a:pPr>
              <a:buFont typeface="Wingdings" pitchFamily="2" charset="2"/>
              <a:buChar char="§"/>
            </a:pPr>
            <a:r>
              <a:rPr lang="el-GR" dirty="0"/>
              <a:t> ΧΗΜΙΚΗ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ΑΣΤΡΟΝΟΜΙΑΣ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ΚΟΙΝΩΝΙΟΛΟΓΙΚΗ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ΕΘΝΟΓΡΑΦΙΚΗ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ΨΥΧΟΛΟΓΙΚΗ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ΕΚΠΑΙΔΕΥΤΙΚΗ</a:t>
            </a:r>
          </a:p>
        </p:txBody>
      </p:sp>
      <p:sp>
        <p:nvSpPr>
          <p:cNvPr id="12" name="11 - TextBox"/>
          <p:cNvSpPr txBox="1"/>
          <p:nvPr/>
        </p:nvSpPr>
        <p:spPr>
          <a:xfrm>
            <a:off x="6715140" y="2143116"/>
            <a:ext cx="1935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dirty="0"/>
              <a:t> ΕΔΑΦΟΛΟΓΙΚΗ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ΒΙΟΜΗΧΑΝΙΚΗ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ΜΗΧΑΝΟΛΟΓΙΚΗ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ΑΓΟΡΑΣ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ΠΑΡΑΓΩΓΗΣ</a:t>
            </a:r>
          </a:p>
          <a:p>
            <a:pPr>
              <a:buFont typeface="Wingdings" pitchFamily="2" charset="2"/>
              <a:buChar char="§"/>
            </a:pPr>
            <a:r>
              <a:rPr lang="el-GR" dirty="0"/>
              <a:t> κ.α.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3. Μορφές Έρευνας</a:t>
            </a:r>
            <a:r>
              <a:rPr lang="en-US" sz="4000" b="1" dirty="0">
                <a:latin typeface="+mn-lt"/>
              </a:rPr>
              <a:t> </a:t>
            </a:r>
            <a:endParaRPr lang="el-GR" sz="4000" b="1" dirty="0">
              <a:latin typeface="+mn-lt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1071538" y="2857496"/>
            <a:ext cx="24879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/>
              <a:t>ΜΕ ΒΑΣΗ ΤΗΝ</a:t>
            </a:r>
          </a:p>
          <a:p>
            <a:r>
              <a:rPr lang="el-GR" sz="2400" dirty="0"/>
              <a:t>ΑΞΙΟΠΟΙΗΣΗ ΤΩΝ</a:t>
            </a:r>
          </a:p>
          <a:p>
            <a:r>
              <a:rPr lang="el-GR" sz="2400" dirty="0"/>
              <a:t>ΑΠΟΤΕΛΕΣΜΑΤΩΝ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285720" y="2643182"/>
            <a:ext cx="8338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10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3857620" y="1643050"/>
            <a:ext cx="47863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ΒΑΣΙΚΗ ΕΡΕΥΝΑ</a:t>
            </a:r>
          </a:p>
          <a:p>
            <a:r>
              <a:rPr lang="el-GR" dirty="0"/>
              <a:t>Έχει σαν σκοπό να </a:t>
            </a:r>
            <a:r>
              <a:rPr lang="el-GR" b="1" dirty="0"/>
              <a:t>εξηγήσει</a:t>
            </a:r>
            <a:r>
              <a:rPr lang="el-GR" dirty="0"/>
              <a:t> και να </a:t>
            </a:r>
            <a:r>
              <a:rPr lang="el-GR" b="1" dirty="0"/>
              <a:t>ερμηνεύσει</a:t>
            </a:r>
            <a:r>
              <a:rPr lang="el-GR" dirty="0"/>
              <a:t>. Δεν κατασκευάζει ή</a:t>
            </a:r>
            <a:r>
              <a:rPr lang="en-US" dirty="0"/>
              <a:t> </a:t>
            </a:r>
            <a:r>
              <a:rPr lang="el-GR" dirty="0"/>
              <a:t>επινοεί κάτι, αλλά </a:t>
            </a:r>
            <a:r>
              <a:rPr lang="el-GR" b="1" dirty="0"/>
              <a:t>παράγει γνώση</a:t>
            </a:r>
            <a:r>
              <a:rPr lang="el-GR" dirty="0"/>
              <a:t> π.χ.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Πώς άρχισε η δημιουργία του σύμπαντος;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Από τι συνίστανται τα πρωτόνια, τα ηλεκτρόνια και τα νετρόνια;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Πώς αναπαράγονται τα </a:t>
            </a:r>
            <a:r>
              <a:rPr lang="el-GR" sz="1600" i="1" dirty="0" err="1"/>
              <a:t>μυκετόζωα</a:t>
            </a:r>
            <a:r>
              <a:rPr lang="el-GR" sz="1600" i="1" dirty="0"/>
              <a:t>;</a:t>
            </a:r>
          </a:p>
        </p:txBody>
      </p:sp>
      <p:sp>
        <p:nvSpPr>
          <p:cNvPr id="13" name="12 - Ορθογώνιο"/>
          <p:cNvSpPr/>
          <p:nvPr/>
        </p:nvSpPr>
        <p:spPr>
          <a:xfrm>
            <a:off x="3857620" y="4143380"/>
            <a:ext cx="500066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ΕΦΑΡΜΟΣΜΕΝΗ ΕΡΕΥΝΑ</a:t>
            </a:r>
          </a:p>
          <a:p>
            <a:r>
              <a:rPr lang="el-GR" dirty="0"/>
              <a:t>Έχει σαν σκοπό την </a:t>
            </a:r>
            <a:r>
              <a:rPr lang="el-GR" b="1" dirty="0"/>
              <a:t>επίλυση πρακτικών προβλημάτων</a:t>
            </a:r>
            <a:r>
              <a:rPr lang="el-GR" dirty="0"/>
              <a:t> του σύγχρονου κόσμου και όχι την παραγωγή επιστημονικής γνώσης αυτής καθαυτής π.χ.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Βελτίωση της γεωργικής παραγωγής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Θεραπεία ειδικών ασθενειών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Εξοικονόμηση ενέργειας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>
                <a:latin typeface="+mn-lt"/>
              </a:rPr>
              <a:t>3. Μορφές Έρευνας</a:t>
            </a:r>
            <a:r>
              <a:rPr lang="en-US" sz="4000" b="1" dirty="0">
                <a:latin typeface="+mn-lt"/>
              </a:rPr>
              <a:t> </a:t>
            </a:r>
            <a:endParaRPr lang="el-GR" sz="4000" b="1" dirty="0">
              <a:latin typeface="+mn-lt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1071538" y="2857496"/>
            <a:ext cx="19556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/>
              <a:t>ΜΕ ΒΑΣΗ ΤΟΝ</a:t>
            </a:r>
          </a:p>
          <a:p>
            <a:r>
              <a:rPr lang="el-GR" sz="2400" dirty="0"/>
              <a:t>ΕΛΕΓΧΟ ΤΩΝ</a:t>
            </a:r>
          </a:p>
          <a:p>
            <a:r>
              <a:rPr lang="el-GR" sz="2400" dirty="0"/>
              <a:t>ΣΤΟΙΧΕΙΩΝ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285720" y="2643182"/>
            <a:ext cx="8338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0" dirty="0">
                <a:solidFill>
                  <a:schemeClr val="bg1">
                    <a:lumMod val="95000"/>
                  </a:schemeClr>
                </a:solidFill>
              </a:rPr>
              <a:t>3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3643306" y="2428868"/>
            <a:ext cx="485778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ΔΗΜΟΣΚΟΠΗΣΗ</a:t>
            </a:r>
          </a:p>
          <a:p>
            <a:r>
              <a:rPr lang="el-GR" b="1" dirty="0"/>
              <a:t>Απλή καταγραφή δεδομένων </a:t>
            </a:r>
            <a:r>
              <a:rPr lang="el-GR" dirty="0"/>
              <a:t>και </a:t>
            </a:r>
            <a:r>
              <a:rPr lang="el-GR" b="1" dirty="0" err="1"/>
              <a:t>στατιστικοποίηση</a:t>
            </a:r>
            <a:r>
              <a:rPr lang="el-GR" b="1" dirty="0"/>
              <a:t> </a:t>
            </a:r>
            <a:r>
              <a:rPr lang="el-GR" dirty="0"/>
              <a:t>τους. </a:t>
            </a:r>
          </a:p>
          <a:p>
            <a:r>
              <a:rPr lang="el-GR" dirty="0"/>
              <a:t>Κατανομή </a:t>
            </a:r>
            <a:r>
              <a:rPr lang="el-GR" u="sng" dirty="0"/>
              <a:t>συνόλου στα επίπεδα των μεταβλητών</a:t>
            </a:r>
          </a:p>
          <a:p>
            <a:r>
              <a:rPr lang="el-GR" b="1" dirty="0"/>
              <a:t>Εξυπηρετεί πρακτικούς </a:t>
            </a:r>
            <a:r>
              <a:rPr lang="el-GR" dirty="0"/>
              <a:t>και όχι επιστημονικούς </a:t>
            </a:r>
            <a:r>
              <a:rPr lang="el-GR" b="1" dirty="0"/>
              <a:t>σκοπούς</a:t>
            </a:r>
            <a:r>
              <a:rPr lang="el-GR" dirty="0"/>
              <a:t>.</a:t>
            </a:r>
          </a:p>
          <a:p>
            <a:endParaRPr lang="el-GR" dirty="0"/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Η ενασχόληση των εφήβων με τον αθλητισμό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Οι διατροφικές συνήθειες των νέων</a:t>
            </a:r>
          </a:p>
          <a:p>
            <a:pPr>
              <a:buFont typeface="Wingdings" pitchFamily="2" charset="2"/>
              <a:buChar char="§"/>
            </a:pPr>
            <a:r>
              <a:rPr lang="el-GR" sz="1600" i="1" dirty="0"/>
              <a:t> Η ενημέρωση των Ελλήνων για το περιβάλλον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600</Words>
  <Application>Microsoft Office PowerPoint</Application>
  <PresentationFormat>Προβολή στην οθόνη (4:3)</PresentationFormat>
  <Paragraphs>137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Wingdings</vt:lpstr>
      <vt:lpstr>Θέμα του Office</vt:lpstr>
      <vt:lpstr>Παρουσίαση του PowerPoint</vt:lpstr>
      <vt:lpstr>1. Τι είναι η επιστημονική έρευνα</vt:lpstr>
      <vt:lpstr>1. Τι είναι η επιστημονική έρευνα</vt:lpstr>
      <vt:lpstr>Παρουσίαση του PowerPoint</vt:lpstr>
      <vt:lpstr>1. Τι είναι η επιστημονική έρευνα</vt:lpstr>
      <vt:lpstr>2. Επιστημονική Μέθοδος Έρευνας</vt:lpstr>
      <vt:lpstr>3. Μορφές Έρευνας</vt:lpstr>
      <vt:lpstr>3. Μορφές Έρευνας </vt:lpstr>
      <vt:lpstr>3. Μορφές Έρευνας </vt:lpstr>
      <vt:lpstr>3. Μορφές Έρευνας </vt:lpstr>
      <vt:lpstr>3. Μορφές Έρευνας </vt:lpstr>
      <vt:lpstr>3. Μορφές Έρευνας </vt:lpstr>
      <vt:lpstr>3. Μορφές Έρευνας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 Ε Χ Ν Ο Λ Ο Γ Ι Α</dc:title>
  <dc:creator>Rania Karakosta</dc:creator>
  <cp:lastModifiedBy>Χρήστος Μπατζαλής</cp:lastModifiedBy>
  <cp:revision>169</cp:revision>
  <dcterms:created xsi:type="dcterms:W3CDTF">2024-10-20T05:48:51Z</dcterms:created>
  <dcterms:modified xsi:type="dcterms:W3CDTF">2025-06-10T15:36:23Z</dcterms:modified>
</cp:coreProperties>
</file>