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5" r:id="rId8"/>
    <p:sldId id="264" r:id="rId9"/>
    <p:sldId id="269" r:id="rId10"/>
    <p:sldId id="273" r:id="rId11"/>
    <p:sldId id="272" r:id="rId12"/>
    <p:sldId id="271" r:id="rId13"/>
    <p:sldId id="270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sch.gr/courses/946027419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73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Όσα θυμηθήκαμε, όσα μάθαμε  </a:t>
            </a:r>
            <a:br>
              <a:rPr lang="el-GR" sz="3600" b="1" dirty="0" smtClean="0">
                <a:solidFill>
                  <a:srgbClr val="FF0000"/>
                </a:solidFill>
              </a:rPr>
            </a:br>
            <a:r>
              <a:rPr lang="el-GR" sz="3600" b="1" dirty="0" smtClean="0">
                <a:solidFill>
                  <a:srgbClr val="FF0000"/>
                </a:solidFill>
              </a:rPr>
              <a:t>&amp;   όσα θα έχει στη συνέχεια…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810464"/>
            <a:ext cx="9144000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3200" b="1" dirty="0" smtClean="0"/>
              <a:t>Μάθημα: Γλώσσα</a:t>
            </a:r>
          </a:p>
          <a:p>
            <a:r>
              <a:rPr lang="el-GR" sz="3200" b="1" dirty="0" smtClean="0"/>
              <a:t>Συντακτικό: Βασικοί όροι της πρότασης</a:t>
            </a:r>
          </a:p>
          <a:p>
            <a:r>
              <a:rPr lang="el-GR" sz="3200" b="1" dirty="0" smtClean="0"/>
              <a:t>                       Κατηγορούμενο - συνδετικό ρήμα</a:t>
            </a:r>
          </a:p>
          <a:p>
            <a:pPr algn="ctr"/>
            <a:endParaRPr lang="el-GR" sz="2800" b="1" dirty="0" smtClean="0"/>
          </a:p>
          <a:p>
            <a:pPr algn="ctr"/>
            <a:r>
              <a:rPr lang="el-GR" sz="2800" b="1" dirty="0" smtClean="0"/>
              <a:t>Τάξη: Δ΄</a:t>
            </a:r>
          </a:p>
          <a:p>
            <a:pPr algn="ctr"/>
            <a:r>
              <a:rPr lang="el-GR" sz="2800" b="1" dirty="0" smtClean="0"/>
              <a:t>19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Δ.Σ. Λαμίας</a:t>
            </a:r>
          </a:p>
          <a:p>
            <a:pPr algn="ctr"/>
            <a:endParaRPr lang="el-GR" sz="2800" b="1" dirty="0" smtClean="0"/>
          </a:p>
          <a:p>
            <a:endParaRPr lang="el-GR" b="1" dirty="0" smtClean="0"/>
          </a:p>
          <a:p>
            <a:r>
              <a:rPr lang="el-GR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l-GR" sz="2400" b="1" dirty="0" smtClean="0">
                <a:solidFill>
                  <a:srgbClr val="FF0000"/>
                </a:solidFill>
              </a:rPr>
              <a:t>Καλλέργη Γεωργία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l-GR" sz="2400" b="1" dirty="0" err="1" smtClean="0">
                <a:solidFill>
                  <a:srgbClr val="FF0000"/>
                </a:solidFill>
              </a:rPr>
              <a:t>Παπανάγνος</a:t>
            </a:r>
            <a:r>
              <a:rPr lang="el-GR" sz="2400" b="1" dirty="0" smtClean="0">
                <a:solidFill>
                  <a:srgbClr val="FF0000"/>
                </a:solidFill>
              </a:rPr>
              <a:t> Στυλιανός- Νικόλαος               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l-GR" sz="2400" b="1" dirty="0" err="1" smtClean="0">
                <a:solidFill>
                  <a:srgbClr val="FF0000"/>
                </a:solidFill>
              </a:rPr>
              <a:t>Τσιαρτσιανίδης</a:t>
            </a:r>
            <a:r>
              <a:rPr lang="el-GR" sz="2400" b="1" dirty="0" smtClean="0">
                <a:solidFill>
                  <a:srgbClr val="FF0000"/>
                </a:solidFill>
              </a:rPr>
              <a:t> Αχιλλέας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90011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0034" y="28572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1</a:t>
            </a:r>
            <a:r>
              <a:rPr lang="el-GR" dirty="0" smtClean="0"/>
              <a:t>.Για τις </a:t>
            </a:r>
            <a:r>
              <a:rPr lang="el-GR" b="1" dirty="0" smtClean="0"/>
              <a:t>παρουσιάσει</a:t>
            </a:r>
            <a:r>
              <a:rPr lang="el-GR" dirty="0" smtClean="0"/>
              <a:t>ς επιλέγεις </a:t>
            </a:r>
            <a:r>
              <a:rPr lang="el-GR" b="1" dirty="0" smtClean="0"/>
              <a:t>«Πολυμέσα».</a:t>
            </a:r>
          </a:p>
          <a:p>
            <a:r>
              <a:rPr lang="el-GR" b="1" dirty="0" smtClean="0"/>
              <a:t>2.</a:t>
            </a:r>
            <a:r>
              <a:rPr lang="el-GR" dirty="0" smtClean="0"/>
              <a:t> </a:t>
            </a:r>
            <a:r>
              <a:rPr lang="el-GR" dirty="0" smtClean="0"/>
              <a:t>Για τις ψηφιακές-</a:t>
            </a:r>
            <a:r>
              <a:rPr lang="el-GR" dirty="0" err="1" smtClean="0"/>
              <a:t>διαδραστικές</a:t>
            </a:r>
            <a:r>
              <a:rPr lang="el-GR" dirty="0" smtClean="0"/>
              <a:t> ασκήσεις επιλέγεις </a:t>
            </a:r>
            <a:r>
              <a:rPr lang="el-GR" b="1" dirty="0" smtClean="0"/>
              <a:t>«Σύνδεσμοι».</a:t>
            </a:r>
          </a:p>
          <a:p>
            <a:r>
              <a:rPr lang="el-GR" b="1" dirty="0" smtClean="0"/>
              <a:t>3</a:t>
            </a:r>
            <a:r>
              <a:rPr lang="el-GR" dirty="0" smtClean="0"/>
              <a:t>. Για τις </a:t>
            </a:r>
            <a:r>
              <a:rPr lang="el-GR" b="1" dirty="0" smtClean="0"/>
              <a:t>εργασίες </a:t>
            </a:r>
            <a:r>
              <a:rPr lang="el-GR" dirty="0" smtClean="0"/>
              <a:t>που κάναμε και για την </a:t>
            </a:r>
            <a:r>
              <a:rPr lang="el-GR" b="1" dirty="0" smtClean="0"/>
              <a:t>ΕΡΓΑΣΙΑ </a:t>
            </a:r>
            <a:r>
              <a:rPr lang="el-GR" b="1" dirty="0" smtClean="0"/>
              <a:t>ΓΙΑ ΤΟ </a:t>
            </a:r>
            <a:r>
              <a:rPr lang="el-GR" b="1" dirty="0" smtClean="0"/>
              <a:t>ΣΠΙΤΙ </a:t>
            </a:r>
            <a:r>
              <a:rPr lang="el-GR" dirty="0" smtClean="0"/>
              <a:t>επιλέγεις έγγραφα.</a:t>
            </a:r>
            <a:endParaRPr lang="el-G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46263"/>
            <a:ext cx="6143668" cy="39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14348" y="428604"/>
            <a:ext cx="72866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Αγαπημένα μας…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                              </a:t>
            </a:r>
            <a:r>
              <a:rPr lang="el-GR" sz="3600" b="1" dirty="0" smtClean="0">
                <a:solidFill>
                  <a:srgbClr val="FF0000"/>
                </a:solidFill>
              </a:rPr>
              <a:t>Λύεται η συνεδρίαση!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85720" y="500042"/>
            <a:ext cx="62865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   Ήσασταν καταπληκτικοί!!!!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r>
              <a:rPr lang="el-GR" sz="3200" b="1" dirty="0" smtClean="0">
                <a:solidFill>
                  <a:srgbClr val="FF0000"/>
                </a:solidFill>
              </a:rPr>
              <a:t>Σας ευχαριστούμε!!!!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r>
              <a:rPr lang="el-GR" sz="2800" b="1" dirty="0" smtClean="0">
                <a:solidFill>
                  <a:srgbClr val="FF0000"/>
                </a:solidFill>
              </a:rPr>
              <a:t>Οι:  Γεωργία Καλλέργη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        Στυλιανός Νικόλαος </a:t>
            </a:r>
            <a:r>
              <a:rPr lang="el-GR" sz="2800" b="1" dirty="0" err="1" smtClean="0">
                <a:solidFill>
                  <a:srgbClr val="FF0000"/>
                </a:solidFill>
              </a:rPr>
              <a:t>Παπανάγνος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l-GR" sz="2800" b="1" dirty="0" smtClean="0">
                <a:solidFill>
                  <a:srgbClr val="FF0000"/>
                </a:solidFill>
              </a:rPr>
              <a:t>        Αχιλλέας </a:t>
            </a:r>
            <a:r>
              <a:rPr lang="el-GR" sz="2800" b="1" dirty="0" err="1" smtClean="0">
                <a:solidFill>
                  <a:srgbClr val="FF0000"/>
                </a:solidFill>
              </a:rPr>
              <a:t>Τσιαρτσιανίδης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l-GR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l-GR" sz="2800" b="1" dirty="0" smtClean="0">
              <a:solidFill>
                <a:srgbClr val="0070C0"/>
              </a:solidFill>
            </a:endParaRPr>
          </a:p>
          <a:p>
            <a:endParaRPr lang="el-G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28596" y="50004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Όσα θυμηθήκαμε κι όσα μάθαμε…  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8596" y="500042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Θυμηθήκαμε τις απλές προτάσεις και τους βασικούς της όρους </a:t>
            </a:r>
          </a:p>
          <a:p>
            <a:r>
              <a:rPr lang="el-GR" sz="2800" b="1" dirty="0" smtClean="0"/>
              <a:t>     (</a:t>
            </a:r>
            <a:r>
              <a:rPr lang="el-GR" sz="2800" b="1" dirty="0" smtClean="0">
                <a:solidFill>
                  <a:srgbClr val="00B050"/>
                </a:solidFill>
              </a:rPr>
              <a:t>Υποκείμενο</a:t>
            </a:r>
            <a:r>
              <a:rPr lang="el-GR" sz="2800" b="1" dirty="0" smtClean="0"/>
              <a:t>, </a:t>
            </a:r>
            <a:r>
              <a:rPr lang="el-GR" sz="2800" b="1" dirty="0" smtClean="0">
                <a:solidFill>
                  <a:srgbClr val="0070C0"/>
                </a:solidFill>
              </a:rPr>
              <a:t>Αντικείμενο</a:t>
            </a:r>
            <a:r>
              <a:rPr lang="el-GR" sz="2800" b="1" dirty="0" smtClean="0"/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Ρήμα</a:t>
            </a:r>
            <a:r>
              <a:rPr lang="el-GR" sz="2800" b="1" dirty="0" smtClean="0"/>
              <a:t>) …</a:t>
            </a:r>
            <a:endParaRPr lang="el-GR" sz="2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192880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l-GR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 μαθητής </a:t>
            </a:r>
            <a:r>
              <a:rPr lang="el-GR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λύνει</a:t>
            </a:r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τις ασκήσεις</a:t>
            </a:r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.»</a:t>
            </a:r>
            <a:endParaRPr lang="el-GR" sz="32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1215208" y="2642388"/>
            <a:ext cx="42862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2858282" y="257095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4108447" y="2606669"/>
            <a:ext cx="35719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357158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         Υ  </a:t>
            </a:r>
            <a:r>
              <a:rPr lang="el-GR" sz="3600" b="1" dirty="0" smtClean="0"/>
              <a:t>           </a:t>
            </a:r>
            <a:r>
              <a:rPr lang="el-GR" sz="3600" b="1" dirty="0" smtClean="0">
                <a:solidFill>
                  <a:srgbClr val="FF0000"/>
                </a:solidFill>
              </a:rPr>
              <a:t>Ρ </a:t>
            </a:r>
            <a:r>
              <a:rPr lang="el-GR" sz="3600" b="1" dirty="0" smtClean="0"/>
              <a:t>        </a:t>
            </a:r>
            <a:r>
              <a:rPr lang="el-GR" sz="3600" b="1" dirty="0" smtClean="0">
                <a:solidFill>
                  <a:srgbClr val="0070C0"/>
                </a:solidFill>
              </a:rPr>
              <a:t>Α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57158" y="3357562"/>
            <a:ext cx="5715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b="1" dirty="0" smtClean="0"/>
              <a:t>Το παιδί διαβάζει ένα βιβλίο.</a:t>
            </a:r>
          </a:p>
          <a:p>
            <a:pPr>
              <a:lnSpc>
                <a:spcPct val="150000"/>
              </a:lnSpc>
            </a:pPr>
            <a:r>
              <a:rPr lang="el-GR" sz="3200" b="1" dirty="0" smtClean="0"/>
              <a:t>Η μητέρα μαγείρεψε το φαγητό</a:t>
            </a:r>
            <a:r>
              <a:rPr lang="el-GR" sz="2800" b="1" dirty="0" smtClean="0"/>
              <a:t>.</a:t>
            </a:r>
          </a:p>
          <a:p>
            <a:endParaRPr lang="el-GR" dirty="0"/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428596" y="4000504"/>
            <a:ext cx="142876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428596" y="4786322"/>
            <a:ext cx="157163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2000232" y="4000504"/>
            <a:ext cx="142876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2143108" y="4786322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3571868" y="4000504"/>
            <a:ext cx="178595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4071934" y="4786322"/>
            <a:ext cx="178595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5720" y="500042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…μάθαμε για απλές προτάσεις που οι όροι τους είναι: </a:t>
            </a:r>
          </a:p>
          <a:p>
            <a:r>
              <a:rPr lang="el-GR" sz="2400" b="1" dirty="0" smtClean="0">
                <a:solidFill>
                  <a:srgbClr val="00B050"/>
                </a:solidFill>
              </a:rPr>
              <a:t>Υποκείμενο</a:t>
            </a:r>
            <a:r>
              <a:rPr lang="el-GR" sz="2400" b="1" dirty="0" smtClean="0"/>
              <a:t>, </a:t>
            </a:r>
            <a:r>
              <a:rPr lang="el-GR" sz="2400" b="1" dirty="0" smtClean="0">
                <a:solidFill>
                  <a:srgbClr val="FF0000"/>
                </a:solidFill>
              </a:rPr>
              <a:t>Συνδετικό Ρήμα, </a:t>
            </a:r>
            <a:r>
              <a:rPr lang="el-GR" sz="2400" b="1" dirty="0" smtClean="0">
                <a:solidFill>
                  <a:srgbClr val="0070C0"/>
                </a:solidFill>
              </a:rPr>
              <a:t>Κατηγορούμενο…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2000240"/>
            <a:ext cx="4850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l-GR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Η αλεπού </a:t>
            </a:r>
            <a:r>
              <a:rPr lang="el-GR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είναι </a:t>
            </a:r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πονηρή</a:t>
            </a:r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.»</a:t>
            </a:r>
            <a:endParaRPr lang="el-GR" sz="32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1215208" y="2642388"/>
            <a:ext cx="42862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2643968" y="2642388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3894133" y="2606669"/>
            <a:ext cx="35719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5720" y="2857497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         Υ  </a:t>
            </a:r>
            <a:r>
              <a:rPr lang="el-GR" sz="3600" b="1" dirty="0" smtClean="0"/>
              <a:t>          </a:t>
            </a:r>
            <a:r>
              <a:rPr lang="el-GR" sz="3600" b="1" dirty="0" smtClean="0">
                <a:solidFill>
                  <a:srgbClr val="FF0000"/>
                </a:solidFill>
              </a:rPr>
              <a:t>Ρ </a:t>
            </a:r>
            <a:r>
              <a:rPr lang="el-GR" sz="3600" b="1" dirty="0" smtClean="0"/>
              <a:t>         </a:t>
            </a:r>
            <a:r>
              <a:rPr lang="el-GR" sz="3600" b="1" dirty="0" smtClean="0">
                <a:solidFill>
                  <a:srgbClr val="0070C0"/>
                </a:solidFill>
              </a:rPr>
              <a:t>Κ</a:t>
            </a:r>
            <a:endParaRPr lang="el-GR" sz="3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357158" y="3429000"/>
            <a:ext cx="53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/>
              <a:t>Το ποντίκι φαίνεται τρομαγμένο.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/>
              <a:t>Ο Δημήτρης έγινε δικηγόρος.</a:t>
            </a: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571472" y="4000504"/>
            <a:ext cx="142876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500034" y="4714884"/>
            <a:ext cx="1643074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2000232" y="4000504"/>
            <a:ext cx="142876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2285984" y="4714884"/>
            <a:ext cx="78581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3571868" y="4000504"/>
            <a:ext cx="178595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3143240" y="4714884"/>
            <a:ext cx="1643074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85720" y="500042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Στη συνέχεια θα μάθουμε για προτάσεις που τα έχουν διπλά </a:t>
            </a:r>
            <a:r>
              <a:rPr lang="el-GR" sz="2800" b="1" dirty="0" smtClean="0">
                <a:solidFill>
                  <a:srgbClr val="00B050"/>
                </a:solidFill>
              </a:rPr>
              <a:t>αντικείμενα</a:t>
            </a:r>
          </a:p>
          <a:p>
            <a:endParaRPr lang="el-GR" sz="2800" b="1" dirty="0" smtClean="0">
              <a:solidFill>
                <a:srgbClr val="0070C0"/>
              </a:solidFill>
            </a:endParaRPr>
          </a:p>
          <a:p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28596" y="1357298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b="1" dirty="0" smtClean="0"/>
          </a:p>
          <a:p>
            <a:r>
              <a:rPr lang="el-GR" sz="2800" b="1" dirty="0" smtClean="0"/>
              <a:t>Η μητέρα ετοίμασε </a:t>
            </a:r>
            <a:r>
              <a:rPr lang="el-GR" sz="2800" b="1" dirty="0" smtClean="0">
                <a:solidFill>
                  <a:srgbClr val="00B050"/>
                </a:solidFill>
              </a:rPr>
              <a:t>το φαγητό </a:t>
            </a:r>
            <a:r>
              <a:rPr lang="el-GR" sz="2800" b="1" dirty="0" smtClean="0"/>
              <a:t>και </a:t>
            </a:r>
            <a:r>
              <a:rPr lang="el-GR" sz="2800" b="1" dirty="0" smtClean="0">
                <a:solidFill>
                  <a:srgbClr val="00B050"/>
                </a:solidFill>
              </a:rPr>
              <a:t>το γλυκό</a:t>
            </a:r>
            <a:r>
              <a:rPr lang="el-GR" sz="2800" b="1" dirty="0" smtClean="0">
                <a:solidFill>
                  <a:srgbClr val="0070C0"/>
                </a:solidFill>
              </a:rPr>
              <a:t>. </a:t>
            </a:r>
          </a:p>
          <a:p>
            <a:endParaRPr lang="el-GR" sz="2800" b="1" dirty="0" smtClean="0">
              <a:solidFill>
                <a:srgbClr val="FF0000"/>
              </a:solidFill>
            </a:endParaRPr>
          </a:p>
          <a:p>
            <a:r>
              <a:rPr lang="el-GR" sz="2800" b="1" dirty="0" smtClean="0">
                <a:solidFill>
                  <a:srgbClr val="FF0000"/>
                </a:solidFill>
              </a:rPr>
              <a:t>Κι όχι μόνο…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/>
              <a:t>Η μητέρα </a:t>
            </a:r>
            <a:r>
              <a:rPr lang="el-GR" sz="2800" b="1" dirty="0" smtClean="0">
                <a:solidFill>
                  <a:srgbClr val="00B050"/>
                </a:solidFill>
              </a:rPr>
              <a:t>μας </a:t>
            </a:r>
            <a:r>
              <a:rPr lang="el-GR" sz="2800" b="1" dirty="0" smtClean="0"/>
              <a:t>ετοίμασε </a:t>
            </a:r>
            <a:r>
              <a:rPr lang="el-GR" sz="2800" b="1" dirty="0" smtClean="0">
                <a:solidFill>
                  <a:srgbClr val="00B050"/>
                </a:solidFill>
              </a:rPr>
              <a:t>φαγητό</a:t>
            </a:r>
            <a:r>
              <a:rPr lang="el-GR" sz="2800" b="1" dirty="0" smtClean="0"/>
              <a:t> και </a:t>
            </a:r>
            <a:r>
              <a:rPr lang="el-GR" sz="2800" b="1" dirty="0" smtClean="0">
                <a:solidFill>
                  <a:srgbClr val="00B050"/>
                </a:solidFill>
              </a:rPr>
              <a:t>γλυκό.</a:t>
            </a:r>
            <a:endParaRPr lang="el-GR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28596" y="171448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rgbClr val="0070C0"/>
                </a:solidFill>
              </a:rPr>
              <a:t>«Ο παππούς </a:t>
            </a:r>
            <a:r>
              <a:rPr lang="el-GR" sz="2800" b="1" dirty="0" smtClean="0"/>
              <a:t>πίνει καφέ.»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αλλά και  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/>
              <a:t>«</a:t>
            </a:r>
            <a:r>
              <a:rPr lang="el-GR" sz="2800" b="1" dirty="0" smtClean="0">
                <a:solidFill>
                  <a:srgbClr val="0070C0"/>
                </a:solidFill>
              </a:rPr>
              <a:t>Ο παππούς </a:t>
            </a:r>
            <a:r>
              <a:rPr lang="el-GR" sz="2800" b="1" dirty="0" smtClean="0"/>
              <a:t>και </a:t>
            </a:r>
            <a:r>
              <a:rPr lang="el-GR" sz="2800" b="1" dirty="0" smtClean="0">
                <a:solidFill>
                  <a:srgbClr val="0070C0"/>
                </a:solidFill>
              </a:rPr>
              <a:t>η γιαγιά </a:t>
            </a:r>
            <a:r>
              <a:rPr lang="el-GR" sz="2800" b="1" dirty="0" smtClean="0"/>
              <a:t>πίνουν καφέ.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85720" y="500042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…διπλά </a:t>
            </a:r>
            <a:r>
              <a:rPr lang="el-GR" sz="3200" b="1" dirty="0" smtClean="0">
                <a:solidFill>
                  <a:srgbClr val="0070C0"/>
                </a:solidFill>
              </a:rPr>
              <a:t>υποκείμενα</a:t>
            </a:r>
            <a:r>
              <a:rPr lang="el-GR" sz="3200" b="1" dirty="0" smtClean="0"/>
              <a:t>…</a:t>
            </a:r>
          </a:p>
          <a:p>
            <a:endParaRPr lang="el-GR" sz="2800" b="1" dirty="0" smtClean="0">
              <a:solidFill>
                <a:srgbClr val="0070C0"/>
              </a:solidFill>
            </a:endParaRPr>
          </a:p>
          <a:p>
            <a:endParaRPr lang="el-G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85720" y="500042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…διπλά </a:t>
            </a:r>
            <a:r>
              <a:rPr lang="el-GR" sz="3200" b="1" dirty="0" smtClean="0">
                <a:solidFill>
                  <a:srgbClr val="0070C0"/>
                </a:solidFill>
              </a:rPr>
              <a:t>κατηγορούμενα</a:t>
            </a:r>
            <a:r>
              <a:rPr lang="el-GR" sz="3200" b="1" dirty="0" smtClean="0"/>
              <a:t>…</a:t>
            </a:r>
          </a:p>
          <a:p>
            <a:endParaRPr lang="el-GR" sz="2800" b="1" dirty="0" smtClean="0">
              <a:solidFill>
                <a:srgbClr val="0070C0"/>
              </a:solidFill>
            </a:endParaRPr>
          </a:p>
          <a:p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28596" y="1714488"/>
            <a:ext cx="50006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/>
              <a:t>«Ο κλόουν είναι </a:t>
            </a:r>
            <a:r>
              <a:rPr lang="el-GR" sz="2800" b="1" dirty="0" smtClean="0">
                <a:solidFill>
                  <a:srgbClr val="0070C0"/>
                </a:solidFill>
              </a:rPr>
              <a:t>κακοντυμένος</a:t>
            </a:r>
            <a:r>
              <a:rPr lang="el-GR" sz="2800" b="1" dirty="0" smtClean="0"/>
              <a:t> και </a:t>
            </a:r>
            <a:r>
              <a:rPr lang="el-GR" sz="2800" b="1" dirty="0" smtClean="0">
                <a:solidFill>
                  <a:srgbClr val="0070C0"/>
                </a:solidFill>
              </a:rPr>
              <a:t>αστείος.</a:t>
            </a:r>
            <a:r>
              <a:rPr lang="el-GR" sz="2800" b="1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αλλά και  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/>
              <a:t>«Κορίτσια κι αγόρια ήσασταν </a:t>
            </a:r>
            <a:r>
              <a:rPr lang="el-GR" sz="2800" b="1" dirty="0" smtClean="0">
                <a:solidFill>
                  <a:srgbClr val="0070C0"/>
                </a:solidFill>
              </a:rPr>
              <a:t>προσεχτικά </a:t>
            </a:r>
            <a:r>
              <a:rPr lang="el-GR" sz="2800" b="1" dirty="0" smtClean="0"/>
              <a:t>κι</a:t>
            </a:r>
            <a:r>
              <a:rPr lang="el-GR" sz="2800" b="1" dirty="0" smtClean="0">
                <a:solidFill>
                  <a:srgbClr val="0070C0"/>
                </a:solidFill>
              </a:rPr>
              <a:t> εργατικά</a:t>
            </a:r>
            <a:r>
              <a:rPr lang="el-GR" sz="2800" b="1" dirty="0" smtClean="0"/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85720" y="500042"/>
            <a:ext cx="62865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Στο επόμενο μάθημα θα γνωρίσουμε τις</a:t>
            </a:r>
          </a:p>
          <a:p>
            <a:r>
              <a:rPr lang="el-GR" sz="3200" b="1" dirty="0" smtClean="0"/>
              <a:t> </a:t>
            </a:r>
          </a:p>
          <a:p>
            <a:r>
              <a:rPr lang="el-GR" sz="3200" b="1" dirty="0" smtClean="0"/>
              <a:t>  </a:t>
            </a:r>
            <a:r>
              <a:rPr lang="el-GR" sz="3200" b="1" dirty="0" smtClean="0">
                <a:solidFill>
                  <a:srgbClr val="FF0000"/>
                </a:solidFill>
              </a:rPr>
              <a:t>ΣΥΝΘΕΤΕΣ ΠΡΟΤΑΣΕΙΣ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r>
              <a:rPr lang="el-GR" sz="3200" b="1" dirty="0" smtClean="0">
                <a:solidFill>
                  <a:srgbClr val="FF0000"/>
                </a:solidFill>
              </a:rPr>
              <a:t>και όχι μόνο…</a:t>
            </a:r>
          </a:p>
          <a:p>
            <a:endParaRPr lang="el-GR" sz="2800" b="1" dirty="0" smtClean="0">
              <a:solidFill>
                <a:srgbClr val="0070C0"/>
              </a:solidFill>
            </a:endParaRPr>
          </a:p>
          <a:p>
            <a:endParaRPr lang="el-G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4583" b="5208"/>
          <a:stretch>
            <a:fillRect/>
          </a:stretch>
        </p:blipFill>
        <p:spPr bwMode="auto">
          <a:xfrm>
            <a:off x="571472" y="1928802"/>
            <a:ext cx="792961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1472" y="142852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Για υπενθύμιση όσων είπαμε , για εργασίες που κάναμε και για την εργασία στο σπίτι συνδέεστε στο </a:t>
            </a:r>
            <a:r>
              <a:rPr lang="el-GR" sz="2800" dirty="0" err="1" smtClean="0">
                <a:solidFill>
                  <a:srgbClr val="FF0000"/>
                </a:solidFill>
              </a:rPr>
              <a:t>η_τάξη</a:t>
            </a:r>
            <a:r>
              <a:rPr lang="el-GR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eclass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hlinkClick r:id="rId3"/>
              </a:rPr>
              <a:t>https://eclass.sch.gr/courses/9460274195/</a:t>
            </a:r>
            <a:endParaRPr lang="el-GR" sz="2800" dirty="0" smtClean="0">
              <a:solidFill>
                <a:srgbClr val="FF0000"/>
              </a:solidFill>
            </a:endParaRPr>
          </a:p>
          <a:p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299</Words>
  <PresentationFormat>Προβολή στην οθόνη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Όσα θυμηθήκαμε, όσα μάθαμε   &amp;   όσα θα έχει στη συνέχεια…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Όσα θυμηθήκαμε, όσα μάθαμε   &amp;   όσα θα έχει στη συνέχεια…</dc:title>
  <dc:creator>User</dc:creator>
  <cp:lastModifiedBy>User</cp:lastModifiedBy>
  <cp:revision>24</cp:revision>
  <dcterms:created xsi:type="dcterms:W3CDTF">2026-01-25T14:59:49Z</dcterms:created>
  <dcterms:modified xsi:type="dcterms:W3CDTF">2026-01-26T10:46:33Z</dcterms:modified>
</cp:coreProperties>
</file>