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C Pathetic" charset="1" panose="00000000000000000000"/>
      <p:regular r:id="rId12"/>
    </p:embeddedFont>
    <p:embeddedFont>
      <p:font typeface="TAN Angleton" charset="1" panose="00000000000000000000"/>
      <p:regular r:id="rId13"/>
    </p:embeddedFont>
    <p:embeddedFont>
      <p:font typeface="Cerebri" charset="1" panose="00000500000000000000"/>
      <p:regular r:id="rId14"/>
    </p:embeddedFont>
    <p:embeddedFont>
      <p:font typeface="Cerebri Bold" charset="1" panose="00000800000000000000"/>
      <p:regular r:id="rId15"/>
    </p:embeddedFont>
    <p:embeddedFont>
      <p:font typeface="Noto Serif Display" charset="1" panose="02020502080505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https://el.wikipedia.org/wiki/10_%CE%9D%CE%BF%CE%B5%CE%BC%CE%B2%CF%81%CE%AF%CE%BF%CF%85" TargetMode="External" Type="http://schemas.openxmlformats.org/officeDocument/2006/relationships/hyperlink"/><Relationship Id="rId12" Target="https://el.wikipedia.org/wiki/1483" TargetMode="External" Type="http://schemas.openxmlformats.org/officeDocument/2006/relationships/hyperlink"/><Relationship Id="rId13" Target="https://el.wikipedia.org/wiki/18_%CE%A6%CE%B5%CE%B2%CF%81%CE%BF%CF%85%CE%B1%CF%81%CE%AF%CE%BF%CF%85" TargetMode="External" Type="http://schemas.openxmlformats.org/officeDocument/2006/relationships/hyperlink"/><Relationship Id="rId14" Target="https://el.wikipedia.org/wiki/1546" TargetMode="External" Type="http://schemas.openxmlformats.org/officeDocument/2006/relationships/hyperlink"/><Relationship Id="rId15" Target="https://el.wikipedia.org/wiki/%CE%93%CE%B5%CF%81%CE%BC%CE%B1%CE%BD%CE%BF%CE%AF" TargetMode="External" Type="http://schemas.openxmlformats.org/officeDocument/2006/relationships/hyperlink"/><Relationship Id="rId16" Target="https://el.wikipedia.org/wiki/%CE%9C%CE%B5%CF%84%CE%B1%CF%81%CF%81%CF%8D%CE%B8%CE%BC%CE%B9%CF%83%CE%B7" TargetMode="External" Type="http://schemas.openxmlformats.org/officeDocument/2006/relationships/hyperlink"/><Relationship Id="rId17" Target="https://el.wikipedia.org/wiki/16%CE%BF%CF%82_%CE%B1%CE%B9%CF%8E%CE%BD%CE%B1%CF%82" TargetMode="External" Type="http://schemas.openxmlformats.org/officeDocument/2006/relationships/hyperlink"/><Relationship Id="rId18" Target="https://el.wikipedia.org/wiki/%CE%93%CE%B5%CF%81%CE%BC%CE%B1%CE%BD%CE%AF%CE%B1" TargetMode="External" Type="http://schemas.openxmlformats.org/officeDocument/2006/relationships/hyperlink"/><Relationship Id="rId2" Target="../media/image14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https://el.wikipedia.org/wiki/%CE%A0%CF%81%CE%BF%CF%84%CE%B5%CF%83%CF%84%CE%B1%CE%BD%CF%84%CE%B9%CF%83%CE%BC%CF%8C%CF%82" TargetMode="External" Type="http://schemas.openxmlformats.org/officeDocument/2006/relationships/hyperlink"/><Relationship Id="rId14" Target="https://el.wikipedia.org/wiki/%CE%9C%CE%B5%CF%84%CE%B1%CF%81%CF%81%CF%85%CE%B8%CE%BC%CE%B9%CF%83%CE%BC%CE%AD%CE%BD%CE%B5%CF%82_%CE%B5%CE%BA%CE%BA%CE%BB%CE%B7%CF%83%CE%AF%CE%B5%CF%82" TargetMode="External" Type="http://schemas.openxmlformats.org/officeDocument/2006/relationships/hyperlink"/><Relationship Id="rId15" Target="https://el.wikipedia.org/wiki/%CE%A1%CF%89%CE%BC%CE%B1%CE%B9%CE%BF%CE%BA%CE%B1%CE%B8%CE%BF%CE%BB%CE%B9%CE%BA%CE%AE_%CE%95%CE%BA%CE%BA%CE%BB%CE%B7%CF%83%CE%AF%CE%B1" TargetMode="External" Type="http://schemas.openxmlformats.org/officeDocument/2006/relationships/hyperlink"/><Relationship Id="rId16" Target="https://el.wikipedia.org/wiki/%CE%A1%CF%89%CE%BC%CE%B1%CE%B9%CE%BF%CE%BA%CE%B1%CE%B8%CE%BF%CE%BB%CE%B9%CE%BA%CE%AE_%CE%95%CE%BA%CE%BA%CE%BB%CE%B7%CF%83%CE%AF%CE%B1" TargetMode="External" Type="http://schemas.openxmlformats.org/officeDocument/2006/relationships/hyperlink"/><Relationship Id="rId17" Target="https://el.wikipedia.org/wiki/%CE%9C%CE%B5%CF%83%CE%B1%CE%AF%CF%89%CE%BD%CE%B1%CF%82" TargetMode="External" Type="http://schemas.openxmlformats.org/officeDocument/2006/relationships/hyperlink"/><Relationship Id="rId18" Target="https://el.wikipedia.org/wiki/%CE%9D%CE%B5%CF%8C%CF%84%CE%B5%CF%81%CE%B7_%CE%B5%CF%80%CE%BF%CF%87%CE%AE" TargetMode="External" Type="http://schemas.openxmlformats.org/officeDocument/2006/relationships/hyperlink"/><Relationship Id="rId2" Target="../media/image15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l.wikipedia.org/wiki/Decet_Romanum_Pontificem" TargetMode="External" Type="http://schemas.openxmlformats.org/officeDocument/2006/relationships/hyperlink"/><Relationship Id="rId11" Target="https://el.wikipedia.org/wiki/Decet_Romanum_Pontificem" TargetMode="External" Type="http://schemas.openxmlformats.org/officeDocument/2006/relationships/hyperlink"/><Relationship Id="rId12" Target="https://el.wikipedia.org/wiki/%CE%A0%CE%AC%CF%80%CE%B1%CF%82_%CE%9B%CE%AD%CF%89%CE%BD_%CE%99%CE%84" TargetMode="External" Type="http://schemas.openxmlformats.org/officeDocument/2006/relationships/hyperlink"/><Relationship Id="rId13" Target="https://el.wikipedia.org/wiki/%CE%9A%CE%AC%CF%81%CE%BF%CE%BB%CE%BF%CF%82_E%CE%84_%CF%84%CE%B7%CF%82_%CE%91%CE%B3%CE%AF%CE%B1%CF%82_%CE%A1%CF%89%CE%BC%CE%B1%CF%8A%CE%BA%CE%AE%CF%82_%CE%91%CF%85%CF%84%CE%BF%CE%BA%CF%81%CE%B1%CF%84%CE%BF%CF%81%CE%AF%CE%B1%CF%82" TargetMode="External" Type="http://schemas.openxmlformats.org/officeDocument/2006/relationships/hyperlink"/><Relationship Id="rId14" Target="https://el.wikipedia.org/wiki/%CE%9A%CE%AC%CF%81%CE%BF%CE%BB%CE%BF%CF%82_E%CE%84_%CF%84%CE%B7%CF%82_%CE%91%CE%B3%CE%AF%CE%B1%CF%82_%CE%A1%CF%89%CE%BC%CE%B1%CF%8A%CE%BA%CE%AE%CF%82_%CE%91%CF%85%CF%84%CE%BF%CE%BA%CF%81%CE%B1%CF%84%CE%BF%CF%81%CE%AF%CE%B1%CF%82" TargetMode="External" Type="http://schemas.openxmlformats.org/officeDocument/2006/relationships/hyperlink"/><Relationship Id="rId15" Target="https://el.wikipedia.org/wiki/%CE%91%CE%B3%CE%AF%CE%B1_%CE%A1%CF%89%CE%BC%CE%B1%CF%8A%CE%BA%CE%AE_%CE%91%CF%85%CF%84%CE%BF%CE%BA%CF%81%CE%B1%CF%84%CE%BF%CF%81%CE%AF%CE%B1" TargetMode="External" Type="http://schemas.openxmlformats.org/officeDocument/2006/relationships/hyperlink"/><Relationship Id="rId16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l.wikipedia.org/wiki/%CE%A0%CE%BB%CE%AF%CE%BC%CE%BF%CF%85%CE%B8" TargetMode="External" Type="http://schemas.openxmlformats.org/officeDocument/2006/relationships/hyperlink"/><Relationship Id="rId11" Target="https://el.wikipedia.org/wiki/%CE%A0%CF%81%CE%B5%CF%83%CE%B2%CF%85%CF%84%CE%B5%CF%81%CE%B9%CE%B1%CE%BD%CE%B9%CF%83%CE%BC%CF%8C%CF%82" TargetMode="External" Type="http://schemas.openxmlformats.org/officeDocument/2006/relationships/hyperlink"/><Relationship Id="rId12" Target="https://el.wikipedia.org/wiki/%CE%9A%CE%BF%CF%85%CE%AC%CE%BA%CE%B5%CF%81%CE%BF%CE%B9" TargetMode="External" Type="http://schemas.openxmlformats.org/officeDocument/2006/relationships/hyperlink"/><Relationship Id="rId2" Target="../media/image17.png" Type="http://schemas.openxmlformats.org/officeDocument/2006/relationships/image"/><Relationship Id="rId3" Target="https://el.wikipedia.org/wiki/%CE%91%CE%BD%CF%84%CE%B2%CE%B5%CE%BD%CF%84%CE%B9%CF%83%CE%BC%CF%8C%CF%82" TargetMode="External" Type="http://schemas.openxmlformats.org/officeDocument/2006/relationships/hyperlink"/><Relationship Id="rId4" Target="https://el.wikipedia.org/wiki/%CE%91%CE%BD%CE%B1%CE%B2%CE%B1%CF%80%CF%84%CE%B9%CF%83%CF%84%CE%AD%CF%82" TargetMode="External" Type="http://schemas.openxmlformats.org/officeDocument/2006/relationships/hyperlink"/><Relationship Id="rId5" Target="https://el.wikipedia.org/wiki/%CE%91%CE%B3%CE%B3%CE%BB%CE%B9%CE%BA%CE%B1%CE%BD%CE%B9%CE%BA%CE%AE_%CE%95%CE%BA%CE%BA%CE%BB%CE%B7%CF%83%CE%AF%CE%B1" TargetMode="External" Type="http://schemas.openxmlformats.org/officeDocument/2006/relationships/hyperlink"/><Relationship Id="rId6" Target="https://el.wikipedia.org/wiki/%CE%92%CE%B1%CF%80%CF%84%CE%B9%CF%83%CF%84%CE%AD%CF%82" TargetMode="External" Type="http://schemas.openxmlformats.org/officeDocument/2006/relationships/hyperlink"/><Relationship Id="rId7" Target="https://el.wikipedia.org/wiki/%CE%9A%CE%B1%CE%BB%CE%B2%CE%B9%CE%BD%CE%B9%CF%83%CE%BC%CF%8C%CF%82" TargetMode="External" Type="http://schemas.openxmlformats.org/officeDocument/2006/relationships/hyperlink"/><Relationship Id="rId8" Target="https://el.wikipedia.org/wiki/%CE%9B%CE%BF%CF%85%CE%B8%CE%B7%CF%81%CE%B1%CE%BD%CE%B9%CF%83%CE%BC%CF%8C%CF%82" TargetMode="External" Type="http://schemas.openxmlformats.org/officeDocument/2006/relationships/hyperlink"/><Relationship Id="rId9" Target="https://el.wikipedia.org/wiki/%CE%9C%CE%B5%CE%B8%CE%BF%CE%B4%CE%B9%CF%83%CE%BC%CF%8C%CF%82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13139" y="7694052"/>
            <a:ext cx="4260480" cy="4047456"/>
          </a:xfrm>
          <a:custGeom>
            <a:avLst/>
            <a:gdLst/>
            <a:ahLst/>
            <a:cxnLst/>
            <a:rect r="r" b="b" t="t" l="l"/>
            <a:pathLst>
              <a:path h="4047456" w="4260480">
                <a:moveTo>
                  <a:pt x="0" y="0"/>
                </a:moveTo>
                <a:lnTo>
                  <a:pt x="4260480" y="0"/>
                </a:lnTo>
                <a:lnTo>
                  <a:pt x="4260480" y="4047456"/>
                </a:lnTo>
                <a:lnTo>
                  <a:pt x="0" y="4047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82291" y="-1318449"/>
            <a:ext cx="4682606" cy="4448475"/>
          </a:xfrm>
          <a:custGeom>
            <a:avLst/>
            <a:gdLst/>
            <a:ahLst/>
            <a:cxnLst/>
            <a:rect r="r" b="b" t="t" l="l"/>
            <a:pathLst>
              <a:path h="4448475" w="4682606">
                <a:moveTo>
                  <a:pt x="0" y="0"/>
                </a:moveTo>
                <a:lnTo>
                  <a:pt x="4682606" y="0"/>
                </a:lnTo>
                <a:lnTo>
                  <a:pt x="4682606" y="4448476"/>
                </a:lnTo>
                <a:lnTo>
                  <a:pt x="0" y="4448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29824" y="1028700"/>
            <a:ext cx="423198" cy="541693"/>
          </a:xfrm>
          <a:custGeom>
            <a:avLst/>
            <a:gdLst/>
            <a:ahLst/>
            <a:cxnLst/>
            <a:rect r="r" b="b" t="t" l="l"/>
            <a:pathLst>
              <a:path h="541693" w="423198">
                <a:moveTo>
                  <a:pt x="0" y="0"/>
                </a:moveTo>
                <a:lnTo>
                  <a:pt x="423198" y="0"/>
                </a:lnTo>
                <a:lnTo>
                  <a:pt x="423198" y="541693"/>
                </a:lnTo>
                <a:lnTo>
                  <a:pt x="0" y="541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7873" y="4872653"/>
            <a:ext cx="423198" cy="541693"/>
          </a:xfrm>
          <a:custGeom>
            <a:avLst/>
            <a:gdLst/>
            <a:ahLst/>
            <a:cxnLst/>
            <a:rect r="r" b="b" t="t" l="l"/>
            <a:pathLst>
              <a:path h="541693" w="423198">
                <a:moveTo>
                  <a:pt x="0" y="0"/>
                </a:moveTo>
                <a:lnTo>
                  <a:pt x="423198" y="0"/>
                </a:lnTo>
                <a:lnTo>
                  <a:pt x="423198" y="541694"/>
                </a:lnTo>
                <a:lnTo>
                  <a:pt x="0" y="541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89398" y="8054074"/>
            <a:ext cx="423198" cy="541693"/>
          </a:xfrm>
          <a:custGeom>
            <a:avLst/>
            <a:gdLst/>
            <a:ahLst/>
            <a:cxnLst/>
            <a:rect r="r" b="b" t="t" l="l"/>
            <a:pathLst>
              <a:path h="541693" w="423198">
                <a:moveTo>
                  <a:pt x="0" y="0"/>
                </a:moveTo>
                <a:lnTo>
                  <a:pt x="423197" y="0"/>
                </a:lnTo>
                <a:lnTo>
                  <a:pt x="423197" y="541693"/>
                </a:lnTo>
                <a:lnTo>
                  <a:pt x="0" y="541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68017" y="2690965"/>
            <a:ext cx="13551966" cy="137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10"/>
              </a:lnSpc>
            </a:pPr>
            <a:r>
              <a:rPr lang="en-US" sz="7935">
                <a:solidFill>
                  <a:srgbClr val="2B0000"/>
                </a:solidFill>
                <a:latin typeface="AC Pathetic"/>
                <a:ea typeface="AC Pathetic"/>
                <a:cs typeface="AC Pathetic"/>
                <a:sym typeface="AC Pathetic"/>
              </a:rPr>
              <a:t>ΠΡΟΤΕΣΤΑΝΤΙΣΜΟΣ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326132" y="4223235"/>
            <a:ext cx="11635736" cy="920265"/>
            <a:chOff x="0" y="0"/>
            <a:chExt cx="5138482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38482" cy="406400"/>
            </a:xfrm>
            <a:custGeom>
              <a:avLst/>
              <a:gdLst/>
              <a:ahLst/>
              <a:cxnLst/>
              <a:rect r="r" b="b" t="t" l="l"/>
              <a:pathLst>
                <a:path h="406400" w="5138482">
                  <a:moveTo>
                    <a:pt x="4935282" y="0"/>
                  </a:moveTo>
                  <a:cubicBezTo>
                    <a:pt x="5047506" y="0"/>
                    <a:pt x="5138482" y="90976"/>
                    <a:pt x="5138482" y="203200"/>
                  </a:cubicBezTo>
                  <a:cubicBezTo>
                    <a:pt x="5138482" y="315424"/>
                    <a:pt x="5047506" y="406400"/>
                    <a:pt x="4935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7BD8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138482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79086" y="1772213"/>
            <a:ext cx="8276979" cy="827697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6024236" y="8485596"/>
            <a:ext cx="3291781" cy="3127192"/>
          </a:xfrm>
          <a:custGeom>
            <a:avLst/>
            <a:gdLst/>
            <a:ahLst/>
            <a:cxnLst/>
            <a:rect r="r" b="b" t="t" l="l"/>
            <a:pathLst>
              <a:path h="3127192" w="3291781">
                <a:moveTo>
                  <a:pt x="3291781" y="0"/>
                </a:moveTo>
                <a:lnTo>
                  <a:pt x="0" y="0"/>
                </a:lnTo>
                <a:lnTo>
                  <a:pt x="0" y="3127192"/>
                </a:lnTo>
                <a:lnTo>
                  <a:pt x="3291781" y="3127192"/>
                </a:lnTo>
                <a:lnTo>
                  <a:pt x="329178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65246" y="2402853"/>
            <a:ext cx="1106082" cy="803475"/>
          </a:xfrm>
          <a:custGeom>
            <a:avLst/>
            <a:gdLst/>
            <a:ahLst/>
            <a:cxnLst/>
            <a:rect r="r" b="b" t="t" l="l"/>
            <a:pathLst>
              <a:path h="803475" w="1106082">
                <a:moveTo>
                  <a:pt x="0" y="0"/>
                </a:moveTo>
                <a:lnTo>
                  <a:pt x="1106082" y="0"/>
                </a:lnTo>
                <a:lnTo>
                  <a:pt x="1106082" y="803475"/>
                </a:lnTo>
                <a:lnTo>
                  <a:pt x="0" y="8034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96876" y="7791291"/>
            <a:ext cx="1105751" cy="803234"/>
          </a:xfrm>
          <a:custGeom>
            <a:avLst/>
            <a:gdLst/>
            <a:ahLst/>
            <a:cxnLst/>
            <a:rect r="r" b="b" t="t" l="l"/>
            <a:pathLst>
              <a:path h="803234" w="1105751">
                <a:moveTo>
                  <a:pt x="0" y="0"/>
                </a:moveTo>
                <a:lnTo>
                  <a:pt x="1105751" y="0"/>
                </a:lnTo>
                <a:lnTo>
                  <a:pt x="1105751" y="803235"/>
                </a:lnTo>
                <a:lnTo>
                  <a:pt x="0" y="803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96057" y="2505666"/>
            <a:ext cx="1087079" cy="1110681"/>
          </a:xfrm>
          <a:custGeom>
            <a:avLst/>
            <a:gdLst/>
            <a:ahLst/>
            <a:cxnLst/>
            <a:rect r="r" b="b" t="t" l="l"/>
            <a:pathLst>
              <a:path h="1110681" w="1087079">
                <a:moveTo>
                  <a:pt x="0" y="0"/>
                </a:moveTo>
                <a:lnTo>
                  <a:pt x="1087079" y="0"/>
                </a:lnTo>
                <a:lnTo>
                  <a:pt x="1087079" y="1110681"/>
                </a:lnTo>
                <a:lnTo>
                  <a:pt x="0" y="11106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243814" y="9028679"/>
            <a:ext cx="358782" cy="459241"/>
          </a:xfrm>
          <a:custGeom>
            <a:avLst/>
            <a:gdLst/>
            <a:ahLst/>
            <a:cxnLst/>
            <a:rect r="r" b="b" t="t" l="l"/>
            <a:pathLst>
              <a:path h="459241" w="358782">
                <a:moveTo>
                  <a:pt x="0" y="0"/>
                </a:moveTo>
                <a:lnTo>
                  <a:pt x="358782" y="0"/>
                </a:lnTo>
                <a:lnTo>
                  <a:pt x="358782" y="459242"/>
                </a:lnTo>
                <a:lnTo>
                  <a:pt x="0" y="459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151329" y="9589951"/>
            <a:ext cx="358782" cy="459241"/>
          </a:xfrm>
          <a:custGeom>
            <a:avLst/>
            <a:gdLst/>
            <a:ahLst/>
            <a:cxnLst/>
            <a:rect r="r" b="b" t="t" l="l"/>
            <a:pathLst>
              <a:path h="459241" w="358782">
                <a:moveTo>
                  <a:pt x="0" y="0"/>
                </a:moveTo>
                <a:lnTo>
                  <a:pt x="358782" y="0"/>
                </a:lnTo>
                <a:lnTo>
                  <a:pt x="358782" y="459241"/>
                </a:lnTo>
                <a:lnTo>
                  <a:pt x="0" y="4592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46669" y="2790160"/>
            <a:ext cx="423198" cy="541693"/>
          </a:xfrm>
          <a:custGeom>
            <a:avLst/>
            <a:gdLst/>
            <a:ahLst/>
            <a:cxnLst/>
            <a:rect r="r" b="b" t="t" l="l"/>
            <a:pathLst>
              <a:path h="541693" w="423198">
                <a:moveTo>
                  <a:pt x="0" y="0"/>
                </a:moveTo>
                <a:lnTo>
                  <a:pt x="423198" y="0"/>
                </a:lnTo>
                <a:lnTo>
                  <a:pt x="423198" y="541693"/>
                </a:lnTo>
                <a:lnTo>
                  <a:pt x="0" y="541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155663" y="9028679"/>
            <a:ext cx="358782" cy="459241"/>
          </a:xfrm>
          <a:custGeom>
            <a:avLst/>
            <a:gdLst/>
            <a:ahLst/>
            <a:cxnLst/>
            <a:rect r="r" b="b" t="t" l="l"/>
            <a:pathLst>
              <a:path h="459241" w="358782">
                <a:moveTo>
                  <a:pt x="0" y="0"/>
                </a:moveTo>
                <a:lnTo>
                  <a:pt x="358782" y="0"/>
                </a:lnTo>
                <a:lnTo>
                  <a:pt x="358782" y="459242"/>
                </a:lnTo>
                <a:lnTo>
                  <a:pt x="0" y="459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24836" y="707598"/>
            <a:ext cx="1734464" cy="842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876">
                <a:solidFill>
                  <a:srgbClr val="AE7A07"/>
                </a:solidFill>
                <a:latin typeface="TAN Angleton"/>
                <a:ea typeface="TAN Angleton"/>
                <a:cs typeface="TAN Angleton"/>
                <a:sym typeface="TAN Angleton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12798" y="2259978"/>
            <a:ext cx="7010814" cy="4599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065" indent="-345032" lvl="1">
              <a:lnSpc>
                <a:spcPts val="5241"/>
              </a:lnSpc>
              <a:buFont typeface="Arial"/>
              <a:buChar char="•"/>
            </a:pPr>
            <a:r>
              <a:rPr lang="en-US" sz="3196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 </a:t>
            </a:r>
            <a:r>
              <a:rPr lang="en-US" b="true" sz="3196">
                <a:solidFill>
                  <a:srgbClr val="2B0000"/>
                </a:solidFill>
                <a:latin typeface="Cerebri Bold"/>
                <a:ea typeface="Cerebri Bold"/>
                <a:cs typeface="Cerebri Bold"/>
                <a:sym typeface="Cerebri Bold"/>
              </a:rPr>
              <a:t>προτεσταντισμός</a:t>
            </a:r>
            <a:r>
              <a:rPr lang="en-US" sz="3196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αποτελεί έναν από τους μεγαλύτερους κλάδους του χριστιανισμού . Ως κίνημα μεταρρύθμισης εμφανίστηκε τον 16ο αιώνα στη Γερμανία με πρωτεργάτη τον Μαρτίνο Λούθηρο.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4783" y="1956814"/>
            <a:ext cx="7721863" cy="772186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9100" r="0" b="-2910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5981808" y="8650401"/>
            <a:ext cx="3291781" cy="3127192"/>
          </a:xfrm>
          <a:custGeom>
            <a:avLst/>
            <a:gdLst/>
            <a:ahLst/>
            <a:cxnLst/>
            <a:rect r="r" b="b" t="t" l="l"/>
            <a:pathLst>
              <a:path h="3127192" w="3291781">
                <a:moveTo>
                  <a:pt x="3291780" y="0"/>
                </a:moveTo>
                <a:lnTo>
                  <a:pt x="0" y="0"/>
                </a:lnTo>
                <a:lnTo>
                  <a:pt x="0" y="3127191"/>
                </a:lnTo>
                <a:lnTo>
                  <a:pt x="3291780" y="3127191"/>
                </a:lnTo>
                <a:lnTo>
                  <a:pt x="3291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22932" y="4840569"/>
            <a:ext cx="1345204" cy="977176"/>
          </a:xfrm>
          <a:custGeom>
            <a:avLst/>
            <a:gdLst/>
            <a:ahLst/>
            <a:cxnLst/>
            <a:rect r="r" b="b" t="t" l="l"/>
            <a:pathLst>
              <a:path h="977176" w="1345204">
                <a:moveTo>
                  <a:pt x="0" y="0"/>
                </a:moveTo>
                <a:lnTo>
                  <a:pt x="1345204" y="0"/>
                </a:lnTo>
                <a:lnTo>
                  <a:pt x="1345204" y="977176"/>
                </a:lnTo>
                <a:lnTo>
                  <a:pt x="0" y="97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4783" y="8948142"/>
            <a:ext cx="1247835" cy="906446"/>
          </a:xfrm>
          <a:custGeom>
            <a:avLst/>
            <a:gdLst/>
            <a:ahLst/>
            <a:cxnLst/>
            <a:rect r="r" b="b" t="t" l="l"/>
            <a:pathLst>
              <a:path h="906446" w="1247835">
                <a:moveTo>
                  <a:pt x="0" y="0"/>
                </a:moveTo>
                <a:lnTo>
                  <a:pt x="1247834" y="0"/>
                </a:lnTo>
                <a:lnTo>
                  <a:pt x="1247834" y="906446"/>
                </a:lnTo>
                <a:lnTo>
                  <a:pt x="0" y="9064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6703" y="4032819"/>
            <a:ext cx="1087079" cy="1110681"/>
          </a:xfrm>
          <a:custGeom>
            <a:avLst/>
            <a:gdLst/>
            <a:ahLst/>
            <a:cxnLst/>
            <a:rect r="r" b="b" t="t" l="l"/>
            <a:pathLst>
              <a:path h="1110681" w="1087079">
                <a:moveTo>
                  <a:pt x="0" y="0"/>
                </a:moveTo>
                <a:lnTo>
                  <a:pt x="1087079" y="0"/>
                </a:lnTo>
                <a:lnTo>
                  <a:pt x="1087079" y="1110681"/>
                </a:lnTo>
                <a:lnTo>
                  <a:pt x="0" y="11106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98644" y="4317313"/>
            <a:ext cx="423198" cy="541693"/>
          </a:xfrm>
          <a:custGeom>
            <a:avLst/>
            <a:gdLst/>
            <a:ahLst/>
            <a:cxnLst/>
            <a:rect r="r" b="b" t="t" l="l"/>
            <a:pathLst>
              <a:path h="541693" w="423198">
                <a:moveTo>
                  <a:pt x="0" y="0"/>
                </a:moveTo>
                <a:lnTo>
                  <a:pt x="423197" y="0"/>
                </a:lnTo>
                <a:lnTo>
                  <a:pt x="423197" y="541693"/>
                </a:lnTo>
                <a:lnTo>
                  <a:pt x="0" y="5416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524836" y="905304"/>
            <a:ext cx="1734464" cy="842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876">
                <a:solidFill>
                  <a:srgbClr val="AE7A07"/>
                </a:solidFill>
                <a:latin typeface="TAN Angleton"/>
                <a:ea typeface="TAN Angleton"/>
                <a:cs typeface="TAN Angleton"/>
                <a:sym typeface="TAN Angleton"/>
              </a:rPr>
              <a:t>01</a:t>
            </a:r>
            <a:r>
              <a:rPr lang="en-US" sz="6876">
                <a:solidFill>
                  <a:srgbClr val="AE7A07"/>
                </a:solidFill>
                <a:latin typeface="TAN Angleton"/>
                <a:ea typeface="TAN Angleton"/>
                <a:cs typeface="TAN Angleton"/>
                <a:sym typeface="TAN Angleton"/>
              </a:rPr>
              <a:t>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1966339"/>
            <a:ext cx="6837808" cy="6972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7"/>
              </a:lnSpc>
            </a:pP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 Μαρτίνος Λούθηρος (Martin Luther, 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1" tooltip="https://el.wikipedia.org/wiki/10_%CE%9D%CE%BF%CE%B5%CE%BC%CE%B2%CF%81%CE%AF%CE%BF%CF%85"/>
              </a:rPr>
              <a:t>10 Νοεμβρίου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2" tooltip="https://el.wikipedia.org/wiki/1483"/>
              </a:rPr>
              <a:t>1483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-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3" tooltip="https://el.wikipedia.org/wiki/18_%CE%A6%CE%B5%CE%B2%CF%81%CE%BF%CF%85%CE%B1%CF%81%CE%AF%CE%BF%CF%85"/>
              </a:rPr>
              <a:t>18 Φεβρουαρίου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4" tooltip="https://el.wikipedia.org/wiki/1546"/>
              </a:rPr>
              <a:t>1546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) ήταν 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5" tooltip="https://el.wikipedia.org/wiki/%CE%93%CE%B5%CF%81%CE%BC%CE%B1%CE%BD%CE%BF%CE%AF"/>
              </a:rPr>
              <a:t>Γερμανός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μοναχός ,ιερέας, καθηγητής, θεολόγος, ηγέτης της εκκλησιαστικής 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6" tooltip="https://el.wikipedia.org/wiki/%CE%9C%CE%B5%CF%84%CE%B1%CF%81%CF%81%CF%8D%CE%B8%CE%BC%CE%B9%CF%83%CE%B7"/>
              </a:rPr>
              <a:t>μεταρρύθμισης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του 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7" tooltip="https://el.wikipedia.org/wiki/16%CE%BF%CF%82_%CE%B1%CE%B9%CF%8E%CE%BD%CE%B1%CF%82"/>
              </a:rPr>
              <a:t>16ου αιώνα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στην 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8" tooltip="https://el.wikipedia.org/wiki/%CE%93%CE%B5%CF%81%CE%BC%CE%B1%CE%BD%CE%AF%CE%B1"/>
              </a:rPr>
              <a:t>Γερμανία</a:t>
            </a:r>
            <a:r>
              <a:rPr lang="en-US" sz="3904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και ιδρυτής χριστιανικού δόγματος και της άσκησής του.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48422" y="177419"/>
            <a:ext cx="9264260" cy="926426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8888" t="0" r="-38888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6008928" y="8534230"/>
            <a:ext cx="3291781" cy="3127192"/>
          </a:xfrm>
          <a:custGeom>
            <a:avLst/>
            <a:gdLst/>
            <a:ahLst/>
            <a:cxnLst/>
            <a:rect r="r" b="b" t="t" l="l"/>
            <a:pathLst>
              <a:path h="3127192" w="3291781">
                <a:moveTo>
                  <a:pt x="3291780" y="0"/>
                </a:moveTo>
                <a:lnTo>
                  <a:pt x="0" y="0"/>
                </a:lnTo>
                <a:lnTo>
                  <a:pt x="0" y="3127192"/>
                </a:lnTo>
                <a:lnTo>
                  <a:pt x="3291780" y="3127192"/>
                </a:lnTo>
                <a:lnTo>
                  <a:pt x="32917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202892" y="2628257"/>
            <a:ext cx="1612072" cy="1171033"/>
          </a:xfrm>
          <a:custGeom>
            <a:avLst/>
            <a:gdLst/>
            <a:ahLst/>
            <a:cxnLst/>
            <a:rect r="r" b="b" t="t" l="l"/>
            <a:pathLst>
              <a:path h="1171033" w="1612072">
                <a:moveTo>
                  <a:pt x="0" y="0"/>
                </a:moveTo>
                <a:lnTo>
                  <a:pt x="1612072" y="0"/>
                </a:lnTo>
                <a:lnTo>
                  <a:pt x="1612072" y="1171033"/>
                </a:lnTo>
                <a:lnTo>
                  <a:pt x="0" y="1171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24505" y="8534230"/>
            <a:ext cx="1247835" cy="906446"/>
          </a:xfrm>
          <a:custGeom>
            <a:avLst/>
            <a:gdLst/>
            <a:ahLst/>
            <a:cxnLst/>
            <a:rect r="r" b="b" t="t" l="l"/>
            <a:pathLst>
              <a:path h="906446" w="1247835">
                <a:moveTo>
                  <a:pt x="0" y="0"/>
                </a:moveTo>
                <a:lnTo>
                  <a:pt x="1247834" y="0"/>
                </a:lnTo>
                <a:lnTo>
                  <a:pt x="1247834" y="906446"/>
                </a:lnTo>
                <a:lnTo>
                  <a:pt x="0" y="9064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81393" y="3698868"/>
            <a:ext cx="1087079" cy="1110681"/>
          </a:xfrm>
          <a:custGeom>
            <a:avLst/>
            <a:gdLst/>
            <a:ahLst/>
            <a:cxnLst/>
            <a:rect r="r" b="b" t="t" l="l"/>
            <a:pathLst>
              <a:path h="1110681" w="1087079">
                <a:moveTo>
                  <a:pt x="0" y="0"/>
                </a:moveTo>
                <a:lnTo>
                  <a:pt x="1087079" y="0"/>
                </a:lnTo>
                <a:lnTo>
                  <a:pt x="1087079" y="1110681"/>
                </a:lnTo>
                <a:lnTo>
                  <a:pt x="0" y="11106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13333" y="3983362"/>
            <a:ext cx="423198" cy="541693"/>
          </a:xfrm>
          <a:custGeom>
            <a:avLst/>
            <a:gdLst/>
            <a:ahLst/>
            <a:cxnLst/>
            <a:rect r="r" b="b" t="t" l="l"/>
            <a:pathLst>
              <a:path h="541693" w="423198">
                <a:moveTo>
                  <a:pt x="0" y="0"/>
                </a:moveTo>
                <a:lnTo>
                  <a:pt x="423198" y="0"/>
                </a:lnTo>
                <a:lnTo>
                  <a:pt x="423198" y="541693"/>
                </a:lnTo>
                <a:lnTo>
                  <a:pt x="0" y="5416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19609" y="9441679"/>
            <a:ext cx="358782" cy="459241"/>
          </a:xfrm>
          <a:custGeom>
            <a:avLst/>
            <a:gdLst/>
            <a:ahLst/>
            <a:cxnLst/>
            <a:rect r="r" b="b" t="t" l="l"/>
            <a:pathLst>
              <a:path h="459241" w="358782">
                <a:moveTo>
                  <a:pt x="0" y="0"/>
                </a:moveTo>
                <a:lnTo>
                  <a:pt x="358782" y="0"/>
                </a:lnTo>
                <a:lnTo>
                  <a:pt x="358782" y="459241"/>
                </a:lnTo>
                <a:lnTo>
                  <a:pt x="0" y="459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20763" y="9441679"/>
            <a:ext cx="358782" cy="459241"/>
          </a:xfrm>
          <a:custGeom>
            <a:avLst/>
            <a:gdLst/>
            <a:ahLst/>
            <a:cxnLst/>
            <a:rect r="r" b="b" t="t" l="l"/>
            <a:pathLst>
              <a:path h="459241" w="358782">
                <a:moveTo>
                  <a:pt x="0" y="0"/>
                </a:moveTo>
                <a:lnTo>
                  <a:pt x="358782" y="0"/>
                </a:lnTo>
                <a:lnTo>
                  <a:pt x="358782" y="459241"/>
                </a:lnTo>
                <a:lnTo>
                  <a:pt x="0" y="459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113123" y="9440676"/>
            <a:ext cx="358782" cy="459241"/>
          </a:xfrm>
          <a:custGeom>
            <a:avLst/>
            <a:gdLst/>
            <a:ahLst/>
            <a:cxnLst/>
            <a:rect r="r" b="b" t="t" l="l"/>
            <a:pathLst>
              <a:path h="459241" w="358782">
                <a:moveTo>
                  <a:pt x="0" y="0"/>
                </a:moveTo>
                <a:lnTo>
                  <a:pt x="358782" y="0"/>
                </a:lnTo>
                <a:lnTo>
                  <a:pt x="358782" y="459241"/>
                </a:lnTo>
                <a:lnTo>
                  <a:pt x="0" y="459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08928" y="386921"/>
            <a:ext cx="1734464" cy="842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876">
                <a:solidFill>
                  <a:srgbClr val="AE7A07"/>
                </a:solidFill>
                <a:latin typeface="TAN Angleton"/>
                <a:ea typeface="TAN Angleton"/>
                <a:cs typeface="TAN Angleton"/>
                <a:sym typeface="TAN Angleton"/>
              </a:rPr>
              <a:t>03.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1852" y="546080"/>
            <a:ext cx="6137821" cy="836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4865" indent="-307432" lvl="1">
              <a:lnSpc>
                <a:spcPts val="5126"/>
              </a:lnSpc>
              <a:buFont typeface="Arial"/>
              <a:buChar char="•"/>
            </a:pP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Η Μεταρρύθμιση έδωσε ζωή στον 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3" tooltip="https://el.wikipedia.org/wiki/%CE%A0%CF%81%CE%BF%CF%84%CE%B5%CF%83%CF%84%CE%B1%CE%BD%CF%84%CE%B9%CF%83%CE%BC%CF%8C%CF%82"/>
              </a:rPr>
              <a:t>προτεσταντισμό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οι λεγόμενοι διαμαρτυρόμενοι, και προκάλεσε έναν χωρισμό (σχίσμα) της δυτικής Εκκλησίας σε 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4" tooltip="https://el.wikipedia.org/wiki/%CE%9C%CE%B5%CF%84%CE%B1%CF%81%CF%81%CF%85%CE%B8%CE%BC%CE%B9%CF%83%CE%BC%CE%AD%CE%BD%CE%B5%CF%82_%CE%B5%CE%BA%CE%BA%CE%BB%CE%B7%CF%83%CE%AF%CE%B5%CF%82"/>
              </a:rPr>
              <a:t>μεταρρυθμισμένες Εκκλησίες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και στην </a:t>
            </a:r>
            <a:r>
              <a:rPr lang="en-US" sz="2847" u="sng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5" tooltip="https://el.wikipedia.org/wiki/%CE%A1%CF%89%CE%BC%CE%B1%CE%B9%CE%BF%CE%BA%CE%B1%CE%B8%CE%BF%CE%BB%CE%B9%CE%BA%CE%AE_%CE%95%CE%BA%CE%BA%CE%BB%CE%B7%CF%83%CE%AF%CE%B1"/>
              </a:rPr>
              <a:t>Ρωμαιοκαθολική 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6" tooltip="https://el.wikipedia.org/wiki/%CE%A1%CF%89%CE%BC%CE%B1%CE%B9%CE%BF%CE%BA%CE%B1%CE%B8%CE%BF%CE%BB%CE%B9%CE%BA%CE%AE_%CE%95%CE%BA%CE%BA%CE%BB%CE%B7%CF%83%CE%AF%CE%B1"/>
              </a:rPr>
              <a:t>Εκκλησία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. Θεωρείται επίσης ένα από τα γεγονότα που σηματοδοτούν στην ευρωπαϊκή ιστορία το τέλος του 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7" tooltip="https://el.wikipedia.org/wiki/%CE%9C%CE%B5%CF%83%CE%B1%CE%AF%CF%89%CE%BD%CE%B1%CF%82"/>
              </a:rPr>
              <a:t>Μεσαίωνα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και την αρχή της 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8" tooltip="https://el.wikipedia.org/wiki/%CE%9D%CE%B5%CF%8C%CF%84%CE%B5%CF%81%CE%B7_%CE%B5%CF%80%CE%BF%CF%87%CE%AE"/>
              </a:rPr>
              <a:t>νεότερης εποχής</a:t>
            </a:r>
            <a:r>
              <a:rPr lang="en-US" sz="2847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222571" y="9540954"/>
            <a:ext cx="478635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Μαρτίνος Λούθηρος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5405730" y="7880885"/>
            <a:ext cx="3707140" cy="3521783"/>
          </a:xfrm>
          <a:custGeom>
            <a:avLst/>
            <a:gdLst/>
            <a:ahLst/>
            <a:cxnLst/>
            <a:rect r="r" b="b" t="t" l="l"/>
            <a:pathLst>
              <a:path h="3521783" w="3707140">
                <a:moveTo>
                  <a:pt x="3707140" y="0"/>
                </a:moveTo>
                <a:lnTo>
                  <a:pt x="0" y="0"/>
                </a:lnTo>
                <a:lnTo>
                  <a:pt x="0" y="3521783"/>
                </a:lnTo>
                <a:lnTo>
                  <a:pt x="3707140" y="3521783"/>
                </a:lnTo>
                <a:lnTo>
                  <a:pt x="37071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17914" y="511425"/>
            <a:ext cx="1424187" cy="1034551"/>
          </a:xfrm>
          <a:custGeom>
            <a:avLst/>
            <a:gdLst/>
            <a:ahLst/>
            <a:cxnLst/>
            <a:rect r="r" b="b" t="t" l="l"/>
            <a:pathLst>
              <a:path h="1034551" w="1424187">
                <a:moveTo>
                  <a:pt x="0" y="0"/>
                </a:moveTo>
                <a:lnTo>
                  <a:pt x="1424187" y="0"/>
                </a:lnTo>
                <a:lnTo>
                  <a:pt x="1424187" y="1034550"/>
                </a:lnTo>
                <a:lnTo>
                  <a:pt x="0" y="1034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2152" y="8852054"/>
            <a:ext cx="1453096" cy="1055551"/>
          </a:xfrm>
          <a:custGeom>
            <a:avLst/>
            <a:gdLst/>
            <a:ahLst/>
            <a:cxnLst/>
            <a:rect r="r" b="b" t="t" l="l"/>
            <a:pathLst>
              <a:path h="1055551" w="1453096">
                <a:moveTo>
                  <a:pt x="0" y="0"/>
                </a:moveTo>
                <a:lnTo>
                  <a:pt x="1453096" y="0"/>
                </a:lnTo>
                <a:lnTo>
                  <a:pt x="1453096" y="1055550"/>
                </a:lnTo>
                <a:lnTo>
                  <a:pt x="0" y="1055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147357"/>
            <a:ext cx="1087079" cy="1110681"/>
          </a:xfrm>
          <a:custGeom>
            <a:avLst/>
            <a:gdLst/>
            <a:ahLst/>
            <a:cxnLst/>
            <a:rect r="r" b="b" t="t" l="l"/>
            <a:pathLst>
              <a:path h="1110681" w="1087079">
                <a:moveTo>
                  <a:pt x="0" y="0"/>
                </a:moveTo>
                <a:lnTo>
                  <a:pt x="1087079" y="0"/>
                </a:lnTo>
                <a:lnTo>
                  <a:pt x="1087079" y="1110681"/>
                </a:lnTo>
                <a:lnTo>
                  <a:pt x="0" y="11106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0641" y="3431851"/>
            <a:ext cx="423198" cy="541693"/>
          </a:xfrm>
          <a:custGeom>
            <a:avLst/>
            <a:gdLst/>
            <a:ahLst/>
            <a:cxnLst/>
            <a:rect r="r" b="b" t="t" l="l"/>
            <a:pathLst>
              <a:path h="541693" w="423198">
                <a:moveTo>
                  <a:pt x="0" y="0"/>
                </a:moveTo>
                <a:lnTo>
                  <a:pt x="423197" y="0"/>
                </a:lnTo>
                <a:lnTo>
                  <a:pt x="423197" y="541693"/>
                </a:lnTo>
                <a:lnTo>
                  <a:pt x="0" y="541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842101" y="1083512"/>
            <a:ext cx="6760909" cy="862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3790" indent="-311895" lvl="1">
              <a:lnSpc>
                <a:spcPts val="4911"/>
              </a:lnSpc>
              <a:buFont typeface="Arial"/>
              <a:buChar char="•"/>
            </a:pP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Εξαιτίας των θέσεών του και της άρνησής του να τις αποκηρύξει,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0" tooltip="https://el.wikipedia.org/wiki/Decet_Romanum_Pontificem"/>
              </a:rPr>
              <a:t>τον Ιανουάριο του 1521 ο </a:t>
            </a:r>
            <a:r>
              <a:rPr lang="en-US" sz="2889" u="sng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1" tooltip="https://el.wikipedia.org/wiki/Decet_Romanum_Pontificem"/>
              </a:rPr>
              <a:t>Λούθηρος αφορίστηκε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από τον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2" tooltip="https://el.wikipedia.org/wiki/%CE%A0%CE%AC%CF%80%CE%B1%CF%82_%CE%9B%CE%AD%CF%89%CE%BD_%CE%99%CE%84"/>
              </a:rPr>
              <a:t>Πάπα Λέων Ι΄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ενώ με το Διάταγμα της Βορμς, τον Μάιο του ίδιου έτους εκδοθέν από τον αυτοκράτορα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3" tooltip="https://el.wikipedia.org/wiki/%CE%9A%CE%AC%CF%81%CE%BF%CE%BB%CE%BF%CF%82_E%CE%84_%CF%84%CE%B7%CF%82_%CE%91%CE%B3%CE%AF%CE%B1%CF%82_%CE%A1%CF%89%CE%BC%CE%B1%CF%8A%CE%BA%CE%AE%CF%82_%CE%91%CF%85%CF%84%CE%BF%CE%BA%CF%81%CE%B1%CF%84%CE%BF%CF%81%CE%AF%CE%B1%CF%82"/>
              </a:rPr>
              <a:t>Κάρολο Ε΄ της Αγίας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4" tooltip="https://el.wikipedia.org/wiki/%CE%9A%CE%AC%CF%81%CE%BF%CE%BB%CE%BF%CF%82_E%CE%84_%CF%84%CE%B7%CF%82_%CE%91%CE%B3%CE%AF%CE%B1%CF%82_%CE%A1%CF%89%CE%BC%CE%B1%CF%8A%CE%BA%CE%AE%CF%82_%CE%91%CF%85%CF%84%CE%BF%CE%BA%CF%81%CE%B1%CF%84%CE%BF%CF%81%CE%AF%CE%B1%CF%82"/>
              </a:rPr>
              <a:t> Ρωμαϊκής Αυτοκρατορίας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κηρύχθηκε παράνομος στη Γερμανική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5" tooltip="https://el.wikipedia.org/wiki/%CE%91%CE%B3%CE%AF%CE%B1_%CE%A1%CF%89%CE%BC%CE%B1%CF%8A%CE%BA%CE%AE_%CE%91%CF%85%CF%84%CE%BF%CE%BA%CF%81%CE%B1%CF%84%CE%BF%CF%81%CE%AF%CE%B1"/>
              </a:rPr>
              <a:t>Αγία Ρωμαϊκή Αυτοκρατορία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και απαγορεύτηκε σε όλους τους υπηκόους να διαδίδουν τις ιδέες του.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232480" y="2368125"/>
            <a:ext cx="5160980" cy="6890175"/>
          </a:xfrm>
          <a:custGeom>
            <a:avLst/>
            <a:gdLst/>
            <a:ahLst/>
            <a:cxnLst/>
            <a:rect r="r" b="b" t="t" l="l"/>
            <a:pathLst>
              <a:path h="6890175" w="5160980">
                <a:moveTo>
                  <a:pt x="0" y="0"/>
                </a:moveTo>
                <a:lnTo>
                  <a:pt x="5160980" y="0"/>
                </a:lnTo>
                <a:lnTo>
                  <a:pt x="5160980" y="6890175"/>
                </a:lnTo>
                <a:lnTo>
                  <a:pt x="0" y="68901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524836" y="905304"/>
            <a:ext cx="1734464" cy="842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876">
                <a:solidFill>
                  <a:srgbClr val="AE7A07"/>
                </a:solidFill>
                <a:latin typeface="TAN Angleton"/>
                <a:ea typeface="TAN Angleton"/>
                <a:cs typeface="TAN Angleton"/>
                <a:sym typeface="TAN Angleton"/>
              </a:rPr>
              <a:t>04.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482333"/>
            <a:ext cx="6588554" cy="4935056"/>
          </a:xfrm>
          <a:custGeom>
            <a:avLst/>
            <a:gdLst/>
            <a:ahLst/>
            <a:cxnLst/>
            <a:rect r="r" b="b" t="t" l="l"/>
            <a:pathLst>
              <a:path h="4935056" w="6588554">
                <a:moveTo>
                  <a:pt x="0" y="0"/>
                </a:moveTo>
                <a:lnTo>
                  <a:pt x="6588554" y="0"/>
                </a:lnTo>
                <a:lnTo>
                  <a:pt x="6588554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94501" y="1235912"/>
            <a:ext cx="8794120" cy="8008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3790" indent="-311895" lvl="1">
              <a:lnSpc>
                <a:spcPts val="4911"/>
              </a:lnSpc>
              <a:buFont typeface="Arial"/>
              <a:buChar char="•"/>
            </a:pP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Οι Προτεστάντες έχουν αναπτύξει εκ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τ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ε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ν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ώς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μι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α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μ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ναδ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ι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κή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κ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ου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λτ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ούρα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που 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έ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χει συνεισφέρει σημαντικά στην εκπαίδευση,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τ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ι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ς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κλ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α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σσικέ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ς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μ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ελέτε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ς κα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ι 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τ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ι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επιστήμες, την πολιτική κ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α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ι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κοιν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ω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νι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κή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τάξη, 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τ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ην 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ι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κ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ον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ο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μ</a:t>
            </a:r>
            <a:r>
              <a:rPr lang="en-US" sz="2889" u="none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ία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και τις τέχνες και σε πολλούς άλλους τομείς.</a:t>
            </a:r>
          </a:p>
          <a:p>
            <a:pPr algn="l" marL="623790" indent="-311895" lvl="1">
              <a:lnSpc>
                <a:spcPts val="4911"/>
              </a:lnSpc>
              <a:buFont typeface="Arial"/>
              <a:buChar char="•"/>
            </a:pP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Η πλειοψηφία των Προτεσταντών είναι μέλη λίγων προτεσταντικών δογμάτων: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3" tooltip="https://el.wikipedia.org/wiki/%CE%91%CE%BD%CF%84%CE%B2%CE%B5%CE%BD%CF%84%CE%B9%CF%83%CE%BC%CF%8C%CF%82"/>
              </a:rPr>
              <a:t>Αντβεντιστές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4" tooltip="https://el.wikipedia.org/wiki/%CE%91%CE%BD%CE%B1%CE%B2%CE%B1%CF%80%CF%84%CE%B9%CF%83%CF%84%CE%AD%CF%82"/>
              </a:rPr>
              <a:t>Αναβαπτιστές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5" tooltip="https://el.wikipedia.org/wiki/%CE%91%CE%B3%CE%B3%CE%BB%CE%B9%CE%BA%CE%B1%CE%BD%CE%B9%CE%BA%CE%AE_%CE%95%CE%BA%CE%BA%CE%BB%CE%B7%CF%83%CE%AF%CE%B1"/>
              </a:rPr>
              <a:t>Αγγλικανοί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6" tooltip="https://el.wikipedia.org/wiki/%CE%92%CE%B1%CF%80%CF%84%CE%B9%CF%83%CF%84%CE%AD%CF%82"/>
              </a:rPr>
              <a:t>Βαπτιστές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7" tooltip="https://el.wikipedia.org/wiki/%CE%9A%CE%B1%CE%BB%CE%B2%CE%B9%CE%BD%CE%B9%CF%83%CE%BC%CF%8C%CF%82"/>
              </a:rPr>
              <a:t>Καλβινιστές/Μεταρρυθμιστές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8" tooltip="https://el.wikipedia.org/wiki/%CE%9B%CE%BF%CF%85%CE%B8%CE%B7%CF%81%CE%B1%CE%BD%CE%B9%CF%83%CE%BC%CF%8C%CF%82"/>
              </a:rPr>
              <a:t>Λουθηρανοί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9" tooltip="https://el.wikipedia.org/wiki/%CE%9C%CE%B5%CE%B8%CE%BF%CE%B4%CE%B9%CF%83%CE%BC%CF%8C%CF%82"/>
              </a:rPr>
              <a:t>Μεθοδιστές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Μοραβιανοί, Αδελφοί του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0" tooltip="https://el.wikipedia.org/wiki/%CE%A0%CE%BB%CE%AF%CE%BC%CE%BF%CF%85%CE%B8"/>
              </a:rPr>
              <a:t>Πλίμουθ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1" tooltip="https://el.wikipedia.org/wiki/%CE%A0%CF%81%CE%B5%CF%83%CE%B2%CF%85%CF%84%CE%B5%CF%81%CE%B9%CE%B1%CE%BD%CE%B9%CF%83%CE%BC%CF%8C%CF%82"/>
              </a:rPr>
              <a:t>Πρεσβυτεριανοί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 και 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  <a:hlinkClick r:id="rId12" tooltip="https://el.wikipedia.org/wiki/%CE%9A%CE%BF%CF%85%CE%AC%CE%BA%CE%B5%CF%81%CE%BF%CE%B9"/>
              </a:rPr>
              <a:t>Κουάκεροι</a:t>
            </a:r>
            <a:r>
              <a:rPr lang="en-US" sz="2889">
                <a:solidFill>
                  <a:srgbClr val="2B0000"/>
                </a:solidFill>
                <a:latin typeface="Cerebri"/>
                <a:ea typeface="Cerebri"/>
                <a:cs typeface="Cerebri"/>
                <a:sym typeface="Cerebri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DAHIocjMer4</dc:identifier>
  <dcterms:modified xsi:type="dcterms:W3CDTF">2011-08-01T06:04:30Z</dcterms:modified>
  <cp:revision>1</cp:revision>
  <dc:title>Προτεσταντισμός</dc:title>
</cp:coreProperties>
</file>