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6858000" cx="12192000"/>
  <p:notesSz cx="6858000" cy="9144000"/>
  <p:embeddedFontLs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6" roundtripDataSignature="AMtx7mjviex/uANJCrJXKDA5XPJaHJ1o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0C5B4ED-DB0E-42A0-BE22-936A5EC53EDC}">
  <a:tblStyle styleId="{50C5B4ED-DB0E-42A0-BE22-936A5EC53EDC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2E7E6"/>
          </a:solidFill>
        </a:fill>
      </a:tcStyle>
    </a:wholeTbl>
    <a:band1H>
      <a:tcTxStyle/>
      <a:tcStyle>
        <a:fill>
          <a:solidFill>
            <a:srgbClr val="E3CACA"/>
          </a:solidFill>
        </a:fill>
      </a:tcStyle>
    </a:band1H>
    <a:band2H>
      <a:tcTxStyle/>
    </a:band2H>
    <a:band1V>
      <a:tcTxStyle/>
      <a:tcStyle>
        <a:fill>
          <a:solidFill>
            <a:srgbClr val="E3CA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CenturyGothic-regular.fntdata"/><Relationship Id="rId21" Type="http://schemas.openxmlformats.org/officeDocument/2006/relationships/slide" Target="slides/slide15.xml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customschemas.google.com/relationships/presentationmetadata" Target="metadata"/><Relationship Id="rId25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" type="subTitle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6D1D8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17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>
            <a:off x="1154956" y="4800587"/>
            <a:ext cx="882565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/>
          <p:nvPr>
            <p:ph idx="2" type="pic"/>
          </p:nvPr>
        </p:nvSpPr>
        <p:spPr>
          <a:xfrm>
            <a:off x="1154955" y="685800"/>
            <a:ext cx="8825658" cy="3640666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7" name="Google Shape;77;p28"/>
          <p:cNvSpPr txBox="1"/>
          <p:nvPr>
            <p:ph idx="1" type="body"/>
          </p:nvPr>
        </p:nvSpPr>
        <p:spPr>
          <a:xfrm>
            <a:off x="1154956" y="5367325"/>
            <a:ext cx="882565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8" name="Google Shape;78;p28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9"/>
          <p:cNvSpPr txBox="1"/>
          <p:nvPr>
            <p:ph type="title"/>
          </p:nvPr>
        </p:nvSpPr>
        <p:spPr>
          <a:xfrm>
            <a:off x="1154954" y="1447800"/>
            <a:ext cx="8825659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" type="body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4" name="Google Shape;84;p29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9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0"/>
          <p:cNvSpPr txBox="1"/>
          <p:nvPr>
            <p:ph type="title"/>
          </p:nvPr>
        </p:nvSpPr>
        <p:spPr>
          <a:xfrm>
            <a:off x="1574801" y="1447800"/>
            <a:ext cx="7999315" cy="23233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0"/>
          <p:cNvSpPr txBox="1"/>
          <p:nvPr>
            <p:ph idx="1" type="body"/>
          </p:nvPr>
        </p:nvSpPr>
        <p:spPr>
          <a:xfrm>
            <a:off x="1930400" y="3771174"/>
            <a:ext cx="7279649" cy="342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b="0" i="0" sz="1400" cap="small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0" name="Google Shape;90;p30"/>
          <p:cNvSpPr txBox="1"/>
          <p:nvPr>
            <p:ph idx="2" type="body"/>
          </p:nvPr>
        </p:nvSpPr>
        <p:spPr>
          <a:xfrm>
            <a:off x="1154954" y="4350657"/>
            <a:ext cx="8825659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1" name="Google Shape;91;p30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0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0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94" name="Google Shape;94;p3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2200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95" name="Google Shape;95;p3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2200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/>
          <p:nvPr>
            <p:ph type="title"/>
          </p:nvPr>
        </p:nvSpPr>
        <p:spPr>
          <a:xfrm>
            <a:off x="1154954" y="3124201"/>
            <a:ext cx="8825660" cy="16531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1"/>
          <p:cNvSpPr txBox="1"/>
          <p:nvPr>
            <p:ph idx="1" type="body"/>
          </p:nvPr>
        </p:nvSpPr>
        <p:spPr>
          <a:xfrm>
            <a:off x="1154954" y="4777381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31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1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1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2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2"/>
          <p:cNvSpPr txBox="1"/>
          <p:nvPr>
            <p:ph idx="1" type="body"/>
          </p:nvPr>
        </p:nvSpPr>
        <p:spPr>
          <a:xfrm>
            <a:off x="632947" y="198120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05" name="Google Shape;105;p32"/>
          <p:cNvSpPr txBox="1"/>
          <p:nvPr>
            <p:ph idx="2" type="body"/>
          </p:nvPr>
        </p:nvSpPr>
        <p:spPr>
          <a:xfrm>
            <a:off x="652463" y="266700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06" name="Google Shape;106;p32"/>
          <p:cNvSpPr txBox="1"/>
          <p:nvPr>
            <p:ph idx="3" type="body"/>
          </p:nvPr>
        </p:nvSpPr>
        <p:spPr>
          <a:xfrm>
            <a:off x="3883659" y="198120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07" name="Google Shape;107;p32"/>
          <p:cNvSpPr txBox="1"/>
          <p:nvPr>
            <p:ph idx="4" type="body"/>
          </p:nvPr>
        </p:nvSpPr>
        <p:spPr>
          <a:xfrm>
            <a:off x="3873106" y="266700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08" name="Google Shape;108;p32"/>
          <p:cNvSpPr txBox="1"/>
          <p:nvPr>
            <p:ph idx="5" type="body"/>
          </p:nvPr>
        </p:nvSpPr>
        <p:spPr>
          <a:xfrm>
            <a:off x="7124700" y="198120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09" name="Google Shape;109;p32"/>
          <p:cNvSpPr txBox="1"/>
          <p:nvPr>
            <p:ph idx="6" type="body"/>
          </p:nvPr>
        </p:nvSpPr>
        <p:spPr>
          <a:xfrm>
            <a:off x="7124700" y="266700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110" name="Google Shape;110;p32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" name="Google Shape;111;p32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32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2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3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3"/>
          <p:cNvSpPr txBox="1"/>
          <p:nvPr>
            <p:ph idx="1" type="body"/>
          </p:nvPr>
        </p:nvSpPr>
        <p:spPr>
          <a:xfrm>
            <a:off x="652463" y="4250949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8" name="Google Shape;118;p33"/>
          <p:cNvSpPr/>
          <p:nvPr>
            <p:ph idx="2" type="pic"/>
          </p:nvPr>
        </p:nvSpPr>
        <p:spPr>
          <a:xfrm>
            <a:off x="652463" y="2209800"/>
            <a:ext cx="2940050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9" name="Google Shape;119;p33"/>
          <p:cNvSpPr txBox="1"/>
          <p:nvPr>
            <p:ph idx="3" type="body"/>
          </p:nvPr>
        </p:nvSpPr>
        <p:spPr>
          <a:xfrm>
            <a:off x="652463" y="4827211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20" name="Google Shape;120;p33"/>
          <p:cNvSpPr txBox="1"/>
          <p:nvPr>
            <p:ph idx="4" type="body"/>
          </p:nvPr>
        </p:nvSpPr>
        <p:spPr>
          <a:xfrm>
            <a:off x="3889375" y="4250949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1" name="Google Shape;121;p33"/>
          <p:cNvSpPr/>
          <p:nvPr>
            <p:ph idx="5" type="pic"/>
          </p:nvPr>
        </p:nvSpPr>
        <p:spPr>
          <a:xfrm>
            <a:off x="3889374" y="2209800"/>
            <a:ext cx="2930525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2" name="Google Shape;122;p33"/>
          <p:cNvSpPr txBox="1"/>
          <p:nvPr>
            <p:ph idx="6" type="body"/>
          </p:nvPr>
        </p:nvSpPr>
        <p:spPr>
          <a:xfrm>
            <a:off x="3888022" y="4827210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23" name="Google Shape;123;p33"/>
          <p:cNvSpPr txBox="1"/>
          <p:nvPr>
            <p:ph idx="7" type="body"/>
          </p:nvPr>
        </p:nvSpPr>
        <p:spPr>
          <a:xfrm>
            <a:off x="7124700" y="4250949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4" name="Google Shape;124;p33"/>
          <p:cNvSpPr/>
          <p:nvPr>
            <p:ph idx="8" type="pic"/>
          </p:nvPr>
        </p:nvSpPr>
        <p:spPr>
          <a:xfrm>
            <a:off x="7124699" y="2209800"/>
            <a:ext cx="2932113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5" name="Google Shape;125;p33"/>
          <p:cNvSpPr txBox="1"/>
          <p:nvPr>
            <p:ph idx="9" type="body"/>
          </p:nvPr>
        </p:nvSpPr>
        <p:spPr>
          <a:xfrm>
            <a:off x="7124575" y="4827208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126" name="Google Shape;126;p33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" name="Google Shape;127;p33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cap="flat" cmpd="sng" w="12700">
            <a:solidFill>
              <a:srgbClr val="86D1D8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33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3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3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4"/>
          <p:cNvSpPr txBox="1"/>
          <p:nvPr>
            <p:ph idx="1" type="body"/>
          </p:nvPr>
        </p:nvSpPr>
        <p:spPr>
          <a:xfrm rot="5400000">
            <a:off x="3478842" y="-322612"/>
            <a:ext cx="4195481" cy="8946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4" name="Google Shape;134;p34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4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 txBox="1"/>
          <p:nvPr>
            <p:ph type="title"/>
          </p:nvPr>
        </p:nvSpPr>
        <p:spPr>
          <a:xfrm rot="5400000">
            <a:off x="6267450" y="2466975"/>
            <a:ext cx="5826125" cy="1752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5"/>
          <p:cNvSpPr txBox="1"/>
          <p:nvPr>
            <p:ph idx="1" type="body"/>
          </p:nvPr>
        </p:nvSpPr>
        <p:spPr>
          <a:xfrm rot="5400000">
            <a:off x="1679575" y="-139699"/>
            <a:ext cx="5368924" cy="7423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40" name="Google Shape;140;p35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5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58" name="Google Shape;158;p20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0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0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" type="body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1154956" y="2861733"/>
            <a:ext cx="8825657" cy="19156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1154955" y="4777381"/>
            <a:ext cx="882565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2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1103312" y="2060575"/>
            <a:ext cx="4396339" cy="419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42" name="Google Shape;42;p23"/>
          <p:cNvSpPr txBox="1"/>
          <p:nvPr>
            <p:ph idx="2" type="body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43" name="Google Shape;43;p23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4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" type="body"/>
          </p:nvPr>
        </p:nvSpPr>
        <p:spPr>
          <a:xfrm>
            <a:off x="1103313" y="1905000"/>
            <a:ext cx="439633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49" name="Google Shape;49;p24"/>
          <p:cNvSpPr txBox="1"/>
          <p:nvPr>
            <p:ph idx="2" type="body"/>
          </p:nvPr>
        </p:nvSpPr>
        <p:spPr>
          <a:xfrm>
            <a:off x="1103312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50" name="Google Shape;50;p24"/>
          <p:cNvSpPr txBox="1"/>
          <p:nvPr>
            <p:ph idx="3" type="body"/>
          </p:nvPr>
        </p:nvSpPr>
        <p:spPr>
          <a:xfrm>
            <a:off x="5654495" y="1905000"/>
            <a:ext cx="4396339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86D1D8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1" name="Google Shape;51;p24"/>
          <p:cNvSpPr txBox="1"/>
          <p:nvPr>
            <p:ph idx="4" type="body"/>
          </p:nvPr>
        </p:nvSpPr>
        <p:spPr>
          <a:xfrm>
            <a:off x="5654495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19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59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59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52" name="Google Shape;52;p24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5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5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/>
          <p:nvPr>
            <p:ph type="title"/>
          </p:nvPr>
        </p:nvSpPr>
        <p:spPr>
          <a:xfrm>
            <a:off x="1154953" y="1447800"/>
            <a:ext cx="3401064" cy="144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6"/>
          <p:cNvSpPr txBox="1"/>
          <p:nvPr>
            <p:ph idx="1" type="body"/>
          </p:nvPr>
        </p:nvSpPr>
        <p:spPr>
          <a:xfrm>
            <a:off x="4784616" y="1447800"/>
            <a:ext cx="5195997" cy="45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algn="l">
              <a:spcBef>
                <a:spcPts val="1000"/>
              </a:spcBef>
              <a:spcAft>
                <a:spcPts val="0"/>
              </a:spcAft>
              <a:buSzPts val="1600"/>
              <a:buChar char="►"/>
              <a:defRPr sz="2000"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2pPr>
            <a:lvl3pPr indent="-309880" lvl="2" marL="13716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3pPr>
            <a:lvl4pPr indent="-299719" lvl="3" marL="18288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4pPr>
            <a:lvl5pPr indent="-299720" lvl="4" marL="22860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5pPr>
            <a:lvl6pPr indent="-299720" lvl="5" marL="27432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6pPr>
            <a:lvl7pPr indent="-299720" lvl="6" marL="32004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7pPr>
            <a:lvl8pPr indent="-299720" lvl="7" marL="3657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8pPr>
            <a:lvl9pPr indent="-299720" lvl="8" marL="41148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9pPr>
          </a:lstStyle>
          <a:p/>
        </p:txBody>
      </p:sp>
      <p:sp>
        <p:nvSpPr>
          <p:cNvPr id="63" name="Google Shape;63;p26"/>
          <p:cNvSpPr txBox="1"/>
          <p:nvPr>
            <p:ph idx="2" type="body"/>
          </p:nvPr>
        </p:nvSpPr>
        <p:spPr>
          <a:xfrm>
            <a:off x="1154953" y="3129280"/>
            <a:ext cx="3401063" cy="2895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4" name="Google Shape;64;p26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6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7"/>
          <p:cNvSpPr txBox="1"/>
          <p:nvPr>
            <p:ph type="title"/>
          </p:nvPr>
        </p:nvSpPr>
        <p:spPr>
          <a:xfrm>
            <a:off x="1153907" y="1854192"/>
            <a:ext cx="5092906" cy="1574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7"/>
          <p:cNvSpPr/>
          <p:nvPr>
            <p:ph idx="2" type="pic"/>
          </p:nvPr>
        </p:nvSpPr>
        <p:spPr>
          <a:xfrm>
            <a:off x="6949546" y="1143000"/>
            <a:ext cx="3200400" cy="4572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Google Shape;70;p27"/>
          <p:cNvSpPr txBox="1"/>
          <p:nvPr>
            <p:ph idx="1" type="body"/>
          </p:nvPr>
        </p:nvSpPr>
        <p:spPr>
          <a:xfrm>
            <a:off x="1154954" y="3657600"/>
            <a:ext cx="5084979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6.xml"/><Relationship Id="rId22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5.xml"/><Relationship Id="rId21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23" Type="http://schemas.openxmlformats.org/officeDocument/2006/relationships/theme" Target="../theme/theme2.xml"/><Relationship Id="rId1" Type="http://schemas.openxmlformats.org/officeDocument/2006/relationships/image" Target="../media/image3.png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1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.xml"/><Relationship Id="rId1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slideLayout" Target="../slideLayouts/slideLayout18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6"/>
          <p:cNvPicPr preferRelativeResize="0"/>
          <p:nvPr/>
        </p:nvPicPr>
        <p:blipFill rotWithShape="1">
          <a:blip r:embed="rId2">
            <a:alphaModFix/>
          </a:blip>
          <a:srcRect b="0" l="3613" r="0" t="0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6"/>
          <p:cNvPicPr preferRelativeResize="0"/>
          <p:nvPr/>
        </p:nvPicPr>
        <p:blipFill rotWithShape="1">
          <a:blip r:embed="rId3">
            <a:alphaModFix/>
          </a:blip>
          <a:srcRect b="0" l="35640" r="0" t="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6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16"/>
          <p:cNvPicPr preferRelativeResize="0"/>
          <p:nvPr/>
        </p:nvPicPr>
        <p:blipFill rotWithShape="1">
          <a:blip r:embed="rId4">
            <a:alphaModFix/>
          </a:blip>
          <a:srcRect b="0" l="0" r="0"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6"/>
          <p:cNvPicPr preferRelativeResize="0"/>
          <p:nvPr/>
        </p:nvPicPr>
        <p:blipFill rotWithShape="1">
          <a:blip r:embed="rId5">
            <a:alphaModFix/>
          </a:blip>
          <a:srcRect b="23320" l="0" r="0" t="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6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b="0" i="0" sz="42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" type="body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►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16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1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  <p:sldLayoutId id="2147483661" r:id="rId18"/>
    <p:sldLayoutId id="2147483662" r:id="rId19"/>
    <p:sldLayoutId id="2147483663" r:id="rId20"/>
    <p:sldLayoutId id="2147483664" r:id="rId21"/>
    <p:sldLayoutId id="2147483665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9"/>
          <p:cNvPicPr preferRelativeResize="0"/>
          <p:nvPr/>
        </p:nvPicPr>
        <p:blipFill rotWithShape="1">
          <a:blip r:embed="rId2">
            <a:alphaModFix/>
          </a:blip>
          <a:srcRect b="0" l="3613" r="0" t="0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 rotWithShape="1">
          <a:blip r:embed="rId3">
            <a:alphaModFix/>
          </a:blip>
          <a:srcRect b="0" l="35640" r="0" t="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19"/>
          <p:cNvPicPr preferRelativeResize="0"/>
          <p:nvPr/>
        </p:nvPicPr>
        <p:blipFill rotWithShape="1">
          <a:blip r:embed="rId4">
            <a:alphaModFix/>
          </a:blip>
          <a:srcRect b="0" l="0" r="0"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9"/>
          <p:cNvPicPr preferRelativeResize="0"/>
          <p:nvPr/>
        </p:nvPicPr>
        <p:blipFill rotWithShape="1">
          <a:blip r:embed="rId5">
            <a:alphaModFix/>
          </a:blip>
          <a:srcRect b="23320" l="0" r="0" t="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9"/>
          <p:cNvSpPr txBox="1"/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b="0" i="0" sz="4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600"/>
              <a:buFont typeface="Noto Sans Symbols"/>
              <a:buChar char="►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2" name="Google Shape;152;p19"/>
          <p:cNvSpPr txBox="1"/>
          <p:nvPr>
            <p:ph idx="10" type="dt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3" name="Google Shape;153;p19"/>
          <p:cNvSpPr txBox="1"/>
          <p:nvPr>
            <p:ph idx="11" type="ftr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4" name="Google Shape;154;p1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1.png"/><Relationship Id="rId8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 txBox="1"/>
          <p:nvPr>
            <p:ph type="ctrTitle"/>
          </p:nvPr>
        </p:nvSpPr>
        <p:spPr>
          <a:xfrm>
            <a:off x="2506524" y="2479309"/>
            <a:ext cx="7074568" cy="15837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r>
              <a:rPr b="1" lang="el-GR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ΧΗΜΕΙΑ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0"/>
          <p:cNvSpPr txBox="1"/>
          <p:nvPr>
            <p:ph type="title"/>
          </p:nvPr>
        </p:nvSpPr>
        <p:spPr>
          <a:xfrm>
            <a:off x="646111" y="452718"/>
            <a:ext cx="5918313" cy="795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b="1" lang="el-GR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ΔΟΜΗ ΤΟΥ ΑΤΟΜΟΥ</a:t>
            </a:r>
            <a:endParaRPr/>
          </a:p>
        </p:txBody>
      </p:sp>
      <p:sp>
        <p:nvSpPr>
          <p:cNvPr id="280" name="Google Shape;280;p10"/>
          <p:cNvSpPr txBox="1"/>
          <p:nvPr>
            <p:ph idx="1" type="body"/>
          </p:nvPr>
        </p:nvSpPr>
        <p:spPr>
          <a:xfrm>
            <a:off x="644024" y="1489247"/>
            <a:ext cx="5167857" cy="2420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Γύρω από τον πυρήνα και σε σχετικά μεγάλες αποστάσεις από αυτόν, κινούνται τα ηλεκτρόνια σε συγκεκριμένες τροχιές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Τα ΗΛΕΚΤΡΟΝΙΑ (e) έχουν αρνητικό φορτίο και είναι υπεύθυνα για την χημική συμπεριφορά των ατόμων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pic>
        <p:nvPicPr>
          <p:cNvPr descr="Εικόνα που περιέχει φως&#10;&#10;Περιγραφή που δημιουργήθηκε αυτόματα" id="281" name="Google Shape;281;p10"/>
          <p:cNvPicPr preferRelativeResize="0"/>
          <p:nvPr/>
        </p:nvPicPr>
        <p:blipFill rotWithShape="1">
          <a:blip r:embed="rId3">
            <a:alphaModFix/>
          </a:blip>
          <a:srcRect b="2" l="13730" r="13191" t="0"/>
          <a:stretch/>
        </p:blipFill>
        <p:spPr>
          <a:xfrm>
            <a:off x="7187943" y="1603364"/>
            <a:ext cx="4209463" cy="3235857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2745"/>
              </a:srgbClr>
            </a:outerShdw>
          </a:effectLst>
        </p:spPr>
      </p:pic>
      <p:sp>
        <p:nvSpPr>
          <p:cNvPr id="282" name="Google Shape;282;p10"/>
          <p:cNvSpPr txBox="1"/>
          <p:nvPr/>
        </p:nvSpPr>
        <p:spPr>
          <a:xfrm>
            <a:off x="549058" y="4599140"/>
            <a:ext cx="1016486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</a:t>
            </a:r>
            <a:r>
              <a:rPr b="1" lang="el-G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α ηλεκτρόνια: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l-G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είναι όλα ΙΔΙΑ μεταξύ τους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l-G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έχουν ΑΝΤΙΘΕΤΟ φορτίο από τα πρωτόνια 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l-G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είναι ίσα σε αριθμό με τα πρωτόνια και γι αυτό το λόγο τα άτομα είναι ουδέτερα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el-G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έχουν μάζα 1830 φορές μικρότερη από τη μάζα των πρωτονίων (και νετρονίων)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8" name="Google Shape;288;p11"/>
          <p:cNvSpPr txBox="1"/>
          <p:nvPr>
            <p:ph type="title"/>
          </p:nvPr>
        </p:nvSpPr>
        <p:spPr>
          <a:xfrm>
            <a:off x="600952" y="570768"/>
            <a:ext cx="6382988" cy="692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Arial"/>
              <a:buNone/>
            </a:pPr>
            <a:r>
              <a:rPr b="1" i="1" lang="el-GR" sz="3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Ατομικός</a:t>
            </a:r>
            <a:r>
              <a:rPr b="1" i="1" lang="el-GR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Αριθμός (Ζ)</a:t>
            </a:r>
            <a:endParaRPr/>
          </a:p>
        </p:txBody>
      </p:sp>
      <p:sp>
        <p:nvSpPr>
          <p:cNvPr id="289" name="Google Shape;289;p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1"/>
          <p:cNvSpPr txBox="1"/>
          <p:nvPr>
            <p:ph idx="1" type="body"/>
          </p:nvPr>
        </p:nvSpPr>
        <p:spPr>
          <a:xfrm>
            <a:off x="601630" y="1437152"/>
            <a:ext cx="10814255" cy="7652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l-GR" sz="2400">
                <a:latin typeface="Arial"/>
                <a:ea typeface="Arial"/>
                <a:cs typeface="Arial"/>
                <a:sym typeface="Arial"/>
              </a:rPr>
              <a:t>Είναι ο αριθμός των πρωτονίων στον πυρήνα του ατόμου ενός στοιχείου</a:t>
            </a:r>
            <a:endParaRPr/>
          </a:p>
        </p:txBody>
      </p:sp>
      <p:sp>
        <p:nvSpPr>
          <p:cNvPr id="291" name="Google Shape;291;p11"/>
          <p:cNvSpPr txBox="1"/>
          <p:nvPr/>
        </p:nvSpPr>
        <p:spPr>
          <a:xfrm>
            <a:off x="1812098" y="2918564"/>
            <a:ext cx="735695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Ο ατομικός αριθμός καθορίζει το είδος του ατόμου, δηλαδή είναι η ταυτότητα του ατόμου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Ο ατομικός αριθμός (Ζ) δείχνει επίσης τον αριθμό των ηλεκτρονίων εφόσον ο αριθμός τους είναι ίδιος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"/>
          <p:cNvSpPr txBox="1"/>
          <p:nvPr/>
        </p:nvSpPr>
        <p:spPr>
          <a:xfrm>
            <a:off x="556233" y="472729"/>
            <a:ext cx="5801637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Το νάτριο (Να) έχει ατομικό αριθμό Ζ=11. Αυτό σημαίνει ότι: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Έχει 11 πρωτόνια στον πυρήνα και 11 ηλεκτρόνια γύρω από αυτóν</a:t>
            </a:r>
            <a:endParaRPr sz="2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7" name="Google Shape;297;p12"/>
          <p:cNvPicPr preferRelativeResize="0"/>
          <p:nvPr/>
        </p:nvPicPr>
        <p:blipFill rotWithShape="1">
          <a:blip r:embed="rId3">
            <a:alphaModFix/>
          </a:blip>
          <a:srcRect b="8571" l="0" r="-862" t="0"/>
          <a:stretch/>
        </p:blipFill>
        <p:spPr>
          <a:xfrm>
            <a:off x="6842733" y="408205"/>
            <a:ext cx="2830400" cy="270581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2"/>
          <p:cNvSpPr txBox="1"/>
          <p:nvPr/>
        </p:nvSpPr>
        <p:spPr>
          <a:xfrm>
            <a:off x="6885139" y="413358"/>
            <a:ext cx="232566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100">
                <a:solidFill>
                  <a:srgbClr val="F9C5C4"/>
                </a:solidFill>
                <a:latin typeface="Arial"/>
                <a:ea typeface="Arial"/>
                <a:cs typeface="Arial"/>
                <a:sym typeface="Arial"/>
              </a:rPr>
              <a:t>Πηγή:data:image/jpeg;base64,/</a:t>
            </a:r>
            <a:endParaRPr/>
          </a:p>
        </p:txBody>
      </p:sp>
      <p:pic>
        <p:nvPicPr>
          <p:cNvPr id="299" name="Google Shape;299;p12"/>
          <p:cNvPicPr preferRelativeResize="0"/>
          <p:nvPr/>
        </p:nvPicPr>
        <p:blipFill rotWithShape="1">
          <a:blip r:embed="rId4">
            <a:alphaModFix/>
          </a:blip>
          <a:srcRect b="0" l="0" r="7177" t="0"/>
          <a:stretch/>
        </p:blipFill>
        <p:spPr>
          <a:xfrm>
            <a:off x="970506" y="3608214"/>
            <a:ext cx="2579508" cy="268957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2"/>
          <p:cNvSpPr txBox="1"/>
          <p:nvPr/>
        </p:nvSpPr>
        <p:spPr>
          <a:xfrm>
            <a:off x="966590" y="3555303"/>
            <a:ext cx="232566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100">
                <a:solidFill>
                  <a:srgbClr val="F9C5C4"/>
                </a:solidFill>
                <a:latin typeface="Arial"/>
                <a:ea typeface="Arial"/>
                <a:cs typeface="Arial"/>
                <a:sym typeface="Arial"/>
              </a:rPr>
              <a:t>Πηγή:data:image/jpeg;base64,/</a:t>
            </a:r>
            <a:endParaRPr/>
          </a:p>
        </p:txBody>
      </p:sp>
      <p:sp>
        <p:nvSpPr>
          <p:cNvPr id="301" name="Google Shape;301;p12"/>
          <p:cNvSpPr txBox="1"/>
          <p:nvPr/>
        </p:nvSpPr>
        <p:spPr>
          <a:xfrm>
            <a:off x="4453002" y="3826701"/>
            <a:ext cx="651144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Το χλώριο (Cl) έχει ατομικό αριθμό Ζ=17. Αυτό σημαίνει ότι:​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Έχει 17 πρωτόνια στον πυρήνα και 17 ηλεκτρόνια γύρω από από αυτον​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 txBox="1"/>
          <p:nvPr>
            <p:ph type="title"/>
          </p:nvPr>
        </p:nvSpPr>
        <p:spPr>
          <a:xfrm>
            <a:off x="646111" y="452718"/>
            <a:ext cx="9404723" cy="1024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b="1" i="1" lang="el-GR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Μαζικός Αριθμός (Α)</a:t>
            </a:r>
            <a:endParaRPr b="1" i="1" sz="4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3"/>
          <p:cNvSpPr txBox="1"/>
          <p:nvPr>
            <p:ph idx="1" type="body"/>
          </p:nvPr>
        </p:nvSpPr>
        <p:spPr>
          <a:xfrm>
            <a:off x="393505" y="1541439"/>
            <a:ext cx="11587444" cy="531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080"/>
              <a:buNone/>
            </a:pPr>
            <a:r>
              <a:rPr lang="el-GR" sz="2600">
                <a:latin typeface="Arial"/>
                <a:ea typeface="Arial"/>
                <a:cs typeface="Arial"/>
                <a:sym typeface="Arial"/>
              </a:rPr>
              <a:t>Είναι ο αριθμός των πρωτονίων ΚΑΙ νετρονίων στον πυρήνα ενός ατόμου δηλαδή ο αριθμός των νουκλεονίων του πυρήνα</a:t>
            </a:r>
            <a:endParaRPr/>
          </a:p>
        </p:txBody>
      </p:sp>
      <p:sp>
        <p:nvSpPr>
          <p:cNvPr id="308" name="Google Shape;308;p13"/>
          <p:cNvSpPr txBox="1"/>
          <p:nvPr/>
        </p:nvSpPr>
        <p:spPr>
          <a:xfrm>
            <a:off x="7835030" y="3356975"/>
            <a:ext cx="2450924" cy="769441"/>
          </a:xfrm>
          <a:prstGeom prst="rect">
            <a:avLst/>
          </a:prstGeom>
          <a:noFill/>
          <a:ln cap="flat" cmpd="sng" w="28575">
            <a:solidFill>
              <a:srgbClr val="F00E0E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Α=Ζ +Ν</a:t>
            </a:r>
            <a:endParaRPr/>
          </a:p>
        </p:txBody>
      </p:sp>
      <p:sp>
        <p:nvSpPr>
          <p:cNvPr id="309" name="Google Shape;309;p13"/>
          <p:cNvSpPr txBox="1"/>
          <p:nvPr/>
        </p:nvSpPr>
        <p:spPr>
          <a:xfrm>
            <a:off x="594725" y="2588450"/>
            <a:ext cx="1080160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l-GR" sz="2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ΝΟΥΚΛΕΟΝΙΑ=τα σωματίδια του πυρήνα δηλαδή τα πρωτόνια και τα νετρόνια</a:t>
            </a:r>
            <a:endParaRPr/>
          </a:p>
        </p:txBody>
      </p:sp>
      <p:sp>
        <p:nvSpPr>
          <p:cNvPr id="310" name="Google Shape;310;p13"/>
          <p:cNvSpPr txBox="1"/>
          <p:nvPr/>
        </p:nvSpPr>
        <p:spPr>
          <a:xfrm>
            <a:off x="643656" y="3211490"/>
            <a:ext cx="329643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Α:</a:t>
            </a:r>
            <a:r>
              <a:rPr lang="el-G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Μαζικός Αριθμός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rgbClr val="F00E0E"/>
                </a:solidFill>
                <a:latin typeface="Arial"/>
                <a:ea typeface="Arial"/>
                <a:cs typeface="Arial"/>
                <a:sym typeface="Arial"/>
              </a:rPr>
              <a:t>Ζ</a:t>
            </a:r>
            <a:r>
              <a:rPr lang="el-G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Ατομικός Αριθμός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rgbClr val="F00E0E"/>
                </a:solidFill>
                <a:latin typeface="Arial"/>
                <a:ea typeface="Arial"/>
                <a:cs typeface="Arial"/>
                <a:sym typeface="Arial"/>
              </a:rPr>
              <a:t>Ν</a:t>
            </a:r>
            <a:r>
              <a:rPr lang="el-G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Αριθμός Νετρονίων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3"/>
          <p:cNvSpPr/>
          <p:nvPr/>
        </p:nvSpPr>
        <p:spPr>
          <a:xfrm>
            <a:off x="4136293" y="3626399"/>
            <a:ext cx="2964492" cy="22964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15858"/>
          </a:solidFill>
          <a:ln cap="rnd" cmpd="sng" w="19050">
            <a:solidFill>
              <a:srgbClr val="3829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00E0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2" name="Google Shape;312;p13"/>
          <p:cNvSpPr txBox="1"/>
          <p:nvPr/>
        </p:nvSpPr>
        <p:spPr>
          <a:xfrm>
            <a:off x="1457195" y="5308948"/>
            <a:ext cx="27431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ΣΥΜΒΟΛΙΣΜΟΣ:</a:t>
            </a:r>
            <a:endParaRPr/>
          </a:p>
        </p:txBody>
      </p:sp>
      <p:sp>
        <p:nvSpPr>
          <p:cNvPr id="313" name="Google Shape;313;p13"/>
          <p:cNvSpPr txBox="1"/>
          <p:nvPr/>
        </p:nvSpPr>
        <p:spPr>
          <a:xfrm>
            <a:off x="4442564" y="6561550"/>
            <a:ext cx="287889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050">
                <a:solidFill>
                  <a:srgbClr val="FBDEC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https://player.slideplayer.gr/85/13856896</a:t>
            </a:r>
            <a:endParaRPr/>
          </a:p>
        </p:txBody>
      </p:sp>
      <p:pic>
        <p:nvPicPr>
          <p:cNvPr id="314" name="Google Shape;314;p13"/>
          <p:cNvPicPr preferRelativeResize="0"/>
          <p:nvPr/>
        </p:nvPicPr>
        <p:blipFill rotWithShape="1">
          <a:blip r:embed="rId3">
            <a:alphaModFix/>
          </a:blip>
          <a:srcRect b="9816" l="0" r="47004" t="15336"/>
          <a:stretch/>
        </p:blipFill>
        <p:spPr>
          <a:xfrm>
            <a:off x="4515633" y="4153945"/>
            <a:ext cx="2305769" cy="2414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 txBox="1"/>
          <p:nvPr/>
        </p:nvSpPr>
        <p:spPr>
          <a:xfrm>
            <a:off x="2090674" y="2957056"/>
            <a:ext cx="40062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Ατομικός αριθμός:3 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Άρα 3 πρωτόνια στον πυρήνα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Μαζικός αριθμός 7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Άρα 7-3=4 νετρόνια στον πυρήνα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0" name="Google Shape;320;p14"/>
          <p:cNvSpPr txBox="1"/>
          <p:nvPr/>
        </p:nvSpPr>
        <p:spPr>
          <a:xfrm>
            <a:off x="423797" y="340290"/>
            <a:ext cx="251355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ΠΑΡΑΔΕΙΓΜΑΤΑ 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14"/>
          <p:cNvPicPr preferRelativeResize="0"/>
          <p:nvPr/>
        </p:nvPicPr>
        <p:blipFill rotWithShape="1">
          <a:blip r:embed="rId3">
            <a:alphaModFix/>
          </a:blip>
          <a:srcRect b="9375" l="74144" r="-1521" t="29687"/>
          <a:stretch/>
        </p:blipFill>
        <p:spPr>
          <a:xfrm>
            <a:off x="4880976" y="931079"/>
            <a:ext cx="1377296" cy="13817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2" name="Google Shape;322;p14"/>
          <p:cNvCxnSpPr/>
          <p:nvPr/>
        </p:nvCxnSpPr>
        <p:spPr>
          <a:xfrm flipH="1" rot="10800000">
            <a:off x="3300609" y="1349679"/>
            <a:ext cx="1572014" cy="4174"/>
          </a:xfrm>
          <a:prstGeom prst="straightConnector1">
            <a:avLst/>
          </a:prstGeom>
          <a:noFill/>
          <a:ln cap="rnd" cmpd="sng" w="1905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3" name="Google Shape;323;p14"/>
          <p:cNvCxnSpPr/>
          <p:nvPr/>
        </p:nvCxnSpPr>
        <p:spPr>
          <a:xfrm flipH="1" rot="10800000">
            <a:off x="3506112" y="1784829"/>
            <a:ext cx="1425880" cy="4177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4" name="Google Shape;324;p14"/>
          <p:cNvSpPr txBox="1"/>
          <p:nvPr/>
        </p:nvSpPr>
        <p:spPr>
          <a:xfrm>
            <a:off x="918315" y="1168835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ΜΑΖΙΚΟΣ ΑΡΙΘΜΟΣ</a:t>
            </a:r>
            <a:endParaRPr/>
          </a:p>
        </p:txBody>
      </p:sp>
      <p:sp>
        <p:nvSpPr>
          <p:cNvPr id="325" name="Google Shape;325;p14"/>
          <p:cNvSpPr txBox="1"/>
          <p:nvPr/>
        </p:nvSpPr>
        <p:spPr>
          <a:xfrm>
            <a:off x="821107" y="1677053"/>
            <a:ext cx="25135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ΑΤΟΜΙΚΟΣ</a:t>
            </a:r>
            <a:r>
              <a:rPr lang="el-GR" sz="18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lang="el-GR" sz="18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ΑΡΙΘΜΟΣ</a:t>
            </a:r>
            <a:endParaRPr/>
          </a:p>
        </p:txBody>
      </p:sp>
      <p:sp>
        <p:nvSpPr>
          <p:cNvPr id="326" name="Google Shape;326;p14"/>
          <p:cNvSpPr txBox="1"/>
          <p:nvPr/>
        </p:nvSpPr>
        <p:spPr>
          <a:xfrm>
            <a:off x="6329297" y="525571"/>
            <a:ext cx="342169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Αφού ο ατομικός αριθμός είναι 2 σημαίνει ότι έχει 2 πρωτόνια στον πυρήνα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7" name="Google Shape;327;p14"/>
          <p:cNvSpPr txBox="1"/>
          <p:nvPr/>
        </p:nvSpPr>
        <p:spPr>
          <a:xfrm>
            <a:off x="6331907" y="1530262"/>
            <a:ext cx="356783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Αφού ο μαζικός  αριθμός είναι 4 σημαίνει ότι έχει 2 πρωτόνια και 2 νετρόνια στον πυρήνα</a:t>
            </a:r>
            <a:endParaRPr/>
          </a:p>
        </p:txBody>
      </p:sp>
      <p:pic>
        <p:nvPicPr>
          <p:cNvPr id="328" name="Google Shape;328;p14"/>
          <p:cNvPicPr preferRelativeResize="0"/>
          <p:nvPr/>
        </p:nvPicPr>
        <p:blipFill rotWithShape="1">
          <a:blip r:embed="rId4">
            <a:alphaModFix/>
          </a:blip>
          <a:srcRect b="11798" l="72152" r="3376" t="48315"/>
          <a:stretch/>
        </p:blipFill>
        <p:spPr>
          <a:xfrm>
            <a:off x="614101" y="2880856"/>
            <a:ext cx="1344858" cy="1645201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4"/>
          <p:cNvSpPr/>
          <p:nvPr/>
        </p:nvSpPr>
        <p:spPr>
          <a:xfrm>
            <a:off x="6334909" y="2039525"/>
            <a:ext cx="5636709" cy="4655505"/>
          </a:xfrm>
          <a:prstGeom prst="irregularSeal1">
            <a:avLst/>
          </a:prstGeom>
          <a:solidFill>
            <a:schemeClr val="accent1"/>
          </a:solidFill>
          <a:ln cap="rnd" cmpd="sng" w="19050">
            <a:solidFill>
              <a:srgbClr val="800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ΔΗΛΑΔΗ</a:t>
            </a:r>
            <a:br>
              <a:rPr b="1" lang="el-G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l-G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Για να βρούμε τον αριθμό των νετρονίων (Ν):</a:t>
            </a:r>
            <a:endParaRPr b="1"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Αφαιρούμε από τον Μαζικό      Αριθμό (Α) τον Ατομικό Αριθμό (Ζ)</a:t>
            </a:r>
            <a:endParaRPr b="1"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5"/>
          <p:cNvSpPr txBox="1"/>
          <p:nvPr>
            <p:ph type="title"/>
          </p:nvPr>
        </p:nvSpPr>
        <p:spPr>
          <a:xfrm>
            <a:off x="648930" y="629266"/>
            <a:ext cx="2675990" cy="81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Arial"/>
              <a:buNone/>
            </a:pPr>
            <a:r>
              <a:rPr b="1" lang="el-GR" sz="3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ΙΣΟΤΟΠΑ</a:t>
            </a:r>
            <a:endParaRPr/>
          </a:p>
        </p:txBody>
      </p:sp>
      <p:pic>
        <p:nvPicPr>
          <p:cNvPr id="335" name="Google Shape;33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18724" y="1454914"/>
            <a:ext cx="5451627" cy="2739442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2745"/>
              </a:srgbClr>
            </a:outerShdw>
          </a:effectLst>
        </p:spPr>
      </p:pic>
      <p:sp>
        <p:nvSpPr>
          <p:cNvPr id="336" name="Google Shape;336;p15"/>
          <p:cNvSpPr txBox="1"/>
          <p:nvPr>
            <p:ph idx="1" type="body"/>
          </p:nvPr>
        </p:nvSpPr>
        <p:spPr>
          <a:xfrm>
            <a:off x="563236" y="1603364"/>
            <a:ext cx="4415293" cy="4196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Ισότοπα ονομάζονται τα άτομα που έχουν ΙΔΙΟ ΑΤΟΜΙΚΟ ΑΡΙΘΜΟαλλα ΔΙΑΦΟΡΕΤΙΚΟ ΜΑΖΙΚΟ ΑΡΙΘΜΟ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Δηλαδή διαφέρουν στον αριθμό των ΝΕΤΡΟΝΙΩΝ του πυρήνα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Πρόκειται για άτομα του </a:t>
            </a:r>
            <a:r>
              <a:rPr b="1" lang="el-GR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ΙΔΙΟΥ ΣΤΟΙΧΕΙΟΥ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 γι αυτό ονομάζονται και ΙΣΟΤΟΠΑ επειδή βρίσκονται στον "ιδιο τόπο" δηλαδή στο ίδιο σημείο του περιοδικόυ πίνακα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337" name="Google Shape;337;p15"/>
          <p:cNvSpPr txBox="1"/>
          <p:nvPr/>
        </p:nvSpPr>
        <p:spPr>
          <a:xfrm>
            <a:off x="5872619" y="4505194"/>
            <a:ext cx="603128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900">
                <a:latin typeface="Arial"/>
                <a:ea typeface="Arial"/>
                <a:cs typeface="Arial"/>
                <a:sym typeface="Arial"/>
              </a:rPr>
              <a:t>Είναι ΟΛΑ υδρογόνα (Η)</a:t>
            </a:r>
            <a:endParaRPr sz="15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900">
                <a:latin typeface="Arial"/>
                <a:ea typeface="Arial"/>
                <a:cs typeface="Arial"/>
                <a:sym typeface="Arial"/>
              </a:rPr>
              <a:t>Το Πρώτιο έχει </a:t>
            </a:r>
            <a:r>
              <a:rPr lang="el-GR" sz="1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ΠΡΩΤΟΝΙΟ</a:t>
            </a:r>
            <a:r>
              <a:rPr lang="el-GR" sz="1900">
                <a:latin typeface="Arial"/>
                <a:ea typeface="Arial"/>
                <a:cs typeface="Arial"/>
                <a:sym typeface="Arial"/>
              </a:rPr>
              <a:t> στον πυρήνα</a:t>
            </a:r>
            <a:endParaRPr sz="15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900">
                <a:latin typeface="Arial"/>
                <a:ea typeface="Arial"/>
                <a:cs typeface="Arial"/>
                <a:sym typeface="Arial"/>
              </a:rPr>
              <a:t>Το Δευτέριο έχει </a:t>
            </a:r>
            <a:r>
              <a:rPr lang="el-GR" sz="1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ΠΡΩΤΟΝΙΟ</a:t>
            </a:r>
            <a:r>
              <a:rPr lang="el-GR" sz="1900">
                <a:latin typeface="Arial"/>
                <a:ea typeface="Arial"/>
                <a:cs typeface="Arial"/>
                <a:sym typeface="Arial"/>
              </a:rPr>
              <a:t> κι 1 νετρόνιο στον πυρήνα και </a:t>
            </a:r>
            <a:endParaRPr sz="15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900">
                <a:latin typeface="Arial"/>
                <a:ea typeface="Arial"/>
                <a:cs typeface="Arial"/>
                <a:sym typeface="Arial"/>
              </a:rPr>
              <a:t>Το Τρίτιο έχει </a:t>
            </a:r>
            <a:r>
              <a:rPr lang="el-GR" sz="1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ΠΡΩΤΟΝΙΟ</a:t>
            </a:r>
            <a:r>
              <a:rPr lang="el-GR" sz="1900">
                <a:latin typeface="Arial"/>
                <a:ea typeface="Arial"/>
                <a:cs typeface="Arial"/>
                <a:sym typeface="Arial"/>
              </a:rPr>
              <a:t> και 2 νετρόνια στον πυρήνα </a:t>
            </a:r>
            <a:endParaRPr sz="19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2"/>
          <p:cNvSpPr/>
          <p:nvPr/>
        </p:nvSpPr>
        <p:spPr>
          <a:xfrm flipH="1">
            <a:off x="4644637" y="0"/>
            <a:ext cx="559472" cy="3709642"/>
          </a:xfrm>
          <a:custGeom>
            <a:rect b="b" l="l" r="r" t="t"/>
            <a:pathLst>
              <a:path extrusionOk="0" h="3709642" w="55947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1" y="1"/>
            <a:ext cx="4990911" cy="6858001"/>
          </a:xfrm>
          <a:custGeom>
            <a:rect b="b" l="l" r="r" t="t"/>
            <a:pathLst>
              <a:path extrusionOk="0" h="6858001" w="499091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"/>
          <p:cNvSpPr txBox="1"/>
          <p:nvPr>
            <p:ph type="title"/>
          </p:nvPr>
        </p:nvSpPr>
        <p:spPr>
          <a:xfrm>
            <a:off x="433937" y="1854687"/>
            <a:ext cx="3522879" cy="2654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</a:pPr>
            <a:r>
              <a:rPr lang="el-GR">
                <a:solidFill>
                  <a:schemeClr val="dk2"/>
                </a:solidFill>
              </a:rPr>
              <a:t>Με τι ασχολείται η Χημεία;</a:t>
            </a:r>
            <a:endParaRPr/>
          </a:p>
        </p:txBody>
      </p:sp>
      <p:sp>
        <p:nvSpPr>
          <p:cNvPr id="175" name="Google Shape;175;p2"/>
          <p:cNvSpPr txBox="1"/>
          <p:nvPr>
            <p:ph idx="1" type="body"/>
          </p:nvPr>
        </p:nvSpPr>
        <p:spPr>
          <a:xfrm>
            <a:off x="5204109" y="1645920"/>
            <a:ext cx="6718282" cy="4021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24"/>
              <a:buNone/>
            </a:pPr>
            <a:r>
              <a:rPr lang="el-GR" sz="2405">
                <a:latin typeface="Arial"/>
                <a:ea typeface="Arial"/>
                <a:cs typeface="Arial"/>
                <a:sym typeface="Arial"/>
              </a:rPr>
              <a:t>Η</a:t>
            </a:r>
            <a:r>
              <a:rPr lang="el-GR" sz="2590">
                <a:latin typeface="Arial"/>
                <a:ea typeface="Arial"/>
                <a:cs typeface="Arial"/>
                <a:sym typeface="Arial"/>
              </a:rPr>
              <a:t> χημεία μελετά: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72"/>
              <a:buNone/>
            </a:pPr>
            <a:r>
              <a:t/>
            </a:r>
            <a:endParaRPr sz="259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72"/>
              <a:buFont typeface="Noto Sans Symbols"/>
              <a:buChar char="⮚"/>
            </a:pPr>
            <a:r>
              <a:rPr lang="el-GR" sz="2590">
                <a:latin typeface="Arial"/>
                <a:ea typeface="Arial"/>
                <a:cs typeface="Arial"/>
                <a:sym typeface="Arial"/>
              </a:rPr>
              <a:t>Τη χημική σύσταση των καθαρών ουσιών και των μιγμάτων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072"/>
              <a:buFont typeface="Noto Sans Symbols"/>
              <a:buChar char="⮚"/>
            </a:pPr>
            <a:r>
              <a:rPr lang="el-GR" sz="2590">
                <a:latin typeface="Arial"/>
                <a:ea typeface="Arial"/>
                <a:cs typeface="Arial"/>
                <a:sym typeface="Arial"/>
              </a:rPr>
              <a:t>Τη δομή των καθαρών ουσιών και των μιγμάτων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072"/>
              <a:buFont typeface="Noto Sans Symbols"/>
              <a:buChar char="⮚"/>
            </a:pPr>
            <a:r>
              <a:rPr lang="el-GR" sz="2590">
                <a:latin typeface="Arial"/>
                <a:ea typeface="Arial"/>
                <a:cs typeface="Arial"/>
                <a:sym typeface="Arial"/>
              </a:rPr>
              <a:t>Τις φυσικές ιδιότητες των καθαρών ουσιών και των μιγμάτων 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072"/>
              <a:buFont typeface="Noto Sans Symbols"/>
              <a:buChar char="⮚"/>
            </a:pPr>
            <a:r>
              <a:rPr lang="el-GR" sz="2590">
                <a:latin typeface="Arial"/>
                <a:ea typeface="Arial"/>
                <a:cs typeface="Arial"/>
                <a:sym typeface="Arial"/>
              </a:rPr>
              <a:t>Με ποιο τρόπο αντιδρούν οι χημικές ουσίες μεταξύ τους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072"/>
              <a:buNone/>
            </a:pPr>
            <a:r>
              <a:t/>
            </a:r>
            <a:endParaRPr sz="259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p3"/>
          <p:cNvSpPr/>
          <p:nvPr/>
        </p:nvSpPr>
        <p:spPr>
          <a:xfrm flipH="1">
            <a:off x="4644637" y="0"/>
            <a:ext cx="559472" cy="3709642"/>
          </a:xfrm>
          <a:custGeom>
            <a:rect b="b" l="l" r="r" t="t"/>
            <a:pathLst>
              <a:path extrusionOk="0" h="3709642" w="55947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1" y="1"/>
            <a:ext cx="4990911" cy="6858001"/>
          </a:xfrm>
          <a:custGeom>
            <a:rect b="b" l="l" r="r" t="t"/>
            <a:pathLst>
              <a:path extrusionOk="0" h="6858001" w="499091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"/>
          <p:cNvSpPr txBox="1"/>
          <p:nvPr>
            <p:ph type="title"/>
          </p:nvPr>
        </p:nvSpPr>
        <p:spPr>
          <a:xfrm>
            <a:off x="694896" y="1896441"/>
            <a:ext cx="3522879" cy="2424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entury Gothic"/>
              <a:buNone/>
            </a:pPr>
            <a:r>
              <a:rPr lang="el-GR">
                <a:solidFill>
                  <a:srgbClr val="FFFFFF"/>
                </a:solidFill>
              </a:rPr>
              <a:t>Η σημασία της Χημείας στη ζωή μας</a:t>
            </a:r>
            <a:endParaRPr/>
          </a:p>
        </p:txBody>
      </p:sp>
      <p:sp>
        <p:nvSpPr>
          <p:cNvPr id="185" name="Google Shape;185;p3"/>
          <p:cNvSpPr txBox="1"/>
          <p:nvPr>
            <p:ph idx="1" type="body"/>
          </p:nvPr>
        </p:nvSpPr>
        <p:spPr>
          <a:xfrm>
            <a:off x="4880522" y="393318"/>
            <a:ext cx="5742050" cy="139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el-GR" sz="2400">
                <a:latin typeface="Arial"/>
                <a:ea typeface="Arial"/>
                <a:cs typeface="Arial"/>
                <a:sym typeface="Arial"/>
              </a:rPr>
              <a:t>Η χημεία θεωρείται "βασική επιστήμη" καθώς αποτελεί το υπόβαθρο για όλες τις άλλες επιστήμες: βιολογία, ιατρική, γεωλογία, οικολογία</a:t>
            </a:r>
            <a:endParaRPr/>
          </a:p>
          <a:p>
            <a:pPr indent="-241300" lvl="0" marL="342900" rtl="0" algn="l"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86" name="Google Shape;186;p3"/>
          <p:cNvSpPr txBox="1"/>
          <p:nvPr/>
        </p:nvSpPr>
        <p:spPr>
          <a:xfrm>
            <a:off x="7104345" y="2093935"/>
            <a:ext cx="505007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Η χημεία υπάρχει παντού γύρω μας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7" name="Google Shape;187;p3"/>
          <p:cNvSpPr txBox="1"/>
          <p:nvPr/>
        </p:nvSpPr>
        <p:spPr>
          <a:xfrm>
            <a:off x="5556207" y="2821358"/>
            <a:ext cx="264925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Τρόφιμα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Καλλυντικά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Φάρμακα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Απορρυπαντικά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Φυτοφάρμακα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Λιπάσματα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Τεχνολογικά προϊόντα</a:t>
            </a:r>
            <a:endParaRPr/>
          </a:p>
        </p:txBody>
      </p:sp>
      <p:sp>
        <p:nvSpPr>
          <p:cNvPr id="188" name="Google Shape;188;p3"/>
          <p:cNvSpPr/>
          <p:nvPr/>
        </p:nvSpPr>
        <p:spPr>
          <a:xfrm rot="10800000">
            <a:off x="7938462" y="5601859"/>
            <a:ext cx="981205" cy="480164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800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9" name="Google Shape;189;p3"/>
          <p:cNvSpPr txBox="1"/>
          <p:nvPr/>
        </p:nvSpPr>
        <p:spPr>
          <a:xfrm>
            <a:off x="9620641" y="3368066"/>
            <a:ext cx="213777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ΘΕΤΙΚΑ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0" name="Google Shape;190;p3"/>
          <p:cNvSpPr txBox="1"/>
          <p:nvPr/>
        </p:nvSpPr>
        <p:spPr>
          <a:xfrm>
            <a:off x="5434860" y="5497490"/>
            <a:ext cx="251355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ΑΡΝΗΤΙΚΑ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p3"/>
          <p:cNvSpPr/>
          <p:nvPr/>
        </p:nvSpPr>
        <p:spPr>
          <a:xfrm rot="10800000">
            <a:off x="8293365" y="3608132"/>
            <a:ext cx="981205" cy="480164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800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3"/>
          <p:cNvSpPr txBox="1"/>
          <p:nvPr/>
        </p:nvSpPr>
        <p:spPr>
          <a:xfrm>
            <a:off x="9178969" y="5243708"/>
            <a:ext cx="321292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Τοξικά χημικά αέρια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Μόλυνση περιβάλλοντος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Βιολογικά όπλα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"/>
          <p:cNvSpPr txBox="1"/>
          <p:nvPr/>
        </p:nvSpPr>
        <p:spPr>
          <a:xfrm>
            <a:off x="1050099" y="799578"/>
            <a:ext cx="683503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Δομικά σωματίδια της ύλης</a:t>
            </a:r>
            <a:endParaRPr/>
          </a:p>
        </p:txBody>
      </p:sp>
      <p:sp>
        <p:nvSpPr>
          <p:cNvPr id="198" name="Google Shape;198;p4"/>
          <p:cNvSpPr txBox="1"/>
          <p:nvPr/>
        </p:nvSpPr>
        <p:spPr>
          <a:xfrm>
            <a:off x="890262" y="1902783"/>
            <a:ext cx="10164868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oto Sans Symbols"/>
              <a:buChar char="⮚"/>
            </a:pPr>
            <a:r>
              <a:rPr lang="el-GR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Κάθε σώμα συγκροτείται από απείρως μικρά σωματίδια (σχεδόν αμελητέα), που ονομάζονται δομικά σωματίδια ή δομικές μονάδες της ύλης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oto Sans Symbols"/>
              <a:buNone/>
            </a:pPr>
            <a:r>
              <a:t/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oto Sans Symbols"/>
              <a:buChar char="⮚"/>
            </a:pPr>
            <a:r>
              <a:rPr lang="el-GR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Τα σωματίδια αυτά είναι: τα άτομα, τα μόρια και τα ιόντα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5"/>
          <p:cNvPicPr preferRelativeResize="0"/>
          <p:nvPr/>
        </p:nvPicPr>
        <p:blipFill rotWithShape="1">
          <a:blip r:embed="rId4">
            <a:alphaModFix/>
          </a:blip>
          <a:srcRect b="0" l="3613" r="0" t="0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5"/>
          <p:cNvPicPr preferRelativeResize="0"/>
          <p:nvPr/>
        </p:nvPicPr>
        <p:blipFill rotWithShape="1">
          <a:blip r:embed="rId5">
            <a:alphaModFix/>
          </a:blip>
          <a:srcRect b="0" l="35640" r="0" t="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p5"/>
          <p:cNvPicPr preferRelativeResize="0"/>
          <p:nvPr/>
        </p:nvPicPr>
        <p:blipFill rotWithShape="1">
          <a:blip r:embed="rId6">
            <a:alphaModFix/>
          </a:blip>
          <a:srcRect b="0" l="0" r="0"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7">
            <a:alphaModFix/>
          </a:blip>
          <a:srcRect b="23320" l="0" r="0" t="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0" name="Google Shape;210;p5"/>
          <p:cNvSpPr txBox="1"/>
          <p:nvPr>
            <p:ph type="title"/>
          </p:nvPr>
        </p:nvSpPr>
        <p:spPr>
          <a:xfrm>
            <a:off x="8277902" y="1906700"/>
            <a:ext cx="2541382" cy="8640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b="1" lang="el-GR" sz="4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ATOMO</a:t>
            </a:r>
            <a:endParaRPr/>
          </a:p>
        </p:txBody>
      </p:sp>
      <p:sp>
        <p:nvSpPr>
          <p:cNvPr id="211" name="Google Shape;211;p5"/>
          <p:cNvSpPr/>
          <p:nvPr/>
        </p:nvSpPr>
        <p:spPr>
          <a:xfrm flipH="1">
            <a:off x="7413666" y="0"/>
            <a:ext cx="559472" cy="3709642"/>
          </a:xfrm>
          <a:custGeom>
            <a:rect b="b" l="l" r="r" t="t"/>
            <a:pathLst>
              <a:path extrusionOk="0" h="3709642" w="55947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Εικόνα που περιέχει φως&#10;&#10;Περιγραφή που δημιουργήθηκε αυτόματα" id="212" name="Google Shape;212;p5"/>
          <p:cNvPicPr preferRelativeResize="0"/>
          <p:nvPr/>
        </p:nvPicPr>
        <p:blipFill rotWithShape="1">
          <a:blip r:embed="rId8">
            <a:alphaModFix/>
          </a:blip>
          <a:srcRect b="0" l="18447" r="17905" t="0"/>
          <a:stretch/>
        </p:blipFill>
        <p:spPr>
          <a:xfrm>
            <a:off x="20" y="10"/>
            <a:ext cx="7759920" cy="6857991"/>
          </a:xfrm>
          <a:custGeom>
            <a:rect b="b" l="l" r="r" t="t"/>
            <a:pathLst>
              <a:path extrusionOk="0" h="6858001" w="7759940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13" name="Google Shape;213;p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5"/>
          <p:cNvSpPr txBox="1"/>
          <p:nvPr/>
        </p:nvSpPr>
        <p:spPr>
          <a:xfrm>
            <a:off x="131523" y="152400"/>
            <a:ext cx="34738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l-GR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Πηγή: https://i.ytimg.com/vi/</a:t>
            </a:r>
            <a:endParaRPr/>
          </a:p>
        </p:txBody>
      </p:sp>
      <p:sp>
        <p:nvSpPr>
          <p:cNvPr id="215" name="Google Shape;215;p5"/>
          <p:cNvSpPr txBox="1"/>
          <p:nvPr/>
        </p:nvSpPr>
        <p:spPr>
          <a:xfrm>
            <a:off x="7838609" y="3177883"/>
            <a:ext cx="426719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Είναι το μικρότερο σωματίδιο ενός στοιχείου, που μπορεί να πάρει μέρος στο σχηματισμό χημικών ενώσεων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1" name="Google Shape;221;p6"/>
          <p:cNvSpPr txBox="1"/>
          <p:nvPr>
            <p:ph type="title"/>
          </p:nvPr>
        </p:nvSpPr>
        <p:spPr>
          <a:xfrm>
            <a:off x="648930" y="629266"/>
            <a:ext cx="1983670" cy="651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780"/>
              <a:buFont typeface="Arial"/>
              <a:buNone/>
            </a:pPr>
            <a:r>
              <a:rPr b="1" lang="el-GR" sz="378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ΜΟΡΙΟ</a:t>
            </a: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6449843" y="-1"/>
            <a:ext cx="559472" cy="3709642"/>
          </a:xfrm>
          <a:custGeom>
            <a:rect b="b" l="l" r="r" t="t"/>
            <a:pathLst>
              <a:path extrusionOk="0" h="3709642" w="55947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3" name="Google Shape;223;p6"/>
          <p:cNvSpPr/>
          <p:nvPr/>
        </p:nvSpPr>
        <p:spPr>
          <a:xfrm rot="-5400000">
            <a:off x="5998731" y="664312"/>
            <a:ext cx="6858001" cy="5529377"/>
          </a:xfrm>
          <a:custGeom>
            <a:rect b="b" l="l" r="r" t="t"/>
            <a:pathLst>
              <a:path extrusionOk="0" h="5529377" w="685800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pic>
        <p:nvPicPr>
          <p:cNvPr descr="Εικόνα που περιέχει αξεσουάρ&#10;&#10;Περιγραφή που δημιουργήθηκε αυτόματα" id="224" name="Google Shape;224;p6"/>
          <p:cNvPicPr preferRelativeResize="0"/>
          <p:nvPr/>
        </p:nvPicPr>
        <p:blipFill rotWithShape="1">
          <a:blip r:embed="rId4">
            <a:alphaModFix/>
          </a:blip>
          <a:srcRect b="0" l="16941" r="10686" t="0"/>
          <a:stretch/>
        </p:blipFill>
        <p:spPr>
          <a:xfrm>
            <a:off x="6874811" y="679220"/>
            <a:ext cx="4909152" cy="549955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6"/>
          <p:cNvSpPr/>
          <p:nvPr/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6"/>
          <p:cNvSpPr txBox="1"/>
          <p:nvPr>
            <p:ph idx="1" type="body"/>
          </p:nvPr>
        </p:nvSpPr>
        <p:spPr>
          <a:xfrm>
            <a:off x="586301" y="1446756"/>
            <a:ext cx="5731037" cy="48396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</a:pPr>
            <a:r>
              <a:rPr lang="el-GR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Ε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ίναι το μικρότερο κομμάτι μιας καθορισμένης ουσίας (ένωσης ή στοιχείου) που μπορεί να υπάρξει ελεύθερο, διατηρώντας τις ιδιότητες της ύλης από την οποία προέρχεται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Μόρια Χημικών Στοιχείων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Συγκροτούνται από ένα είδος ατόμων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(π.χ. Ο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Ν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Ο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latin typeface="Arial"/>
                <a:ea typeface="Arial"/>
                <a:cs typeface="Arial"/>
                <a:sym typeface="Arial"/>
              </a:rPr>
              <a:t>Μόρια Χημικών Ενώσεων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Συγκροτούνται από ένα είδος ατόμων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(π.χ. Η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Ο, CH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,C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aseline="-25000"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lang="el-GR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2" name="Google Shape;232;p7"/>
          <p:cNvSpPr txBox="1"/>
          <p:nvPr>
            <p:ph type="title"/>
          </p:nvPr>
        </p:nvSpPr>
        <p:spPr>
          <a:xfrm>
            <a:off x="1258567" y="424632"/>
            <a:ext cx="7238933" cy="880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200"/>
              <a:buFont typeface="Century Gothic"/>
              <a:buNone/>
            </a:pPr>
            <a:r>
              <a:rPr lang="el-GR">
                <a:solidFill>
                  <a:srgbClr val="FFFF00"/>
                </a:solidFill>
              </a:rPr>
              <a:t>ΑΤΟΜΙΚΟΤΗΤΑ ΣΤΟΙΧΕΙΟΥ</a:t>
            </a: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7"/>
          <p:cNvSpPr txBox="1"/>
          <p:nvPr>
            <p:ph idx="1" type="body"/>
          </p:nvPr>
        </p:nvSpPr>
        <p:spPr>
          <a:xfrm>
            <a:off x="497247" y="1604167"/>
            <a:ext cx="10334091" cy="2424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lang="el-GR"/>
              <a:t>Έ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να μόριο στοιχείου μπορεί να αποτελείται από διαφορετικό αριθμό ατόμων </a:t>
            </a:r>
            <a:endParaRPr/>
          </a:p>
          <a:p>
            <a:pPr indent="-2413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1600"/>
              <a:buNone/>
            </a:pPr>
            <a:r>
              <a:t/>
            </a:r>
            <a:endParaRPr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b="1" lang="el-GR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ΜΟΝΟΑΤΟΜΙΚΑ: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 Αποτελούνται από ένα μόνο άτομο όπως είναι τα ευγενή αέρια Ηe (Ήλιο)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b="1" lang="el-GR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ΔΙΑΤΟΜΙΚΑ:</a:t>
            </a:r>
            <a:r>
              <a:rPr lang="el-GR">
                <a:latin typeface="Arial"/>
                <a:ea typeface="Arial"/>
                <a:cs typeface="Arial"/>
                <a:sym typeface="Arial"/>
              </a:rPr>
              <a:t> Αποτελούνται από δύο άτομα</a:t>
            </a:r>
            <a:r>
              <a:rPr baseline="-25000" lang="el-GR">
                <a:latin typeface="Arial"/>
                <a:ea typeface="Arial"/>
                <a:cs typeface="Arial"/>
                <a:sym typeface="Arial"/>
              </a:rPr>
              <a:t> 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5" name="Google Shape;235;p7"/>
          <p:cNvGraphicFramePr/>
          <p:nvPr/>
        </p:nvGraphicFramePr>
        <p:xfrm>
          <a:off x="6068860" y="31029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{50C5B4ED-DB0E-42A0-BE22-936A5EC53EDC}</a:tableStyleId>
              </a:tblPr>
              <a:tblGrid>
                <a:gridCol w="4568300"/>
              </a:tblGrid>
              <a:tr h="678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Ο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, Η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Cl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2 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Br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aseline="-25000" lang="el-GR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</a:t>
                      </a:r>
                      <a:r>
                        <a:rPr baseline="-25000" lang="el-GR" sz="3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6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6" name="Google Shape;236;p7"/>
          <p:cNvSpPr txBox="1"/>
          <p:nvPr/>
        </p:nvSpPr>
        <p:spPr>
          <a:xfrm>
            <a:off x="496866" y="4265112"/>
            <a:ext cx="1021885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ΤΡΙΑΤΟΜΙΚΑ</a:t>
            </a:r>
            <a:r>
              <a:rPr lang="el-G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Αποτελούνται από τρία άτομα όπως είναι το Ο</a:t>
            </a:r>
            <a:r>
              <a:rPr baseline="-25000" lang="el-G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l-G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 (όζον)</a:t>
            </a:r>
            <a:endParaRPr/>
          </a:p>
        </p:txBody>
      </p:sp>
      <p:sp>
        <p:nvSpPr>
          <p:cNvPr id="237" name="Google Shape;237;p7"/>
          <p:cNvSpPr txBox="1"/>
          <p:nvPr/>
        </p:nvSpPr>
        <p:spPr>
          <a:xfrm>
            <a:off x="556532" y="4910819"/>
            <a:ext cx="1094014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Ατομικότητα στοιχείου: </a:t>
            </a:r>
            <a:endParaRPr sz="16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Είναι ο αριθμός που δείχνει από πόσα άτομα συγκροτείται το μόριο ενός στοιχείου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A8A8A8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8"/>
          <p:cNvPicPr preferRelativeResize="0"/>
          <p:nvPr/>
        </p:nvPicPr>
        <p:blipFill rotWithShape="1">
          <a:blip r:embed="rId3">
            <a:alphaModFix/>
          </a:blip>
          <a:srcRect b="0" l="3613" r="0" t="0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8"/>
          <p:cNvPicPr preferRelativeResize="0"/>
          <p:nvPr/>
        </p:nvPicPr>
        <p:blipFill rotWithShape="1">
          <a:blip r:embed="rId4">
            <a:alphaModFix/>
          </a:blip>
          <a:srcRect b="0" l="35640" r="0" t="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8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3F3F3">
                  <a:alpha val="6666"/>
                </a:srgbClr>
              </a:gs>
              <a:gs pos="36000">
                <a:srgbClr val="F3F3F3">
                  <a:alpha val="5882"/>
                </a:srgbClr>
              </a:gs>
              <a:gs pos="69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5" name="Google Shape;245;p8"/>
          <p:cNvPicPr preferRelativeResize="0"/>
          <p:nvPr/>
        </p:nvPicPr>
        <p:blipFill rotWithShape="1">
          <a:blip r:embed="rId5">
            <a:alphaModFix/>
          </a:blip>
          <a:srcRect b="0" l="0" r="0"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8"/>
          <p:cNvPicPr preferRelativeResize="0"/>
          <p:nvPr/>
        </p:nvPicPr>
        <p:blipFill rotWithShape="1">
          <a:blip r:embed="rId6">
            <a:alphaModFix/>
          </a:blip>
          <a:srcRect b="23320" l="0" r="0" t="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8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8"/>
          <p:cNvSpPr/>
          <p:nvPr/>
        </p:nvSpPr>
        <p:spPr>
          <a:xfrm flipH="1">
            <a:off x="9351010" y="0"/>
            <a:ext cx="559472" cy="3709642"/>
          </a:xfrm>
          <a:custGeom>
            <a:rect b="b" l="l" r="r" t="t"/>
            <a:pathLst>
              <a:path extrusionOk="0" h="3709642" w="55947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rgbClr val="F3F3F3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-3175" y="0"/>
            <a:ext cx="9700459" cy="6858001"/>
          </a:xfrm>
          <a:custGeom>
            <a:rect b="b" l="l" r="r" t="t"/>
            <a:pathLst>
              <a:path extrusionOk="0" h="6858001" w="9700459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A8A8A8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1" name="Google Shape;251;p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8"/>
          <p:cNvSpPr txBox="1"/>
          <p:nvPr/>
        </p:nvSpPr>
        <p:spPr>
          <a:xfrm>
            <a:off x="1196236" y="1018783"/>
            <a:ext cx="33381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Τι είναι τα ιόντα;</a:t>
            </a:r>
            <a:endParaRPr sz="3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8"/>
          <p:cNvSpPr txBox="1"/>
          <p:nvPr/>
        </p:nvSpPr>
        <p:spPr>
          <a:xfrm>
            <a:off x="1192975" y="1808835"/>
            <a:ext cx="786843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Ιόντα είναι είτε φορτισμένα άτομα (μονοατομικά ιόντα)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π.χ. Να</a:t>
            </a:r>
            <a:r>
              <a:rPr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, Ca</a:t>
            </a:r>
            <a:r>
              <a:rPr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, S</a:t>
            </a:r>
            <a:r>
              <a:rPr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, είτε φορτισμένα συγκροτήματα ατόμων (πολυατομικά ιόντα) π.χ. ΝΗ</a:t>
            </a:r>
            <a:r>
              <a:rPr baseline="-25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</a:t>
            </a:r>
            <a:r>
              <a:rPr baseline="-25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  <a:endParaRPr/>
          </a:p>
        </p:txBody>
      </p:sp>
      <p:sp>
        <p:nvSpPr>
          <p:cNvPr id="254" name="Google Shape;254;p8"/>
          <p:cNvSpPr txBox="1"/>
          <p:nvPr/>
        </p:nvSpPr>
        <p:spPr>
          <a:xfrm>
            <a:off x="1137519" y="3820177"/>
            <a:ext cx="13444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ΚΑΤΙΟΝΤΑ</a:t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3050050" y="3855391"/>
            <a:ext cx="918575" cy="3027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800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Google Shape;256;p8"/>
          <p:cNvSpPr txBox="1"/>
          <p:nvPr/>
        </p:nvSpPr>
        <p:spPr>
          <a:xfrm>
            <a:off x="4460832" y="3813654"/>
            <a:ext cx="27431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ΘΕΤΙΚΟ ΦΟΡΤΙΟ</a:t>
            </a:r>
            <a:endParaRPr/>
          </a:p>
        </p:txBody>
      </p:sp>
      <p:sp>
        <p:nvSpPr>
          <p:cNvPr id="257" name="Google Shape;257;p8"/>
          <p:cNvSpPr txBox="1"/>
          <p:nvPr/>
        </p:nvSpPr>
        <p:spPr>
          <a:xfrm>
            <a:off x="1133605" y="4578263"/>
            <a:ext cx="13235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ΑΝΙΟΝΤΑ</a:t>
            </a:r>
            <a:endParaRPr/>
          </a:p>
        </p:txBody>
      </p:sp>
      <p:sp>
        <p:nvSpPr>
          <p:cNvPr id="258" name="Google Shape;258;p8"/>
          <p:cNvSpPr/>
          <p:nvPr/>
        </p:nvSpPr>
        <p:spPr>
          <a:xfrm>
            <a:off x="3045875" y="4581901"/>
            <a:ext cx="918575" cy="3027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9050">
            <a:solidFill>
              <a:srgbClr val="800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9" name="Google Shape;259;p8"/>
          <p:cNvSpPr txBox="1"/>
          <p:nvPr/>
        </p:nvSpPr>
        <p:spPr>
          <a:xfrm>
            <a:off x="4463441" y="4546948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ΑΡΝΗΤΙΚΟ </a:t>
            </a:r>
            <a:r>
              <a:rPr b="1" lang="el-G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ΦΟΡΤΙΟ</a:t>
            </a:r>
            <a:endParaRPr/>
          </a:p>
        </p:txBody>
      </p:sp>
      <p:sp>
        <p:nvSpPr>
          <p:cNvPr id="260" name="Google Shape;260;p8"/>
          <p:cNvSpPr txBox="1"/>
          <p:nvPr/>
        </p:nvSpPr>
        <p:spPr>
          <a:xfrm>
            <a:off x="7161103" y="3768638"/>
            <a:ext cx="8329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Να</a:t>
            </a:r>
            <a:r>
              <a:rPr b="1" baseline="30000" lang="el-GR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+</a:t>
            </a:r>
            <a:endParaRPr/>
          </a:p>
        </p:txBody>
      </p:sp>
      <p:sp>
        <p:nvSpPr>
          <p:cNvPr id="261" name="Google Shape;261;p8"/>
          <p:cNvSpPr txBox="1"/>
          <p:nvPr/>
        </p:nvSpPr>
        <p:spPr>
          <a:xfrm>
            <a:off x="7073029" y="4453002"/>
            <a:ext cx="1208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b="1" baseline="-25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baseline="30000" lang="el-G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baseline="30000" lang="el-GR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</a:t>
            </a:r>
            <a:r>
              <a:rPr b="1" lang="el-GR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​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"/>
          <p:cNvSpPr txBox="1"/>
          <p:nvPr>
            <p:ph type="title"/>
          </p:nvPr>
        </p:nvSpPr>
        <p:spPr>
          <a:xfrm>
            <a:off x="648930" y="629266"/>
            <a:ext cx="5379524" cy="722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lang="el-GR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ΔΟΜΗ ΤΟΥ ΑΤΟΜΟΥ</a:t>
            </a:r>
            <a:endParaRPr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9"/>
          <p:cNvSpPr txBox="1"/>
          <p:nvPr>
            <p:ph idx="1" type="body"/>
          </p:nvPr>
        </p:nvSpPr>
        <p:spPr>
          <a:xfrm>
            <a:off x="644025" y="1457229"/>
            <a:ext cx="4797695" cy="176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l-GR"/>
              <a:t>Σύμφωνα με την ατομική θεωρία (Dalton):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l-GR"/>
              <a:t>Η μάζα του ατόμου είναι συγκεντρωμένη σε ένα χώρο που ονομάζεται ΠΥΡΗΝΑΣ</a:t>
            </a:r>
            <a:endParaRPr/>
          </a:p>
          <a:p>
            <a:pPr indent="-241300" lvl="0" marL="342900" rtl="0" algn="l"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16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descr="Εικόνα που περιέχει φως&#10;&#10;Περιγραφή που δημιουργήθηκε αυτόματα" id="268" name="Google Shape;268;p9"/>
          <p:cNvPicPr preferRelativeResize="0"/>
          <p:nvPr/>
        </p:nvPicPr>
        <p:blipFill rotWithShape="1">
          <a:blip r:embed="rId4">
            <a:alphaModFix/>
          </a:blip>
          <a:srcRect b="2" l="13730" r="13191" t="0"/>
          <a:stretch/>
        </p:blipFill>
        <p:spPr>
          <a:xfrm>
            <a:off x="6968738" y="1446789"/>
            <a:ext cx="4209463" cy="3235857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2745"/>
              </a:srgbClr>
            </a:outerShdw>
          </a:effectLst>
        </p:spPr>
      </p:pic>
      <p:sp>
        <p:nvSpPr>
          <p:cNvPr id="269" name="Google Shape;269;p9"/>
          <p:cNvSpPr txBox="1"/>
          <p:nvPr/>
        </p:nvSpPr>
        <p:spPr>
          <a:xfrm>
            <a:off x="556871" y="4002499"/>
            <a:ext cx="204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ΠΥΡΗΝΑΣ</a:t>
            </a:r>
            <a:endParaRPr b="1" sz="2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9"/>
          <p:cNvCxnSpPr/>
          <p:nvPr/>
        </p:nvCxnSpPr>
        <p:spPr>
          <a:xfrm flipH="1" rot="10800000">
            <a:off x="2365071" y="3503894"/>
            <a:ext cx="1363251" cy="609601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1" name="Google Shape;271;p9"/>
          <p:cNvCxnSpPr/>
          <p:nvPr/>
        </p:nvCxnSpPr>
        <p:spPr>
          <a:xfrm>
            <a:off x="2354632" y="4290948"/>
            <a:ext cx="1384127" cy="340288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72" name="Google Shape;272;p9"/>
          <p:cNvSpPr txBox="1"/>
          <p:nvPr/>
        </p:nvSpPr>
        <p:spPr>
          <a:xfrm>
            <a:off x="3869107" y="3221928"/>
            <a:ext cx="27431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ΠΡΩΤΟΝΙΑ (p)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Θετικό φορτίο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9"/>
          <p:cNvSpPr txBox="1"/>
          <p:nvPr/>
        </p:nvSpPr>
        <p:spPr>
          <a:xfrm>
            <a:off x="3868456" y="4463442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180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ΝΕΤΡΟΝΙΑ (n)​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Ουδέτερο φορτίο</a:t>
            </a:r>
            <a:endParaRPr/>
          </a:p>
        </p:txBody>
      </p:sp>
      <p:sp>
        <p:nvSpPr>
          <p:cNvPr id="274" name="Google Shape;274;p9"/>
          <p:cNvSpPr txBox="1"/>
          <p:nvPr/>
        </p:nvSpPr>
        <p:spPr>
          <a:xfrm>
            <a:off x="2735949" y="5502650"/>
            <a:ext cx="644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chemeClr val="dk1"/>
                </a:solidFill>
              </a:rPr>
              <a:t>Όλα τα πρωτόνια είναι ΙΔΙΑ μεταξύ τους</a:t>
            </a:r>
            <a:endParaRPr sz="16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chemeClr val="dk1"/>
                </a:solidFill>
              </a:rPr>
              <a:t>Όλα τα νετρόνια είναι ΙΔΙΑ μεταξύ τους</a:t>
            </a:r>
            <a:endParaRPr sz="16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0">
                <a:solidFill>
                  <a:schemeClr val="dk1"/>
                </a:solidFill>
              </a:rPr>
              <a:t>Τα πρωτόνια και τα νετρόνια έχουν παρόμοια μάζα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2021-02-07T14:48:57Z</dcterms:created>
</cp:coreProperties>
</file>