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3633"/>
    <a:srgbClr val="863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093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552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121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082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806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507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129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878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224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707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587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65214-66E3-4D0E-8819-E637566E7E7B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DCBA4-366A-4278-9C67-C59023A15C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406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r.euronews.com/2018/04/02/prosefhi-sto-teihos-twn-dakrywn-gia-hiliades-evraious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0"/>
            <a:ext cx="86487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5853" y="2992735"/>
            <a:ext cx="2572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err="1"/>
              <a:t>ii</a:t>
            </a:r>
            <a:r>
              <a:rPr lang="el-GR" sz="2800" b="1" dirty="0"/>
              <a:t>. Ιερές Γραφές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853" y="733167"/>
            <a:ext cx="3317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863430"/>
                </a:solidFill>
              </a:rPr>
              <a:t>ΣΤ΄ ΘΕΜΑΤΙΚΗ ΕΝΟΤΗΤΑ</a:t>
            </a:r>
            <a:endParaRPr lang="el-GR" sz="2400" b="1" dirty="0">
              <a:solidFill>
                <a:srgbClr val="86343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853" y="1801396"/>
            <a:ext cx="2155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rgbClr val="823633"/>
                </a:solidFill>
              </a:rPr>
              <a:t>Ιουδαϊσμός</a:t>
            </a:r>
            <a:endParaRPr lang="el-GR" sz="3200" b="1" dirty="0">
              <a:solidFill>
                <a:srgbClr val="823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16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4"/>
          <a:stretch/>
        </p:blipFill>
        <p:spPr>
          <a:xfrm>
            <a:off x="7983768" y="2145323"/>
            <a:ext cx="4208232" cy="4712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Ορθογώνιο 5"/>
          <p:cNvSpPr/>
          <p:nvPr/>
        </p:nvSpPr>
        <p:spPr>
          <a:xfrm>
            <a:off x="178102" y="0"/>
            <a:ext cx="12057468" cy="58169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b="1" cap="none" spc="0" dirty="0" smtClean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Το </a:t>
            </a:r>
            <a:r>
              <a:rPr lang="el-GR" sz="3600" b="1" cap="none" spc="0" dirty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κύριο ιερό βιβλίο του Ιουδαϊσμού </a:t>
            </a:r>
            <a:endParaRPr lang="el-GR" sz="3600" b="1" cap="none" spc="0" dirty="0" smtClean="0">
              <a:ln w="0"/>
              <a:solidFill>
                <a:srgbClr val="8236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l-GR" sz="3600" b="1" cap="none" spc="0" dirty="0" smtClean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είναι </a:t>
            </a:r>
            <a:r>
              <a:rPr lang="el-GR" sz="3600" b="1" cap="none" spc="0" dirty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 </a:t>
            </a:r>
            <a:r>
              <a:rPr lang="el-GR" sz="3600" b="1" i="1" cap="none" spc="0" dirty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Εβραϊκή </a:t>
            </a:r>
            <a:r>
              <a:rPr lang="el-GR" sz="3600" b="1" i="1" cap="none" spc="0" dirty="0" smtClean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Βίβλος</a:t>
            </a:r>
            <a:r>
              <a:rPr lang="el-GR" sz="3600" b="1" cap="none" spc="0" dirty="0" smtClean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el-GR" sz="3600" b="1" cap="none" spc="0" dirty="0" err="1" smtClean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Τανάκ</a:t>
            </a:r>
            <a:r>
              <a:rPr lang="el-GR" sz="3600" b="1" cap="none" spc="0" dirty="0" smtClean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he-IL" sz="3600" b="1" cap="none" spc="0" dirty="0" smtClean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תנ״ך‎</a:t>
            </a:r>
            <a:r>
              <a:rPr lang="el-GR" sz="3600" b="1" cap="none" spc="0" dirty="0" smtClean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  <a:p>
            <a:pPr algn="ctr"/>
            <a:endParaRPr lang="el-GR" sz="1000" b="1" cap="none" spc="0" dirty="0" smtClean="0">
              <a:ln w="0"/>
              <a:solidFill>
                <a:srgbClr val="8236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(Ο όρος </a:t>
            </a:r>
            <a:r>
              <a:rPr lang="el-GR" sz="2800" b="0" i="1" u="sng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Τανάκ</a:t>
            </a:r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αποτελεί ακρωνύμιο, που σχηματίζεται από τα αρχικά γράμματα </a:t>
            </a:r>
          </a:p>
          <a:p>
            <a:pPr algn="ctr"/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των λέξεων των τριών τμημάτων από τα οποία αποτελείται)</a:t>
            </a:r>
          </a:p>
          <a:p>
            <a:pPr algn="ctr">
              <a:lnSpc>
                <a:spcPct val="150000"/>
              </a:lnSpc>
            </a:pPr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Αποτελείται από 24 επιμέρους βιβλία που συγκεντρώθηκαν οριστικά το 90 μ.Χ.. </a:t>
            </a:r>
          </a:p>
          <a:p>
            <a:pPr>
              <a:lnSpc>
                <a:spcPct val="150000"/>
              </a:lnSpc>
            </a:pPr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Τα βιβλία αυτά διαιρούνται σε τρεις ομάδες :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800" b="1" cap="none" spc="0" dirty="0" err="1" smtClean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</a:t>
            </a:r>
            <a:r>
              <a:rPr lang="el-GR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ορά</a:t>
            </a:r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l-GR" sz="28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ή τα πέντε βιβλία του Μωυσή (Πεντάτευχος) (ο Νόμος, </a:t>
            </a:r>
            <a:r>
              <a:rPr lang="he-IL" sz="28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תורה</a:t>
            </a:r>
            <a:r>
              <a:rPr lang="el-GR" sz="28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)</a:t>
            </a:r>
          </a:p>
          <a:p>
            <a:pPr lvl="0"/>
            <a:r>
              <a:rPr lang="el-GR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(Γένεσις, Έξοδος, Λευιτικό, Αριθμοί, Δευτερονόμιο)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800" b="1" i="1" cap="none" spc="0" dirty="0" err="1" smtClean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Ν</a:t>
            </a:r>
            <a:r>
              <a:rPr lang="el-GR" sz="2800" b="1" i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εβιείμ</a:t>
            </a:r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(οι Προφήτες, </a:t>
            </a:r>
            <a:r>
              <a:rPr lang="he-IL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נביאים</a:t>
            </a:r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Nebiim</a:t>
            </a:r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800" b="1" i="1" cap="none" spc="0" dirty="0" err="1" smtClean="0">
                <a:ln w="0"/>
                <a:solidFill>
                  <a:srgbClr val="8236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Κ</a:t>
            </a:r>
            <a:r>
              <a:rPr lang="el-GR" sz="2800" b="1" i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ετουβείμ</a:t>
            </a:r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(τα </a:t>
            </a:r>
            <a:r>
              <a:rPr lang="el-GR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Αγιόγραφα</a:t>
            </a:r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ή Γραπτά, </a:t>
            </a:r>
            <a:r>
              <a:rPr lang="he-IL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כתובים </a:t>
            </a:r>
            <a:r>
              <a:rPr lang="el-G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Kethubim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l-G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070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608" y="682086"/>
            <a:ext cx="68451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/>
              <a:t>Η </a:t>
            </a:r>
            <a:r>
              <a:rPr lang="el-GR" sz="2400" b="1" dirty="0" err="1"/>
              <a:t>Τορά</a:t>
            </a:r>
            <a:r>
              <a:rPr lang="el-GR" sz="2400" b="1" dirty="0"/>
              <a:t> είναι ο νόμος του Θεού που ο Μωυσής έδωσε στους Ισραηλίτες, </a:t>
            </a:r>
            <a:r>
              <a:rPr lang="el-GR" sz="2400" b="1" dirty="0" smtClean="0"/>
              <a:t>όπως </a:t>
            </a:r>
            <a:r>
              <a:rPr lang="el-GR" sz="2400" b="1" dirty="0"/>
              <a:t>του παραδόθηκε, σε πέντε βιβλία, την Πεντάτευχο. </a:t>
            </a:r>
            <a:endParaRPr lang="el-GR" sz="2400" b="1" dirty="0" smtClean="0"/>
          </a:p>
          <a:p>
            <a:pPr algn="just"/>
            <a:r>
              <a:rPr lang="el-GR" sz="2400" b="1" dirty="0" smtClean="0"/>
              <a:t>Η </a:t>
            </a:r>
            <a:r>
              <a:rPr lang="el-GR" sz="2400" b="1" dirty="0"/>
              <a:t>πίστη και η αναφορά στην </a:t>
            </a:r>
            <a:r>
              <a:rPr lang="el-GR" sz="2400" b="1" dirty="0" err="1"/>
              <a:t>Τορά</a:t>
            </a:r>
            <a:r>
              <a:rPr lang="el-GR" sz="2400" dirty="0"/>
              <a:t> αποτελούν ουσιώδη στοιχεία της εβραϊκής πίστης</a:t>
            </a:r>
            <a:r>
              <a:rPr lang="el-GR" sz="2400" dirty="0" smtClean="0"/>
              <a:t>, καθώς </a:t>
            </a:r>
            <a:r>
              <a:rPr lang="el-GR" sz="2400" dirty="0"/>
              <a:t>θεωρείται η ολοκληρωμένη αποκάλυψη των εντολών του Θεού. </a:t>
            </a:r>
            <a:endParaRPr lang="el-GR" sz="2400" dirty="0" smtClean="0"/>
          </a:p>
          <a:p>
            <a:pPr algn="just"/>
            <a:r>
              <a:rPr lang="el-GR" sz="2400" b="1" dirty="0" smtClean="0"/>
              <a:t>Ένα </a:t>
            </a:r>
            <a:r>
              <a:rPr lang="el-GR" sz="2400" b="1" dirty="0"/>
              <a:t>από τα λίγα «δόγματα» του Ιουδαϊσμού είναι η πεποίθηση ότι η πη­γή της </a:t>
            </a:r>
            <a:r>
              <a:rPr lang="el-GR" sz="2400" b="1" dirty="0" err="1"/>
              <a:t>Τορά</a:t>
            </a:r>
            <a:r>
              <a:rPr lang="el-GR" sz="2400" b="1" dirty="0"/>
              <a:t> είναι ο </a:t>
            </a:r>
            <a:r>
              <a:rPr lang="el-GR" sz="2400" b="1" dirty="0" smtClean="0"/>
              <a:t>Θεός και </a:t>
            </a:r>
            <a:r>
              <a:rPr lang="el-GR" sz="2400" b="1" dirty="0"/>
              <a:t>ότι η </a:t>
            </a:r>
            <a:r>
              <a:rPr lang="el-GR" sz="2400" b="1" dirty="0" err="1"/>
              <a:t>Τορά</a:t>
            </a:r>
            <a:r>
              <a:rPr lang="el-GR" sz="2400" b="1" dirty="0"/>
              <a:t> οριστικοποιήθηκε από τον Μω­υσή. </a:t>
            </a:r>
            <a:endParaRPr lang="el-GR" sz="2400" b="1" dirty="0" smtClean="0"/>
          </a:p>
          <a:p>
            <a:pPr algn="just"/>
            <a:r>
              <a:rPr lang="el-GR" sz="2400" dirty="0" smtClean="0"/>
              <a:t>Με </a:t>
            </a:r>
            <a:r>
              <a:rPr lang="el-GR" sz="2400" dirty="0"/>
              <a:t>τη στενή της σημασία η λέξη αναφέρεται μόνο στα πέντε πρώ­τα βιβλία της Βίβλου, την Πεντάτευχο. </a:t>
            </a:r>
            <a:endParaRPr lang="el-GR" sz="2400" dirty="0" smtClean="0"/>
          </a:p>
          <a:p>
            <a:pPr algn="just"/>
            <a:r>
              <a:rPr lang="el-GR" sz="2400" dirty="0" smtClean="0"/>
              <a:t>Ωστόσο</a:t>
            </a:r>
            <a:r>
              <a:rPr lang="el-GR" sz="2400" dirty="0"/>
              <a:t>, η σημασία της λέξης </a:t>
            </a:r>
            <a:r>
              <a:rPr lang="el-GR" sz="2400" dirty="0" err="1"/>
              <a:t>Τορά</a:t>
            </a:r>
            <a:r>
              <a:rPr lang="el-GR" sz="2400" dirty="0"/>
              <a:t> δεν περιορίζεται στη Βίβλο. </a:t>
            </a:r>
            <a:endParaRPr lang="el-GR" sz="2400" dirty="0" smtClean="0"/>
          </a:p>
          <a:p>
            <a:pPr algn="just"/>
            <a:r>
              <a:rPr lang="el-GR" sz="2400" dirty="0" smtClean="0"/>
              <a:t>Η </a:t>
            </a:r>
            <a:r>
              <a:rPr lang="el-GR" sz="2400" dirty="0" err="1"/>
              <a:t>Τορά</a:t>
            </a:r>
            <a:r>
              <a:rPr lang="el-GR" sz="2400" dirty="0"/>
              <a:t> αντιπροσωπεύει ολόκληρη την εβραϊκή δι­δασκαλία από την αρχή της Βίβλου ως τις μέρες μας.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608" y="35755"/>
            <a:ext cx="6962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b="1" dirty="0" err="1" smtClean="0">
                <a:solidFill>
                  <a:srgbClr val="823633"/>
                </a:solidFill>
              </a:rPr>
              <a:t>Τορά</a:t>
            </a:r>
            <a:r>
              <a:rPr lang="el-GR" sz="3600" b="1" dirty="0" smtClean="0">
                <a:solidFill>
                  <a:srgbClr val="823633"/>
                </a:solidFill>
              </a:rPr>
              <a:t> </a:t>
            </a:r>
            <a:r>
              <a:rPr lang="el-GR" sz="3200" b="1" dirty="0" smtClean="0">
                <a:solidFill>
                  <a:srgbClr val="823633"/>
                </a:solidFill>
              </a:rPr>
              <a:t>(«καθοδήγηση» ή «διδασκαλία»)</a:t>
            </a:r>
            <a:endParaRPr lang="el-GR" sz="3200" b="1" dirty="0">
              <a:solidFill>
                <a:srgbClr val="823633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46" y="190500"/>
            <a:ext cx="4283443" cy="646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3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77080" y="0"/>
            <a:ext cx="5617283" cy="696351"/>
          </a:xfrm>
        </p:spPr>
        <p:txBody>
          <a:bodyPr>
            <a:normAutofit/>
          </a:bodyPr>
          <a:lstStyle/>
          <a:p>
            <a:r>
              <a:rPr lang="el-GR" sz="3600" b="1" dirty="0" err="1" smtClean="0">
                <a:solidFill>
                  <a:srgbClr val="823633"/>
                </a:solidFill>
              </a:rPr>
              <a:t>Ταλμούδ</a:t>
            </a:r>
            <a:r>
              <a:rPr lang="el-GR" sz="3600" b="1" dirty="0" smtClean="0">
                <a:solidFill>
                  <a:srgbClr val="823633"/>
                </a:solidFill>
              </a:rPr>
              <a:t> (</a:t>
            </a:r>
            <a:r>
              <a:rPr lang="he-IL" sz="3600" dirty="0" smtClean="0"/>
              <a:t>תַּלְמוּד</a:t>
            </a:r>
            <a:r>
              <a:rPr lang="el-GR" sz="3600" dirty="0" smtClean="0"/>
              <a:t>   </a:t>
            </a:r>
            <a:r>
              <a:rPr lang="en-US" sz="3600" b="1" dirty="0" err="1" smtClean="0"/>
              <a:t>talmūd</a:t>
            </a:r>
            <a:r>
              <a:rPr lang="el-GR" sz="3600" b="1" dirty="0" smtClean="0">
                <a:solidFill>
                  <a:srgbClr val="823633"/>
                </a:solidFill>
              </a:rPr>
              <a:t>)</a:t>
            </a:r>
            <a:endParaRPr lang="el-GR" sz="3600" b="1" dirty="0">
              <a:solidFill>
                <a:srgbClr val="8236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080" y="764917"/>
            <a:ext cx="696778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dirty="0" smtClean="0"/>
              <a:t>	Είναι </a:t>
            </a:r>
            <a:r>
              <a:rPr lang="el-GR" sz="2400" dirty="0"/>
              <a:t>ο λεγόμενος </a:t>
            </a:r>
            <a:r>
              <a:rPr lang="el-GR" sz="2400" b="1" dirty="0"/>
              <a:t>προφορικός νόμος </a:t>
            </a:r>
            <a:r>
              <a:rPr lang="el-GR" sz="2400" dirty="0"/>
              <a:t>και </a:t>
            </a:r>
            <a:r>
              <a:rPr lang="el-GR" sz="2400" dirty="0" smtClean="0"/>
              <a:t>θεωρείται </a:t>
            </a:r>
            <a:r>
              <a:rPr lang="el-GR" sz="2400" dirty="0"/>
              <a:t>η ραχοκοκαλιά της </a:t>
            </a:r>
            <a:r>
              <a:rPr lang="el-GR" sz="2400" dirty="0" smtClean="0"/>
              <a:t>εβραϊκής θρησκείας </a:t>
            </a:r>
            <a:r>
              <a:rPr lang="el-GR" sz="2400" dirty="0"/>
              <a:t>και παράδοσης. </a:t>
            </a:r>
            <a:endParaRPr lang="el-GR" sz="2400" dirty="0" smtClean="0"/>
          </a:p>
          <a:p>
            <a:pPr algn="just"/>
            <a:r>
              <a:rPr lang="el-GR" sz="2400" dirty="0" smtClean="0"/>
              <a:t>	Η </a:t>
            </a:r>
            <a:r>
              <a:rPr lang="el-GR" sz="2400" dirty="0"/>
              <a:t>παράδοση διδάσκει ότι ο Μωυσής </a:t>
            </a:r>
            <a:r>
              <a:rPr lang="el-GR" sz="2400" dirty="0" smtClean="0"/>
              <a:t>στο </a:t>
            </a:r>
            <a:r>
              <a:rPr lang="el-GR" sz="2400" dirty="0"/>
              <a:t>όρος Σινά παρέλαβε </a:t>
            </a:r>
            <a:r>
              <a:rPr lang="el-GR" sz="2400" b="1" dirty="0" smtClean="0"/>
              <a:t>τον </a:t>
            </a:r>
            <a:r>
              <a:rPr lang="el-GR" sz="2400" b="1" dirty="0"/>
              <a:t>γραπτό Νό­μο </a:t>
            </a:r>
            <a:r>
              <a:rPr lang="el-GR" sz="2400" dirty="0"/>
              <a:t>(</a:t>
            </a:r>
            <a:r>
              <a:rPr lang="el-GR" sz="2400" dirty="0" err="1"/>
              <a:t>Τορά</a:t>
            </a:r>
            <a:r>
              <a:rPr lang="el-GR" sz="2400" dirty="0"/>
              <a:t>) </a:t>
            </a:r>
            <a:r>
              <a:rPr lang="el-GR" sz="2400" dirty="0" smtClean="0"/>
              <a:t>και </a:t>
            </a:r>
            <a:r>
              <a:rPr lang="el-GR" sz="2400" b="1" dirty="0"/>
              <a:t>τον προφορικό νόμο</a:t>
            </a:r>
            <a:r>
              <a:rPr lang="el-GR" sz="2400" dirty="0"/>
              <a:t>, </a:t>
            </a:r>
            <a:r>
              <a:rPr lang="el-GR" sz="2400" dirty="0" smtClean="0"/>
              <a:t>τον </a:t>
            </a:r>
            <a:r>
              <a:rPr lang="el-GR" sz="2400" dirty="0"/>
              <a:t>οποίο μετέδιδε </a:t>
            </a:r>
            <a:r>
              <a:rPr lang="el-GR" sz="2400" dirty="0" smtClean="0"/>
              <a:t>η </a:t>
            </a:r>
            <a:r>
              <a:rPr lang="el-GR" sz="2400" dirty="0"/>
              <a:t>μια γενιά στην επόμενη. </a:t>
            </a:r>
            <a:endParaRPr lang="el-GR" sz="2400" dirty="0" smtClean="0"/>
          </a:p>
          <a:p>
            <a:pPr algn="just"/>
            <a:r>
              <a:rPr lang="el-GR" sz="2400" dirty="0" smtClean="0"/>
              <a:t>	Μετά </a:t>
            </a:r>
            <a:r>
              <a:rPr lang="el-GR" sz="2400" dirty="0"/>
              <a:t>την καταστροφή του Ναού και την εξορία των Εβραίων, </a:t>
            </a:r>
            <a:r>
              <a:rPr lang="el-GR" sz="2400" dirty="0" smtClean="0"/>
              <a:t>προκειμένου </a:t>
            </a:r>
            <a:r>
              <a:rPr lang="el-GR" sz="2400" dirty="0"/>
              <a:t>να σωθεί ο προφορικός νόμος, </a:t>
            </a:r>
            <a:r>
              <a:rPr lang="el-GR" sz="2400" b="1" dirty="0"/>
              <a:t>άρχισε η καταγραφή του</a:t>
            </a:r>
            <a:r>
              <a:rPr lang="el-GR" sz="2400" dirty="0"/>
              <a:t>. </a:t>
            </a:r>
            <a:endParaRPr lang="el-GR" sz="2400" dirty="0" smtClean="0"/>
          </a:p>
          <a:p>
            <a:pPr algn="just"/>
            <a:r>
              <a:rPr lang="el-GR" sz="2400" dirty="0" smtClean="0"/>
              <a:t>	Γι</a:t>
            </a:r>
            <a:r>
              <a:rPr lang="el-GR" sz="2400" dirty="0"/>
              <a:t>’ αυτό, αν και αποκαλείται «προφορικός νόμος», </a:t>
            </a:r>
            <a:r>
              <a:rPr lang="el-GR" sz="2400" b="1" dirty="0" smtClean="0"/>
              <a:t>το </a:t>
            </a:r>
            <a:r>
              <a:rPr lang="el-GR" sz="2400" b="1" dirty="0" err="1"/>
              <a:t>Ταλμούδ</a:t>
            </a:r>
            <a:r>
              <a:rPr lang="el-GR" sz="2400" b="1" dirty="0"/>
              <a:t>  αποτελεί μια συλλογή και προσεκτική </a:t>
            </a:r>
            <a:r>
              <a:rPr lang="el-GR" sz="2400" b="1" dirty="0" smtClean="0"/>
              <a:t>καταγραφή </a:t>
            </a:r>
            <a:r>
              <a:rPr lang="el-GR" sz="2400" b="1" dirty="0"/>
              <a:t>των προφορικών παραδόσεων </a:t>
            </a:r>
            <a:r>
              <a:rPr lang="el-GR" sz="2400" dirty="0" smtClean="0"/>
              <a:t>και </a:t>
            </a:r>
            <a:r>
              <a:rPr lang="el-GR" sz="2400" dirty="0"/>
              <a:t>περιλαμβάνει κείμενα που αφορούν </a:t>
            </a:r>
            <a:r>
              <a:rPr lang="el-GR" sz="2400" dirty="0" smtClean="0"/>
              <a:t>την </a:t>
            </a:r>
            <a:r>
              <a:rPr lang="el-GR" sz="2400" dirty="0"/>
              <a:t>ερμηνεία του μωσαϊκού νόμου, αλλά και ποικίλο άλλο υλικό. 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48" y="140677"/>
            <a:ext cx="4246435" cy="5659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822460" y="5800568"/>
            <a:ext cx="3461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Το </a:t>
            </a:r>
            <a:r>
              <a:rPr lang="el-GR" dirty="0" err="1" smtClean="0"/>
              <a:t>Ταλμούδ</a:t>
            </a:r>
            <a:r>
              <a:rPr lang="el-GR" dirty="0" smtClean="0"/>
              <a:t> σημαίνει στα εβραϊκά </a:t>
            </a:r>
          </a:p>
          <a:p>
            <a:pPr algn="ctr"/>
            <a:r>
              <a:rPr lang="el-GR" dirty="0" smtClean="0"/>
              <a:t>«διδασκαλία» ή «μελέτη»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849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947" y="253218"/>
            <a:ext cx="6422997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 smtClean="0"/>
              <a:t>Το </a:t>
            </a:r>
            <a:r>
              <a:rPr lang="el-GR" sz="2200" dirty="0" err="1" smtClean="0"/>
              <a:t>Ταλμούδ</a:t>
            </a:r>
            <a:r>
              <a:rPr lang="el-GR" sz="2200" dirty="0" smtClean="0"/>
              <a:t> ολοκληρώθηκε </a:t>
            </a:r>
            <a:r>
              <a:rPr lang="el-GR" sz="2200" dirty="0"/>
              <a:t>το 500 μ.Χ.. </a:t>
            </a:r>
            <a:endParaRPr lang="el-GR" sz="2200" dirty="0" smtClean="0"/>
          </a:p>
          <a:p>
            <a:r>
              <a:rPr lang="el-GR" sz="2200" dirty="0" smtClean="0"/>
              <a:t>Αποτελεί την προφορική παράδοση </a:t>
            </a:r>
            <a:r>
              <a:rPr lang="el-GR" sz="2200" dirty="0"/>
              <a:t>των Εβραίων και παραδόθηκε με δύο τρόπους:</a:t>
            </a:r>
          </a:p>
          <a:p>
            <a:r>
              <a:rPr lang="el-GR" sz="2200" dirty="0"/>
              <a:t> </a:t>
            </a:r>
            <a:r>
              <a:rPr lang="el-GR" sz="2200" dirty="0" smtClean="0"/>
              <a:t>       α</a:t>
            </a:r>
            <a:r>
              <a:rPr lang="el-GR" sz="2200" dirty="0"/>
              <a:t>) τη συντομότερη εκδοχή του </a:t>
            </a:r>
            <a:r>
              <a:rPr lang="el-GR" sz="2200" b="1" dirty="0"/>
              <a:t>παλαιστινιακού ή </a:t>
            </a:r>
            <a:r>
              <a:rPr lang="el-GR" sz="2200" b="1" dirty="0" err="1"/>
              <a:t>Ταλμούδ</a:t>
            </a:r>
            <a:r>
              <a:rPr lang="el-GR" sz="2200" b="1" dirty="0"/>
              <a:t> της Ιερουσαλήμ</a:t>
            </a:r>
            <a:r>
              <a:rPr lang="el-GR" sz="2200" dirty="0"/>
              <a:t> </a:t>
            </a:r>
          </a:p>
          <a:p>
            <a:r>
              <a:rPr lang="el-GR" sz="2200" dirty="0"/>
              <a:t> </a:t>
            </a:r>
            <a:r>
              <a:rPr lang="el-GR" sz="2200" dirty="0" smtClean="0"/>
              <a:t> </a:t>
            </a:r>
            <a:r>
              <a:rPr lang="el-GR" sz="2200" dirty="0"/>
              <a:t>και β) το εκτενέστερο και με πολλές αποκλίσεις από το πρώτο, </a:t>
            </a:r>
            <a:r>
              <a:rPr lang="el-GR" sz="2200" b="1" dirty="0" err="1"/>
              <a:t>Ταλμούδ</a:t>
            </a:r>
            <a:r>
              <a:rPr lang="el-GR" sz="2200" b="1" dirty="0"/>
              <a:t> της Βαβυλώνας</a:t>
            </a:r>
            <a:r>
              <a:rPr lang="el-GR" sz="2200" dirty="0"/>
              <a:t> </a:t>
            </a:r>
            <a:endParaRPr lang="el-GR" sz="2200" dirty="0" smtClean="0"/>
          </a:p>
          <a:p>
            <a:r>
              <a:rPr lang="el-GR" sz="2200" dirty="0" smtClean="0"/>
              <a:t>(</a:t>
            </a:r>
            <a:r>
              <a:rPr lang="el-GR" sz="2200" dirty="0"/>
              <a:t>θεωρείται και το </a:t>
            </a:r>
            <a:r>
              <a:rPr lang="el-GR" sz="2200" dirty="0" smtClean="0"/>
              <a:t>καθ’ εαυτό </a:t>
            </a:r>
            <a:r>
              <a:rPr lang="el-GR" sz="2200" dirty="0" err="1"/>
              <a:t>Ταλμούδ</a:t>
            </a:r>
            <a:r>
              <a:rPr lang="el-GR" sz="2200" dirty="0"/>
              <a:t>). </a:t>
            </a:r>
          </a:p>
          <a:p>
            <a:endParaRPr lang="el-GR" sz="1600" dirty="0" smtClean="0"/>
          </a:p>
          <a:p>
            <a:r>
              <a:rPr lang="el-GR" sz="2200" dirty="0" smtClean="0"/>
              <a:t>Αποτελείται </a:t>
            </a:r>
            <a:r>
              <a:rPr lang="el-GR" sz="2200" dirty="0"/>
              <a:t>από </a:t>
            </a:r>
            <a:r>
              <a:rPr lang="el-GR" sz="2200" dirty="0" smtClean="0"/>
              <a:t>δύο συστατικά μέρη</a:t>
            </a:r>
            <a:r>
              <a:rPr lang="el-GR" sz="2200" dirty="0"/>
              <a:t>: </a:t>
            </a:r>
          </a:p>
          <a:p>
            <a:endParaRPr lang="el-GR" sz="1600" dirty="0"/>
          </a:p>
          <a:p>
            <a:r>
              <a:rPr lang="el-GR" sz="2200" dirty="0"/>
              <a:t>α) Το </a:t>
            </a:r>
            <a:r>
              <a:rPr lang="el-GR" sz="2200" b="1" dirty="0" err="1"/>
              <a:t>Μισνά</a:t>
            </a:r>
            <a:r>
              <a:rPr lang="el-GR" sz="2200" dirty="0"/>
              <a:t> </a:t>
            </a:r>
            <a:r>
              <a:rPr lang="el-GR" sz="2200" dirty="0" smtClean="0"/>
              <a:t>( </a:t>
            </a:r>
            <a:r>
              <a:rPr lang="el-GR" sz="2200" dirty="0"/>
              <a:t>π</a:t>
            </a:r>
            <a:r>
              <a:rPr lang="el-GR" sz="2200" dirty="0" smtClean="0"/>
              <a:t>ερ</a:t>
            </a:r>
            <a:r>
              <a:rPr lang="el-GR" sz="2200" dirty="0"/>
              <a:t>. 200 μ.Χ.), γραπτό υπόμνημα του </a:t>
            </a:r>
            <a:r>
              <a:rPr lang="el-GR" sz="2200" dirty="0" err="1"/>
              <a:t>ραββινικού</a:t>
            </a:r>
            <a:r>
              <a:rPr lang="el-GR" sz="2200" dirty="0"/>
              <a:t> Ιουδαϊσμού στον Προφορικό Νόμο, και </a:t>
            </a:r>
          </a:p>
          <a:p>
            <a:r>
              <a:rPr lang="el-GR" sz="2200" dirty="0"/>
              <a:t>β) τη </a:t>
            </a:r>
            <a:r>
              <a:rPr lang="el-GR" sz="2200" b="1" dirty="0" err="1"/>
              <a:t>Γκεμαρά</a:t>
            </a:r>
            <a:r>
              <a:rPr lang="el-GR" sz="2200" dirty="0"/>
              <a:t> (περ. 500 μ.Χ.), ερμηνευτικό κείμενο του </a:t>
            </a:r>
            <a:r>
              <a:rPr lang="el-GR" sz="2200" dirty="0" err="1"/>
              <a:t>Μισνά</a:t>
            </a:r>
            <a:r>
              <a:rPr lang="el-GR" sz="2200" dirty="0"/>
              <a:t> συνοδευόμενο από γραπτές παρατηρήσεις στην </a:t>
            </a:r>
            <a:r>
              <a:rPr lang="el-GR" sz="2200" dirty="0" smtClean="0"/>
              <a:t>εβραϊκή Βίβλο. </a:t>
            </a:r>
            <a:endParaRPr lang="el-GR" sz="2200" dirty="0"/>
          </a:p>
          <a:p>
            <a:endParaRPr lang="el-GR" sz="2200" dirty="0" smtClean="0"/>
          </a:p>
          <a:p>
            <a:r>
              <a:rPr lang="el-GR" sz="2200" dirty="0" smtClean="0"/>
              <a:t>Ο </a:t>
            </a:r>
            <a:r>
              <a:rPr lang="el-GR" sz="2200" dirty="0"/>
              <a:t>όρος </a:t>
            </a:r>
            <a:r>
              <a:rPr lang="el-GR" sz="2200" i="1" dirty="0" err="1"/>
              <a:t>Ταλμούδ</a:t>
            </a:r>
            <a:r>
              <a:rPr lang="el-GR" sz="2200" dirty="0"/>
              <a:t> μπορεί να αναφέρεται είτε στο </a:t>
            </a:r>
            <a:r>
              <a:rPr lang="el-GR" sz="2200" dirty="0" err="1"/>
              <a:t>Μισνά</a:t>
            </a:r>
            <a:r>
              <a:rPr lang="el-GR" sz="2200" dirty="0"/>
              <a:t> είτε στη </a:t>
            </a:r>
            <a:r>
              <a:rPr lang="el-GR" sz="2200" dirty="0" err="1"/>
              <a:t>Γκεμαρά</a:t>
            </a:r>
            <a:r>
              <a:rPr lang="el-GR" sz="2200" dirty="0"/>
              <a:t> είτε σε αμφότερα</a:t>
            </a:r>
            <a:r>
              <a:rPr lang="el-GR" sz="2200" dirty="0" smtClean="0"/>
              <a:t>.</a:t>
            </a:r>
            <a:endParaRPr lang="el-GR" sz="22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45" y="0"/>
            <a:ext cx="51418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17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947" y="1941342"/>
            <a:ext cx="55426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	</a:t>
            </a:r>
            <a:r>
              <a:rPr lang="el-GR" sz="2800" dirty="0" smtClean="0"/>
              <a:t>Οι </a:t>
            </a:r>
            <a:r>
              <a:rPr lang="el-GR" sz="2800" dirty="0"/>
              <a:t>Εβραίοι πιστεύουν ότι ο Θεός ακούει τις προσευχές των πι­στών </a:t>
            </a:r>
            <a:r>
              <a:rPr lang="el-GR" sz="2800" dirty="0" smtClean="0"/>
              <a:t>και </a:t>
            </a:r>
            <a:r>
              <a:rPr lang="el-GR" sz="2800" dirty="0"/>
              <a:t>ότι πάντα ανταποκρίνεται σε </a:t>
            </a:r>
            <a:r>
              <a:rPr lang="el-GR" sz="2800" dirty="0" smtClean="0"/>
              <a:t>αυτές,</a:t>
            </a:r>
            <a:r>
              <a:rPr lang="en-US" sz="2800" dirty="0"/>
              <a:t> </a:t>
            </a:r>
            <a:r>
              <a:rPr lang="el-GR" sz="2800" dirty="0" smtClean="0"/>
              <a:t>αν </a:t>
            </a:r>
            <a:r>
              <a:rPr lang="el-GR" sz="2800" dirty="0"/>
              <a:t>και όχι πάντα με τον </a:t>
            </a:r>
            <a:r>
              <a:rPr lang="el-GR" sz="2800" dirty="0" smtClean="0"/>
              <a:t>τρόπο</a:t>
            </a:r>
            <a:r>
              <a:rPr lang="en-US" sz="2800" dirty="0" smtClean="0"/>
              <a:t> </a:t>
            </a:r>
            <a:r>
              <a:rPr lang="el-GR" sz="2800" dirty="0" smtClean="0"/>
              <a:t>που </a:t>
            </a:r>
            <a:r>
              <a:rPr lang="el-GR" sz="2800" dirty="0"/>
              <a:t>περιμένουν οι άνθρωποι. </a:t>
            </a:r>
            <a:endParaRPr lang="en-US" sz="2800" dirty="0" smtClean="0"/>
          </a:p>
          <a:p>
            <a:pPr algn="just"/>
            <a:r>
              <a:rPr lang="en-US" sz="2800" dirty="0" smtClean="0"/>
              <a:t>	</a:t>
            </a:r>
            <a:r>
              <a:rPr lang="el-GR" sz="2800" dirty="0" smtClean="0"/>
              <a:t>Η </a:t>
            </a:r>
            <a:r>
              <a:rPr lang="el-GR" sz="2800" dirty="0"/>
              <a:t>προσευχή θεωρεί­ται συνομιλία με τον Θεό, έκφραση ικεσίας και ευγνωμοσύνης.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947" y="155529"/>
            <a:ext cx="7269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err="1" smtClean="0">
                <a:solidFill>
                  <a:srgbClr val="823633"/>
                </a:solidFill>
              </a:rPr>
              <a:t>iii</a:t>
            </a:r>
            <a:r>
              <a:rPr lang="el-GR" sz="3600" b="1" dirty="0" smtClean="0">
                <a:solidFill>
                  <a:srgbClr val="823633"/>
                </a:solidFill>
              </a:rPr>
              <a:t>. Πώς πρέπει να ζουν οι άνθρωποι;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1540" y="1013658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823633"/>
                </a:solidFill>
              </a:rPr>
              <a:t>Προσευχή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" r="23336"/>
          <a:stretch/>
        </p:blipFill>
        <p:spPr>
          <a:xfrm>
            <a:off x="5858360" y="1003027"/>
            <a:ext cx="6127315" cy="541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4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7418" y="490339"/>
            <a:ext cx="408901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i="1" dirty="0" smtClean="0"/>
              <a:t>Γιατί καλύπτου</a:t>
            </a:r>
            <a:r>
              <a:rPr lang="el-GR" sz="2400" b="1" i="1" dirty="0"/>
              <a:t>ν</a:t>
            </a:r>
            <a:r>
              <a:rPr lang="el-GR" sz="2400" b="1" i="1" dirty="0" smtClean="0"/>
              <a:t> τα μάτια τους οι Εβραίοι, όταν απαγγέλουν την προσευχή </a:t>
            </a:r>
            <a:r>
              <a:rPr lang="el-GR" sz="2400" b="1" i="1" dirty="0" err="1" smtClean="0"/>
              <a:t>Σσεμά</a:t>
            </a:r>
            <a:r>
              <a:rPr lang="el-GR" b="1" i="1" dirty="0" smtClean="0"/>
              <a:t>;</a:t>
            </a:r>
          </a:p>
          <a:p>
            <a:endParaRPr lang="el-GR" dirty="0" smtClean="0"/>
          </a:p>
          <a:p>
            <a:pPr algn="just"/>
            <a:r>
              <a:rPr lang="el-GR" sz="2000" dirty="0" smtClean="0"/>
              <a:t>	Κλείνουν τα μάτια και τα σκεπάζουν με την παλάμη του χεριού για να επιτύχουν μεγαλύτερη αυτοσυγκέντρωση και να μην αποσπάται η προσοχή τους. </a:t>
            </a:r>
          </a:p>
          <a:p>
            <a:pPr algn="just"/>
            <a:r>
              <a:rPr lang="el-GR" sz="2000" dirty="0" smtClean="0"/>
              <a:t>	Στη συνέχεια απαγγέλουν τα λόγια: </a:t>
            </a:r>
            <a:r>
              <a:rPr lang="el-GR" sz="2000" b="1" dirty="0" smtClean="0"/>
              <a:t>«Άκου Ω! Ισραήλ, ο Κύριος είναι ο Θεός μας, ο Κύριος είναι ένας» </a:t>
            </a:r>
            <a:r>
              <a:rPr lang="el-GR" sz="2000" dirty="0" smtClean="0"/>
              <a:t>(Δευτερονόμιο 6:4), όπου παρατείνεται η απαγγελία της τελευταίας λέξης, </a:t>
            </a:r>
            <a:r>
              <a:rPr lang="el-GR" sz="2000" dirty="0" err="1" smtClean="0"/>
              <a:t>εχάντ</a:t>
            </a:r>
            <a:r>
              <a:rPr lang="el-GR" sz="2000" dirty="0" smtClean="0"/>
              <a:t> (ένας).</a:t>
            </a:r>
            <a:endParaRPr lang="el-GR" sz="20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74" y="173010"/>
            <a:ext cx="4015526" cy="6020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0680" y="6346942"/>
            <a:ext cx="888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https://gr.euronews.com/2018/04/02/prosefhi-sto-teihos-twn-dakrywn-gia-hiliades-evraious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2718"/>
          <a:stretch/>
        </p:blipFill>
        <p:spPr>
          <a:xfrm>
            <a:off x="0" y="661074"/>
            <a:ext cx="3887372" cy="452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0680" y="5523274"/>
            <a:ext cx="9640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hlinkClick r:id="rId3" tooltip="Προσευχή στο Τείχος των Δακρύων για χιλιάδες εβραίους"/>
              </a:rPr>
              <a:t>Προσευχή στο Τείχος των Δακρύων για χιλιάδες εβραίους </a:t>
            </a:r>
            <a:endParaRPr lang="el-GR" sz="1200" dirty="0" smtClean="0"/>
          </a:p>
          <a:p>
            <a:r>
              <a:rPr lang="el-GR" sz="1200" dirty="0" smtClean="0"/>
              <a:t>Χιλιάδες πιστοί συγκεντρώθηκαν στο Τείχος των Δακρύων για να προσευχηθούν στις 2 Απριλίου. </a:t>
            </a:r>
          </a:p>
          <a:p>
            <a:r>
              <a:rPr lang="el-GR" sz="1200" dirty="0" smtClean="0"/>
              <a:t>Η ομαδική προσευχή διοργανώνεται δύο φορές του χρόνο. </a:t>
            </a:r>
          </a:p>
          <a:p>
            <a:r>
              <a:rPr lang="el-GR" sz="1200" dirty="0" err="1" smtClean="0"/>
              <a:t>To</a:t>
            </a:r>
            <a:r>
              <a:rPr lang="el-GR" sz="1200" dirty="0" smtClean="0"/>
              <a:t> Δυτικό Τείχος ή Τείχος των Δακρύων είναι τμήμα του αρχαίου τείχους του όρους του Ναού και αποτελεί ίσως το πιο ιερό σημείο για τους Εβραίους.</a:t>
            </a:r>
          </a:p>
        </p:txBody>
      </p:sp>
    </p:spTree>
    <p:extLst>
      <p:ext uri="{BB962C8B-B14F-4D97-AF65-F5344CB8AC3E}">
        <p14:creationId xmlns:p14="http://schemas.microsoft.com/office/powerpoint/2010/main" val="25026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947" y="256735"/>
            <a:ext cx="8539089" cy="6404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7365" y="5737722"/>
            <a:ext cx="2795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b="1" dirty="0"/>
              <a:t>Μ</a:t>
            </a:r>
            <a:r>
              <a:rPr lang="el-GR" b="1" dirty="0" smtClean="0"/>
              <a:t>ια βόλτα με τον </a:t>
            </a:r>
            <a:r>
              <a:rPr lang="el-GR" b="1" dirty="0" err="1" smtClean="0"/>
              <a:t>Ραββίνο</a:t>
            </a:r>
            <a:r>
              <a:rPr lang="el-GR" b="1" dirty="0" smtClean="0"/>
              <a:t> </a:t>
            </a:r>
          </a:p>
          <a:p>
            <a:pPr algn="r"/>
            <a:r>
              <a:rPr lang="el-GR" b="1" dirty="0" err="1" smtClean="0"/>
              <a:t>Μορδεχάι</a:t>
            </a:r>
            <a:r>
              <a:rPr lang="el-GR" b="1" dirty="0" smtClean="0"/>
              <a:t> </a:t>
            </a:r>
            <a:r>
              <a:rPr lang="el-GR" b="1" dirty="0" err="1" smtClean="0"/>
              <a:t>Φριζή</a:t>
            </a:r>
            <a:r>
              <a:rPr lang="el-GR" b="1" dirty="0" smtClean="0"/>
              <a:t> </a:t>
            </a:r>
          </a:p>
          <a:p>
            <a:pPr algn="r"/>
            <a:r>
              <a:rPr lang="el-GR" b="1" dirty="0" smtClean="0"/>
              <a:t>στο Τείχος των Δακρύων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539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482</Words>
  <Application>Microsoft Office PowerPoint</Application>
  <PresentationFormat>Ευρεία οθόνη</PresentationFormat>
  <Paragraphs>56</Paragraphs>
  <Slides>8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Ταλμούδ (תַּלְמוּד   talmūd)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Αντώνης</dc:creator>
  <cp:lastModifiedBy>Αντώνης</cp:lastModifiedBy>
  <cp:revision>18</cp:revision>
  <dcterms:created xsi:type="dcterms:W3CDTF">2020-11-24T18:40:35Z</dcterms:created>
  <dcterms:modified xsi:type="dcterms:W3CDTF">2020-11-24T21:07:41Z</dcterms:modified>
</cp:coreProperties>
</file>