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94660"/>
  </p:normalViewPr>
  <p:slideViewPr>
    <p:cSldViewPr snapToGrid="0">
      <p:cViewPr>
        <p:scale>
          <a:sx n="75" d="100"/>
          <a:sy n="75" d="100"/>
        </p:scale>
        <p:origin x="-38" y="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ικαελα τζαφεραι" userId="59feebe43a28395e" providerId="LiveId" clId="{33C05AC1-51C7-4AFA-A378-84484EAFF2A3}"/>
    <pc:docChg chg="modSld">
      <pc:chgData name="μικαελα τζαφεραι" userId="59feebe43a28395e" providerId="LiveId" clId="{33C05AC1-51C7-4AFA-A378-84484EAFF2A3}" dt="2026-04-19T14:37:11.768" v="2" actId="1036"/>
      <pc:docMkLst>
        <pc:docMk/>
      </pc:docMkLst>
      <pc:sldChg chg="modSp mod">
        <pc:chgData name="μικαελα τζαφεραι" userId="59feebe43a28395e" providerId="LiveId" clId="{33C05AC1-51C7-4AFA-A378-84484EAFF2A3}" dt="2026-04-19T14:37:11.768" v="2" actId="1036"/>
        <pc:sldMkLst>
          <pc:docMk/>
          <pc:sldMk cId="2137665074" sldId="260"/>
        </pc:sldMkLst>
        <pc:picChg chg="mod">
          <ac:chgData name="μικαελα τζαφεραι" userId="59feebe43a28395e" providerId="LiveId" clId="{33C05AC1-51C7-4AFA-A378-84484EAFF2A3}" dt="2026-04-19T14:37:11.768" v="2" actId="1036"/>
          <ac:picMkLst>
            <pc:docMk/>
            <pc:sldMk cId="2137665074" sldId="260"/>
            <ac:picMk id="5" creationId="{E0EA4E7B-98AB-58CF-302B-F9BDDEE736C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1EA41FE-7DCB-49C5-8299-2B926F422B6C}" type="datetimeFigureOut">
              <a:rPr lang="el-GR" smtClean="0"/>
              <a:t>19/4/2026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373941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EA41FE-7DCB-49C5-8299-2B926F422B6C}" type="datetimeFigureOut">
              <a:rPr lang="el-GR" smtClean="0"/>
              <a:t>19/4/2026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151997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EA41FE-7DCB-49C5-8299-2B926F422B6C}" type="datetimeFigureOut">
              <a:rPr lang="el-GR" smtClean="0"/>
              <a:t>19/4/2026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20209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EA41FE-7DCB-49C5-8299-2B926F422B6C}" type="datetimeFigureOut">
              <a:rPr lang="el-GR" smtClean="0"/>
              <a:t>19/4/2026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96E944-7C1B-4BE7-BB29-DB96A2B7AD78}" type="slidenum">
              <a:rPr lang="el-GR" smtClean="0"/>
              <a:t>‹#›</a:t>
            </a:fld>
            <a:endParaRPr lang="el-G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54544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EA41FE-7DCB-49C5-8299-2B926F422B6C}" type="datetimeFigureOut">
              <a:rPr lang="el-GR" smtClean="0"/>
              <a:t>19/4/2026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3692950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1EA41FE-7DCB-49C5-8299-2B926F422B6C}" type="datetimeFigureOut">
              <a:rPr lang="el-GR" smtClean="0"/>
              <a:t>19/4/2026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114160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1EA41FE-7DCB-49C5-8299-2B926F422B6C}" type="datetimeFigureOut">
              <a:rPr lang="el-GR" smtClean="0"/>
              <a:t>19/4/2026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332818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1EA41FE-7DCB-49C5-8299-2B926F422B6C}" type="datetimeFigureOut">
              <a:rPr lang="el-GR" smtClean="0"/>
              <a:t>19/4/2026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175596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1EA41FE-7DCB-49C5-8299-2B926F422B6C}" type="datetimeFigureOut">
              <a:rPr lang="el-GR" smtClean="0"/>
              <a:t>19/4/2026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388295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1EA41FE-7DCB-49C5-8299-2B926F422B6C}" type="datetimeFigureOut">
              <a:rPr lang="el-GR" smtClean="0"/>
              <a:t>19/4/2026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322049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1EA41FE-7DCB-49C5-8299-2B926F422B6C}" type="datetimeFigureOut">
              <a:rPr lang="el-GR" smtClean="0"/>
              <a:t>19/4/2026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266677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1EA41FE-7DCB-49C5-8299-2B926F422B6C}" type="datetimeFigureOut">
              <a:rPr lang="el-GR" smtClean="0"/>
              <a:t>19/4/2026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330659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1EA41FE-7DCB-49C5-8299-2B926F422B6C}" type="datetimeFigureOut">
              <a:rPr lang="el-GR" smtClean="0"/>
              <a:t>19/4/2026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282865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1EA41FE-7DCB-49C5-8299-2B926F422B6C}" type="datetimeFigureOut">
              <a:rPr lang="el-GR" smtClean="0"/>
              <a:t>19/4/2026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409201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A41FE-7DCB-49C5-8299-2B926F422B6C}" type="datetimeFigureOut">
              <a:rPr lang="el-GR" smtClean="0"/>
              <a:t>19/4/2026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180427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EA41FE-7DCB-49C5-8299-2B926F422B6C}" type="datetimeFigureOut">
              <a:rPr lang="el-GR" smtClean="0"/>
              <a:t>19/4/2026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59071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EA41FE-7DCB-49C5-8299-2B926F422B6C}" type="datetimeFigureOut">
              <a:rPr lang="el-GR" smtClean="0"/>
              <a:t>19/4/2026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796E944-7C1B-4BE7-BB29-DB96A2B7AD78}" type="slidenum">
              <a:rPr lang="el-GR" smtClean="0"/>
              <a:t>‹#›</a:t>
            </a:fld>
            <a:endParaRPr lang="el-GR"/>
          </a:p>
        </p:txBody>
      </p:sp>
    </p:spTree>
    <p:extLst>
      <p:ext uri="{BB962C8B-B14F-4D97-AF65-F5344CB8AC3E}">
        <p14:creationId xmlns:p14="http://schemas.microsoft.com/office/powerpoint/2010/main" val="83889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1EA41FE-7DCB-49C5-8299-2B926F422B6C}" type="datetimeFigureOut">
              <a:rPr lang="el-GR" smtClean="0"/>
              <a:t>19/4/2026</a:t>
            </a:fld>
            <a:endParaRPr lang="el-G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l-G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796E944-7C1B-4BE7-BB29-DB96A2B7AD78}" type="slidenum">
              <a:rPr lang="el-GR" smtClean="0"/>
              <a:t>‹#›</a:t>
            </a:fld>
            <a:endParaRPr lang="el-GR"/>
          </a:p>
        </p:txBody>
      </p:sp>
    </p:spTree>
    <p:extLst>
      <p:ext uri="{BB962C8B-B14F-4D97-AF65-F5344CB8AC3E}">
        <p14:creationId xmlns:p14="http://schemas.microsoft.com/office/powerpoint/2010/main" val="396543894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l/" TargetMode="External"/><Relationship Id="rId2" Type="http://schemas.openxmlformats.org/officeDocument/2006/relationships/hyperlink" Target="https://www.shutterstock.com/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142F7C-3225-3B53-F9CD-0B3904E1FD68}"/>
              </a:ext>
            </a:extLst>
          </p:cNvPr>
          <p:cNvSpPr>
            <a:spLocks noGrp="1"/>
          </p:cNvSpPr>
          <p:nvPr>
            <p:ph type="ctrTitle"/>
          </p:nvPr>
        </p:nvSpPr>
        <p:spPr/>
        <p:txBody>
          <a:bodyPr/>
          <a:lstStyle/>
          <a:p>
            <a:r>
              <a:rPr lang="el-GR" dirty="0"/>
              <a:t>Το Ταξίδι του Οδυσσέα</a:t>
            </a:r>
          </a:p>
        </p:txBody>
      </p:sp>
      <p:sp>
        <p:nvSpPr>
          <p:cNvPr id="3" name="Υπότιτλος 2">
            <a:extLst>
              <a:ext uri="{FF2B5EF4-FFF2-40B4-BE49-F238E27FC236}">
                <a16:creationId xmlns:a16="http://schemas.microsoft.com/office/drawing/2014/main" id="{966387FE-B3B0-E733-A2E2-DDBE7A1D3BA8}"/>
              </a:ext>
            </a:extLst>
          </p:cNvPr>
          <p:cNvSpPr>
            <a:spLocks noGrp="1"/>
          </p:cNvSpPr>
          <p:nvPr>
            <p:ph type="subTitle" idx="1"/>
          </p:nvPr>
        </p:nvSpPr>
        <p:spPr/>
        <p:txBody>
          <a:bodyPr/>
          <a:lstStyle/>
          <a:p>
            <a:r>
              <a:rPr lang="en-US" dirty="0"/>
              <a:t>           </a:t>
            </a:r>
            <a:r>
              <a:rPr lang="el-GR" dirty="0"/>
              <a:t>Μιχαέλα </a:t>
            </a:r>
            <a:r>
              <a:rPr lang="el-GR" dirty="0" err="1"/>
              <a:t>Τζαφεράι</a:t>
            </a:r>
            <a:r>
              <a:rPr lang="el-GR" dirty="0"/>
              <a:t> Α3</a:t>
            </a:r>
            <a:r>
              <a:rPr lang="en-US" dirty="0"/>
              <a:t>                                  </a:t>
            </a:r>
            <a:endParaRPr lang="el-GR" dirty="0"/>
          </a:p>
        </p:txBody>
      </p:sp>
      <p:pic>
        <p:nvPicPr>
          <p:cNvPr id="5" name="Εικόνα 4">
            <a:extLst>
              <a:ext uri="{FF2B5EF4-FFF2-40B4-BE49-F238E27FC236}">
                <a16:creationId xmlns:a16="http://schemas.microsoft.com/office/drawing/2014/main" id="{39F7E6EA-FEF0-7352-9CFD-4380DC2BE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628" y="4010411"/>
            <a:ext cx="3980121" cy="2678927"/>
          </a:xfrm>
          <a:prstGeom prst="rect">
            <a:avLst/>
          </a:prstGeom>
        </p:spPr>
      </p:pic>
    </p:spTree>
    <p:extLst>
      <p:ext uri="{BB962C8B-B14F-4D97-AF65-F5344CB8AC3E}">
        <p14:creationId xmlns:p14="http://schemas.microsoft.com/office/powerpoint/2010/main" val="194128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2130E-A24B-C628-FA6A-FC11B39C582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CD4B1F2-0FE6-6034-4606-11A3DD72260E}"/>
              </a:ext>
            </a:extLst>
          </p:cNvPr>
          <p:cNvSpPr>
            <a:spLocks noGrp="1"/>
          </p:cNvSpPr>
          <p:nvPr>
            <p:ph idx="1"/>
          </p:nvPr>
        </p:nvSpPr>
        <p:spPr/>
        <p:txBody>
          <a:bodyPr/>
          <a:lstStyle/>
          <a:p>
            <a:r>
              <a:rPr lang="el-GR" b="1" dirty="0"/>
              <a:t>Εισαγωγή</a:t>
            </a:r>
          </a:p>
          <a:p>
            <a:r>
              <a:rPr lang="el-GR" dirty="0"/>
              <a:t>Το ταξίδι του Οδυσσέα είναι ένα από τα σημαντικότερα έργα της αρχαίας ελληνικής λογοτεχνίας. Περιγράφεται στην Οδύσσεια του Ομήρου και αφηγείται την προσπάθεια του βασιλιά της Ιθάκης να επιστρέψει στην πατρίδα του μετά τον Τρωικό Πόλεμο.</a:t>
            </a:r>
          </a:p>
          <a:p>
            <a:r>
              <a:rPr lang="el-GR" b="1" dirty="0"/>
              <a:t>Ποιος ήταν ο Οδυσσέας;</a:t>
            </a:r>
          </a:p>
          <a:p>
            <a:r>
              <a:rPr lang="el-GR" dirty="0"/>
              <a:t>Ο Οδυσσέας ήταν βασιλιάς της Ιθάκης, γνωστός για την εξυπνάδα, την ευστροφία και την στρατηγική του σκέψη. Ήταν ένας από τους πιο σημαντικούς ήρωες του Τρωικού Πολέμου.</a:t>
            </a:r>
          </a:p>
          <a:p>
            <a:endParaRPr lang="el-GR" dirty="0"/>
          </a:p>
        </p:txBody>
      </p:sp>
      <p:pic>
        <p:nvPicPr>
          <p:cNvPr id="5" name="Εικόνα 4">
            <a:extLst>
              <a:ext uri="{FF2B5EF4-FFF2-40B4-BE49-F238E27FC236}">
                <a16:creationId xmlns:a16="http://schemas.microsoft.com/office/drawing/2014/main" id="{03B7D78E-B087-5131-486E-CA4B05268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7681" y="-1"/>
            <a:ext cx="2754319" cy="2147777"/>
          </a:xfrm>
          <a:prstGeom prst="rect">
            <a:avLst/>
          </a:prstGeom>
        </p:spPr>
      </p:pic>
    </p:spTree>
    <p:extLst>
      <p:ext uri="{BB962C8B-B14F-4D97-AF65-F5344CB8AC3E}">
        <p14:creationId xmlns:p14="http://schemas.microsoft.com/office/powerpoint/2010/main" val="418256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8D1F2E-C937-4BB8-73A6-EE9E81035DE1}"/>
              </a:ext>
            </a:extLst>
          </p:cNvPr>
          <p:cNvSpPr>
            <a:spLocks noGrp="1"/>
          </p:cNvSpPr>
          <p:nvPr>
            <p:ph type="title"/>
          </p:nvPr>
        </p:nvSpPr>
        <p:spPr/>
        <p:txBody>
          <a:bodyPr/>
          <a:lstStyle/>
          <a:p>
            <a:r>
              <a:rPr lang="el-GR" dirty="0"/>
              <a:t>Οι περιπέτειες του Οδυσσέα</a:t>
            </a:r>
          </a:p>
        </p:txBody>
      </p:sp>
      <p:sp>
        <p:nvSpPr>
          <p:cNvPr id="3" name="Θέση περιεχομένου 2">
            <a:extLst>
              <a:ext uri="{FF2B5EF4-FFF2-40B4-BE49-F238E27FC236}">
                <a16:creationId xmlns:a16="http://schemas.microsoft.com/office/drawing/2014/main" id="{B4DCA1BB-0466-0EAF-C842-A3A432C860A3}"/>
              </a:ext>
            </a:extLst>
          </p:cNvPr>
          <p:cNvSpPr>
            <a:spLocks noGrp="1"/>
          </p:cNvSpPr>
          <p:nvPr>
            <p:ph idx="1"/>
          </p:nvPr>
        </p:nvSpPr>
        <p:spPr/>
        <p:txBody>
          <a:bodyPr>
            <a:normAutofit fontScale="92500" lnSpcReduction="20000"/>
          </a:bodyPr>
          <a:lstStyle/>
          <a:p>
            <a:pPr marL="0" indent="0">
              <a:buNone/>
            </a:pPr>
            <a:r>
              <a:rPr lang="el-GR" sz="4500" b="1" dirty="0"/>
              <a:t>.</a:t>
            </a:r>
            <a:r>
              <a:rPr lang="el-GR" b="1" dirty="0"/>
              <a:t> Οι </a:t>
            </a:r>
            <a:r>
              <a:rPr lang="el-GR" b="1" dirty="0" err="1"/>
              <a:t>Κίκονες</a:t>
            </a:r>
            <a:endParaRPr lang="el-GR" b="1" dirty="0"/>
          </a:p>
          <a:p>
            <a:r>
              <a:rPr lang="el-GR" dirty="0"/>
              <a:t>Ο Οδυσσέας και οι σύντροφοί του λεηλατούν μια πόλη, αλλά δέχονται επίθεση και χάνουν πολλούς άντρες.</a:t>
            </a:r>
          </a:p>
          <a:p>
            <a:r>
              <a:rPr lang="el-GR" b="1" dirty="0"/>
              <a:t>Οι Λωτοφάγοι</a:t>
            </a:r>
          </a:p>
          <a:p>
            <a:r>
              <a:rPr lang="el-GR" dirty="0"/>
              <a:t>Κάποιοι σύντροφοι τρώνε λωτούς και ξεχνούν την πατρίδα τους. Ο Οδυσσέας τους αναγκάζει να φύγουν.</a:t>
            </a:r>
          </a:p>
          <a:p>
            <a:r>
              <a:rPr lang="el-GR" b="1" dirty="0"/>
              <a:t>Ο Κύκλωπας Πολύφημος</a:t>
            </a:r>
          </a:p>
          <a:p>
            <a:r>
              <a:rPr lang="el-GR" dirty="0"/>
              <a:t>Ο Οδυσσέας παγιδεύεται σε σπήλαιο και τυφλώνει τον Κύκλωπα για να δραπετεύσει.</a:t>
            </a:r>
          </a:p>
          <a:p>
            <a:r>
              <a:rPr lang="el-GR" b="1" dirty="0"/>
              <a:t>Ο Αίολος</a:t>
            </a:r>
          </a:p>
          <a:p>
            <a:r>
              <a:rPr lang="el-GR" dirty="0"/>
              <a:t>Ο θεός των ανέμων του δίνει έναν ασκό, αλλά οι σύντροφοί του τον ανοίγουν και προκαλείται καταιγίδα.</a:t>
            </a:r>
          </a:p>
          <a:p>
            <a:endParaRPr lang="el-GR" dirty="0"/>
          </a:p>
          <a:p>
            <a:endParaRPr lang="el-GR" dirty="0"/>
          </a:p>
          <a:p>
            <a:endParaRPr lang="el-GR" dirty="0"/>
          </a:p>
          <a:p>
            <a:endParaRPr lang="el-GR" dirty="0"/>
          </a:p>
        </p:txBody>
      </p:sp>
      <p:pic>
        <p:nvPicPr>
          <p:cNvPr id="7" name="Εικόνα 6">
            <a:extLst>
              <a:ext uri="{FF2B5EF4-FFF2-40B4-BE49-F238E27FC236}">
                <a16:creationId xmlns:a16="http://schemas.microsoft.com/office/drawing/2014/main" id="{329E70CE-FA6B-2E8C-8FD0-BFCB776B3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3376" y="88678"/>
            <a:ext cx="3338624" cy="2247151"/>
          </a:xfrm>
          <a:prstGeom prst="rect">
            <a:avLst/>
          </a:prstGeom>
        </p:spPr>
      </p:pic>
    </p:spTree>
    <p:extLst>
      <p:ext uri="{BB962C8B-B14F-4D97-AF65-F5344CB8AC3E}">
        <p14:creationId xmlns:p14="http://schemas.microsoft.com/office/powerpoint/2010/main" val="56357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11E1D6-C0B6-CE3D-4945-AE50CF241FE3}"/>
              </a:ext>
            </a:extLst>
          </p:cNvPr>
          <p:cNvSpPr>
            <a:spLocks noGrp="1"/>
          </p:cNvSpPr>
          <p:nvPr>
            <p:ph type="title"/>
          </p:nvPr>
        </p:nvSpPr>
        <p:spPr/>
        <p:txBody>
          <a:bodyPr/>
          <a:lstStyle/>
          <a:p>
            <a:r>
              <a:rPr lang="el-GR" dirty="0"/>
              <a:t>Οι περιπέτειες του Οδυσσέα</a:t>
            </a:r>
          </a:p>
        </p:txBody>
      </p:sp>
      <p:sp>
        <p:nvSpPr>
          <p:cNvPr id="3" name="Θέση περιεχομένου 2">
            <a:extLst>
              <a:ext uri="{FF2B5EF4-FFF2-40B4-BE49-F238E27FC236}">
                <a16:creationId xmlns:a16="http://schemas.microsoft.com/office/drawing/2014/main" id="{5543C91D-B884-4927-8A04-A0ED97353C03}"/>
              </a:ext>
            </a:extLst>
          </p:cNvPr>
          <p:cNvSpPr>
            <a:spLocks noGrp="1"/>
          </p:cNvSpPr>
          <p:nvPr>
            <p:ph idx="1"/>
          </p:nvPr>
        </p:nvSpPr>
        <p:spPr/>
        <p:txBody>
          <a:bodyPr>
            <a:normAutofit/>
          </a:bodyPr>
          <a:lstStyle/>
          <a:p>
            <a:r>
              <a:rPr lang="el-GR" b="1" dirty="0"/>
              <a:t>Οι Λαιστρυγόνες</a:t>
            </a:r>
          </a:p>
          <a:p>
            <a:r>
              <a:rPr lang="el-GR" dirty="0"/>
              <a:t>Γιγάντιοι ανθρωποφάγοι καταστρέφουν σχεδόν όλο τον στόλο του.</a:t>
            </a:r>
          </a:p>
          <a:p>
            <a:r>
              <a:rPr lang="el-GR" b="1" dirty="0"/>
              <a:t>Η Κίρκη</a:t>
            </a:r>
          </a:p>
          <a:p>
            <a:r>
              <a:rPr lang="el-GR" dirty="0"/>
              <a:t>Μια μάγισσα μεταμορφώνει τους άντρες του σε ζώα, αλλά ο Οδυσσέας την νικά.</a:t>
            </a:r>
          </a:p>
          <a:p>
            <a:r>
              <a:rPr lang="el-GR" b="1" dirty="0"/>
              <a:t>Το ταξίδι στον Άδη</a:t>
            </a:r>
          </a:p>
          <a:p>
            <a:r>
              <a:rPr lang="el-GR" dirty="0"/>
              <a:t>Ο Οδυσσέας επισκέπτεται τον Κάτω Κόσμο για να πάρει συμβουλές.</a:t>
            </a:r>
          </a:p>
          <a:p>
            <a:r>
              <a:rPr lang="el-GR" b="1" dirty="0"/>
              <a:t>Οι Σειρήνες</a:t>
            </a:r>
          </a:p>
          <a:p>
            <a:r>
              <a:rPr lang="el-GR" dirty="0"/>
              <a:t>Περνά από επικίνδυνες σειρήνες που μαγεύουν τους ναυτικούς με το τραγούδι τους.</a:t>
            </a:r>
          </a:p>
          <a:p>
            <a:endParaRPr lang="el-GR" dirty="0"/>
          </a:p>
        </p:txBody>
      </p:sp>
      <p:pic>
        <p:nvPicPr>
          <p:cNvPr id="5" name="Εικόνα 4">
            <a:extLst>
              <a:ext uri="{FF2B5EF4-FFF2-40B4-BE49-F238E27FC236}">
                <a16:creationId xmlns:a16="http://schemas.microsoft.com/office/drawing/2014/main" id="{D0AFFB74-A632-116C-B67E-D43A4CAE1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374" y="0"/>
            <a:ext cx="1683626" cy="2392971"/>
          </a:xfrm>
          <a:prstGeom prst="rect">
            <a:avLst/>
          </a:prstGeom>
        </p:spPr>
      </p:pic>
    </p:spTree>
    <p:extLst>
      <p:ext uri="{BB962C8B-B14F-4D97-AF65-F5344CB8AC3E}">
        <p14:creationId xmlns:p14="http://schemas.microsoft.com/office/powerpoint/2010/main" val="196150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0D6AE7-2701-F429-73EE-F2EEA5DFB2F8}"/>
              </a:ext>
            </a:extLst>
          </p:cNvPr>
          <p:cNvSpPr>
            <a:spLocks noGrp="1"/>
          </p:cNvSpPr>
          <p:nvPr>
            <p:ph type="title"/>
          </p:nvPr>
        </p:nvSpPr>
        <p:spPr/>
        <p:txBody>
          <a:bodyPr/>
          <a:lstStyle/>
          <a:p>
            <a:r>
              <a:rPr lang="el-GR" dirty="0"/>
              <a:t>Οι περιπέτειες του Οδυσσέα</a:t>
            </a:r>
          </a:p>
        </p:txBody>
      </p:sp>
      <p:sp>
        <p:nvSpPr>
          <p:cNvPr id="3" name="Θέση περιεχομένου 2">
            <a:extLst>
              <a:ext uri="{FF2B5EF4-FFF2-40B4-BE49-F238E27FC236}">
                <a16:creationId xmlns:a16="http://schemas.microsoft.com/office/drawing/2014/main" id="{D7EB43B2-CCFC-EFFA-3C26-C2F455A6B57F}"/>
              </a:ext>
            </a:extLst>
          </p:cNvPr>
          <p:cNvSpPr>
            <a:spLocks noGrp="1"/>
          </p:cNvSpPr>
          <p:nvPr>
            <p:ph idx="1"/>
          </p:nvPr>
        </p:nvSpPr>
        <p:spPr/>
        <p:txBody>
          <a:bodyPr/>
          <a:lstStyle/>
          <a:p>
            <a:r>
              <a:rPr lang="el-GR" b="1" dirty="0"/>
              <a:t>Σκύλλα και Χάρυβδη</a:t>
            </a:r>
          </a:p>
          <a:p>
            <a:r>
              <a:rPr lang="el-GR" dirty="0"/>
              <a:t>Περνά ανάμεσα σε δύο θαλάσσια τέρατα.</a:t>
            </a:r>
          </a:p>
          <a:p>
            <a:r>
              <a:rPr lang="el-GR" b="1" dirty="0"/>
              <a:t>Το νησί του Ήλιου</a:t>
            </a:r>
          </a:p>
          <a:p>
            <a:r>
              <a:rPr lang="el-GR" dirty="0"/>
              <a:t>Οι σύντροφοί του τρώνε τα ιερά ζώα του Ήλιου και τιμωρούνται.</a:t>
            </a:r>
          </a:p>
          <a:p>
            <a:r>
              <a:rPr lang="el-GR" b="1" dirty="0"/>
              <a:t>Η Καλυψώ</a:t>
            </a:r>
          </a:p>
          <a:p>
            <a:r>
              <a:rPr lang="el-GR" dirty="0"/>
              <a:t>Ο Οδυσσέας μένει πολλά χρόνια στο νησί της νύμφης Καλυψώς.</a:t>
            </a:r>
          </a:p>
          <a:p>
            <a:r>
              <a:rPr lang="el-GR" b="1" dirty="0"/>
              <a:t>Οι Φαίακες</a:t>
            </a:r>
          </a:p>
          <a:p>
            <a:r>
              <a:rPr lang="el-GR" dirty="0"/>
              <a:t>Τελικά οι Φαίακες τον βοηθούν να επιστρέψει στην Ιθάκη.</a:t>
            </a:r>
          </a:p>
          <a:p>
            <a:endParaRPr lang="el-GR" dirty="0"/>
          </a:p>
        </p:txBody>
      </p:sp>
      <p:pic>
        <p:nvPicPr>
          <p:cNvPr id="5" name="Εικόνα 4">
            <a:extLst>
              <a:ext uri="{FF2B5EF4-FFF2-40B4-BE49-F238E27FC236}">
                <a16:creationId xmlns:a16="http://schemas.microsoft.com/office/drawing/2014/main" id="{E0EA4E7B-98AB-58CF-302B-F9BDDEE736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358" y="1501273"/>
            <a:ext cx="2695847" cy="1719447"/>
          </a:xfrm>
          <a:prstGeom prst="rect">
            <a:avLst/>
          </a:prstGeom>
        </p:spPr>
      </p:pic>
    </p:spTree>
    <p:extLst>
      <p:ext uri="{BB962C8B-B14F-4D97-AF65-F5344CB8AC3E}">
        <p14:creationId xmlns:p14="http://schemas.microsoft.com/office/powerpoint/2010/main" val="213766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3FE941-C023-EA0F-7C25-743D926A9A26}"/>
              </a:ext>
            </a:extLst>
          </p:cNvPr>
          <p:cNvSpPr>
            <a:spLocks noGrp="1"/>
          </p:cNvSpPr>
          <p:nvPr>
            <p:ph type="title"/>
          </p:nvPr>
        </p:nvSpPr>
        <p:spPr/>
        <p:txBody>
          <a:bodyPr/>
          <a:lstStyle/>
          <a:p>
            <a:r>
              <a:rPr lang="el-GR" b="1" dirty="0"/>
              <a:t>Η επιστροφή στην Ιθάκη</a:t>
            </a:r>
            <a:endParaRPr lang="el-GR" dirty="0"/>
          </a:p>
        </p:txBody>
      </p:sp>
      <p:sp>
        <p:nvSpPr>
          <p:cNvPr id="3" name="Θέση περιεχομένου 2">
            <a:extLst>
              <a:ext uri="{FF2B5EF4-FFF2-40B4-BE49-F238E27FC236}">
                <a16:creationId xmlns:a16="http://schemas.microsoft.com/office/drawing/2014/main" id="{AB87C7ED-A732-EB19-6E7C-CDA086166727}"/>
              </a:ext>
            </a:extLst>
          </p:cNvPr>
          <p:cNvSpPr>
            <a:spLocks noGrp="1"/>
          </p:cNvSpPr>
          <p:nvPr>
            <p:ph idx="1"/>
          </p:nvPr>
        </p:nvSpPr>
        <p:spPr/>
        <p:txBody>
          <a:bodyPr/>
          <a:lstStyle/>
          <a:p>
            <a:r>
              <a:rPr lang="el-GR" dirty="0"/>
              <a:t>Ο Οδυσσέας βρίσκει το παλάτι του γεμάτο μνηστήρες. Με τη βοήθεια του γιου του Τηλέμαχου τους νικά και </a:t>
            </a:r>
            <a:r>
              <a:rPr lang="el-GR" dirty="0" err="1"/>
              <a:t>επανενώνεται</a:t>
            </a:r>
            <a:r>
              <a:rPr lang="el-GR" dirty="0"/>
              <a:t> με την οικογένειά του.</a:t>
            </a:r>
          </a:p>
        </p:txBody>
      </p:sp>
      <p:pic>
        <p:nvPicPr>
          <p:cNvPr id="9" name="Εικόνα 8">
            <a:extLst>
              <a:ext uri="{FF2B5EF4-FFF2-40B4-BE49-F238E27FC236}">
                <a16:creationId xmlns:a16="http://schemas.microsoft.com/office/drawing/2014/main" id="{37C175D0-3042-8027-6893-D8895093E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035347"/>
            <a:ext cx="7345680" cy="2276553"/>
          </a:xfrm>
          <a:prstGeom prst="rect">
            <a:avLst/>
          </a:prstGeom>
        </p:spPr>
      </p:pic>
    </p:spTree>
    <p:extLst>
      <p:ext uri="{BB962C8B-B14F-4D97-AF65-F5344CB8AC3E}">
        <p14:creationId xmlns:p14="http://schemas.microsoft.com/office/powerpoint/2010/main" val="1114480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40D2FA-2EA8-3F18-D1B3-7912A9294648}"/>
              </a:ext>
            </a:extLst>
          </p:cNvPr>
          <p:cNvSpPr>
            <a:spLocks noGrp="1"/>
          </p:cNvSpPr>
          <p:nvPr>
            <p:ph type="title"/>
          </p:nvPr>
        </p:nvSpPr>
        <p:spPr/>
        <p:txBody>
          <a:bodyPr/>
          <a:lstStyle/>
          <a:p>
            <a:r>
              <a:rPr lang="el-GR" dirty="0"/>
              <a:t>Συμπέρασμα</a:t>
            </a:r>
          </a:p>
        </p:txBody>
      </p:sp>
      <p:sp>
        <p:nvSpPr>
          <p:cNvPr id="3" name="Θέση περιεχομένου 2">
            <a:extLst>
              <a:ext uri="{FF2B5EF4-FFF2-40B4-BE49-F238E27FC236}">
                <a16:creationId xmlns:a16="http://schemas.microsoft.com/office/drawing/2014/main" id="{22BAB862-492A-2581-3D4C-80F3636B546F}"/>
              </a:ext>
            </a:extLst>
          </p:cNvPr>
          <p:cNvSpPr>
            <a:spLocks noGrp="1"/>
          </p:cNvSpPr>
          <p:nvPr>
            <p:ph idx="1"/>
          </p:nvPr>
        </p:nvSpPr>
        <p:spPr>
          <a:xfrm>
            <a:off x="648587" y="1552353"/>
            <a:ext cx="9760688" cy="3795823"/>
          </a:xfrm>
        </p:spPr>
        <p:txBody>
          <a:bodyPr>
            <a:normAutofit/>
          </a:bodyPr>
          <a:lstStyle/>
          <a:p>
            <a:pPr marL="0" indent="0">
              <a:buNone/>
            </a:pPr>
            <a:r>
              <a:rPr lang="el-GR" dirty="0"/>
              <a:t>Η ιστορία του Οδυσσέα δείχνει την αξία της εξυπνάδας, της υπομονής και της επιμονής απέναντι στις δυσκολίες.</a:t>
            </a:r>
          </a:p>
          <a:p>
            <a:pPr marL="0" indent="0">
              <a:buNone/>
            </a:pPr>
            <a:endParaRPr lang="el-GR" dirty="0"/>
          </a:p>
          <a:p>
            <a:pPr marL="0" indent="0">
              <a:buNone/>
            </a:pPr>
            <a:endParaRPr lang="el-GR" dirty="0"/>
          </a:p>
        </p:txBody>
      </p:sp>
      <p:pic>
        <p:nvPicPr>
          <p:cNvPr id="1026" name="Picture 2" descr="Odysseus old greek hero on his odyssey with his ship anicent greek ...">
            <a:extLst>
              <a:ext uri="{FF2B5EF4-FFF2-40B4-BE49-F238E27FC236}">
                <a16:creationId xmlns:a16="http://schemas.microsoft.com/office/drawing/2014/main" id="{2DD36D0B-B54E-AAEB-596D-BC36A3361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741" y="2972464"/>
            <a:ext cx="4240518" cy="2375712"/>
          </a:xfrm>
          <a:prstGeom prst="rect">
            <a:avLst/>
          </a:prstGeom>
          <a:noFill/>
          <a:extLst>
            <a:ext uri="{909E8E84-426E-40DD-AFC4-6F175D3DCCD1}">
              <a14:hiddenFill xmlns:a14="http://schemas.microsoft.com/office/drawing/2010/main">
                <a:solidFill>
                  <a:srgbClr val="FFFFFF"/>
                </a:solidFill>
              </a14:hiddenFill>
            </a:ext>
          </a:extLst>
        </p:spPr>
      </p:pic>
      <p:pic>
        <p:nvPicPr>
          <p:cNvPr id="7" name="Γραφικό 6">
            <a:extLst>
              <a:ext uri="{FF2B5EF4-FFF2-40B4-BE49-F238E27FC236}">
                <a16:creationId xmlns:a16="http://schemas.microsoft.com/office/drawing/2014/main" id="{65E0D2FA-84EF-A189-3CAE-0B125B513D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48375" y="3381375"/>
            <a:ext cx="95250" cy="95250"/>
          </a:xfrm>
          <a:prstGeom prst="rect">
            <a:avLst/>
          </a:prstGeom>
        </p:spPr>
      </p:pic>
    </p:spTree>
    <p:extLst>
      <p:ext uri="{BB962C8B-B14F-4D97-AF65-F5344CB8AC3E}">
        <p14:creationId xmlns:p14="http://schemas.microsoft.com/office/powerpoint/2010/main" val="340118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315FA3-B199-C78C-FBA4-1214F5104B87}"/>
              </a:ext>
            </a:extLst>
          </p:cNvPr>
          <p:cNvSpPr>
            <a:spLocks noGrp="1"/>
          </p:cNvSpPr>
          <p:nvPr>
            <p:ph type="title"/>
          </p:nvPr>
        </p:nvSpPr>
        <p:spPr/>
        <p:txBody>
          <a:bodyPr/>
          <a:lstStyle/>
          <a:p>
            <a:r>
              <a:rPr lang="el-GR" dirty="0"/>
              <a:t>Πηγές</a:t>
            </a:r>
            <a:r>
              <a:rPr lang="en-US" dirty="0"/>
              <a:t>:</a:t>
            </a:r>
            <a:endParaRPr lang="el-GR" dirty="0"/>
          </a:p>
        </p:txBody>
      </p:sp>
      <p:sp>
        <p:nvSpPr>
          <p:cNvPr id="3" name="Θέση περιεχομένου 2">
            <a:extLst>
              <a:ext uri="{FF2B5EF4-FFF2-40B4-BE49-F238E27FC236}">
                <a16:creationId xmlns:a16="http://schemas.microsoft.com/office/drawing/2014/main" id="{5598DB74-6BAC-93AA-4181-604038264FE7}"/>
              </a:ext>
            </a:extLst>
          </p:cNvPr>
          <p:cNvSpPr>
            <a:spLocks noGrp="1"/>
          </p:cNvSpPr>
          <p:nvPr>
            <p:ph idx="1"/>
          </p:nvPr>
        </p:nvSpPr>
        <p:spPr/>
        <p:txBody>
          <a:bodyPr/>
          <a:lstStyle/>
          <a:p>
            <a:pPr marL="0" indent="0">
              <a:buNone/>
            </a:pPr>
            <a:r>
              <a:rPr lang="el-GR" dirty="0"/>
              <a:t>.</a:t>
            </a:r>
            <a:r>
              <a:rPr lang="en-US" dirty="0"/>
              <a:t> </a:t>
            </a:r>
            <a:r>
              <a:rPr lang="en-US" dirty="0">
                <a:hlinkClick r:id="rId2"/>
              </a:rPr>
              <a:t>https://www.shutterstock.com/el/</a:t>
            </a:r>
            <a:endParaRPr lang="el-GR" dirty="0"/>
          </a:p>
          <a:p>
            <a:pPr marL="0" indent="0">
              <a:buNone/>
            </a:pPr>
            <a:r>
              <a:rPr lang="el-GR" dirty="0"/>
              <a:t>.</a:t>
            </a:r>
            <a:r>
              <a:rPr lang="en-US" dirty="0"/>
              <a:t> </a:t>
            </a:r>
            <a:r>
              <a:rPr lang="en-US" dirty="0">
                <a:hlinkClick r:id="rId3"/>
              </a:rPr>
              <a:t>https://pixabay.com/el/</a:t>
            </a:r>
            <a:endParaRPr lang="el-GR" dirty="0"/>
          </a:p>
          <a:p>
            <a:pPr marL="0" indent="0">
              <a:buNone/>
            </a:pPr>
            <a:r>
              <a:rPr lang="el-GR" dirty="0"/>
              <a:t>.</a:t>
            </a:r>
            <a:r>
              <a:rPr lang="en-US" dirty="0"/>
              <a:t>https://www.istockphoto.com/</a:t>
            </a:r>
            <a:endParaRPr lang="el-GR" dirty="0"/>
          </a:p>
          <a:p>
            <a:pPr marL="0" indent="0">
              <a:buNone/>
            </a:pPr>
            <a:endParaRPr lang="en-US" dirty="0"/>
          </a:p>
        </p:txBody>
      </p:sp>
    </p:spTree>
    <p:extLst>
      <p:ext uri="{BB962C8B-B14F-4D97-AF65-F5344CB8AC3E}">
        <p14:creationId xmlns:p14="http://schemas.microsoft.com/office/powerpoint/2010/main" val="34748185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TM04033929[[fn=Σχιστόλιθος]]</Template>
  <TotalTime>62</TotalTime>
  <Words>361</Words>
  <Application>Microsoft Office PowerPoint</Application>
  <PresentationFormat>Ευρεία οθόνη</PresentationFormat>
  <Paragraphs>43</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Arial</vt:lpstr>
      <vt:lpstr>Calisto MT</vt:lpstr>
      <vt:lpstr>Wingdings 2</vt:lpstr>
      <vt:lpstr>Σχιστόλιθος</vt:lpstr>
      <vt:lpstr>Το Ταξίδι του Οδυσσέα</vt:lpstr>
      <vt:lpstr>Παρουσίαση του PowerPoint</vt:lpstr>
      <vt:lpstr>Οι περιπέτειες του Οδυσσέα</vt:lpstr>
      <vt:lpstr>Οι περιπέτειες του Οδυσσέα</vt:lpstr>
      <vt:lpstr>Οι περιπέτειες του Οδυσσέα</vt:lpstr>
      <vt:lpstr>Η επιστροφή στην Ιθάκη</vt:lpstr>
      <vt:lpstr>Συμπέρασμα</vt:lpstr>
      <vt:lpstr>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μικαελα τζαφεραι</dc:creator>
  <cp:lastModifiedBy>μικαελα τζαφεραι</cp:lastModifiedBy>
  <cp:revision>2</cp:revision>
  <dcterms:created xsi:type="dcterms:W3CDTF">2026-04-19T13:34:46Z</dcterms:created>
  <dcterms:modified xsi:type="dcterms:W3CDTF">2026-04-19T14:37:19Z</dcterms:modified>
</cp:coreProperties>
</file>