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72" r:id="rId3"/>
    <p:sldId id="286" r:id="rId4"/>
    <p:sldId id="273" r:id="rId5"/>
    <p:sldId id="289" r:id="rId6"/>
    <p:sldId id="280" r:id="rId7"/>
    <p:sldId id="281" r:id="rId8"/>
    <p:sldId id="278" r:id="rId9"/>
    <p:sldId id="279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21818-E75A-458F-AC5B-0E9A2C76B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056" y="448056"/>
            <a:ext cx="11292840" cy="3401568"/>
          </a:xfrm>
        </p:spPr>
        <p:txBody>
          <a:bodyPr anchor="b">
            <a:normAutofit/>
          </a:bodyPr>
          <a:lstStyle>
            <a:lvl1pPr algn="l">
              <a:defRPr sz="6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EE64DE-978B-4F95-BB3C-D027D8008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 algn="l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6CC717-08C5-4F3E-B8AA-BA93C8755982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96B5700-AA45-4E20-8BE5-276204113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5B7199-CC00-4D38-8B48-F8A539112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6BC76EC-3453-4CE0-A71D-BD2194075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Friday, January 7,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64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33FC-38A1-463C-BF3D-0D99784E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D076A-A004-4560-A43B-028624E20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8056" y="1956816"/>
            <a:ext cx="11301984" cy="3995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FBA60-9309-4F2A-9FA9-305C4AFB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3CF612A-4CB0-4F57-9A87-F049CECB184D}" type="datetime2">
              <a:rPr lang="en-US" smtClean="0"/>
              <a:t>Friday, January 7,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BF451-928F-4E55-8A76-111D0E21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EC161-BA80-4E93-AEB1-B61E38C0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4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44E3E-5EFE-4FCB-86A2-5E20CC6525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232136" y="448056"/>
            <a:ext cx="1581912" cy="5504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95005E-2E0C-4200-BF29-1135A35E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8912" y="438912"/>
            <a:ext cx="9436608" cy="5504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BBBED-3B21-4271-BC0F-BBA258B59D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F397F40-C8F7-4897-A6B8-241042F913A9}" type="datetime2">
              <a:rPr lang="en-US" smtClean="0"/>
              <a:t>Friday, January 7,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9CED5-56F3-4943-8143-918F7A860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87180-7248-4741-8E3B-9AAFB414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94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7685-BDD9-488F-B082-33592E0F1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CB5FF-7FB5-4B8A-BF1C-48765D40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1735200"/>
            <a:ext cx="11293200" cy="3783013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DA03860-F8F0-4186-B5D0-72C935B2C2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0B9D802-9E36-42DA-B6CA-6C937CBE8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227B5A7-BF66-4C50-9DAD-A24070310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Friday, January 7,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247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2B8D-DB20-44D1-84BC-F76685913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448056"/>
            <a:ext cx="11311128" cy="3401568"/>
          </a:xfrm>
        </p:spPr>
        <p:txBody>
          <a:bodyPr anchor="b">
            <a:normAutofit/>
          </a:bodyPr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94C298-618E-4642-8F2B-8DD253ED5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4471416"/>
            <a:ext cx="11292840" cy="148132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2">
                    <a:alpha val="5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3ECD5-2EEA-457B-9C93-36F8AF36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10EDCA73-0A86-4195-A787-75037827079D}" type="datetime2">
              <a:rPr lang="en-US" smtClean="0"/>
              <a:t>Friday, January 7,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A15D4-F172-4025-9290-C8F5D4197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6CD73-9984-4E1D-BD74-37115C1F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99FAD47-5E44-4EE5-A422-A77593F8F3A3}"/>
              </a:ext>
            </a:extLst>
          </p:cNvPr>
          <p:cNvCxnSpPr>
            <a:cxnSpLocks/>
          </p:cNvCxnSpPr>
          <p:nvPr/>
        </p:nvCxnSpPr>
        <p:spPr>
          <a:xfrm>
            <a:off x="449400" y="4122000"/>
            <a:ext cx="112932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902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74E41-AB27-418C-AA9E-8F863DDE3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9E10A-E18D-4122-A71B-0A22F695E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8056" y="1735200"/>
            <a:ext cx="5431536" cy="4214750"/>
          </a:xfrm>
        </p:spPr>
        <p:txBody>
          <a:bodyPr/>
          <a:lstStyle>
            <a:lvl1pPr marL="450000">
              <a:defRPr/>
            </a:lvl1pPr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25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B980D-2720-431B-88C8-4D837023B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0" y="1735200"/>
            <a:ext cx="5431536" cy="4214750"/>
          </a:xfrm>
        </p:spPr>
        <p:txBody>
          <a:bodyPr/>
          <a:lstStyle>
            <a:lvl2pPr marL="900000">
              <a:defRPr/>
            </a:lvl2pPr>
            <a:lvl3pPr marL="1350000">
              <a:defRPr/>
            </a:lvl3pPr>
            <a:lvl4pPr marL="1800000">
              <a:defRPr/>
            </a:lvl4pPr>
            <a:lvl5pPr marL="24300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EB211-F6F7-4C53-B25F-F1EBF7A8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3C75374-B296-498E-A935-80631EA9020D}" type="datetime2">
              <a:rPr lang="en-US" smtClean="0"/>
              <a:t>Friday, January 7,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AA830D-482E-415E-B855-D561B94BD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FB2AC-9F49-4D35-8C5E-ECECC6B1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7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25D59-DC0A-4295-8714-902B54B9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114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A33E2-E7AE-4E37-9DF1-69697E45D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2E79D5-E651-4B82-AFAA-DE6E16AC3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8056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91196-F771-42C3-A726-A4ECF561F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9360" y="1774952"/>
            <a:ext cx="5431536" cy="612648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000" b="0" i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76BA18-D373-4B5F-B812-5D5E4C237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09360" y="2752344"/>
            <a:ext cx="5431536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95D0EB-9F99-4C95-ADA6-AC6B493C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B098B728-214A-4ABC-8432-5B3A5A66A987}" type="datetime2">
              <a:rPr lang="en-US" smtClean="0"/>
              <a:t>Friday, January 7, 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EB69A9-1E48-4683-8873-D888C39E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E419C-3010-4562-BA4B-ECBC2DBE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2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8066-A255-4886-A4B0-2AC829A7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11128" cy="5559552"/>
          </a:xfrm>
        </p:spPr>
        <p:txBody>
          <a:bodyPr wrap="square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8D80A-6560-46E3-AF30-9CEC54EA7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015F02D0-6806-43AF-9888-2359BF40C204}" type="datetime2">
              <a:rPr lang="en-US" smtClean="0"/>
              <a:t>Friday, January 7,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673C2-FB1E-46F5-8CFB-93B9DB80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E2120-410F-4382-81AB-37F161F7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219456"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802222-E41B-48E7-BF06-5C5509D6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8EE14D2D-B1AF-4197-82D6-FC1F8BD05681}" type="datetime2">
              <a:rPr lang="en-US" smtClean="0"/>
              <a:t>Friday, January 7, 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A636E3-B721-46E8-882F-C123530F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FC1178-3E0E-449A-B799-009C04C0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76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23392-4FF4-4922-A14E-8AA23A9BD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FB38E-5055-4C9B-9A3B-A7B3A4887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0832" y="393192"/>
            <a:ext cx="7379208" cy="5559552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EC2DB-2ED3-408C-BFF2-F413C9D8F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3550"/>
            <a:ext cx="3447288" cy="421919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74FDF-3000-4B2C-AC88-8CE34D68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98771CEB-9838-4245-91B8-EFBAFE2D8B44}" type="datetime2">
              <a:rPr lang="en-US" smtClean="0"/>
              <a:t>Friday, January 7,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0B7F4-5B8C-49BD-9BDA-FCBD13E2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2BC00-0803-4A53-8657-91CE0DB8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81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2A98-C272-40D9-B75A-77A3D5867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3447288" cy="1069848"/>
          </a:xfrm>
        </p:spPr>
        <p:txBody>
          <a:bodyPr wrap="square"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D50DAC-9AC3-4A9A-91B7-6C95E4362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70832" y="441324"/>
            <a:ext cx="7373112" cy="55114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21B04-C243-49A9-B5D3-483379290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056" y="1735200"/>
            <a:ext cx="3447288" cy="421475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949C-DD35-44F6-B45A-35134D7E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8912" y="6153912"/>
            <a:ext cx="3456432" cy="502920"/>
          </a:xfrm>
          <a:prstGeom prst="rect">
            <a:avLst/>
          </a:prstGeom>
        </p:spPr>
        <p:txBody>
          <a:bodyPr/>
          <a:lstStyle/>
          <a:p>
            <a:fld id="{51D3F6BF-A585-41F8-88DF-7E5D069F892A}" type="datetime2">
              <a:rPr lang="en-US" smtClean="0"/>
              <a:t>Friday, January 7,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C70102-4B8E-4FEC-9BB7-97FDC1EAB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693AF-08A9-4388-A9B8-174D5395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9695-DEC3-40DA-9DF5-330280C9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57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DDBCE8-F60C-4E3A-83C0-BDE8DD2DE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88800"/>
            <a:ext cx="11301984" cy="11412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C57F-72F2-48BC-B1EE-1F2C6155D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733550"/>
            <a:ext cx="11293200" cy="3783013"/>
          </a:xfrm>
          <a:prstGeom prst="rect">
            <a:avLst/>
          </a:prstGeom>
        </p:spPr>
        <p:txBody>
          <a:bodyPr vert="horz" lIns="0" tIns="0" rIns="9144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FBC45-A4BC-4EE5-82B1-8BC791225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0832" y="6153912"/>
            <a:ext cx="5397056" cy="50292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 cap="all" spc="200" baseline="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r>
              <a:rPr lang="en-US" spc="200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E1300-1995-409E-B058-59180872B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38232" y="6153912"/>
            <a:ext cx="1510856" cy="5029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>
                    <a:alpha val="55000"/>
                  </a:schemeClr>
                </a:solidFill>
              </a:defRPr>
            </a:lvl1pPr>
          </a:lstStyle>
          <a:p>
            <a:fld id="{0D309695-DEC3-40DA-9DF5-330280C9D0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39030E9-7F3B-403F-96B2-7C2C627C30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2" y="6152968"/>
            <a:ext cx="3457576" cy="50292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>
              <a:defRPr sz="900" cap="all" spc="200" baseline="0">
                <a:solidFill>
                  <a:schemeClr val="tx1">
                    <a:alpha val="55000"/>
                  </a:schemeClr>
                </a:solidFill>
              </a:defRPr>
            </a:lvl1pPr>
          </a:lstStyle>
          <a:p>
            <a:fld id="{8256C2ED-54A4-480D-B5C8-65C0D62359B9}" type="datetime2">
              <a:rPr lang="en-US" smtClean="0"/>
              <a:pPr/>
              <a:t>Friday, January 7,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7377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0000" indent="-448056" algn="l" defTabSz="914400" rtl="0" eaLnBrk="1" latinLnBrk="0" hangingPunct="1">
        <a:lnSpc>
          <a:spcPct val="140000"/>
        </a:lnSpc>
        <a:spcBef>
          <a:spcPts val="10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1pPr>
      <a:lvl2pPr marL="90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2pPr>
      <a:lvl3pPr marL="135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3pPr>
      <a:lvl4pPr marL="180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4pPr>
      <a:lvl5pPr marL="2250000" indent="-448056" algn="l" defTabSz="914400" rtl="0" eaLnBrk="1" latinLnBrk="0" hangingPunct="1">
        <a:lnSpc>
          <a:spcPct val="140000"/>
        </a:lnSpc>
        <a:spcBef>
          <a:spcPts val="500"/>
        </a:spcBef>
        <a:buFont typeface="Calibri Light" panose="020F0302020204030204" pitchFamily="34" charset="0"/>
        <a:buChar char="→"/>
        <a:defRPr sz="1800" kern="1200">
          <a:solidFill>
            <a:schemeClr val="tx2">
              <a:alpha val="5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F2E5B6AE-5EFE-45F0-A2AE-ED771CA3D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0B417D1-B2CC-497B-A522-77D4AE38D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055" y="655200"/>
            <a:ext cx="5432045" cy="1969200"/>
          </a:xfrm>
        </p:spPr>
        <p:txBody>
          <a:bodyPr anchor="b">
            <a:normAutofit/>
          </a:bodyPr>
          <a:lstStyle/>
          <a:p>
            <a:r>
              <a:rPr lang="el-GR" altLang="el-GR" sz="6600" b="1" dirty="0">
                <a:solidFill>
                  <a:srgbClr val="9966FF"/>
                </a:solidFill>
              </a:rPr>
              <a:t>ΟΙ ΣΧΕΣΕΙΣ ΣΤΗΝ ΕΦΗΒΕΙΑ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BBB11B3-98D5-4417-89B3-F4886A2B7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55" y="2624400"/>
            <a:ext cx="5432045" cy="3326456"/>
          </a:xfrm>
        </p:spPr>
        <p:txBody>
          <a:bodyPr>
            <a:normAutofit/>
          </a:bodyPr>
          <a:lstStyle/>
          <a:p>
            <a:r>
              <a:rPr lang="el-GR" sz="6400" dirty="0"/>
              <a:t>ΕΡΩΤΑΣ</a:t>
            </a:r>
          </a:p>
        </p:txBody>
      </p:sp>
      <p:cxnSp>
        <p:nvCxnSpPr>
          <p:cNvPr id="22" name="Straight Connector 10">
            <a:extLst>
              <a:ext uri="{FF2B5EF4-FFF2-40B4-BE49-F238E27FC236}">
                <a16:creationId xmlns:a16="http://schemas.microsoft.com/office/drawing/2014/main" id="{D255B435-D9F3-4A31-B89E-36741390D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0000" y="450000"/>
            <a:ext cx="54324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 descr="Έγχρωμη έκρηξη σκόνης σε μαύρο φόντο">
            <a:extLst>
              <a:ext uri="{FF2B5EF4-FFF2-40B4-BE49-F238E27FC236}">
                <a16:creationId xmlns:a16="http://schemas.microsoft.com/office/drawing/2014/main" id="{FB9BA752-1557-4052-8719-5754301FF7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777" r="23278" b="-1"/>
          <a:stretch/>
        </p:blipFill>
        <p:spPr>
          <a:xfrm>
            <a:off x="6311900" y="10"/>
            <a:ext cx="58801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77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>
            <a:extLst>
              <a:ext uri="{FF2B5EF4-FFF2-40B4-BE49-F238E27FC236}">
                <a16:creationId xmlns:a16="http://schemas.microsoft.com/office/drawing/2014/main" id="{622604DD-6162-42B3-B1A8-17D4CCE90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/>
              <a:t> </a:t>
            </a:r>
            <a:r>
              <a:rPr lang="el-GR" altLang="el-GR">
                <a:solidFill>
                  <a:srgbClr val="FF0000"/>
                </a:solidFill>
              </a:rPr>
              <a:t>Ο έρωτας στην εφηβεία</a:t>
            </a:r>
            <a:br>
              <a:rPr lang="el-GR" altLang="el-GR">
                <a:solidFill>
                  <a:srgbClr val="FF0000"/>
                </a:solidFill>
              </a:rPr>
            </a:br>
            <a:endParaRPr lang="el-GR" altLang="el-GR">
              <a:solidFill>
                <a:srgbClr val="FF0000"/>
              </a:solidFill>
            </a:endParaRPr>
          </a:p>
        </p:txBody>
      </p:sp>
      <p:sp>
        <p:nvSpPr>
          <p:cNvPr id="14339" name="2 - Θέση περιεχομένου">
            <a:extLst>
              <a:ext uri="{FF2B5EF4-FFF2-40B4-BE49-F238E27FC236}">
                <a16:creationId xmlns:a16="http://schemas.microsoft.com/office/drawing/2014/main" id="{F0202AAF-838C-4486-B25E-0BDE39E0E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81076"/>
            <a:ext cx="8229600" cy="4392613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lnSpc>
                <a:spcPct val="150000"/>
              </a:lnSpc>
            </a:pPr>
            <a:r>
              <a:rPr lang="el-GR" altLang="el-GR" sz="5100" dirty="0"/>
              <a:t>Μεταξύ των άλλων, οι έφηβοι αναρωτιούνται: </a:t>
            </a:r>
            <a:r>
              <a:rPr lang="el-GR" altLang="el-GR" sz="5100" b="1" dirty="0">
                <a:solidFill>
                  <a:srgbClr val="7030A0"/>
                </a:solidFill>
              </a:rPr>
              <a:t>είμαι αρκετά μεγάλος/η να κάνω σχέση;</a:t>
            </a:r>
          </a:p>
          <a:p>
            <a:pPr eaLnBrk="1" hangingPunct="1">
              <a:lnSpc>
                <a:spcPct val="150000"/>
              </a:lnSpc>
            </a:pPr>
            <a:r>
              <a:rPr lang="el-GR" altLang="el-GR" sz="5100" dirty="0"/>
              <a:t>Δεν υπάρχει εύκολη απάντηση σ’ αυτό. </a:t>
            </a:r>
            <a:r>
              <a:rPr lang="el-GR" altLang="el-GR" sz="5100" b="1" dirty="0">
                <a:solidFill>
                  <a:srgbClr val="7030A0"/>
                </a:solidFill>
              </a:rPr>
              <a:t>Ο καθένας είναι διαφορετικός. </a:t>
            </a:r>
          </a:p>
          <a:p>
            <a:pPr eaLnBrk="1" hangingPunct="1">
              <a:lnSpc>
                <a:spcPct val="150000"/>
              </a:lnSpc>
            </a:pPr>
            <a:r>
              <a:rPr lang="el-GR" altLang="el-GR" sz="5100" dirty="0"/>
              <a:t>Πάντως η ερωτική σχέση και η αντιμετώπιση των συναισθημάτων είναι ευκολότερη όταν είμαστε μεγαλύτεροι</a:t>
            </a:r>
            <a:r>
              <a:rPr lang="en-US" altLang="el-GR" sz="5100" dirty="0"/>
              <a:t> </a:t>
            </a:r>
            <a:r>
              <a:rPr lang="el-GR" altLang="el-GR" sz="5100" dirty="0"/>
              <a:t>και πιο ώριμοι.</a:t>
            </a:r>
          </a:p>
          <a:p>
            <a:pPr eaLnBrk="1" hangingPunct="1"/>
            <a:endParaRPr lang="el-GR" altLang="el-G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>
            <a:extLst>
              <a:ext uri="{FF2B5EF4-FFF2-40B4-BE49-F238E27FC236}">
                <a16:creationId xmlns:a16="http://schemas.microsoft.com/office/drawing/2014/main" id="{E7AC90E8-D869-44AD-9A3B-D2D7D1B05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Ο έρωτας στην εφηβεία</a:t>
            </a:r>
          </a:p>
        </p:txBody>
      </p:sp>
      <p:sp>
        <p:nvSpPr>
          <p:cNvPr id="15363" name="2 - Θέση περιεχομένου">
            <a:extLst>
              <a:ext uri="{FF2B5EF4-FFF2-40B4-BE49-F238E27FC236}">
                <a16:creationId xmlns:a16="http://schemas.microsoft.com/office/drawing/2014/main" id="{C9726448-DB96-4E0A-95D9-7298A68BE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196976"/>
            <a:ext cx="8229600" cy="3960813"/>
          </a:xfrm>
        </p:spPr>
        <p:txBody>
          <a:bodyPr/>
          <a:lstStyle/>
          <a:p>
            <a:pPr eaLnBrk="1" hangingPunct="1"/>
            <a:r>
              <a:rPr lang="el-GR" altLang="el-GR" sz="2400"/>
              <a:t>Είναι σημαντικό να επιλέγουμε προσεκτικά τα άτομα με τα οποία θα δημιουργήσουμε μια σχέση που θα μας ικανοποιεί και θα νιώθουμε καλά μέσα σε αυτήν.  </a:t>
            </a:r>
          </a:p>
          <a:p>
            <a:pPr eaLnBrk="1" hangingPunct="1"/>
            <a:endParaRPr lang="el-GR" altLang="el-GR" sz="2400"/>
          </a:p>
          <a:p>
            <a:pPr eaLnBrk="1" hangingPunct="1"/>
            <a:r>
              <a:rPr lang="el-GR" altLang="el-GR" sz="2400"/>
              <a:t>Στις ρομαντικές σχέσεις, όπως και σε όλες τις σχέσεις, τα άτομα </a:t>
            </a:r>
            <a:r>
              <a:rPr lang="el-GR" altLang="el-GR" sz="2400" b="1">
                <a:solidFill>
                  <a:srgbClr val="7030A0"/>
                </a:solidFill>
              </a:rPr>
              <a:t>είναι ισότιμα γιατί έχουν την ίδια ανάγκη για αγάπη, τρυφερότητα και κατανόηση.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>
            <a:extLst>
              <a:ext uri="{FF2B5EF4-FFF2-40B4-BE49-F238E27FC236}">
                <a16:creationId xmlns:a16="http://schemas.microsoft.com/office/drawing/2014/main" id="{D55A9330-0A1E-400B-9F67-3934F8F74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Ο έρωτας στην εφηβεία</a:t>
            </a:r>
          </a:p>
        </p:txBody>
      </p:sp>
      <p:sp>
        <p:nvSpPr>
          <p:cNvPr id="16387" name="2 - Θέση περιεχομένου">
            <a:extLst>
              <a:ext uri="{FF2B5EF4-FFF2-40B4-BE49-F238E27FC236}">
                <a16:creationId xmlns:a16="http://schemas.microsoft.com/office/drawing/2014/main" id="{C4CAE131-86D8-45A2-A825-E712DD36E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08051"/>
            <a:ext cx="8229600" cy="3025775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l-GR" altLang="el-GR" sz="2400"/>
              <a:t>Η δημιουργία μιας ασφαλούς και υγιούς αισθηματικής σχέσης με κάποιο πρόσωπο </a:t>
            </a:r>
            <a:r>
              <a:rPr lang="el-GR" altLang="el-GR" sz="2400" b="1">
                <a:solidFill>
                  <a:srgbClr val="7030A0"/>
                </a:solidFill>
              </a:rPr>
              <a:t>χρειάζεται χρόνο</a:t>
            </a:r>
            <a:r>
              <a:rPr lang="el-GR" altLang="el-GR" sz="2400"/>
              <a:t>. </a:t>
            </a:r>
          </a:p>
          <a:p>
            <a:pPr eaLnBrk="1" hangingPunct="1"/>
            <a:r>
              <a:rPr lang="el-GR" altLang="el-GR" sz="2400"/>
              <a:t>Εάν σου αρέσει κάποιο κορίτσι / αγόρι, κράτα τη σχέση σας στο επίπεδο της φιλίας όσο το δυνατόν μεγαλύτερο χρονικό διάστημα. Ο καλύτερος τρόπος να κερδίσουμε την αγάπη κάποιου είναι να είμαστε φίλοι του. </a:t>
            </a:r>
          </a:p>
          <a:p>
            <a:pPr eaLnBrk="1" hangingPunct="1"/>
            <a:r>
              <a:rPr lang="el-GR" altLang="el-GR" sz="2400"/>
              <a:t>Έτσι μειώνεται η πιθανότητα και οι δύο να νιώθετε ευάλωτοι, μπερδεμένοι ή ότι πιέζεστε. </a:t>
            </a:r>
          </a:p>
        </p:txBody>
      </p:sp>
      <p:pic>
        <p:nvPicPr>
          <p:cNvPr id="16388" name="Picture 2" descr="Αποτέλεσμα εικόνας για σκεπτικός έφηβος">
            <a:extLst>
              <a:ext uri="{FF2B5EF4-FFF2-40B4-BE49-F238E27FC236}">
                <a16:creationId xmlns:a16="http://schemas.microsoft.com/office/drawing/2014/main" id="{D0845736-5292-4A27-916B-7F1C022CD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5" y="4365625"/>
            <a:ext cx="3455988" cy="220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4" descr="Αποτέλεσμα εικόνας για σκεπτικός έφηβος">
            <a:extLst>
              <a:ext uri="{FF2B5EF4-FFF2-40B4-BE49-F238E27FC236}">
                <a16:creationId xmlns:a16="http://schemas.microsoft.com/office/drawing/2014/main" id="{698B8BA2-624E-4805-BD04-92EF9A6FC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4437064"/>
            <a:ext cx="36004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5 - Ορθογώνιο">
            <a:extLst>
              <a:ext uri="{FF2B5EF4-FFF2-40B4-BE49-F238E27FC236}">
                <a16:creationId xmlns:a16="http://schemas.microsoft.com/office/drawing/2014/main" id="{DF0801E6-2181-41C0-AA85-A1D4CD198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4" y="6580188"/>
            <a:ext cx="35274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l-GR" sz="1200" u="none">
                <a:latin typeface="Calibri" panose="020F0502020204030204" pitchFamily="34" charset="0"/>
              </a:rPr>
              <a:t>https://gr.dreamstime.com/</a:t>
            </a:r>
            <a:endParaRPr lang="el-GR" altLang="el-GR" sz="1200" u="none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>
            <a:extLst>
              <a:ext uri="{FF2B5EF4-FFF2-40B4-BE49-F238E27FC236}">
                <a16:creationId xmlns:a16="http://schemas.microsoft.com/office/drawing/2014/main" id="{C98791FF-1932-40A4-865F-54C8267C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826" y="981075"/>
            <a:ext cx="4392613" cy="90805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>
                <a:solidFill>
                  <a:srgbClr val="FF0000"/>
                </a:solidFill>
                <a:latin typeface="+mn-lt"/>
              </a:rPr>
              <a:t>Εφηβικός έρωτας</a:t>
            </a:r>
            <a:endParaRPr lang="el-GR" dirty="0">
              <a:latin typeface="+mn-lt"/>
            </a:endParaRPr>
          </a:p>
        </p:txBody>
      </p:sp>
      <p:pic>
        <p:nvPicPr>
          <p:cNvPr id="17411" name="Picture 2" descr="C:\Users\kmerakou\Desktop\ΕΦΗΒΟΙ.png">
            <a:extLst>
              <a:ext uri="{FF2B5EF4-FFF2-40B4-BE49-F238E27FC236}">
                <a16:creationId xmlns:a16="http://schemas.microsoft.com/office/drawing/2014/main" id="{222AD838-4B9B-41AD-9E18-C5ECD964F9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56364" y="333375"/>
            <a:ext cx="3311525" cy="2160588"/>
          </a:xfrm>
        </p:spPr>
      </p:pic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2C0936C1-2DC6-4A62-8E4F-14916450904E}"/>
              </a:ext>
            </a:extLst>
          </p:cNvPr>
          <p:cNvSpPr/>
          <p:nvPr/>
        </p:nvSpPr>
        <p:spPr>
          <a:xfrm>
            <a:off x="1919288" y="2708275"/>
            <a:ext cx="8280400" cy="3602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l-GR" sz="2400" dirty="0"/>
              <a:t>Τα συναισθήματα στην εφηβεία χαρακτηρίζονται από    ιδιαίτερη ένταση</a:t>
            </a:r>
          </a:p>
          <a:p>
            <a:pPr>
              <a:buFont typeface="Arial" pitchFamily="34" charset="0"/>
              <a:buChar char="•"/>
              <a:defRPr/>
            </a:pPr>
            <a:endParaRPr lang="el-GR" sz="2400" dirty="0"/>
          </a:p>
          <a:p>
            <a:pPr>
              <a:buFont typeface="Arial" pitchFamily="34" charset="0"/>
              <a:buChar char="•"/>
              <a:defRPr/>
            </a:pPr>
            <a:r>
              <a:rPr lang="el-GR" sz="2400" dirty="0"/>
              <a:t>Οι έφηβοι έχουν την πεποίθηση  ότι η πρώτη φορά που ερωτεύονται θα είναι και η τελευταία</a:t>
            </a:r>
          </a:p>
          <a:p>
            <a:pPr>
              <a:buFont typeface="Arial" pitchFamily="34" charset="0"/>
              <a:buChar char="•"/>
              <a:defRPr/>
            </a:pPr>
            <a:endParaRPr lang="el-GR" sz="2400" dirty="0"/>
          </a:p>
          <a:p>
            <a:pPr>
              <a:buFont typeface="Arial" pitchFamily="34" charset="0"/>
              <a:buChar char="•"/>
              <a:defRPr/>
            </a:pPr>
            <a:r>
              <a:rPr lang="el-GR" sz="2400" dirty="0"/>
              <a:t>Δεν μπορούν να φανταστούν ότι θα αγαπήσουν άλλο άτομο </a:t>
            </a:r>
          </a:p>
          <a:p>
            <a:pPr>
              <a:buFont typeface="Arial" pitchFamily="34" charset="0"/>
              <a:buChar char="•"/>
              <a:defRPr/>
            </a:pPr>
            <a:endParaRPr lang="el-GR" sz="2400" dirty="0"/>
          </a:p>
          <a:p>
            <a:pPr>
              <a:buFont typeface="Arial" pitchFamily="34" charset="0"/>
              <a:buChar char="•"/>
              <a:defRPr/>
            </a:pPr>
            <a:r>
              <a:rPr lang="el-GR" sz="2400" dirty="0"/>
              <a:t>Αν δεχτούν απόρριψη μπορεί να αισθανθούν απελπισία</a:t>
            </a:r>
            <a:endParaRPr lang="el-G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l-GR" sz="1200" dirty="0">
                <a:solidFill>
                  <a:schemeClr val="accent1">
                    <a:lumMod val="50000"/>
                  </a:schemeClr>
                </a:solidFill>
              </a:rPr>
              <a:t>ΦΩΤΟ: 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</a:rPr>
              <a:t> www.infokids.gr</a:t>
            </a:r>
            <a:endParaRPr lang="el-G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>
            <a:extLst>
              <a:ext uri="{FF2B5EF4-FFF2-40B4-BE49-F238E27FC236}">
                <a16:creationId xmlns:a16="http://schemas.microsoft.com/office/drawing/2014/main" id="{4B6A73F5-372A-469A-9CE4-CBF188CF4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Η υγιής ρομαντική σχέση</a:t>
            </a:r>
          </a:p>
        </p:txBody>
      </p:sp>
      <p:sp>
        <p:nvSpPr>
          <p:cNvPr id="18435" name="2 - Θέση περιεχομένου">
            <a:extLst>
              <a:ext uri="{FF2B5EF4-FFF2-40B4-BE49-F238E27FC236}">
                <a16:creationId xmlns:a16="http://schemas.microsoft.com/office/drawing/2014/main" id="{F6BFF254-5F5D-4420-8530-512C9464C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68413"/>
            <a:ext cx="8229600" cy="403225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l-GR" altLang="el-GR" sz="2400"/>
              <a:t>Σε κάνει να αισθάνεσαι επιθυμητός/ή και απαραίτητος/η. Αυτό δεν σημαίνει ότι θα σταματήσεις να βλέπεις τους φίλους σου ή να κάνεις πράγματα που είναι σημαντικά για σένα.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endParaRPr lang="el-GR" altLang="el-GR" sz="240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l-GR" altLang="el-GR" sz="2400"/>
              <a:t>Σε κάνει να απολαμβάνεις το χρόνο που είσαι  μαζί με τον άλλο. Η ασφάλεια της σχέσης σας θα πρέπει να ενισχύει την αυτοεκτίμησή σου.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>
            <a:extLst>
              <a:ext uri="{FF2B5EF4-FFF2-40B4-BE49-F238E27FC236}">
                <a16:creationId xmlns:a16="http://schemas.microsoft.com/office/drawing/2014/main" id="{D19D5F3B-5654-4E15-823E-79A6F64A1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Τα δικαιώματα στις υγιείς σχέσεις</a:t>
            </a:r>
          </a:p>
        </p:txBody>
      </p:sp>
      <p:sp>
        <p:nvSpPr>
          <p:cNvPr id="19459" name="3 - Θέση κειμένου">
            <a:extLst>
              <a:ext uri="{FF2B5EF4-FFF2-40B4-BE49-F238E27FC236}">
                <a16:creationId xmlns:a16="http://schemas.microsoft.com/office/drawing/2014/main" id="{AD2920A5-1D80-4BFA-AB04-2E5839E24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47850" y="1052514"/>
            <a:ext cx="4186238" cy="720725"/>
          </a:xfrm>
        </p:spPr>
        <p:txBody>
          <a:bodyPr/>
          <a:lstStyle/>
          <a:p>
            <a:pPr eaLnBrk="1" hangingPunct="1"/>
            <a:endParaRPr lang="el-GR" altLang="el-GR" sz="1800"/>
          </a:p>
          <a:p>
            <a:pPr eaLnBrk="1" hangingPunct="1"/>
            <a:r>
              <a:rPr lang="el-GR" altLang="el-GR" sz="1800">
                <a:solidFill>
                  <a:srgbClr val="7030A0"/>
                </a:solidFill>
              </a:rPr>
              <a:t>Κάθε μέλος της σχέσης έχει το δικαίωμα</a:t>
            </a:r>
            <a:r>
              <a:rPr lang="el-GR" altLang="el-GR" sz="1800"/>
              <a:t>:</a:t>
            </a:r>
          </a:p>
          <a:p>
            <a:pPr eaLnBrk="1" hangingPunct="1"/>
            <a:endParaRPr lang="el-GR" altLang="el-GR" sz="1800"/>
          </a:p>
        </p:txBody>
      </p:sp>
      <p:sp>
        <p:nvSpPr>
          <p:cNvPr id="19460" name="2 - Θέση περιεχομένου">
            <a:extLst>
              <a:ext uri="{FF2B5EF4-FFF2-40B4-BE49-F238E27FC236}">
                <a16:creationId xmlns:a16="http://schemas.microsoft.com/office/drawing/2014/main" id="{01EFC875-9E3F-49E7-BA2A-163D7FCB83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74825" y="1557338"/>
            <a:ext cx="4040188" cy="4210050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l-GR" altLang="el-GR" sz="2000"/>
              <a:t>Στη γνώμη του</a:t>
            </a:r>
          </a:p>
          <a:p>
            <a:pPr eaLnBrk="1" hangingPunct="1"/>
            <a:r>
              <a:rPr lang="el-GR" altLang="el-GR" sz="2000"/>
              <a:t>Στην τρυφερότητα</a:t>
            </a:r>
          </a:p>
          <a:p>
            <a:pPr eaLnBrk="1" hangingPunct="1"/>
            <a:r>
              <a:rPr lang="el-GR" altLang="el-GR" sz="2000"/>
              <a:t>Στην εμπιστοσύνη</a:t>
            </a:r>
          </a:p>
          <a:p>
            <a:pPr eaLnBrk="1" hangingPunct="1"/>
            <a:r>
              <a:rPr lang="el-GR" altLang="el-GR" sz="2000"/>
              <a:t>Στην ασφάλεια</a:t>
            </a:r>
          </a:p>
          <a:p>
            <a:pPr eaLnBrk="1" hangingPunct="1"/>
            <a:r>
              <a:rPr lang="el-GR" altLang="el-GR" sz="2000"/>
              <a:t>Στην υποστήριξη</a:t>
            </a:r>
          </a:p>
          <a:p>
            <a:pPr eaLnBrk="1" hangingPunct="1"/>
            <a:r>
              <a:rPr lang="el-GR" altLang="el-GR" sz="2000"/>
              <a:t>Στην παρέα</a:t>
            </a:r>
          </a:p>
          <a:p>
            <a:pPr eaLnBrk="1" hangingPunct="1"/>
            <a:r>
              <a:rPr lang="el-GR" altLang="el-GR" sz="2000"/>
              <a:t>Στη φροντίδα</a:t>
            </a:r>
          </a:p>
          <a:p>
            <a:pPr eaLnBrk="1" hangingPunct="1"/>
            <a:r>
              <a:rPr lang="el-GR" altLang="el-GR" sz="2000"/>
              <a:t>Στο χρόνο με τους φίλους του</a:t>
            </a:r>
          </a:p>
          <a:p>
            <a:pPr eaLnBrk="1" hangingPunct="1"/>
            <a:r>
              <a:rPr lang="el-GR" altLang="el-GR" sz="2000"/>
              <a:t>Στο χρόνο με την οικογένειά του </a:t>
            </a:r>
          </a:p>
          <a:p>
            <a:pPr eaLnBrk="1" hangingPunct="1"/>
            <a:r>
              <a:rPr lang="el-GR" altLang="el-GR" sz="2000"/>
              <a:t>Στο σεβασμό</a:t>
            </a:r>
          </a:p>
          <a:p>
            <a:pPr eaLnBrk="1" hangingPunct="1"/>
            <a:r>
              <a:rPr lang="el-GR" altLang="el-GR" sz="2000"/>
              <a:t>Στην υπομονή</a:t>
            </a:r>
          </a:p>
        </p:txBody>
      </p:sp>
      <p:sp>
        <p:nvSpPr>
          <p:cNvPr id="19461" name="4 - Θέση κειμένου">
            <a:extLst>
              <a:ext uri="{FF2B5EF4-FFF2-40B4-BE49-F238E27FC236}">
                <a16:creationId xmlns:a16="http://schemas.microsoft.com/office/drawing/2014/main" id="{050208CD-055E-4CC7-B0C2-BD745F45B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052514"/>
            <a:ext cx="4319588" cy="720725"/>
          </a:xfrm>
        </p:spPr>
        <p:txBody>
          <a:bodyPr/>
          <a:lstStyle/>
          <a:p>
            <a:pPr eaLnBrk="1" hangingPunct="1"/>
            <a:endParaRPr lang="el-GR" altLang="el-GR" sz="1800"/>
          </a:p>
          <a:p>
            <a:pPr eaLnBrk="1" hangingPunct="1"/>
            <a:r>
              <a:rPr lang="el-GR" altLang="el-GR" sz="1800">
                <a:solidFill>
                  <a:srgbClr val="7030A0"/>
                </a:solidFill>
              </a:rPr>
              <a:t>Κάθε μέλος της σχέσης έχει το δικαίωμα:</a:t>
            </a:r>
          </a:p>
          <a:p>
            <a:pPr eaLnBrk="1" hangingPunct="1"/>
            <a:endParaRPr lang="el-GR" altLang="el-GR" sz="1800"/>
          </a:p>
        </p:txBody>
      </p:sp>
      <p:sp>
        <p:nvSpPr>
          <p:cNvPr id="19462" name="5 - Θέση περιεχομένου">
            <a:extLst>
              <a:ext uri="{FF2B5EF4-FFF2-40B4-BE49-F238E27FC236}">
                <a16:creationId xmlns:a16="http://schemas.microsoft.com/office/drawing/2014/main" id="{84748DA0-4EAF-4D74-8FC3-925644FABE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439" y="1628775"/>
            <a:ext cx="4041775" cy="3849688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l-GR" altLang="el-GR" sz="2000"/>
              <a:t>Να τον ακούν προσεκτικά</a:t>
            </a:r>
          </a:p>
          <a:p>
            <a:pPr eaLnBrk="1" hangingPunct="1"/>
            <a:r>
              <a:rPr lang="el-GR" altLang="el-GR" sz="2000"/>
              <a:t>Να μένει μόνος/η του/της όταν θέλει</a:t>
            </a:r>
          </a:p>
          <a:p>
            <a:pPr eaLnBrk="1" hangingPunct="1"/>
            <a:r>
              <a:rPr lang="el-GR" altLang="el-GR" sz="2000"/>
              <a:t>Να κάνει λάθη</a:t>
            </a:r>
          </a:p>
          <a:p>
            <a:pPr eaLnBrk="1" hangingPunct="1"/>
            <a:r>
              <a:rPr lang="el-GR" altLang="el-GR" sz="2000"/>
              <a:t>Να διασκεδάζει</a:t>
            </a:r>
          </a:p>
          <a:p>
            <a:pPr eaLnBrk="1" hangingPunct="1"/>
            <a:r>
              <a:rPr lang="el-GR" altLang="el-GR" sz="2000"/>
              <a:t>Να δείχνει τα αισθήματά του</a:t>
            </a:r>
          </a:p>
          <a:p>
            <a:pPr eaLnBrk="1" hangingPunct="1"/>
            <a:r>
              <a:rPr lang="el-GR" altLang="el-GR" sz="2000"/>
              <a:t>Να ζητάει βοήθεια</a:t>
            </a:r>
          </a:p>
          <a:p>
            <a:pPr eaLnBrk="1" hangingPunct="1"/>
            <a:r>
              <a:rPr lang="el-GR" altLang="el-GR" sz="2000"/>
              <a:t>Να λέει «όχι»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2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20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2000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2000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2000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2000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2000"/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2000"/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2000"/>
                                        <p:tgtEl>
                                          <p:spTgt spid="194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2000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2000"/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5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2000"/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6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2000"/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6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2000"/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6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1" dur="2000"/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7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5" dur="2000"/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>
            <a:extLst>
              <a:ext uri="{FF2B5EF4-FFF2-40B4-BE49-F238E27FC236}">
                <a16:creationId xmlns:a16="http://schemas.microsoft.com/office/drawing/2014/main" id="{D675836B-2C79-4EC0-A8FE-9459325C5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el-GR" altLang="el-GR">
                <a:solidFill>
                  <a:srgbClr val="FF0000"/>
                </a:solidFill>
              </a:rPr>
              <a:t>Επίσης … στις υγιείς σχέσεις υπάρχουν </a:t>
            </a:r>
          </a:p>
        </p:txBody>
      </p:sp>
      <p:sp>
        <p:nvSpPr>
          <p:cNvPr id="20483" name="2 - Θέση περιεχομένου">
            <a:extLst>
              <a:ext uri="{FF2B5EF4-FFF2-40B4-BE49-F238E27FC236}">
                <a16:creationId xmlns:a16="http://schemas.microsoft.com/office/drawing/2014/main" id="{A8AA45C1-A54A-4E19-9EDC-5AA44C872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0" y="908051"/>
            <a:ext cx="8229600" cy="5732463"/>
          </a:xfrm>
        </p:spPr>
        <p:txBody>
          <a:bodyPr/>
          <a:lstStyle/>
          <a:p>
            <a:pPr algn="just" eaLnBrk="1" hangingPunct="1">
              <a:buFont typeface="Arial" charset="0"/>
              <a:buChar char="•"/>
              <a:defRPr/>
            </a:pP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Αμοιβαίος σεβασμός.</a:t>
            </a:r>
            <a:r>
              <a:rPr lang="el-GR" sz="2000" b="1" dirty="0">
                <a:solidFill>
                  <a:srgbClr val="7030A0"/>
                </a:solidFill>
              </a:rPr>
              <a:t> </a:t>
            </a:r>
            <a:r>
              <a:rPr lang="el-GR" sz="2000" dirty="0"/>
              <a:t>Καταλαβαίνει ο άλλος πόσο σπουδαίο άτομο είσαι και γιατί; Κάθε άτομο οφείλει να εκτιμά τον άλλο και να σέβεται τα όριά του.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Εμπιστοσύνη.  </a:t>
            </a:r>
            <a:r>
              <a:rPr lang="el-GR" sz="2000" dirty="0"/>
              <a:t>Η ζήλεια είναι φυσιολογικό συναίσθημα και μερικές φορές είναι καλή. Αλλά το πώς αντιδρά ένα άτομο όταν νιώθει ζήλεια είναι κάτι διαφορετικό.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Ειλικρίνεια. </a:t>
            </a:r>
            <a:r>
              <a:rPr lang="el-GR" sz="2000" dirty="0"/>
              <a:t>Εάν για κάποιο λόγο, πεις ότι ήσουν σινεμά με ένα φίλο/η σου και δεν είναι αλήθεια, το άλλο άτομο θα δυσκολευτεί πολύ να σε πιστέψει την επόμενη φορά.</a:t>
            </a:r>
          </a:p>
          <a:p>
            <a:pPr algn="just" eaLnBrk="1" hangingPunct="1">
              <a:buFont typeface="Arial" charset="0"/>
              <a:buChar char="•"/>
              <a:defRPr/>
            </a:pP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Υποστήριξη:</a:t>
            </a:r>
            <a:r>
              <a:rPr lang="el-GR" sz="2000" dirty="0">
                <a:solidFill>
                  <a:srgbClr val="FF0066"/>
                </a:solidFill>
              </a:rPr>
              <a:t> </a:t>
            </a:r>
            <a:r>
              <a:rPr lang="el-GR" sz="2000" dirty="0"/>
              <a:t>Σε μια υγιή σχέση, το σημαντικό για σένα πρόσωπο θα είναι εκεί, πρόθυμο να σε ακούσει όταν έχεις κάποιο πρόβλημα ή να μοιραστεί μαζί σου της χαρά μιας επιτυχίας σου.</a:t>
            </a:r>
          </a:p>
        </p:txBody>
      </p:sp>
      <p:pic>
        <p:nvPicPr>
          <p:cNvPr id="20484" name="Picture 2" descr="Αποτέλεσμα εικόνας για σεβασμός στις σχέσεις εφήβων">
            <a:extLst>
              <a:ext uri="{FF2B5EF4-FFF2-40B4-BE49-F238E27FC236}">
                <a16:creationId xmlns:a16="http://schemas.microsoft.com/office/drawing/2014/main" id="{A9FE69EF-80FE-4795-97CC-4FB533389F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8" y="4941889"/>
            <a:ext cx="3744912" cy="181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4 - Ορθογώνιο">
            <a:extLst>
              <a:ext uri="{FF2B5EF4-FFF2-40B4-BE49-F238E27FC236}">
                <a16:creationId xmlns:a16="http://schemas.microsoft.com/office/drawing/2014/main" id="{91147FE4-9A8B-4944-AB3F-46BFAAC2B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1" y="6237288"/>
            <a:ext cx="25574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200" u="none">
                <a:latin typeface="Calibri" panose="020F0502020204030204" pitchFamily="34" charset="0"/>
              </a:rPr>
              <a:t>ΦΩΤΟ: </a:t>
            </a:r>
            <a:r>
              <a:rPr lang="en-US" altLang="el-GR" sz="1200" u="none">
                <a:latin typeface="Calibri" panose="020F0502020204030204" pitchFamily="34" charset="0"/>
              </a:rPr>
              <a:t>www.ert.gr</a:t>
            </a:r>
            <a:endParaRPr lang="el-GR" altLang="el-GR" sz="1200" u="none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>
            <a:extLst>
              <a:ext uri="{FF2B5EF4-FFF2-40B4-BE49-F238E27FC236}">
                <a16:creationId xmlns:a16="http://schemas.microsoft.com/office/drawing/2014/main" id="{EEBFFA14-AF0E-40C1-9030-15D4F0D5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el-GR" altLang="el-GR" sz="2800">
                <a:solidFill>
                  <a:srgbClr val="FF0000"/>
                </a:solidFill>
              </a:rPr>
              <a:t>Επίσης … στις υγιείς σχέσεις υπάρχουν … </a:t>
            </a:r>
            <a:r>
              <a:rPr lang="el-GR" altLang="el-GR" sz="2000">
                <a:solidFill>
                  <a:srgbClr val="FF0000"/>
                </a:solidFill>
              </a:rPr>
              <a:t>συνέχεια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E4C8C627-F374-4457-BEDA-BD3FCE5DE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288" y="1052514"/>
            <a:ext cx="8229600" cy="5589587"/>
          </a:xfrm>
        </p:spPr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l-GR" sz="2600" b="1" dirty="0">
                <a:solidFill>
                  <a:schemeClr val="accent6">
                    <a:lumMod val="75000"/>
                  </a:schemeClr>
                </a:solidFill>
              </a:rPr>
              <a:t>Ισότητα:</a:t>
            </a:r>
            <a:r>
              <a:rPr lang="el-GR" sz="2600" dirty="0">
                <a:solidFill>
                  <a:srgbClr val="FF0066"/>
                </a:solidFill>
              </a:rPr>
              <a:t> </a:t>
            </a:r>
            <a:r>
              <a:rPr lang="el-GR" sz="2600" dirty="0"/>
              <a:t>π.χ., βγαίνετε έξω με τους φίλους του/της συντρόφου σου το ίδιο συχνά όσο και με τους δικούς σου; Εάν όχι, νομίζεις ότι υπάρχει ισορροπία στη σχέση σας;</a:t>
            </a:r>
          </a:p>
          <a:p>
            <a:pPr>
              <a:defRPr/>
            </a:pPr>
            <a:r>
              <a:rPr lang="el-GR" sz="2600" b="1" dirty="0">
                <a:solidFill>
                  <a:schemeClr val="accent6">
                    <a:lumMod val="75000"/>
                  </a:schemeClr>
                </a:solidFill>
              </a:rPr>
              <a:t>Ξεχωριστές ταυτότητες: </a:t>
            </a:r>
            <a:r>
              <a:rPr lang="el-GR" sz="2600" dirty="0"/>
              <a:t>Ο καθένας είναι διαφορετικός. Κανείς δεν θα πρέπει να υποκρίνεται ότι κάτι του αρέσει όταν δεν του αρέσει ή να σταματήσει να βλέπει τους φίλους του ή κάποια αγαπημένη του δραστηριότητα.</a:t>
            </a:r>
          </a:p>
          <a:p>
            <a:pPr>
              <a:defRPr/>
            </a:pPr>
            <a:r>
              <a:rPr lang="el-GR" sz="2600" b="1" dirty="0">
                <a:solidFill>
                  <a:schemeClr val="accent6">
                    <a:lumMod val="75000"/>
                  </a:schemeClr>
                </a:solidFill>
              </a:rPr>
              <a:t>Καλή επικοινωνία:</a:t>
            </a:r>
            <a:r>
              <a:rPr lang="el-GR" sz="2600" dirty="0">
                <a:solidFill>
                  <a:srgbClr val="FF0066"/>
                </a:solidFill>
              </a:rPr>
              <a:t> </a:t>
            </a:r>
            <a:r>
              <a:rPr lang="el-GR" sz="2600" dirty="0"/>
              <a:t>Μπορείτε να μιλάτε ο ένας στον άλλο και να μοιράζεστε τα συναισθήματα που είναι σημαντικά για σας; Μήπως δεν το κάνετε επειδή φοβάστε ότι ο άλλος δεν θέλει να τα ακούσει;</a:t>
            </a:r>
            <a:endParaRPr lang="el-GR" sz="2400" dirty="0"/>
          </a:p>
          <a:p>
            <a:pPr marL="1944" indent="0">
              <a:buNone/>
              <a:defRPr/>
            </a:pPr>
            <a:endParaRPr lang="el-GR" sz="2400" dirty="0"/>
          </a:p>
          <a:p>
            <a:pPr>
              <a:defRPr/>
            </a:pPr>
            <a:endParaRPr lang="en-US" sz="2400" dirty="0"/>
          </a:p>
          <a:p>
            <a:pPr>
              <a:buNone/>
              <a:defRPr/>
            </a:pPr>
            <a:r>
              <a:rPr lang="en-US" sz="1200" dirty="0"/>
              <a:t>                                                  </a:t>
            </a:r>
            <a:r>
              <a:rPr lang="el-GR" sz="1200" dirty="0"/>
              <a:t>ΦΩΤΟ</a:t>
            </a:r>
            <a:r>
              <a:rPr lang="en-US" sz="1200" dirty="0"/>
              <a:t>www.care.gr</a:t>
            </a:r>
            <a:r>
              <a:rPr lang="el-GR" sz="1200" dirty="0"/>
              <a:t>  </a:t>
            </a:r>
          </a:p>
        </p:txBody>
      </p:sp>
      <p:pic>
        <p:nvPicPr>
          <p:cNvPr id="21508" name="Picture 1" descr="C:\Users\kmerakou\Desktop\images (1).jpg">
            <a:extLst>
              <a:ext uri="{FF2B5EF4-FFF2-40B4-BE49-F238E27FC236}">
                <a16:creationId xmlns:a16="http://schemas.microsoft.com/office/drawing/2014/main" id="{B0E30177-2EF7-473D-AD07-03647A045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8" y="5013325"/>
            <a:ext cx="252095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inLineVTI">
  <a:themeElements>
    <a:clrScheme name="AnalogousFromDarkSeedLeftStep">
      <a:dk1>
        <a:srgbClr val="000000"/>
      </a:dk1>
      <a:lt1>
        <a:srgbClr val="FFFFFF"/>
      </a:lt1>
      <a:dk2>
        <a:srgbClr val="311C1C"/>
      </a:dk2>
      <a:lt2>
        <a:srgbClr val="F1F0F3"/>
      </a:lt2>
      <a:accent1>
        <a:srgbClr val="82AF1F"/>
      </a:accent1>
      <a:accent2>
        <a:srgbClr val="B3A213"/>
      </a:accent2>
      <a:accent3>
        <a:srgbClr val="E78429"/>
      </a:accent3>
      <a:accent4>
        <a:srgbClr val="D52317"/>
      </a:accent4>
      <a:accent5>
        <a:srgbClr val="E7296D"/>
      </a:accent5>
      <a:accent6>
        <a:srgbClr val="D517AA"/>
      </a:accent6>
      <a:hlink>
        <a:srgbClr val="BF4159"/>
      </a:hlink>
      <a:folHlink>
        <a:srgbClr val="7F7F7F"/>
      </a:folHlink>
    </a:clrScheme>
    <a:fontScheme name="Custom 3">
      <a:majorFont>
        <a:latin typeface="Source Sans Pro Light"/>
        <a:ea typeface=""/>
        <a:cs typeface=""/>
      </a:majorFont>
      <a:minorFont>
        <a:latin typeface="Source Sans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inLineVTI" id="{DA2A884B-D36C-4F63-9FE8-3C89F2B99A40}" vid="{62C1F77B-42AE-47B9-869B-5CE48C8ED8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651</Words>
  <Application>Microsoft Office PowerPoint</Application>
  <PresentationFormat>Ευρεία οθόνη</PresentationFormat>
  <Paragraphs>64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Source Sans Pro</vt:lpstr>
      <vt:lpstr>Source Sans Pro Light</vt:lpstr>
      <vt:lpstr>Wingdings</vt:lpstr>
      <vt:lpstr>ThinLineVTI</vt:lpstr>
      <vt:lpstr>ΟΙ ΣΧΕΣΕΙΣ ΣΤΗΝ ΕΦΗΒΕΙΑ</vt:lpstr>
      <vt:lpstr> Ο έρωτας στην εφηβεία </vt:lpstr>
      <vt:lpstr>Ο έρωτας στην εφηβεία</vt:lpstr>
      <vt:lpstr>Ο έρωτας στην εφηβεία</vt:lpstr>
      <vt:lpstr>Εφηβικός έρωτας</vt:lpstr>
      <vt:lpstr>Η υγιής ρομαντική σχέση</vt:lpstr>
      <vt:lpstr>Τα δικαιώματα στις υγιείς σχέσεις</vt:lpstr>
      <vt:lpstr>Επίσης … στις υγιείς σχέσεις υπάρχουν </vt:lpstr>
      <vt:lpstr>Επίσης … στις υγιείς σχέσεις υπάρχουν … συνέχεια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ΣΧΕΣΕΙΣ ΣΤΗΝ ΕΦΗΒΕΙΑ</dc:title>
  <dc:creator>ΤΗΛΕΜΑΧΗ ΜΠΡΑΤΣΙΑΚΟΥ</dc:creator>
  <cp:lastModifiedBy>ΤΗΛΕΜΑΧΗ ΜΠΡΑΤΣΙΑΚΟΥ</cp:lastModifiedBy>
  <cp:revision>1</cp:revision>
  <dcterms:created xsi:type="dcterms:W3CDTF">2022-01-07T11:19:00Z</dcterms:created>
  <dcterms:modified xsi:type="dcterms:W3CDTF">2022-01-07T11:22:35Z</dcterms:modified>
</cp:coreProperties>
</file>